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9285A-EC8F-4C19-9519-29FD80AF345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455AA-7BD8-4FD6-B68E-79CC1045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455AA-7BD8-4FD6-B68E-79CC1045F9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DB2-A056-1C7F-CE12-720064A14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A7A94-9139-52D9-2546-12E87051A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9F450-B779-F132-DB73-631AB7B1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FC16A-0330-4734-E561-40EE0F1D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6804E-54C4-2697-B581-BF14D575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979C-8F34-AAC2-FEDA-0BB4F926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C0160-4239-CEB3-9A36-0AB584B2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8C710-0A03-32FB-D99F-6D7D0587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DB6A9-6A31-EF56-4BB4-FAF52B68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83D47-BFBB-BFAF-624C-8A1E0818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AD5B5-E0ED-21E5-2A55-F3B156D29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73965-9340-7A62-8D03-27F3B6731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82F24-27C0-F13C-E6A0-2193CAAE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C678A-D533-82C1-80D9-B895585F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F6CEB-BE4B-15CD-B82E-34DEE21A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0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E98D-415A-7B63-ACB3-6973E4D5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AA56-9CB9-EF86-A810-801110E08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A67E9-5092-2B95-5104-EE04272C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81E44-008A-5AEC-F500-2B4FE0DE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23A9F-197C-F6FE-8A21-9A73DC83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15A6-04C3-7647-7A87-218FFE82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66277-21C2-9EF1-59D4-41BAA34C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25DC9-2244-F314-409A-302B3B3D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D5736-D0FD-2264-A257-8980167D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D882F-D17D-F590-4D5B-B97D3EEC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DBCC-AB54-1C4C-917A-33F320B5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08D1-CE3B-993E-7295-FA7BC3941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4DD2B-A875-7DE5-6532-C15FAA9DC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30020-349D-12D3-B9B8-8064A439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0409E-EF12-4C31-4586-6BED8904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38772-4AAF-35D2-2FE4-8A33C3E2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5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0005-1610-B0C1-BC4E-B23D8EF8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C1874-0BCB-A891-8D52-7503FDC2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81F9A-7B2F-D622-691E-60834F512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F3B5D-64FD-E7DD-1006-A310729F5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C4F62-B601-1528-143E-306D68FD0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477DE-AC30-D5F3-06C2-566CE01F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F559D-BF33-B97B-4D47-9C4895C6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425A6-BC9B-CDCA-577F-8D41094E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49B2-DF96-A568-58C1-0F2DB493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EE55F-4F84-A1A1-ECEF-49736EF3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7E19A-2093-9422-55B4-DCFE918A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3EBBB-1FF5-EE97-F5B1-C510F313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7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18BC7-1757-33F3-E956-2C304ACB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4D554-DBFA-8027-1CB1-C9E6FD96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BBD70-64D4-06C0-0C06-2941A10E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5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D444-01DB-D4E1-3337-4E9EE19D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39ACB-6076-EA79-1717-8B00C5190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87DA3-DBF2-71DA-F1DE-C2788C171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33ED5-7B71-8026-3F9A-4B3672AA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C1739-9324-F632-95C5-EB92A722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CB767-A74F-F4F4-59C7-A3F5FB87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0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2718-FA0A-A07D-9F7D-DD6F3E9C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4CAAD-CCD5-7BAF-DCF8-4514D0FB9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E4A10-A87B-014E-DD79-81A7A978F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511D0-73F0-AE32-036C-83DA48F3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F54F6-50AD-E610-9BAE-7DCDF04F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536D0-CB4D-9F67-CBE9-13298A92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DEA9A-D4EF-24C3-17FB-E4771065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3DDEB-B534-1E3F-A0F7-EC989C2AD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2B63A-E17D-4148-841F-881B8BDC5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DBC35-D58D-4A5E-807D-AE346137686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4FAFB-8DF6-9308-E89D-ED42C471E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4137B-4FF5-9664-8EAA-F0E204CFE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3317-ECFF-BEAD-5400-466346061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447313" cy="983343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2060"/>
                </a:solidFill>
                <a:latin typeface="+mn-lt"/>
              </a:rPr>
              <a:t>FLOW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E7388-80CE-CF6A-FD5D-C7F126F61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029" y="1152751"/>
            <a:ext cx="11625942" cy="557461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 control the flow of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9227C-3456-2DD9-9B2F-0C65077CA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77" y="1539192"/>
            <a:ext cx="9366158" cy="506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8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D7E4-7F05-F280-BFBC-3D1811C4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" y="12563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for loop: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6D266-4EF6-8875-82C8-1E88D07C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5" y="1342343"/>
            <a:ext cx="11865430" cy="5390017"/>
          </a:xfrm>
        </p:spPr>
        <p:txBody>
          <a:bodyPr/>
          <a:lstStyle/>
          <a:p>
            <a:r>
              <a:rPr lang="en-US" dirty="0"/>
              <a:t>If we want to execute some action for </a:t>
            </a:r>
            <a:r>
              <a:rPr lang="en-US" i="1" dirty="0">
                <a:solidFill>
                  <a:srgbClr val="002060"/>
                </a:solidFill>
              </a:rPr>
              <a:t>every element present in some sequence </a:t>
            </a:r>
            <a:r>
              <a:rPr lang="en-US" dirty="0"/>
              <a:t>(it may be string or collection) then we should go for </a:t>
            </a:r>
            <a:r>
              <a:rPr lang="en-US" i="1" dirty="0" err="1">
                <a:solidFill>
                  <a:srgbClr val="7030A0"/>
                </a:solidFill>
              </a:rPr>
              <a:t>for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loop.</a:t>
            </a:r>
          </a:p>
          <a:p>
            <a:r>
              <a:rPr lang="en-US" u="sng" dirty="0"/>
              <a:t>Syntax: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7030A0"/>
                </a:solidFill>
              </a:rPr>
              <a:t>for x in sequence: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	Statements</a:t>
            </a:r>
          </a:p>
          <a:p>
            <a:pPr marL="0" indent="0">
              <a:buNone/>
            </a:pPr>
            <a:r>
              <a:rPr lang="en-US" dirty="0"/>
              <a:t>Where sequence can be string or any collection. </a:t>
            </a:r>
          </a:p>
          <a:p>
            <a:pPr marL="0" indent="0">
              <a:buNone/>
            </a:pPr>
            <a:r>
              <a:rPr lang="en-US" dirty="0"/>
              <a:t>Body will be executed for every element present in the sequence</a:t>
            </a:r>
          </a:p>
          <a:p>
            <a:pPr marL="0" indent="0">
              <a:buNone/>
            </a:pPr>
            <a:r>
              <a:rPr lang="en-US" dirty="0"/>
              <a:t>Ex:      </a:t>
            </a:r>
            <a:r>
              <a:rPr lang="en-US" i="1" dirty="0">
                <a:solidFill>
                  <a:srgbClr val="FF0000"/>
                </a:solidFill>
              </a:rPr>
              <a:t>name =“Python”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	for  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 in name: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		print(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066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C0AB-501B-D8F4-18AB-EE0DBE7B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4028" cy="131127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8728-FCE9-60DD-B4FF-EF576739F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150710"/>
            <a:ext cx="11974285" cy="5402489"/>
          </a:xfrm>
        </p:spPr>
        <p:txBody>
          <a:bodyPr/>
          <a:lstStyle/>
          <a:p>
            <a:r>
              <a:rPr lang="en-US" dirty="0"/>
              <a:t>If we want to execute a group of statements iteratively until some condition false, then we should go for while loop.</a:t>
            </a:r>
          </a:p>
          <a:p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 while condition : </a:t>
            </a:r>
          </a:p>
          <a:p>
            <a:pPr marL="0" indent="0">
              <a:buNone/>
            </a:pPr>
            <a:r>
              <a:rPr lang="en-US" i="1" dirty="0"/>
              <a:t>		statements</a:t>
            </a:r>
          </a:p>
          <a:p>
            <a:pPr marL="0" indent="0">
              <a:buNone/>
            </a:pPr>
            <a:endParaRPr lang="en-US" i="1" dirty="0"/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=0;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         while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True 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5C5C5C"/>
                </a:solidFill>
                <a:latin typeface="Calibri" panose="020F0502020204030204" pitchFamily="34" charset="0"/>
              </a:rPr>
              <a:t>	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=i+1;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599"/>
                </a:solidFill>
                <a:latin typeface="Calibri" panose="020F0502020204030204" pitchFamily="34" charset="0"/>
              </a:rPr>
              <a:t>                 </a:t>
            </a: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print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"Hello"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1086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A10A-3F99-F4E4-6D4F-E8A8DF68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2127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Transfer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1879-530F-0ABA-A642-B99682E4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" y="1538288"/>
            <a:ext cx="11898086" cy="5319712"/>
          </a:xfrm>
        </p:spPr>
        <p:txBody>
          <a:bodyPr/>
          <a:lstStyle/>
          <a:p>
            <a:r>
              <a:rPr lang="en-US" b="1" u="sng" dirty="0"/>
              <a:t>break: </a:t>
            </a:r>
          </a:p>
          <a:p>
            <a:pPr marL="0" indent="0">
              <a:buNone/>
            </a:pPr>
            <a:r>
              <a:rPr lang="en-US" dirty="0"/>
              <a:t>	We can use break statement inside loops </a:t>
            </a:r>
            <a:r>
              <a:rPr lang="en-US" i="1" dirty="0">
                <a:solidFill>
                  <a:srgbClr val="002060"/>
                </a:solidFill>
              </a:rPr>
              <a:t>to break loop </a:t>
            </a:r>
            <a:r>
              <a:rPr lang="en-US" dirty="0"/>
              <a:t>execution based on 	</a:t>
            </a:r>
            <a:r>
              <a:rPr lang="en-US" i="1" dirty="0">
                <a:solidFill>
                  <a:srgbClr val="002060"/>
                </a:solidFill>
              </a:rPr>
              <a:t>some condition.</a:t>
            </a:r>
          </a:p>
          <a:p>
            <a:pPr marL="0" indent="0">
              <a:buNone/>
            </a:pPr>
            <a:endParaRPr lang="en-US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Ex: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cart=[100,200,6000,600,700]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for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item </a:t>
            </a: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in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cart: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5C5C5C"/>
                </a:solidFill>
                <a:latin typeface="Calibri" panose="020F0502020204030204" pitchFamily="34" charset="0"/>
              </a:rPr>
              <a:t>      </a:t>
            </a: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if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item&gt;5000: 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lang="en-US" sz="1800" b="1" i="0" u="none" strike="noStrike" baseline="0" dirty="0">
                <a:solidFill>
                  <a:srgbClr val="5C5C5C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print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“It is higher value"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lang="en-US" sz="1800" b="1" i="0" u="none" strike="noStrike" baseline="0" dirty="0">
                <a:solidFill>
                  <a:srgbClr val="5C5C5C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break </a:t>
            </a:r>
            <a:endParaRPr lang="en-US" sz="1800" dirty="0">
              <a:solidFill>
                <a:srgbClr val="006599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      print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(item)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02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ED55-8806-7955-3533-71B59E71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6"/>
            <a:ext cx="10515600" cy="75610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continue: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D683-318D-371D-CAF1-61F369C9A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3" y="1253331"/>
            <a:ext cx="11702143" cy="5354298"/>
          </a:xfrm>
        </p:spPr>
        <p:txBody>
          <a:bodyPr/>
          <a:lstStyle/>
          <a:p>
            <a:r>
              <a:rPr lang="en-US" dirty="0"/>
              <a:t>We can use continue statement to </a:t>
            </a:r>
            <a:r>
              <a:rPr lang="en-US" i="1" dirty="0">
                <a:solidFill>
                  <a:srgbClr val="002060"/>
                </a:solidFill>
              </a:rPr>
              <a:t>skip current iteration </a:t>
            </a:r>
            <a:r>
              <a:rPr lang="en-US" dirty="0"/>
              <a:t>and </a:t>
            </a:r>
            <a:r>
              <a:rPr lang="en-US" i="1" dirty="0">
                <a:solidFill>
                  <a:srgbClr val="002060"/>
                </a:solidFill>
              </a:rPr>
              <a:t>continue next </a:t>
            </a:r>
            <a:r>
              <a:rPr lang="en-US" dirty="0"/>
              <a:t>iteration</a:t>
            </a:r>
          </a:p>
          <a:p>
            <a:endParaRPr lang="en-US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EX:</a:t>
            </a:r>
          </a:p>
          <a:p>
            <a:pPr marL="0" indent="0">
              <a:buNone/>
            </a:pPr>
            <a:r>
              <a:rPr lang="en-US" sz="1800" b="1" i="1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for </a:t>
            </a:r>
            <a:r>
              <a:rPr lang="en-US" sz="1800" b="1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1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in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range(10): </a:t>
            </a:r>
            <a:endParaRPr lang="en-US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1" u="none" strike="noStrike" baseline="0" dirty="0">
                <a:solidFill>
                  <a:srgbClr val="5C5C5C"/>
                </a:solidFill>
                <a:latin typeface="Calibri" panose="020F0502020204030204" pitchFamily="34" charset="0"/>
              </a:rPr>
              <a:t>      </a:t>
            </a:r>
            <a:r>
              <a:rPr lang="en-US" sz="1800" b="1" i="1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if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i%2==0: </a:t>
            </a:r>
            <a:endParaRPr lang="en-US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1" dirty="0">
                <a:solidFill>
                  <a:srgbClr val="5C5C5C"/>
                </a:solidFill>
                <a:latin typeface="Calibri" panose="020F0502020204030204" pitchFamily="34" charset="0"/>
              </a:rPr>
              <a:t>          </a:t>
            </a:r>
            <a:r>
              <a:rPr lang="en-US" sz="1800" b="1" i="1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continue </a:t>
            </a:r>
            <a:endParaRPr lang="en-US" sz="1800" b="0" i="1" u="none" strike="noStrike" baseline="0" dirty="0">
              <a:solidFill>
                <a:srgbClr val="006599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1" u="none" strike="noStrike" baseline="0" dirty="0">
                <a:solidFill>
                  <a:srgbClr val="5C5C5C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1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print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1800" b="1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en-US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43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118F-BFA4-1372-97D3-4BC1B18B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EB0A5-26D4-C1DB-A772-557E57976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911225"/>
            <a:ext cx="11811000" cy="5772604"/>
          </a:xfrm>
        </p:spPr>
        <p:txBody>
          <a:bodyPr/>
          <a:lstStyle/>
          <a:p>
            <a:r>
              <a:rPr lang="en-US" dirty="0"/>
              <a:t>pass is a keyword in Python. </a:t>
            </a:r>
          </a:p>
          <a:p>
            <a:r>
              <a:rPr lang="en-US" dirty="0"/>
              <a:t>In our programming syntactically if block is required which won't do anything then we can define that empty block with pass keyword.</a:t>
            </a:r>
          </a:p>
          <a:p>
            <a:r>
              <a:rPr lang="en-US" dirty="0"/>
              <a:t>It is an empty statement</a:t>
            </a:r>
          </a:p>
          <a:p>
            <a:r>
              <a:rPr lang="en-US"/>
              <a:t> It </a:t>
            </a:r>
            <a:r>
              <a:rPr lang="en-US" dirty="0"/>
              <a:t>is null </a:t>
            </a:r>
            <a:r>
              <a:rPr lang="en-US"/>
              <a:t>statement </a:t>
            </a:r>
            <a:endParaRPr lang="en-US" dirty="0"/>
          </a:p>
          <a:p>
            <a:r>
              <a:rPr lang="en-US" dirty="0"/>
              <a:t>It won't do anything</a:t>
            </a:r>
          </a:p>
        </p:txBody>
      </p:sp>
    </p:spTree>
    <p:extLst>
      <p:ext uri="{BB962C8B-B14F-4D97-AF65-F5344CB8AC3E}">
        <p14:creationId xmlns:p14="http://schemas.microsoft.com/office/powerpoint/2010/main" val="23347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F86B-DACE-C5F2-B271-05EF29CE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114754"/>
            <a:ext cx="10515600" cy="1325563"/>
          </a:xfrm>
        </p:spPr>
        <p:txBody>
          <a:bodyPr/>
          <a:lstStyle/>
          <a:p>
            <a:r>
              <a:rPr lang="en-US" dirty="0"/>
              <a:t>if 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637D-2467-890E-BCDA-FC4F6129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1253330"/>
            <a:ext cx="11691258" cy="5234555"/>
          </a:xfrm>
        </p:spPr>
        <p:txBody>
          <a:bodyPr/>
          <a:lstStyle/>
          <a:p>
            <a:r>
              <a:rPr lang="en-US" dirty="0"/>
              <a:t>It works based on condition. If the condition is True then enters into code inside the block.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Syntax: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if condition: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7030A0"/>
                </a:solidFill>
              </a:rPr>
              <a:t>statement 1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7030A0"/>
                </a:solidFill>
              </a:rPr>
              <a:t>statement 2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7030A0"/>
                </a:solidFill>
              </a:rPr>
              <a:t>      .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7030A0"/>
                </a:solidFill>
              </a:rPr>
              <a:t>statement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9D28D-95C9-FE47-9A64-CB562322B847}"/>
              </a:ext>
            </a:extLst>
          </p:cNvPr>
          <p:cNvSpPr txBox="1"/>
          <p:nvPr/>
        </p:nvSpPr>
        <p:spPr>
          <a:xfrm>
            <a:off x="7086600" y="2971799"/>
            <a:ext cx="37723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Example:</a:t>
            </a:r>
          </a:p>
          <a:p>
            <a:r>
              <a:rPr lang="en-US" sz="2400" i="1" dirty="0"/>
              <a:t>a=10</a:t>
            </a:r>
          </a:p>
          <a:p>
            <a:r>
              <a:rPr lang="en-US" sz="2400" i="1" dirty="0"/>
              <a:t>b=4</a:t>
            </a:r>
          </a:p>
          <a:p>
            <a:r>
              <a:rPr lang="en-US" sz="2400" i="1" dirty="0"/>
              <a:t>if a&gt;b:</a:t>
            </a:r>
          </a:p>
          <a:p>
            <a:r>
              <a:rPr lang="en-US" sz="2400" i="1" dirty="0"/>
              <a:t>    print(“a is greater than b”)</a:t>
            </a:r>
          </a:p>
        </p:txBody>
      </p:sp>
    </p:spTree>
    <p:extLst>
      <p:ext uri="{BB962C8B-B14F-4D97-AF65-F5344CB8AC3E}">
        <p14:creationId xmlns:p14="http://schemas.microsoft.com/office/powerpoint/2010/main" val="171967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C749-56ED-4882-335D-CFEA42B3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8728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Indentation: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A524-4027-B6AB-F720-410981D5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38336"/>
            <a:ext cx="11887200" cy="5580177"/>
          </a:xfrm>
        </p:spPr>
        <p:txBody>
          <a:bodyPr/>
          <a:lstStyle/>
          <a:p>
            <a:r>
              <a:rPr lang="en-US" dirty="0"/>
              <a:t>Indentation refers to the spaces at the </a:t>
            </a:r>
            <a:r>
              <a:rPr lang="en-US" i="1" dirty="0"/>
              <a:t>beginning of a code line</a:t>
            </a:r>
            <a:r>
              <a:rPr lang="en-US" dirty="0"/>
              <a:t>. Where in other programming languages the indentation in code is for readability only, the indentation in Python is very important.</a:t>
            </a:r>
          </a:p>
          <a:p>
            <a:r>
              <a:rPr lang="en-US" dirty="0"/>
              <a:t> Python uses indentation to indicate a block of code.</a:t>
            </a:r>
          </a:p>
          <a:p>
            <a:r>
              <a:rPr lang="en-US" i="1" dirty="0"/>
              <a:t> 4 spaces or 1 tab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a=4</a:t>
            </a:r>
          </a:p>
          <a:p>
            <a:pPr marL="0" indent="0">
              <a:buNone/>
            </a:pPr>
            <a:r>
              <a:rPr lang="en-US" i="1" dirty="0"/>
              <a:t>b=2</a:t>
            </a:r>
          </a:p>
          <a:p>
            <a:pPr marL="0" indent="0">
              <a:buNone/>
            </a:pPr>
            <a:r>
              <a:rPr lang="en-US" i="1" dirty="0"/>
              <a:t>if a&gt;b: </a:t>
            </a:r>
          </a:p>
          <a:p>
            <a:pPr marL="0" indent="0">
              <a:buNone/>
            </a:pPr>
            <a:r>
              <a:rPr lang="en-US" i="1" dirty="0"/>
              <a:t>print(a) 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C00000"/>
                </a:solidFill>
              </a:rPr>
              <a:t>IndentationError</a:t>
            </a:r>
            <a:r>
              <a:rPr lang="en-US" i="1" dirty="0">
                <a:solidFill>
                  <a:srgbClr val="C00000"/>
                </a:solidFill>
              </a:rPr>
              <a:t>: expected an indented block</a:t>
            </a:r>
          </a:p>
        </p:txBody>
      </p:sp>
    </p:spTree>
    <p:extLst>
      <p:ext uri="{BB962C8B-B14F-4D97-AF65-F5344CB8AC3E}">
        <p14:creationId xmlns:p14="http://schemas.microsoft.com/office/powerpoint/2010/main" val="156142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72A1-1701-47C1-7555-D2202346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79714"/>
          </a:xfrm>
        </p:spPr>
        <p:txBody>
          <a:bodyPr/>
          <a:lstStyle/>
          <a:p>
            <a:r>
              <a:rPr lang="en-US" dirty="0">
                <a:latin typeface="+mn-lt"/>
              </a:rPr>
              <a:t>if-else: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25194-63A7-6A08-BDA5-F0EAD691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4" y="1063624"/>
            <a:ext cx="12104915" cy="5794375"/>
          </a:xfrm>
        </p:spPr>
        <p:txBody>
          <a:bodyPr/>
          <a:lstStyle/>
          <a:p>
            <a:r>
              <a:rPr lang="en-US" dirty="0"/>
              <a:t>If there are two code blocks to be executed.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7030A0"/>
                </a:solidFill>
              </a:rPr>
              <a:t>if condition: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    statement 1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    statement 2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else: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      default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D8447-C768-638D-88D6-23A770DAE170}"/>
              </a:ext>
            </a:extLst>
          </p:cNvPr>
          <p:cNvSpPr txBox="1"/>
          <p:nvPr/>
        </p:nvSpPr>
        <p:spPr>
          <a:xfrm flipH="1">
            <a:off x="6139541" y="2612572"/>
            <a:ext cx="53557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name=“Python”</a:t>
            </a:r>
          </a:p>
          <a:p>
            <a:r>
              <a:rPr lang="en-US" sz="2000" i="1" dirty="0"/>
              <a:t>if name==“Python”:</a:t>
            </a:r>
          </a:p>
          <a:p>
            <a:r>
              <a:rPr lang="en-US" sz="2000" i="1" dirty="0"/>
              <a:t>	print(“the correct name is entered:”)</a:t>
            </a:r>
          </a:p>
          <a:p>
            <a:r>
              <a:rPr lang="en-US" sz="2000" i="1" dirty="0"/>
              <a:t>else:</a:t>
            </a:r>
          </a:p>
          <a:p>
            <a:r>
              <a:rPr lang="en-US" sz="2000" i="1" dirty="0"/>
              <a:t>    print(“the name is incorrect”)</a:t>
            </a:r>
          </a:p>
        </p:txBody>
      </p:sp>
    </p:spTree>
    <p:extLst>
      <p:ext uri="{BB962C8B-B14F-4D97-AF65-F5344CB8AC3E}">
        <p14:creationId xmlns:p14="http://schemas.microsoft.com/office/powerpoint/2010/main" val="386731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407B-BA99-6C0A-BBE7-75F2FF74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829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if-</a:t>
            </a:r>
            <a:r>
              <a:rPr lang="en-US" dirty="0" err="1">
                <a:solidFill>
                  <a:srgbClr val="002060"/>
                </a:solidFill>
                <a:latin typeface="+mn-lt"/>
              </a:rPr>
              <a:t>elif</a:t>
            </a:r>
            <a:r>
              <a:rPr lang="en-US" dirty="0">
                <a:solidFill>
                  <a:srgbClr val="002060"/>
                </a:solidFill>
                <a:latin typeface="+mn-lt"/>
              </a:rPr>
              <a:t>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20A6-B2F5-D395-50F7-D42133069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1346654"/>
            <a:ext cx="11691257" cy="5059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there are more than two statements to be executed.</a:t>
            </a:r>
          </a:p>
          <a:p>
            <a:r>
              <a:rPr lang="en-US" dirty="0"/>
              <a:t>multiple </a:t>
            </a:r>
            <a:r>
              <a:rPr lang="en-US" dirty="0" err="1"/>
              <a:t>elifs</a:t>
            </a:r>
            <a:r>
              <a:rPr lang="en-US" dirty="0"/>
              <a:t> can be used 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if condition 1:</a:t>
            </a:r>
          </a:p>
          <a:p>
            <a:pPr marL="0" indent="0">
              <a:buNone/>
            </a:pPr>
            <a:r>
              <a:rPr lang="en-US" dirty="0"/>
              <a:t>	    statement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elif</a:t>
            </a:r>
            <a:r>
              <a:rPr lang="en-US" dirty="0"/>
              <a:t> condition 2:</a:t>
            </a:r>
          </a:p>
          <a:p>
            <a:pPr marL="0" indent="0">
              <a:buNone/>
            </a:pPr>
            <a:r>
              <a:rPr lang="en-US" dirty="0"/>
              <a:t>	     statement 2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     statement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7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B6B-3416-0036-F825-E08CCAAD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5" y="943882"/>
            <a:ext cx="10515600" cy="4351338"/>
          </a:xfrm>
        </p:spPr>
        <p:txBody>
          <a:bodyPr/>
          <a:lstStyle/>
          <a:p>
            <a:r>
              <a:rPr lang="en-US" dirty="0"/>
              <a:t>else part is always optional. Hence the following are various possible syntaxes. 	1) If </a:t>
            </a:r>
          </a:p>
          <a:p>
            <a:pPr marL="0" indent="0">
              <a:buNone/>
            </a:pPr>
            <a:r>
              <a:rPr lang="en-US" dirty="0"/>
              <a:t>		2) if – else </a:t>
            </a:r>
          </a:p>
          <a:p>
            <a:pPr marL="0" indent="0">
              <a:buNone/>
            </a:pPr>
            <a:r>
              <a:rPr lang="en-US" dirty="0"/>
              <a:t>		3) 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  <a:p>
            <a:pPr marL="0" indent="0">
              <a:buNone/>
            </a:pPr>
            <a:r>
              <a:rPr lang="en-US" dirty="0"/>
              <a:t>		 4) if-</a:t>
            </a:r>
            <a:r>
              <a:rPr lang="en-US" dirty="0" err="1"/>
              <a:t>elif</a:t>
            </a:r>
            <a:r>
              <a:rPr lang="en-US" dirty="0"/>
              <a:t>  </a:t>
            </a:r>
          </a:p>
          <a:p>
            <a:r>
              <a:rPr lang="en-US" dirty="0"/>
              <a:t>There is no switch statement in Python</a:t>
            </a:r>
          </a:p>
        </p:txBody>
      </p:sp>
    </p:spTree>
    <p:extLst>
      <p:ext uri="{BB962C8B-B14F-4D97-AF65-F5344CB8AC3E}">
        <p14:creationId xmlns:p14="http://schemas.microsoft.com/office/powerpoint/2010/main" val="102592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1188-25D3-7CCA-6EBD-1F16CF5D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Range():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829A-5040-0EDC-8129-62F5CE23C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4" y="1253331"/>
            <a:ext cx="11908972" cy="5354298"/>
          </a:xfrm>
        </p:spPr>
        <p:txBody>
          <a:bodyPr/>
          <a:lstStyle/>
          <a:p>
            <a:r>
              <a:rPr lang="en-US" dirty="0"/>
              <a:t>range Data Type represents a sequence of numbers. </a:t>
            </a:r>
          </a:p>
          <a:p>
            <a:r>
              <a:rPr lang="en-US" dirty="0"/>
              <a:t>The elements present in range Data type are not modifiable. </a:t>
            </a:r>
            <a:r>
              <a:rPr lang="en-US" dirty="0" err="1"/>
              <a:t>i.e</a:t>
            </a:r>
            <a:r>
              <a:rPr lang="en-US" dirty="0"/>
              <a:t> range Data type is immutable.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i="1" dirty="0">
                <a:solidFill>
                  <a:srgbClr val="7030A0"/>
                </a:solidFill>
              </a:rPr>
              <a:t>range(start ,stop, step)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Ex: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range(1,10)</a:t>
            </a:r>
          </a:p>
        </p:txBody>
      </p:sp>
    </p:spTree>
    <p:extLst>
      <p:ext uri="{BB962C8B-B14F-4D97-AF65-F5344CB8AC3E}">
        <p14:creationId xmlns:p14="http://schemas.microsoft.com/office/powerpoint/2010/main" val="272349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2C3B-6982-AF82-B3FC-824C8E4F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5" y="1365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Ternary Operator (Conditional Operator)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1308-C8ED-1693-23B4-255AF0854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253330"/>
            <a:ext cx="11625942" cy="5468145"/>
          </a:xfrm>
        </p:spPr>
        <p:txBody>
          <a:bodyPr/>
          <a:lstStyle/>
          <a:p>
            <a:r>
              <a:rPr lang="en-US" dirty="0"/>
              <a:t>It is optimized code for if else conditions.</a:t>
            </a:r>
          </a:p>
          <a:p>
            <a:r>
              <a:rPr lang="en-US" dirty="0"/>
              <a:t>If condition is True then first Value will be considered else second Value will be considered.</a:t>
            </a:r>
          </a:p>
          <a:p>
            <a:r>
              <a:rPr lang="en-US" b="1" u="sng" dirty="0"/>
              <a:t>Syntax: </a:t>
            </a:r>
          </a:p>
          <a:p>
            <a:pPr marL="0" indent="0">
              <a:buNone/>
            </a:pPr>
            <a:r>
              <a:rPr lang="en-US" i="1" dirty="0"/>
              <a:t>          name= </a:t>
            </a:r>
            <a:r>
              <a:rPr lang="en-US" i="1" dirty="0" err="1">
                <a:solidFill>
                  <a:srgbClr val="002060"/>
                </a:solidFill>
              </a:rPr>
              <a:t>firstValue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if</a:t>
            </a:r>
            <a:r>
              <a:rPr lang="en-US" i="1" dirty="0"/>
              <a:t> </a:t>
            </a:r>
            <a:r>
              <a:rPr lang="en-US" i="1" dirty="0">
                <a:solidFill>
                  <a:srgbClr val="7030A0"/>
                </a:solidFill>
              </a:rPr>
              <a:t>condition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else</a:t>
            </a:r>
            <a:r>
              <a:rPr lang="en-US" i="1" dirty="0"/>
              <a:t> </a:t>
            </a:r>
            <a:r>
              <a:rPr lang="en-US" i="1" dirty="0" err="1">
                <a:solidFill>
                  <a:srgbClr val="002060"/>
                </a:solidFill>
              </a:rPr>
              <a:t>secondValue</a:t>
            </a:r>
            <a:endParaRPr lang="en-US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i="1" u="sng" dirty="0">
                <a:solidFill>
                  <a:srgbClr val="002060"/>
                </a:solidFill>
              </a:rPr>
              <a:t>Normal if else 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A=100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B=250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if A&gt;B: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  print(A)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    print(B)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94234-A23E-4575-FFF9-2369388AB6D2}"/>
              </a:ext>
            </a:extLst>
          </p:cNvPr>
          <p:cNvSpPr txBox="1"/>
          <p:nvPr/>
        </p:nvSpPr>
        <p:spPr>
          <a:xfrm>
            <a:off x="6640286" y="4430486"/>
            <a:ext cx="1774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7030A0"/>
                </a:solidFill>
              </a:rPr>
              <a:t>A=100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B=250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C=A if A&gt;B else B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print( 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56244-6D94-04C5-F133-AC256117A4C5}"/>
              </a:ext>
            </a:extLst>
          </p:cNvPr>
          <p:cNvSpPr txBox="1"/>
          <p:nvPr/>
        </p:nvSpPr>
        <p:spPr>
          <a:xfrm>
            <a:off x="6422571" y="3810000"/>
            <a:ext cx="2418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Ternary operator:</a:t>
            </a:r>
          </a:p>
        </p:txBody>
      </p:sp>
    </p:spTree>
    <p:extLst>
      <p:ext uri="{BB962C8B-B14F-4D97-AF65-F5344CB8AC3E}">
        <p14:creationId xmlns:p14="http://schemas.microsoft.com/office/powerpoint/2010/main" val="319797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6E32-657C-6A89-A749-1BC9E997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20183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Iterative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2353-1B2C-91A4-CF08-1F862E78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1749425"/>
            <a:ext cx="10515600" cy="5211536"/>
          </a:xfrm>
        </p:spPr>
        <p:txBody>
          <a:bodyPr/>
          <a:lstStyle/>
          <a:p>
            <a:r>
              <a:rPr lang="en-US" dirty="0"/>
              <a:t>If we want to execute a group of statements multiple times then we should go for Iterative statements. </a:t>
            </a:r>
          </a:p>
          <a:p>
            <a:r>
              <a:rPr lang="en-US" dirty="0"/>
              <a:t>Python supports 2 types of iterative statements.</a:t>
            </a:r>
          </a:p>
          <a:p>
            <a:pPr marL="0" indent="0">
              <a:buNone/>
            </a:pPr>
            <a:r>
              <a:rPr lang="en-US" dirty="0"/>
              <a:t>			 1) for loop </a:t>
            </a:r>
          </a:p>
          <a:p>
            <a:pPr marL="0" indent="0">
              <a:buNone/>
            </a:pPr>
            <a:r>
              <a:rPr lang="en-US" dirty="0"/>
              <a:t>			 2) while loop</a:t>
            </a:r>
          </a:p>
        </p:txBody>
      </p:sp>
    </p:spTree>
    <p:extLst>
      <p:ext uri="{BB962C8B-B14F-4D97-AF65-F5344CB8AC3E}">
        <p14:creationId xmlns:p14="http://schemas.microsoft.com/office/powerpoint/2010/main" val="136983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751</Words>
  <Application>Microsoft Office PowerPoint</Application>
  <PresentationFormat>Widescreen</PresentationFormat>
  <Paragraphs>135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FLOW CONTROL</vt:lpstr>
      <vt:lpstr>if  statement:</vt:lpstr>
      <vt:lpstr>Indentation:</vt:lpstr>
      <vt:lpstr>if-else:</vt:lpstr>
      <vt:lpstr>if-elif-else</vt:lpstr>
      <vt:lpstr>PowerPoint Presentation</vt:lpstr>
      <vt:lpstr>Range():</vt:lpstr>
      <vt:lpstr>Ternary Operator (Conditional Operator)</vt:lpstr>
      <vt:lpstr>Iterative Statements</vt:lpstr>
      <vt:lpstr>for loop:</vt:lpstr>
      <vt:lpstr>While loop</vt:lpstr>
      <vt:lpstr>Transfer Statements</vt:lpstr>
      <vt:lpstr>continue:</vt:lpstr>
      <vt:lpstr>pass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CONTROL</dc:title>
  <dc:creator>nrajekkirala@gmail.com</dc:creator>
  <cp:lastModifiedBy>nrajekkirala@gmail.com</cp:lastModifiedBy>
  <cp:revision>30</cp:revision>
  <dcterms:created xsi:type="dcterms:W3CDTF">2022-12-28T06:09:14Z</dcterms:created>
  <dcterms:modified xsi:type="dcterms:W3CDTF">2022-12-30T12:53:10Z</dcterms:modified>
</cp:coreProperties>
</file>