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CF1EC8-BEDA-4C73-877F-EE4FFE4268C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01F-AAAE-F934-8C3E-13D967D3A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3" y="359228"/>
            <a:ext cx="9144000" cy="9470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Operators: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6D5E9-44AA-762D-40A5-9F4B899D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85" y="1501095"/>
            <a:ext cx="11571515" cy="535690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Operator is a symbol that  </a:t>
            </a:r>
            <a:r>
              <a:rPr lang="en-US" i="1" dirty="0">
                <a:solidFill>
                  <a:schemeClr val="bg1"/>
                </a:solidFill>
              </a:rPr>
              <a:t>performs certain operations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The following are the operators available in python: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Arithmetic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Relational Operators OR Comparison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Logical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Bitwise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Assignment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156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FB9D-6161-FC97-9E17-1BCA310A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59769"/>
            <a:ext cx="10515600" cy="1325563"/>
          </a:xfrm>
        </p:spPr>
        <p:txBody>
          <a:bodyPr/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B43A-9D12-4B98-FC85-D999C237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374786"/>
            <a:ext cx="11941628" cy="5103700"/>
          </a:xfrm>
        </p:spPr>
        <p:txBody>
          <a:bodyPr>
            <a:normAutofit/>
          </a:bodyPr>
          <a:lstStyle/>
          <a:p>
            <a:r>
              <a:rPr lang="en-US" dirty="0"/>
              <a:t> 	+ 	Addition     				</a:t>
            </a:r>
            <a:r>
              <a:rPr lang="en-US" i="1" dirty="0">
                <a:solidFill>
                  <a:srgbClr val="002060"/>
                </a:solidFill>
              </a:rPr>
              <a:t>ex: a=20,b= 2,print(</a:t>
            </a:r>
            <a:r>
              <a:rPr lang="en-US" i="1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/>
              <a:t> 	– 	Subtraction				</a:t>
            </a:r>
            <a:r>
              <a:rPr lang="en-US" i="1" dirty="0">
                <a:solidFill>
                  <a:srgbClr val="002060"/>
                </a:solidFill>
              </a:rPr>
              <a:t>ex: a=20,b=2 ,print(a-b</a:t>
            </a:r>
            <a:r>
              <a:rPr lang="en-US" dirty="0"/>
              <a:t>)</a:t>
            </a:r>
          </a:p>
          <a:p>
            <a:r>
              <a:rPr lang="en-US" dirty="0"/>
              <a:t>  	* 	Multiplication			</a:t>
            </a:r>
            <a:r>
              <a:rPr lang="en-US" i="1" dirty="0">
                <a:solidFill>
                  <a:srgbClr val="002060"/>
                </a:solidFill>
              </a:rPr>
              <a:t>ex: a=20,b=2,print(a*b</a:t>
            </a:r>
            <a:r>
              <a:rPr lang="en-US" dirty="0"/>
              <a:t>)</a:t>
            </a:r>
          </a:p>
          <a:p>
            <a:r>
              <a:rPr lang="en-US" dirty="0"/>
              <a:t> 	/ 	Division Operator			</a:t>
            </a:r>
            <a:r>
              <a:rPr lang="en-US" i="1" dirty="0">
                <a:solidFill>
                  <a:srgbClr val="002060"/>
                </a:solidFill>
              </a:rPr>
              <a:t>ex: a=20,b=2,print(a/b)</a:t>
            </a:r>
          </a:p>
          <a:p>
            <a:r>
              <a:rPr lang="en-US" dirty="0"/>
              <a:t> 	% 	Modulo Operator			</a:t>
            </a:r>
            <a:r>
              <a:rPr lang="pt-BR" i="1" dirty="0">
                <a:solidFill>
                  <a:srgbClr val="002060"/>
                </a:solidFill>
              </a:rPr>
              <a:t>ex: a=20,b=2 ,print(a%b)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/>
              <a:t>  	// 	Floor Division Operator		</a:t>
            </a:r>
            <a:r>
              <a:rPr lang="en-US" i="1" dirty="0">
                <a:solidFill>
                  <a:srgbClr val="002060"/>
                </a:solidFill>
              </a:rPr>
              <a:t>ex: a=20,b=2,print(a//b)</a:t>
            </a:r>
          </a:p>
          <a:p>
            <a:r>
              <a:rPr lang="en-US" dirty="0"/>
              <a:t> 	** 	Exponent Operator OR Power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Operator</a:t>
            </a:r>
            <a:r>
              <a:rPr lang="en-US" i="1" dirty="0">
                <a:solidFill>
                  <a:srgbClr val="002060"/>
                </a:solidFill>
              </a:rPr>
              <a:t>     ex: a=20,b=2 ,print(a**b)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6F87-9BB5-886C-0AE8-F465E465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314"/>
            <a:ext cx="10515600" cy="1325563"/>
          </a:xfrm>
        </p:spPr>
        <p:txBody>
          <a:bodyPr/>
          <a:lstStyle/>
          <a:p>
            <a:r>
              <a:rPr lang="en-US" dirty="0"/>
              <a:t>Relational(Comparative)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7DC9-6381-2EE2-4A42-CA349D1A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2315482"/>
            <a:ext cx="9764485" cy="45425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Relational operators return to  </a:t>
            </a:r>
            <a:r>
              <a:rPr lang="en-US" i="1" dirty="0">
                <a:solidFill>
                  <a:srgbClr val="002060"/>
                </a:solidFill>
              </a:rPr>
              <a:t>True or False</a:t>
            </a:r>
          </a:p>
          <a:p>
            <a:endParaRPr lang="en-US" dirty="0"/>
          </a:p>
          <a:p>
            <a:r>
              <a:rPr lang="en-US" dirty="0"/>
              <a:t>&lt; 	Less than</a:t>
            </a:r>
          </a:p>
          <a:p>
            <a:r>
              <a:rPr lang="en-US" dirty="0"/>
              <a:t> &gt;	Greater Than</a:t>
            </a:r>
          </a:p>
          <a:p>
            <a:r>
              <a:rPr lang="en-US" dirty="0"/>
              <a:t> &gt;= 	Less than or Equal to </a:t>
            </a:r>
          </a:p>
          <a:p>
            <a:r>
              <a:rPr lang="en-US" dirty="0"/>
              <a:t>&lt;= 	Greater than or Equal to </a:t>
            </a:r>
          </a:p>
          <a:p>
            <a:r>
              <a:rPr lang="en-US" dirty="0"/>
              <a:t>==   	Equal to</a:t>
            </a:r>
          </a:p>
          <a:p>
            <a:r>
              <a:rPr lang="en-US" dirty="0"/>
              <a:t>!=	Not Equal to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a=50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b=100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print(a&lt;b)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print(a&gt;b)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print(a&lt;=b)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print(a&gt;=b)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955-730C-EC4F-E7F3-5BECF225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137998"/>
            <a:ext cx="10515600" cy="1325563"/>
          </a:xfrm>
        </p:spPr>
        <p:txBody>
          <a:bodyPr/>
          <a:lstStyle/>
          <a:p>
            <a:r>
              <a:rPr lang="en-US" dirty="0"/>
              <a:t>Assigning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E999-D033-B85B-4459-4B17A345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2037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assign a value to variable name.</a:t>
            </a:r>
          </a:p>
          <a:p>
            <a:endParaRPr lang="en-US" dirty="0"/>
          </a:p>
          <a:p>
            <a:r>
              <a:rPr lang="en-US" dirty="0"/>
              <a:t>Ex:  A = 10</a:t>
            </a:r>
          </a:p>
          <a:p>
            <a:pPr lvl="1"/>
            <a:r>
              <a:rPr lang="en-US" dirty="0"/>
              <a:t>A += 20 </a:t>
            </a:r>
            <a:r>
              <a:rPr lang="en-US" dirty="0">
                <a:sym typeface="Wingdings" panose="05000000000000000000" pitchFamily="2" charset="2"/>
              </a:rPr>
              <a:t> A = A+20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0B05-994A-E88D-5105-0F3B5BBE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88369"/>
            <a:ext cx="10515600" cy="1325563"/>
          </a:xfrm>
        </p:spPr>
        <p:txBody>
          <a:bodyPr/>
          <a:lstStyle/>
          <a:p>
            <a:r>
              <a:rPr lang="en-US" dirty="0"/>
              <a:t>Logical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329-41B6-72FF-1CD3-00F2C666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2467882"/>
            <a:ext cx="11277600" cy="5707290"/>
          </a:xfrm>
        </p:spPr>
        <p:txBody>
          <a:bodyPr/>
          <a:lstStyle/>
          <a:p>
            <a:r>
              <a:rPr lang="en-US" dirty="0"/>
              <a:t>and  - when all arguments are True then True     		</a:t>
            </a:r>
            <a:r>
              <a:rPr lang="en-US" i="1" dirty="0">
                <a:solidFill>
                  <a:srgbClr val="002060"/>
                </a:solidFill>
              </a:rPr>
              <a:t>ex:   print(a and b)</a:t>
            </a:r>
          </a:p>
          <a:p>
            <a:r>
              <a:rPr lang="en-US" dirty="0"/>
              <a:t> or   - When any one argument is True then True 		</a:t>
            </a:r>
            <a:r>
              <a:rPr lang="en-US" i="1" dirty="0">
                <a:solidFill>
                  <a:srgbClr val="002060"/>
                </a:solidFill>
              </a:rPr>
              <a:t>ex: print(a or b)</a:t>
            </a:r>
          </a:p>
          <a:p>
            <a:r>
              <a:rPr lang="en-US" dirty="0"/>
              <a:t> not  - True is False and False is True (complement) 	</a:t>
            </a:r>
            <a:r>
              <a:rPr lang="en-US" i="1" dirty="0">
                <a:solidFill>
                  <a:srgbClr val="002060"/>
                </a:solidFill>
              </a:rPr>
              <a:t>ex: print(not a)</a:t>
            </a:r>
          </a:p>
          <a:p>
            <a:r>
              <a:rPr lang="en-US" i="1" dirty="0">
                <a:solidFill>
                  <a:srgbClr val="002060"/>
                </a:solidFill>
              </a:rPr>
              <a:t>And returns to last value(if two values are non zero)</a:t>
            </a:r>
          </a:p>
          <a:p>
            <a:r>
              <a:rPr lang="en-US" i="1" dirty="0">
                <a:solidFill>
                  <a:srgbClr val="002060"/>
                </a:solidFill>
              </a:rPr>
              <a:t>Or returns to first value (if two values are non zero)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002060"/>
                </a:solidFill>
              </a:rPr>
              <a:t>Remember: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False,0,empty strings </a:t>
            </a:r>
            <a:r>
              <a:rPr lang="en-US" dirty="0"/>
              <a:t>i.e. “ “ treated as    </a:t>
            </a:r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True, non zero value, strings </a:t>
            </a:r>
            <a:r>
              <a:rPr lang="en-US" dirty="0"/>
              <a:t>i.e. “hello “ treated as   </a:t>
            </a:r>
            <a:r>
              <a:rPr lang="en-US" dirty="0">
                <a:solidFill>
                  <a:srgbClr val="00206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60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3F6E-0626-04B1-DDC2-916CF2E6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4815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D819-6ED0-D464-9CA6-56A36106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2598511"/>
            <a:ext cx="11908971" cy="5707289"/>
          </a:xfrm>
        </p:spPr>
        <p:txBody>
          <a:bodyPr/>
          <a:lstStyle/>
          <a:p>
            <a:r>
              <a:rPr lang="en-US" dirty="0"/>
              <a:t>These operators are applicable only for </a:t>
            </a:r>
            <a:r>
              <a:rPr lang="en-US" i="1" dirty="0">
                <a:solidFill>
                  <a:srgbClr val="002060"/>
                </a:solidFill>
              </a:rPr>
              <a:t>int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002060"/>
                </a:solidFill>
              </a:rPr>
              <a:t>boolean</a:t>
            </a:r>
            <a:r>
              <a:rPr lang="en-US" dirty="0"/>
              <a:t> types</a:t>
            </a:r>
          </a:p>
          <a:p>
            <a:r>
              <a:rPr lang="en-US" dirty="0"/>
              <a:t>We can apply these operators bitwise</a:t>
            </a:r>
          </a:p>
          <a:p>
            <a:r>
              <a:rPr lang="en-US" dirty="0"/>
              <a:t>It returns to </a:t>
            </a:r>
            <a:r>
              <a:rPr lang="en-US" i="1" dirty="0">
                <a:solidFill>
                  <a:srgbClr val="002060"/>
                </a:solidFill>
              </a:rPr>
              <a:t>True</a:t>
            </a:r>
            <a:r>
              <a:rPr lang="en-US" dirty="0"/>
              <a:t> or </a:t>
            </a:r>
            <a:r>
              <a:rPr lang="en-US" i="1" dirty="0">
                <a:solidFill>
                  <a:srgbClr val="002060"/>
                </a:solidFill>
              </a:rPr>
              <a:t>False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&amp;- Bitwise AND</a:t>
            </a:r>
          </a:p>
          <a:p>
            <a:r>
              <a:rPr lang="en-US" i="1" dirty="0">
                <a:solidFill>
                  <a:srgbClr val="002060"/>
                </a:solidFill>
              </a:rPr>
              <a:t> | Bitwise OR,</a:t>
            </a:r>
          </a:p>
          <a:p>
            <a:r>
              <a:rPr lang="en-US" i="1" dirty="0">
                <a:solidFill>
                  <a:srgbClr val="002060"/>
                </a:solidFill>
              </a:rPr>
              <a:t> ^ Bitwise XOR</a:t>
            </a:r>
          </a:p>
          <a:p>
            <a:r>
              <a:rPr lang="en-US" i="1" dirty="0">
                <a:solidFill>
                  <a:srgbClr val="002060"/>
                </a:solidFill>
              </a:rPr>
              <a:t>~   NOT</a:t>
            </a:r>
          </a:p>
          <a:p>
            <a:r>
              <a:rPr lang="en-US" i="1" dirty="0">
                <a:solidFill>
                  <a:srgbClr val="002060"/>
                </a:solidFill>
              </a:rPr>
              <a:t> &lt;&lt;  Left Shift  </a:t>
            </a:r>
          </a:p>
          <a:p>
            <a:r>
              <a:rPr lang="en-US" i="1" dirty="0">
                <a:solidFill>
                  <a:srgbClr val="002060"/>
                </a:solidFill>
              </a:rPr>
              <a:t>&gt;&gt; Right Shift</a:t>
            </a:r>
          </a:p>
        </p:txBody>
      </p:sp>
    </p:spTree>
    <p:extLst>
      <p:ext uri="{BB962C8B-B14F-4D97-AF65-F5344CB8AC3E}">
        <p14:creationId xmlns:p14="http://schemas.microsoft.com/office/powerpoint/2010/main" val="33525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2EC6-4FB2-A9F8-D395-2F308108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136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081D-C4D7-0FD1-6FE9-FE5DD53C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143485"/>
            <a:ext cx="6672943" cy="5631090"/>
          </a:xfrm>
        </p:spPr>
        <p:txBody>
          <a:bodyPr/>
          <a:lstStyle/>
          <a:p>
            <a:r>
              <a:rPr lang="en-US" b="1" i="1" dirty="0"/>
              <a:t>Identity Operators:   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used for address of the value comparison</a:t>
            </a:r>
            <a:r>
              <a:rPr lang="en-US" sz="1800" b="1" i="1" dirty="0"/>
              <a:t>.</a:t>
            </a:r>
          </a:p>
          <a:p>
            <a:endParaRPr lang="en-US" sz="1800" b="1" dirty="0"/>
          </a:p>
          <a:p>
            <a:r>
              <a:rPr lang="en-US" sz="3200" b="1" i="1" dirty="0"/>
              <a:t>is</a:t>
            </a:r>
            <a:endParaRPr lang="en-US" sz="1800" b="1" i="1" dirty="0"/>
          </a:p>
          <a:p>
            <a:r>
              <a:rPr lang="en-US" sz="2400" b="1" i="1" dirty="0"/>
              <a:t>is not</a:t>
            </a:r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b="1" i="1" dirty="0"/>
              <a:t>Membership Operators:  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To check whether the given object present in the given collection.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Returns to True or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C1BEA-9EE6-9FA4-D8AA-BFF72A9A871F}"/>
              </a:ext>
            </a:extLst>
          </p:cNvPr>
          <p:cNvSpPr txBox="1"/>
          <p:nvPr/>
        </p:nvSpPr>
        <p:spPr>
          <a:xfrm>
            <a:off x="7739743" y="2700953"/>
            <a:ext cx="1631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a=“Python”</a:t>
            </a:r>
          </a:p>
          <a:p>
            <a:r>
              <a:rPr lang="en-US" i="1" dirty="0">
                <a:solidFill>
                  <a:srgbClr val="C00000"/>
                </a:solidFill>
              </a:rPr>
              <a:t>b=“Java”</a:t>
            </a:r>
          </a:p>
          <a:p>
            <a:r>
              <a:rPr lang="en-US" i="1" dirty="0">
                <a:solidFill>
                  <a:srgbClr val="C00000"/>
                </a:solidFill>
              </a:rPr>
              <a:t>print(a is b)</a:t>
            </a:r>
          </a:p>
          <a:p>
            <a:r>
              <a:rPr lang="en-US" i="1" dirty="0">
                <a:solidFill>
                  <a:srgbClr val="C00000"/>
                </a:solidFill>
              </a:rPr>
              <a:t>print(a is not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7A50-1673-E773-57CA-C9D4F2412758}"/>
              </a:ext>
            </a:extLst>
          </p:cNvPr>
          <p:cNvSpPr txBox="1"/>
          <p:nvPr/>
        </p:nvSpPr>
        <p:spPr>
          <a:xfrm>
            <a:off x="7739743" y="5276673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Name=“Hello World”</a:t>
            </a:r>
          </a:p>
          <a:p>
            <a:r>
              <a:rPr lang="en-US" i="1" dirty="0">
                <a:solidFill>
                  <a:srgbClr val="C00000"/>
                </a:solidFill>
              </a:rPr>
              <a:t>“s” in Name</a:t>
            </a:r>
          </a:p>
          <a:p>
            <a:r>
              <a:rPr lang="en-US" i="1" dirty="0">
                <a:solidFill>
                  <a:srgbClr val="C00000"/>
                </a:solidFill>
              </a:rPr>
              <a:t>“H” in Name</a:t>
            </a:r>
          </a:p>
        </p:txBody>
      </p:sp>
    </p:spTree>
    <p:extLst>
      <p:ext uri="{BB962C8B-B14F-4D97-AF65-F5344CB8AC3E}">
        <p14:creationId xmlns:p14="http://schemas.microsoft.com/office/powerpoint/2010/main" val="23627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154-E6A6-43E1-FAD3-609D93FB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8039"/>
            <a:ext cx="10515600" cy="1325563"/>
          </a:xfrm>
        </p:spPr>
        <p:txBody>
          <a:bodyPr/>
          <a:lstStyle/>
          <a:p>
            <a:r>
              <a:rPr lang="en-US" dirty="0"/>
              <a:t>Priority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2C4-709D-7C0E-1419-E4E42C03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188029"/>
            <a:ext cx="11821885" cy="4555216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1) ()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Parenthesis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2) **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Exponential Operator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3) ~,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Complement Operator, Unary Minus Operator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4) *, /, %, //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Multiplication, Division, Modulo, Floor Division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5) +,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Addition, Subtraction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6) &lt;&lt;, &gt;&gt;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Left and Right Shift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7) &amp;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And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8) ^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X-OR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9) |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10) &gt;, &gt;=, &lt;, &lt;=, ==, !=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Relational OR Comparison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11) =, +=, -=, *=...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Assignment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12) is , is not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Identity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13) in , not 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Membership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14) not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not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15)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and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16) 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4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528</TotalTime>
  <Words>686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Operators:</vt:lpstr>
      <vt:lpstr>Arithmetic Operators</vt:lpstr>
      <vt:lpstr>Relational(Comparative) Operators</vt:lpstr>
      <vt:lpstr>Assigning Operators</vt:lpstr>
      <vt:lpstr>Logical Operators:</vt:lpstr>
      <vt:lpstr>Bitwise Operators</vt:lpstr>
      <vt:lpstr>Special Operators</vt:lpstr>
      <vt:lpstr>Priority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Operators:</dc:title>
  <dc:creator>nrajekkirala@gmail.com</dc:creator>
  <cp:lastModifiedBy>NAGARAJU EKKIRALA</cp:lastModifiedBy>
  <cp:revision>42</cp:revision>
  <dcterms:created xsi:type="dcterms:W3CDTF">2022-12-20T04:19:07Z</dcterms:created>
  <dcterms:modified xsi:type="dcterms:W3CDTF">2023-07-18T14:24:01Z</dcterms:modified>
</cp:coreProperties>
</file>