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92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3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05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93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9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5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8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1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79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8345553-7F40-40D3-AF5E-50C137D5FEF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8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5553-7F40-40D3-AF5E-50C137D5FEF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0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EE62-93D5-B268-7F13-251128DAA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14" y="180294"/>
            <a:ext cx="9144000" cy="777649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solidFill>
                  <a:srgbClr val="002060"/>
                </a:solidFill>
              </a:rPr>
              <a:t>Data Types: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4C06F-BBE9-10BD-570C-7DCBC24BB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314" y="881743"/>
            <a:ext cx="11299372" cy="570411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Data types in python categorized as follows: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Numeric Data Type         	   (</a:t>
            </a:r>
            <a:r>
              <a:rPr lang="en-US" i="1" dirty="0">
                <a:solidFill>
                  <a:srgbClr val="7030A0"/>
                </a:solidFill>
              </a:rPr>
              <a:t>int,float,complex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Non-Numeric  Data Type	   </a:t>
            </a:r>
            <a:r>
              <a:rPr lang="en-US" i="1" dirty="0">
                <a:solidFill>
                  <a:srgbClr val="7030A0"/>
                </a:solidFill>
              </a:rPr>
              <a:t>(string)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Boolean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Sequential or Collection        </a:t>
            </a:r>
            <a:r>
              <a:rPr lang="en-US" i="1" dirty="0">
                <a:solidFill>
                  <a:srgbClr val="7030A0"/>
                </a:solidFill>
              </a:rPr>
              <a:t>(list, tuple, set, dictionary)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1" dirty="0">
              <a:solidFill>
                <a:srgbClr val="7030A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Important Functions associated with Data Types: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input() 	 - </a:t>
            </a:r>
            <a:r>
              <a:rPr lang="en-US" dirty="0"/>
              <a:t>used to take input from end user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print()	 -  </a:t>
            </a:r>
            <a:r>
              <a:rPr lang="en-US" dirty="0"/>
              <a:t>Used to print or show the output to console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/>
              <a:t>len</a:t>
            </a:r>
            <a:r>
              <a:rPr lang="en-US" b="1" dirty="0"/>
              <a:t>()	 -  </a:t>
            </a:r>
            <a:r>
              <a:rPr lang="en-US" dirty="0"/>
              <a:t>counts the values in a variable(not applicable for numeric data type)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type()	  </a:t>
            </a:r>
            <a:r>
              <a:rPr lang="en-US" dirty="0"/>
              <a:t>-  shows the data types of the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id()		  -  </a:t>
            </a:r>
            <a:r>
              <a:rPr lang="en-US" dirty="0"/>
              <a:t>Address of the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7514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71FF-5692-0EF6-303D-A19C9D4D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List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3FB2-6778-CF7C-C31A-A85DB26DF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1197430"/>
            <a:ext cx="11941628" cy="48550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following operations can be performed on list</a:t>
            </a:r>
          </a:p>
          <a:p>
            <a:endParaRPr lang="en-US" dirty="0"/>
          </a:p>
          <a:p>
            <a:r>
              <a:rPr lang="en-US" dirty="0"/>
              <a:t> append()-----</a:t>
            </a:r>
          </a:p>
          <a:p>
            <a:r>
              <a:rPr lang="en-US" dirty="0"/>
              <a:t> clear()</a:t>
            </a:r>
          </a:p>
          <a:p>
            <a:r>
              <a:rPr lang="en-US" dirty="0"/>
              <a:t> copy ()</a:t>
            </a:r>
          </a:p>
          <a:p>
            <a:r>
              <a:rPr lang="en-US" dirty="0"/>
              <a:t> count ()</a:t>
            </a:r>
          </a:p>
          <a:p>
            <a:r>
              <a:rPr lang="en-US" dirty="0"/>
              <a:t> extend ()</a:t>
            </a:r>
          </a:p>
          <a:p>
            <a:r>
              <a:rPr lang="en-US" dirty="0"/>
              <a:t> index ()</a:t>
            </a:r>
          </a:p>
          <a:p>
            <a:r>
              <a:rPr lang="en-US" dirty="0"/>
              <a:t> insert ()</a:t>
            </a:r>
          </a:p>
          <a:p>
            <a:r>
              <a:rPr lang="en-US" dirty="0"/>
              <a:t> pop ()</a:t>
            </a:r>
          </a:p>
          <a:p>
            <a:r>
              <a:rPr lang="en-US" dirty="0"/>
              <a:t> remove ()</a:t>
            </a:r>
          </a:p>
          <a:p>
            <a:r>
              <a:rPr lang="en-US" dirty="0"/>
              <a:t> reverse ()</a:t>
            </a:r>
          </a:p>
          <a:p>
            <a:r>
              <a:rPr lang="en-US" dirty="0"/>
              <a:t> sort ()</a:t>
            </a:r>
          </a:p>
        </p:txBody>
      </p:sp>
    </p:spTree>
    <p:extLst>
      <p:ext uri="{BB962C8B-B14F-4D97-AF65-F5344CB8AC3E}">
        <p14:creationId xmlns:p14="http://schemas.microsoft.com/office/powerpoint/2010/main" val="363343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C75E-A2CB-A7C0-D722-20822736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" y="141514"/>
            <a:ext cx="10515600" cy="82731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Tuple Data 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4BC8-3048-8AF9-BCB7-76D4B88E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968829"/>
            <a:ext cx="11723914" cy="5540828"/>
          </a:xfrm>
        </p:spPr>
        <p:txBody>
          <a:bodyPr/>
          <a:lstStyle/>
          <a:p>
            <a:r>
              <a:rPr lang="en-US" dirty="0"/>
              <a:t>tuple data type is exactly same as list data type except that it is immutable.</a:t>
            </a:r>
          </a:p>
          <a:p>
            <a:pPr marL="0" indent="0">
              <a:buNone/>
            </a:pPr>
            <a:r>
              <a:rPr lang="en-US" dirty="0"/>
              <a:t>	 i.e. </a:t>
            </a:r>
            <a:r>
              <a:rPr lang="en-US" i="1" dirty="0">
                <a:solidFill>
                  <a:srgbClr val="002060"/>
                </a:solidFill>
              </a:rPr>
              <a:t>we cannot change values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Tuple elements can be represented within parenthesis   </a:t>
            </a:r>
            <a:r>
              <a:rPr lang="en-US" dirty="0">
                <a:solidFill>
                  <a:srgbClr val="FF0000"/>
                </a:solidFill>
              </a:rPr>
              <a:t>( 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	Ex: </a:t>
            </a:r>
            <a:r>
              <a:rPr lang="en-US" i="1" dirty="0">
                <a:solidFill>
                  <a:srgbClr val="002060"/>
                </a:solidFill>
              </a:rPr>
              <a:t>name=(1,”hello”,True,3.7)</a:t>
            </a:r>
          </a:p>
          <a:p>
            <a:pPr marL="0" indent="0">
              <a:buNone/>
            </a:pPr>
            <a:endParaRPr lang="en-US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Characteristics of list:</a:t>
            </a:r>
          </a:p>
          <a:p>
            <a:r>
              <a:rPr lang="en-US" dirty="0">
                <a:solidFill>
                  <a:srgbClr val="002060"/>
                </a:solidFill>
              </a:rPr>
              <a:t>Immutable</a:t>
            </a:r>
          </a:p>
          <a:p>
            <a:r>
              <a:rPr lang="en-US" dirty="0">
                <a:solidFill>
                  <a:srgbClr val="002060"/>
                </a:solidFill>
              </a:rPr>
              <a:t>Ordered</a:t>
            </a:r>
          </a:p>
          <a:p>
            <a:r>
              <a:rPr lang="en-US" dirty="0">
                <a:solidFill>
                  <a:srgbClr val="002060"/>
                </a:solidFill>
              </a:rPr>
              <a:t>Duplicates are allowed</a:t>
            </a:r>
          </a:p>
          <a:p>
            <a:r>
              <a:rPr lang="en-US" dirty="0">
                <a:solidFill>
                  <a:srgbClr val="002060"/>
                </a:solidFill>
              </a:rPr>
              <a:t>Indexed</a:t>
            </a:r>
          </a:p>
        </p:txBody>
      </p:sp>
    </p:spTree>
    <p:extLst>
      <p:ext uri="{BB962C8B-B14F-4D97-AF65-F5344CB8AC3E}">
        <p14:creationId xmlns:p14="http://schemas.microsoft.com/office/powerpoint/2010/main" val="144728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8DD1-9F6A-6104-6D66-A7811F41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5" y="965653"/>
            <a:ext cx="11419116" cy="50541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operations can be performed on tuples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</a:t>
            </a:r>
          </a:p>
          <a:p>
            <a:r>
              <a:rPr lang="en-US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374215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CE72-FA12-EBD0-45EB-CFE9217A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857"/>
            <a:ext cx="10395857" cy="98459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Set Data 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D44E-904A-0004-406A-2A5CDB4D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6" y="807017"/>
            <a:ext cx="12006944" cy="5495812"/>
          </a:xfrm>
        </p:spPr>
        <p:txBody>
          <a:bodyPr>
            <a:normAutofit/>
          </a:bodyPr>
          <a:lstStyle/>
          <a:p>
            <a:r>
              <a:rPr lang="en-US" dirty="0"/>
              <a:t>If we want to represent a group of values without duplicates.</a:t>
            </a:r>
          </a:p>
          <a:p>
            <a:r>
              <a:rPr lang="en-US" dirty="0"/>
              <a:t>Set is represented by curly bracket i.e. </a:t>
            </a:r>
            <a:r>
              <a:rPr lang="en-US" b="1" dirty="0">
                <a:solidFill>
                  <a:srgbClr val="FF0000"/>
                </a:solidFill>
              </a:rPr>
              <a:t>{ }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ex: 	name={1,”hello”,2.4,True}</a:t>
            </a:r>
          </a:p>
          <a:p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Characteristics of Set: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Mutable 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Unordered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Duplicates are not allowed 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Indexed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Growable in nature</a:t>
            </a:r>
          </a:p>
        </p:txBody>
      </p:sp>
    </p:spTree>
    <p:extLst>
      <p:ext uri="{BB962C8B-B14F-4D97-AF65-F5344CB8AC3E}">
        <p14:creationId xmlns:p14="http://schemas.microsoft.com/office/powerpoint/2010/main" val="359254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539B-A285-1CFD-A75A-F4B82028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629"/>
            <a:ext cx="10515600" cy="90703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Set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CB7EE-7456-4906-2D20-4361F405DA8A}"/>
              </a:ext>
            </a:extLst>
          </p:cNvPr>
          <p:cNvSpPr txBox="1"/>
          <p:nvPr/>
        </p:nvSpPr>
        <p:spPr>
          <a:xfrm>
            <a:off x="277586" y="888777"/>
            <a:ext cx="1191441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add()			Adds an element to the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clear()		Removes all elements from the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copy()		Returns a copy of the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difference()		Returns the difference of two or more sets as a new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difference_update</a:t>
            </a:r>
            <a:r>
              <a:rPr lang="en-US" sz="2000" dirty="0"/>
              <a:t>()	Removes all elements of another set from this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discard()		Removes an element from the set if it is a member. (Do nothing if the element is not in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intersection()		Returns the intersection of two sets as a new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intersection_update</a:t>
            </a:r>
            <a:r>
              <a:rPr lang="en-US" sz="2000" dirty="0"/>
              <a:t>()	Updates the set with the intersection of itself and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isdisjoint</a:t>
            </a:r>
            <a:r>
              <a:rPr lang="en-US" sz="2000" dirty="0"/>
              <a:t>()		</a:t>
            </a:r>
            <a:r>
              <a:rPr lang="en-US" sz="2000" dirty="0" err="1"/>
              <a:t>eturns</a:t>
            </a:r>
            <a:r>
              <a:rPr lang="en-US" sz="2000" dirty="0"/>
              <a:t> True if two sets have a null 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issubset</a:t>
            </a:r>
            <a:r>
              <a:rPr lang="en-US" sz="2000" dirty="0"/>
              <a:t>()		Returns True if another set contains this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issuperset</a:t>
            </a:r>
            <a:r>
              <a:rPr lang="en-US" sz="2000" dirty="0"/>
              <a:t>()		Returns True if this set contains another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pop()			Removes and returns an arbitrary set element. Raises </a:t>
            </a:r>
            <a:r>
              <a:rPr lang="en-US" sz="2000" dirty="0" err="1"/>
              <a:t>KeyError</a:t>
            </a:r>
            <a:r>
              <a:rPr lang="en-US" sz="2000" dirty="0"/>
              <a:t> if the set is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remove()		Removes an element from the set. If the element is not a member, raises a </a:t>
            </a:r>
            <a:r>
              <a:rPr lang="en-US" sz="2000" dirty="0" err="1"/>
              <a:t>KeyError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symmetric_difference</a:t>
            </a:r>
            <a:r>
              <a:rPr lang="en-US" sz="2000" dirty="0"/>
              <a:t>()		Returns the symmetric difference of two sets as a new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symmetric_difference_update</a:t>
            </a:r>
            <a:r>
              <a:rPr lang="en-US" sz="2000" dirty="0"/>
              <a:t>()		Updates a set with the symmetric difference of itself and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union()		Returns the union of sets in a new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update()		Updates the set with the union of itself and others</a:t>
            </a:r>
          </a:p>
        </p:txBody>
      </p:sp>
    </p:spTree>
    <p:extLst>
      <p:ext uri="{BB962C8B-B14F-4D97-AF65-F5344CB8AC3E}">
        <p14:creationId xmlns:p14="http://schemas.microsoft.com/office/powerpoint/2010/main" val="409949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ACDF-5223-2E00-8AEC-6EE52D3B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14753"/>
            <a:ext cx="10515600" cy="72344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Dictionary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404F-4269-59DE-93B0-95D876B5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941161"/>
            <a:ext cx="11723914" cy="5802086"/>
          </a:xfrm>
        </p:spPr>
        <p:txBody>
          <a:bodyPr/>
          <a:lstStyle/>
          <a:p>
            <a:r>
              <a:rPr lang="en-US" dirty="0"/>
              <a:t>If we want to represent a group of values as </a:t>
            </a:r>
            <a:r>
              <a:rPr lang="en-US" i="1" dirty="0">
                <a:solidFill>
                  <a:srgbClr val="002060"/>
                </a:solidFill>
              </a:rPr>
              <a:t>key-value pairs </a:t>
            </a:r>
            <a:r>
              <a:rPr lang="en-US" dirty="0"/>
              <a:t>then we should go for </a:t>
            </a:r>
            <a:r>
              <a:rPr lang="en-US" dirty="0" err="1"/>
              <a:t>dict</a:t>
            </a:r>
            <a:r>
              <a:rPr lang="en-US" dirty="0"/>
              <a:t> data type</a:t>
            </a:r>
          </a:p>
          <a:p>
            <a:r>
              <a:rPr lang="en-US" dirty="0"/>
              <a:t>Dictionary can be represented using   </a:t>
            </a:r>
            <a:r>
              <a:rPr lang="en-US" b="1" i="1" dirty="0">
                <a:solidFill>
                  <a:srgbClr val="FF0000"/>
                </a:solidFill>
              </a:rPr>
              <a:t>{key: value}</a:t>
            </a:r>
            <a:br>
              <a:rPr lang="en-US" b="1" i="1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Ex:  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{1:”Ramesh”,2:”Suresh”,3:”Mahesh”}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Characteristics: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mutable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Unordered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Keys can not be duplicated but values can be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are trying to insert an entry with duplicate key then old value will be replaced with new value</a:t>
            </a:r>
          </a:p>
        </p:txBody>
      </p:sp>
    </p:spTree>
    <p:extLst>
      <p:ext uri="{BB962C8B-B14F-4D97-AF65-F5344CB8AC3E}">
        <p14:creationId xmlns:p14="http://schemas.microsoft.com/office/powerpoint/2010/main" val="255275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B249-826F-C0A1-558B-C22FC648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942"/>
            <a:ext cx="10515600" cy="8926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D45A-A704-CE99-0E89-3AC58F7B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869168"/>
            <a:ext cx="11669485" cy="5446032"/>
          </a:xfrm>
        </p:spPr>
        <p:txBody>
          <a:bodyPr/>
          <a:lstStyle/>
          <a:p>
            <a:r>
              <a:rPr lang="en-US" dirty="0"/>
              <a:t>all()		Return True if all keys of the dictionary are True (or if the 			dictionary is empty).</a:t>
            </a:r>
          </a:p>
          <a:p>
            <a:r>
              <a:rPr lang="en-US" dirty="0"/>
              <a:t>any()	Return True if any key of the dictionary is true. If the dictionary is 		empty, return False.</a:t>
            </a:r>
          </a:p>
          <a:p>
            <a:r>
              <a:rPr lang="en-US" dirty="0" err="1"/>
              <a:t>len</a:t>
            </a:r>
            <a:r>
              <a:rPr lang="en-US" dirty="0"/>
              <a:t>()		Return the length (the number of items) in the dictionary.</a:t>
            </a:r>
          </a:p>
          <a:p>
            <a:r>
              <a:rPr lang="en-US" dirty="0"/>
              <a:t>sorted()	Return a new sorted list of keys in the dictionary.</a:t>
            </a:r>
          </a:p>
          <a:p>
            <a:r>
              <a:rPr lang="en-US" dirty="0"/>
              <a:t>clear()	Removes all items from the dictionary.</a:t>
            </a:r>
          </a:p>
          <a:p>
            <a:r>
              <a:rPr lang="en-US" dirty="0"/>
              <a:t>keys()	Returns a new object of the dictionary's keys.</a:t>
            </a:r>
          </a:p>
          <a:p>
            <a:r>
              <a:rPr lang="en-US" dirty="0"/>
              <a:t>values()	Returns a new object of the dictionary's values</a:t>
            </a:r>
          </a:p>
        </p:txBody>
      </p:sp>
    </p:spTree>
    <p:extLst>
      <p:ext uri="{BB962C8B-B14F-4D97-AF65-F5344CB8AC3E}">
        <p14:creationId xmlns:p14="http://schemas.microsoft.com/office/powerpoint/2010/main" val="364066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43C5-658A-3B3D-813F-0A3AD680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754"/>
            <a:ext cx="10515600" cy="74521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Numeric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8555-DF83-C786-9C45-1D1BFA78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8" y="936172"/>
            <a:ext cx="11756572" cy="580707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int:</a:t>
            </a:r>
          </a:p>
          <a:p>
            <a:r>
              <a:rPr lang="en-US" dirty="0"/>
              <a:t>We can use int data type to represent Natural numbers (integral values)</a:t>
            </a:r>
          </a:p>
          <a:p>
            <a:pPr marL="0" indent="0">
              <a:buNone/>
            </a:pPr>
            <a:r>
              <a:rPr lang="en-US" dirty="0"/>
              <a:t> 	ex:  	  </a:t>
            </a:r>
            <a:r>
              <a:rPr lang="en-US" sz="1600" dirty="0"/>
              <a:t>a=100</a:t>
            </a:r>
          </a:p>
          <a:p>
            <a:pPr marL="0" indent="0">
              <a:buNone/>
            </a:pPr>
            <a:r>
              <a:rPr lang="en-US" sz="1600" dirty="0"/>
              <a:t>         		   print(type(a))</a:t>
            </a:r>
          </a:p>
          <a:p>
            <a:pPr marL="0" indent="0">
              <a:buNone/>
            </a:pPr>
            <a:r>
              <a:rPr lang="en-US" b="1" dirty="0"/>
              <a:t>float:</a:t>
            </a:r>
          </a:p>
          <a:p>
            <a:r>
              <a:rPr lang="en-US" dirty="0"/>
              <a:t>We can use float data type to represent decimal values</a:t>
            </a:r>
          </a:p>
          <a:p>
            <a:pPr marL="0" indent="0">
              <a:buNone/>
            </a:pPr>
            <a:r>
              <a:rPr lang="en-US" dirty="0"/>
              <a:t>	ex:  	</a:t>
            </a:r>
            <a:r>
              <a:rPr lang="en-US" sz="1600" dirty="0"/>
              <a:t>a=12.6</a:t>
            </a:r>
          </a:p>
          <a:p>
            <a:pPr marL="0" indent="0">
              <a:buNone/>
            </a:pPr>
            <a:r>
              <a:rPr lang="en-US" sz="1600" dirty="0"/>
              <a:t>		b=5.3E3</a:t>
            </a:r>
          </a:p>
          <a:p>
            <a:pPr marL="0" indent="0">
              <a:buNone/>
            </a:pPr>
            <a:r>
              <a:rPr lang="en-US" sz="1600" dirty="0"/>
              <a:t>		print(type(a))</a:t>
            </a:r>
          </a:p>
          <a:p>
            <a:pPr marL="0" indent="0">
              <a:buNone/>
            </a:pPr>
            <a:r>
              <a:rPr lang="en-US" b="1" dirty="0"/>
              <a:t>Complex Data Type:     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+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bj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a-real value ,b-Imaginary value			ex:    3+4j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BF01-6952-8500-3BC8-99169212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93968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String Data 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60A2-9EC9-C195-1E2F-A738ABE8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96281"/>
            <a:ext cx="12039600" cy="5663747"/>
          </a:xfrm>
        </p:spPr>
        <p:txBody>
          <a:bodyPr>
            <a:normAutofit/>
          </a:bodyPr>
          <a:lstStyle/>
          <a:p>
            <a:r>
              <a:rPr lang="en-US" dirty="0"/>
              <a:t>A String is a sequence of characters or single character(Text data) enclosed within single quotes or double quotes.</a:t>
            </a:r>
          </a:p>
          <a:p>
            <a:r>
              <a:rPr lang="en-US" dirty="0"/>
              <a:t>Everything in  </a:t>
            </a:r>
            <a:r>
              <a:rPr lang="en-US" i="1" dirty="0">
                <a:solidFill>
                  <a:srgbClr val="C00000"/>
                </a:solidFill>
              </a:rPr>
              <a:t>“  ”</a:t>
            </a:r>
            <a:r>
              <a:rPr lang="en-US" dirty="0"/>
              <a:t>    or   </a:t>
            </a:r>
            <a:r>
              <a:rPr lang="en-US" dirty="0">
                <a:solidFill>
                  <a:srgbClr val="C00000"/>
                </a:solidFill>
              </a:rPr>
              <a:t>‘  ’</a:t>
            </a:r>
            <a:r>
              <a:rPr lang="en-US" dirty="0"/>
              <a:t>   treated as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7030A0"/>
                </a:solidFill>
              </a:rPr>
              <a:t>Name = “ Hello world ”			</a:t>
            </a:r>
            <a:r>
              <a:rPr lang="en-US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len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(Name</a:t>
            </a:r>
            <a:r>
              <a:rPr lang="en-US" i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Num = “ 10 ”				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id(Num)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file=“  12telugu12”		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78526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D6A-EC3F-5653-CF8E-3201E3DD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6690"/>
            <a:ext cx="9603275" cy="1049235"/>
          </a:xfrm>
        </p:spPr>
        <p:txBody>
          <a:bodyPr/>
          <a:lstStyle/>
          <a:p>
            <a:r>
              <a:rPr lang="en-US" dirty="0"/>
              <a:t>Indexing and slicing</a:t>
            </a:r>
          </a:p>
        </p:txBody>
      </p:sp>
      <p:pic>
        <p:nvPicPr>
          <p:cNvPr id="1026" name="Picture 2" descr="A Comprehensive Guide to Slicing in Python - Bas codes">
            <a:extLst>
              <a:ext uri="{FF2B5EF4-FFF2-40B4-BE49-F238E27FC236}">
                <a16:creationId xmlns:a16="http://schemas.microsoft.com/office/drawing/2014/main" id="{89708304-7D5D-8D12-EFF3-EA3445A625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5925"/>
            <a:ext cx="11201400" cy="260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C0E58E-3E62-8306-E317-A9729798A6DE}"/>
              </a:ext>
            </a:extLst>
          </p:cNvPr>
          <p:cNvSpPr txBox="1"/>
          <p:nvPr/>
        </p:nvSpPr>
        <p:spPr>
          <a:xfrm>
            <a:off x="8279400" y="3918857"/>
            <a:ext cx="4912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Slicing:</a:t>
            </a:r>
          </a:p>
          <a:p>
            <a:r>
              <a:rPr lang="en-US" sz="2400" i="1" u="sng" dirty="0"/>
              <a:t>Syntax:</a:t>
            </a:r>
          </a:p>
          <a:p>
            <a:r>
              <a:rPr lang="en-US" sz="2400" i="1" dirty="0" err="1"/>
              <a:t>String_name</a:t>
            </a:r>
            <a:r>
              <a:rPr lang="en-US" sz="2400" i="1" dirty="0"/>
              <a:t>[</a:t>
            </a:r>
            <a:r>
              <a:rPr lang="en-US" sz="2400" i="1" dirty="0" err="1"/>
              <a:t>start:stop:end</a:t>
            </a:r>
            <a:r>
              <a:rPr lang="en-US" sz="2400" i="1" dirty="0"/>
              <a:t>]</a:t>
            </a:r>
          </a:p>
          <a:p>
            <a:endParaRPr lang="en-US" sz="2400" i="1" dirty="0"/>
          </a:p>
          <a:p>
            <a:r>
              <a:rPr lang="en-US" sz="2400" i="1" dirty="0"/>
              <a:t>Name=“Hello”</a:t>
            </a:r>
          </a:p>
          <a:p>
            <a:r>
              <a:rPr lang="en-US" sz="2400" i="1" dirty="0"/>
              <a:t>Name[1:3]  “</a:t>
            </a:r>
            <a:r>
              <a:rPr lang="en-US" sz="2400" i="1" dirty="0" err="1"/>
              <a:t>el</a:t>
            </a:r>
            <a:r>
              <a:rPr lang="en-US" sz="2400" i="1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08EBD-AD83-B14E-2C46-0180AA3C93C1}"/>
              </a:ext>
            </a:extLst>
          </p:cNvPr>
          <p:cNvSpPr txBox="1"/>
          <p:nvPr/>
        </p:nvSpPr>
        <p:spPr>
          <a:xfrm>
            <a:off x="457200" y="4011190"/>
            <a:ext cx="38739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Indexing:</a:t>
            </a:r>
          </a:p>
          <a:p>
            <a:r>
              <a:rPr lang="en-US" sz="2400" i="1" u="sng" dirty="0"/>
              <a:t>Syntax:</a:t>
            </a:r>
          </a:p>
          <a:p>
            <a:r>
              <a:rPr lang="en-US" sz="2400" dirty="0"/>
              <a:t>Name[index number]</a:t>
            </a:r>
          </a:p>
          <a:p>
            <a:r>
              <a:rPr lang="en-US" sz="2400" dirty="0"/>
              <a:t>Name=“Hello”</a:t>
            </a:r>
          </a:p>
          <a:p>
            <a:r>
              <a:rPr lang="en-US" sz="2400" dirty="0"/>
              <a:t>Name[2]   “l”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819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7697-64F9-3603-9ACE-390C732C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93968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String Manipulation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42FC8B-0020-DB01-C6D6-54F2C798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8" y="827314"/>
            <a:ext cx="11756572" cy="5747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manipulate the string according to requirement</a:t>
            </a:r>
          </a:p>
          <a:p>
            <a:r>
              <a:rPr lang="en-US" dirty="0"/>
              <a:t>Concatenation, repetition</a:t>
            </a:r>
          </a:p>
          <a:p>
            <a:r>
              <a:rPr lang="en-US" dirty="0"/>
              <a:t>converting to  cases, searching, reversing…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string.upper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string.lower</a:t>
            </a:r>
            <a:r>
              <a:rPr lang="en-US" dirty="0"/>
              <a:t>()….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Know the list manipulations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	</a:t>
            </a:r>
            <a:r>
              <a:rPr lang="en-US" b="1" i="1" dirty="0" err="1">
                <a:solidFill>
                  <a:srgbClr val="C00000"/>
                </a:solidFill>
              </a:rPr>
              <a:t>dir</a:t>
            </a:r>
            <a:r>
              <a:rPr lang="en-US" b="1" i="1" dirty="0">
                <a:solidFill>
                  <a:srgbClr val="C00000"/>
                </a:solidFill>
              </a:rPr>
              <a:t>(str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375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6F2B-2066-4FF0-9218-A9886A37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12829" cy="8683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36E2-4D66-58E6-217D-2F8B70A7C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001486"/>
            <a:ext cx="11560629" cy="5856514"/>
          </a:xfrm>
        </p:spPr>
        <p:txBody>
          <a:bodyPr>
            <a:normAutofit/>
          </a:bodyPr>
          <a:lstStyle/>
          <a:p>
            <a:r>
              <a:rPr lang="en-US" sz="3200" dirty="0"/>
              <a:t>Escape characters are useful when “</a:t>
            </a:r>
            <a:r>
              <a:rPr lang="en-US" sz="3200" i="1" dirty="0"/>
              <a:t>How we want to Print the string</a:t>
            </a:r>
            <a:r>
              <a:rPr lang="en-US" sz="3200" dirty="0"/>
              <a:t>”</a:t>
            </a:r>
          </a:p>
          <a:p>
            <a:r>
              <a:rPr lang="en-US" sz="3200" dirty="0"/>
              <a:t>\n 	New Line </a:t>
            </a:r>
          </a:p>
          <a:p>
            <a:r>
              <a:rPr lang="en-US" sz="3200" dirty="0"/>
              <a:t>\t 	Horizontal Tab </a:t>
            </a:r>
          </a:p>
          <a:p>
            <a:r>
              <a:rPr lang="en-US" sz="3200" dirty="0"/>
              <a:t>\r 	Carriage Return </a:t>
            </a:r>
          </a:p>
          <a:p>
            <a:r>
              <a:rPr lang="en-US" sz="3200" dirty="0"/>
              <a:t>\b 	Back Space </a:t>
            </a:r>
          </a:p>
          <a:p>
            <a:r>
              <a:rPr lang="en-US" sz="3200" dirty="0"/>
              <a:t>\’ 	Single Quote Double Quote </a:t>
            </a:r>
          </a:p>
          <a:p>
            <a:r>
              <a:rPr lang="en-US" sz="3200" dirty="0"/>
              <a:t>\\ 	Back Slash Symbol…..</a:t>
            </a:r>
            <a:r>
              <a:rPr lang="en-US" sz="3200" dirty="0" err="1"/>
              <a:t>etc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80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1AFF-059A-048E-2FE6-409A27D5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10515600" cy="1325563"/>
          </a:xfrm>
        </p:spPr>
        <p:txBody>
          <a:bodyPr/>
          <a:lstStyle/>
          <a:p>
            <a:r>
              <a:rPr lang="en-US" dirty="0"/>
              <a:t>Checking conditions: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6072-27DC-3203-30A0-18D20D69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741713"/>
            <a:ext cx="11821886" cy="5660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i="1" dirty="0" err="1"/>
              <a:t>isalnum</a:t>
            </a:r>
            <a:r>
              <a:rPr lang="en-US" i="1" dirty="0"/>
              <a:t>():		</a:t>
            </a:r>
            <a:r>
              <a:rPr lang="en-US" sz="2000" dirty="0"/>
              <a:t>Returns True if all characters are alphanumeric( a to z , A to Z ,0 to9 </a:t>
            </a:r>
            <a:r>
              <a:rPr lang="en-US" dirty="0"/>
              <a:t>) 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isalpha</a:t>
            </a:r>
            <a:r>
              <a:rPr lang="en-US" i="1" dirty="0"/>
              <a:t>():		</a:t>
            </a:r>
            <a:r>
              <a:rPr lang="en-US" sz="2000" dirty="0"/>
              <a:t>Returns True if all characters are only alphabet symbols(a to </a:t>
            </a:r>
            <a:r>
              <a:rPr lang="en-US" sz="2000" dirty="0" err="1"/>
              <a:t>z,A</a:t>
            </a:r>
            <a:r>
              <a:rPr lang="en-US" sz="2000" dirty="0"/>
              <a:t> to Z) 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isdigit</a:t>
            </a:r>
            <a:r>
              <a:rPr lang="en-US" i="1" dirty="0"/>
              <a:t>(): 		</a:t>
            </a:r>
            <a:r>
              <a:rPr lang="en-US" sz="2000" dirty="0"/>
              <a:t>Returns True if all characters are digits only( 0 to 9)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islower</a:t>
            </a:r>
            <a:r>
              <a:rPr lang="en-US" i="1" dirty="0"/>
              <a:t>(): 		</a:t>
            </a:r>
            <a:r>
              <a:rPr lang="en-US" sz="2000" dirty="0"/>
              <a:t>Returns True if all characters are lower case alphabet symbols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isupper</a:t>
            </a:r>
            <a:r>
              <a:rPr lang="en-US" i="1" dirty="0"/>
              <a:t>(): 		</a:t>
            </a:r>
            <a:r>
              <a:rPr lang="en-US" sz="2000" dirty="0"/>
              <a:t>Returns True if all characters are upper case alphabet symbols 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istitle</a:t>
            </a:r>
            <a:r>
              <a:rPr lang="en-US" i="1" dirty="0"/>
              <a:t>(): 		</a:t>
            </a:r>
            <a:r>
              <a:rPr lang="en-US" sz="2000" dirty="0"/>
              <a:t>Returns True if string is in title case 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isspace</a:t>
            </a:r>
            <a:r>
              <a:rPr lang="en-US" i="1" dirty="0"/>
              <a:t>(): 		</a:t>
            </a:r>
            <a:r>
              <a:rPr lang="en-US" sz="2000" dirty="0"/>
              <a:t>Returns True if string contains only spaces</a:t>
            </a:r>
          </a:p>
        </p:txBody>
      </p:sp>
    </p:spTree>
    <p:extLst>
      <p:ext uri="{BB962C8B-B14F-4D97-AF65-F5344CB8AC3E}">
        <p14:creationId xmlns:p14="http://schemas.microsoft.com/office/powerpoint/2010/main" val="379686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A9C1-CFC6-5553-EC15-FD5C5512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Collection(Sequential)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42CF-B51B-C97F-0AA9-E584F2F7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57" y="892970"/>
            <a:ext cx="11745686" cy="5859689"/>
          </a:xfrm>
        </p:spPr>
        <p:txBody>
          <a:bodyPr/>
          <a:lstStyle/>
          <a:p>
            <a:r>
              <a:rPr lang="en-US" dirty="0"/>
              <a:t>To store the different data types elements(Heterogeneous Objects) in single entity .</a:t>
            </a:r>
          </a:p>
          <a:p>
            <a:r>
              <a:rPr lang="en-US" dirty="0"/>
              <a:t>The following are the examples for collection data types</a:t>
            </a:r>
          </a:p>
          <a:p>
            <a:pPr marL="0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List  []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Tuple 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Set {}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Dictionary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Frozen set{}..   etc.</a:t>
            </a:r>
          </a:p>
        </p:txBody>
      </p:sp>
    </p:spTree>
    <p:extLst>
      <p:ext uri="{BB962C8B-B14F-4D97-AF65-F5344CB8AC3E}">
        <p14:creationId xmlns:p14="http://schemas.microsoft.com/office/powerpoint/2010/main" val="125866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45B6-C38D-DF1E-B1FF-22548316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082"/>
            <a:ext cx="10341428" cy="103164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List Data 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CF03-2C9E-5C56-C28D-62A4D495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776740"/>
            <a:ext cx="11930744" cy="5304519"/>
          </a:xfrm>
        </p:spPr>
        <p:txBody>
          <a:bodyPr>
            <a:normAutofit/>
          </a:bodyPr>
          <a:lstStyle/>
          <a:p>
            <a:r>
              <a:rPr lang="en-US" dirty="0"/>
              <a:t>To store group of values as a single entity.</a:t>
            </a:r>
          </a:p>
          <a:p>
            <a:r>
              <a:rPr lang="en-US" dirty="0"/>
              <a:t>List stores values in square bracket </a:t>
            </a:r>
            <a:r>
              <a:rPr lang="en-US" dirty="0" err="1"/>
              <a:t>i.e</a:t>
            </a: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[ 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ex:   </a:t>
            </a:r>
            <a:r>
              <a:rPr lang="en-US" i="1" dirty="0">
                <a:solidFill>
                  <a:srgbClr val="7030A0"/>
                </a:solidFill>
              </a:rPr>
              <a:t>student=[1,”Mahesh”,2.5,True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Characteristics of list:</a:t>
            </a:r>
          </a:p>
          <a:p>
            <a:r>
              <a:rPr lang="en-US" dirty="0">
                <a:solidFill>
                  <a:srgbClr val="002060"/>
                </a:solidFill>
              </a:rPr>
              <a:t>Mutable</a:t>
            </a:r>
          </a:p>
          <a:p>
            <a:r>
              <a:rPr lang="en-US" dirty="0">
                <a:solidFill>
                  <a:srgbClr val="002060"/>
                </a:solidFill>
              </a:rPr>
              <a:t>Ordered</a:t>
            </a:r>
          </a:p>
          <a:p>
            <a:r>
              <a:rPr lang="en-US" dirty="0">
                <a:solidFill>
                  <a:srgbClr val="002060"/>
                </a:solidFill>
              </a:rPr>
              <a:t>Duplicates are allowed</a:t>
            </a:r>
          </a:p>
          <a:p>
            <a:r>
              <a:rPr lang="en-US" dirty="0">
                <a:solidFill>
                  <a:srgbClr val="002060"/>
                </a:solidFill>
              </a:rPr>
              <a:t>Indexed</a:t>
            </a:r>
          </a:p>
          <a:p>
            <a:r>
              <a:rPr lang="en-US" dirty="0">
                <a:solidFill>
                  <a:srgbClr val="002060"/>
                </a:solidFill>
              </a:rPr>
              <a:t>Growable in nature </a:t>
            </a:r>
          </a:p>
        </p:txBody>
      </p:sp>
    </p:spTree>
    <p:extLst>
      <p:ext uri="{BB962C8B-B14F-4D97-AF65-F5344CB8AC3E}">
        <p14:creationId xmlns:p14="http://schemas.microsoft.com/office/powerpoint/2010/main" val="1308845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395</TotalTime>
  <Words>1268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Gallery</vt:lpstr>
      <vt:lpstr>Data Types: </vt:lpstr>
      <vt:lpstr>Numeric Data Types</vt:lpstr>
      <vt:lpstr>String Data Type:</vt:lpstr>
      <vt:lpstr>Indexing and slicing</vt:lpstr>
      <vt:lpstr>String Manipulation</vt:lpstr>
      <vt:lpstr>Escape Characters</vt:lpstr>
      <vt:lpstr>Checking conditions:</vt:lpstr>
      <vt:lpstr>Collection(Sequential) Data types</vt:lpstr>
      <vt:lpstr>List Data Type:</vt:lpstr>
      <vt:lpstr>List Methods</vt:lpstr>
      <vt:lpstr>Tuple Data Type:</vt:lpstr>
      <vt:lpstr>PowerPoint Presentation</vt:lpstr>
      <vt:lpstr>Set Data Type:</vt:lpstr>
      <vt:lpstr>Set operations</vt:lpstr>
      <vt:lpstr>Dictionary Data Type</vt:lpstr>
      <vt:lpstr>Dictionary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</dc:title>
  <dc:creator>nrajekkirala@gmail.com</dc:creator>
  <cp:lastModifiedBy>NAGARAJU EKKIRALA</cp:lastModifiedBy>
  <cp:revision>67</cp:revision>
  <dcterms:created xsi:type="dcterms:W3CDTF">2022-12-21T11:23:21Z</dcterms:created>
  <dcterms:modified xsi:type="dcterms:W3CDTF">2023-07-18T14:33:28Z</dcterms:modified>
</cp:coreProperties>
</file>