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8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78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9051636" y="6273225"/>
            <a:ext cx="3065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Nagaraju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Ekkirala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1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6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2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4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2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1346-3F7E-4D7B-9559-010D03BC843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1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4FA1346-3F7E-4D7B-9559-010D03BC843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1346-3F7E-4D7B-9559-010D03BC843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364D28-2623-4F79-BE38-7F375558B0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B6EC-DA15-4EB3-38CA-DC5EC1EC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9015-BD1F-09FF-D86F-99621641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992074"/>
            <a:ext cx="11800466" cy="5005604"/>
          </a:xfrm>
        </p:spPr>
        <p:txBody>
          <a:bodyPr/>
          <a:lstStyle/>
          <a:p>
            <a:r>
              <a:rPr lang="en-US" dirty="0"/>
              <a:t>A function is a block of code which only runs when it is called. You can pass data, known as parameters, into a function. A function can return data as a result.</a:t>
            </a:r>
          </a:p>
          <a:p>
            <a:r>
              <a:rPr lang="en-US" dirty="0"/>
              <a:t>To use a code for multiple times.</a:t>
            </a:r>
          </a:p>
          <a:p>
            <a:r>
              <a:rPr lang="en-US" dirty="0"/>
              <a:t>The main advantage of functions is code Reusability.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supports 2 types of functions </a:t>
            </a:r>
          </a:p>
          <a:p>
            <a:pPr marL="0" indent="0">
              <a:buNone/>
            </a:pPr>
            <a:r>
              <a:rPr lang="en-US" dirty="0"/>
              <a:t>				1) Built in Functions </a:t>
            </a:r>
          </a:p>
          <a:p>
            <a:pPr marL="0" indent="0">
              <a:buNone/>
            </a:pPr>
            <a:r>
              <a:rPr lang="en-US" dirty="0"/>
              <a:t>				2) User Defined Functions(Custom functions)</a:t>
            </a:r>
          </a:p>
        </p:txBody>
      </p:sp>
    </p:spTree>
    <p:extLst>
      <p:ext uri="{BB962C8B-B14F-4D97-AF65-F5344CB8AC3E}">
        <p14:creationId xmlns:p14="http://schemas.microsoft.com/office/powerpoint/2010/main" val="2242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CAEE-6B01-E795-5AEB-213D0E1EA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2" y="486682"/>
            <a:ext cx="3254831" cy="40526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a=10  </a:t>
            </a:r>
            <a:r>
              <a:rPr lang="en-US" dirty="0">
                <a:solidFill>
                  <a:srgbClr val="FF0000"/>
                </a:solidFill>
              </a:rPr>
              <a:t># global variable</a:t>
            </a:r>
          </a:p>
          <a:p>
            <a:pPr marL="0" indent="0">
              <a:buNone/>
            </a:pPr>
            <a:r>
              <a:rPr lang="en-US" dirty="0"/>
              <a:t>def f1(): </a:t>
            </a:r>
          </a:p>
          <a:p>
            <a:pPr marL="0" indent="0">
              <a:buNone/>
            </a:pPr>
            <a:r>
              <a:rPr lang="en-US" dirty="0"/>
              <a:t>    print(a) </a:t>
            </a:r>
          </a:p>
          <a:p>
            <a:pPr marL="0" indent="0">
              <a:buNone/>
            </a:pPr>
            <a:r>
              <a:rPr lang="en-US" dirty="0"/>
              <a:t>def f2(): </a:t>
            </a:r>
          </a:p>
          <a:p>
            <a:pPr marL="0" indent="0">
              <a:buNone/>
            </a:pPr>
            <a:r>
              <a:rPr lang="en-US" dirty="0"/>
              <a:t>    print(a)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f1() </a:t>
            </a:r>
          </a:p>
          <a:p>
            <a:pPr marL="0" indent="0">
              <a:buNone/>
            </a:pPr>
            <a:r>
              <a:rPr lang="en-US" dirty="0"/>
              <a:t>f2()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4FF2E9-72E1-1751-2C77-E5BA9D7BA952}"/>
              </a:ext>
            </a:extLst>
          </p:cNvPr>
          <p:cNvSpPr txBox="1">
            <a:spLocks/>
          </p:cNvSpPr>
          <p:nvPr/>
        </p:nvSpPr>
        <p:spPr>
          <a:xfrm>
            <a:off x="6618513" y="341313"/>
            <a:ext cx="4942116" cy="4558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/>
              <a:t>def f1():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    a=10 </a:t>
            </a:r>
            <a:r>
              <a:rPr lang="en-US" sz="2400" dirty="0">
                <a:solidFill>
                  <a:srgbClr val="FF0000"/>
                </a:solidFill>
              </a:rPr>
              <a:t># local variable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/>
              <a:t>print(a)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def f2():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  print(a)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f1()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f2()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62ECE-7270-E611-C086-ABA54CA2A783}"/>
              </a:ext>
            </a:extLst>
          </p:cNvPr>
          <p:cNvSpPr txBox="1"/>
          <p:nvPr/>
        </p:nvSpPr>
        <p:spPr>
          <a:xfrm>
            <a:off x="487750" y="4539344"/>
            <a:ext cx="10700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global keyword can be used to define.. global variable</a:t>
            </a:r>
          </a:p>
          <a:p>
            <a:r>
              <a:rPr lang="en-US" sz="2800" dirty="0"/>
              <a:t>Ex: </a:t>
            </a:r>
            <a:r>
              <a:rPr lang="en-US" sz="2800" dirty="0" smtClean="0"/>
              <a:t>	</a:t>
            </a:r>
            <a:r>
              <a:rPr lang="en-US" sz="2800" i="1" dirty="0" smtClean="0">
                <a:solidFill>
                  <a:srgbClr val="FF0000"/>
                </a:solidFill>
              </a:rPr>
              <a:t>global </a:t>
            </a:r>
            <a:r>
              <a:rPr lang="en-US" sz="2800" i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i="1" dirty="0">
                <a:solidFill>
                  <a:srgbClr val="FF0000"/>
                </a:solidFill>
              </a:rPr>
              <a:t>		a= 10</a:t>
            </a:r>
          </a:p>
        </p:txBody>
      </p:sp>
    </p:spTree>
    <p:extLst>
      <p:ext uri="{BB962C8B-B14F-4D97-AF65-F5344CB8AC3E}">
        <p14:creationId xmlns:p14="http://schemas.microsoft.com/office/powerpoint/2010/main" val="16068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0732-B461-C75F-29DE-9288AC0F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47412"/>
            <a:ext cx="10515600" cy="89761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Recursive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D56A-77F7-515E-24C2-0E8AC247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045030"/>
            <a:ext cx="11680371" cy="5665558"/>
          </a:xfrm>
        </p:spPr>
        <p:txBody>
          <a:bodyPr/>
          <a:lstStyle/>
          <a:p>
            <a:r>
              <a:rPr lang="en-US" dirty="0"/>
              <a:t>A function that calls itself is known as Recursive Function</a:t>
            </a:r>
          </a:p>
          <a:p>
            <a:endParaRPr lang="en-US" dirty="0"/>
          </a:p>
          <a:p>
            <a:r>
              <a:rPr lang="en-US" dirty="0"/>
              <a:t>The main advantages of recursive functions are: </a:t>
            </a:r>
          </a:p>
          <a:p>
            <a:r>
              <a:rPr lang="en-US" dirty="0"/>
              <a:t>1) We can reduce length of the code and improves readability. </a:t>
            </a:r>
          </a:p>
          <a:p>
            <a:r>
              <a:rPr lang="en-US" dirty="0"/>
              <a:t>2) We can solve complex problems very easily.</a:t>
            </a:r>
          </a:p>
          <a:p>
            <a:endParaRPr lang="en-US" dirty="0"/>
          </a:p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factorial(n) = n * factorial(n-1)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8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9B7E-6365-BE84-8F22-FA62B6F0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296"/>
            <a:ext cx="10515600" cy="79964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B688-F6C5-D941-1CA4-F782FF51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025978"/>
            <a:ext cx="11843657" cy="5673726"/>
          </a:xfrm>
        </p:spPr>
        <p:txBody>
          <a:bodyPr/>
          <a:lstStyle/>
          <a:p>
            <a:r>
              <a:rPr lang="en-US" dirty="0"/>
              <a:t> A function without any name, such type of nameless functions are called </a:t>
            </a:r>
            <a:r>
              <a:rPr lang="en-US" i="1" dirty="0"/>
              <a:t>anonymous functions </a:t>
            </a:r>
            <a:r>
              <a:rPr lang="en-US" dirty="0"/>
              <a:t>or </a:t>
            </a:r>
            <a:r>
              <a:rPr lang="en-US" i="1" dirty="0"/>
              <a:t>lambda functions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/>
              <a:t>Syntax</a:t>
            </a:r>
            <a:r>
              <a:rPr lang="en-US" dirty="0"/>
              <a:t>:       </a:t>
            </a:r>
            <a:r>
              <a:rPr lang="en-US" i="1" dirty="0">
                <a:solidFill>
                  <a:srgbClr val="002060"/>
                </a:solidFill>
              </a:rPr>
              <a:t>lambda</a:t>
            </a:r>
            <a:r>
              <a:rPr lang="en-US" dirty="0"/>
              <a:t>  </a:t>
            </a:r>
            <a:r>
              <a:rPr lang="en-US" dirty="0" err="1">
                <a:solidFill>
                  <a:srgbClr val="00B050"/>
                </a:solidFill>
              </a:rPr>
              <a:t>argument_list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expression</a:t>
            </a:r>
          </a:p>
          <a:p>
            <a:r>
              <a:rPr lang="en-US" dirty="0">
                <a:solidFill>
                  <a:srgbClr val="FF0000"/>
                </a:solidFill>
              </a:rPr>
              <a:t>Ex:</a:t>
            </a:r>
          </a:p>
          <a:p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def square (n): </a:t>
            </a:r>
            <a:endParaRPr lang="en-US" sz="18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return n**2   #normal function</a:t>
            </a:r>
          </a:p>
          <a:p>
            <a:endParaRPr lang="en-US" sz="1800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</a:rPr>
              <a:t>lambda n: n**2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using Lambda Functions we can write very concise code so that readability of the program will be improved</a:t>
            </a:r>
          </a:p>
        </p:txBody>
      </p:sp>
    </p:spTree>
    <p:extLst>
      <p:ext uri="{BB962C8B-B14F-4D97-AF65-F5344CB8AC3E}">
        <p14:creationId xmlns:p14="http://schemas.microsoft.com/office/powerpoint/2010/main" val="41062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FEE1-1ED6-22D1-A262-46C030E8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114753"/>
            <a:ext cx="10515600" cy="72344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filter()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AB13-1928-6B9D-1679-ED3E6B53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838200"/>
            <a:ext cx="11778342" cy="5785303"/>
          </a:xfrm>
        </p:spPr>
        <p:txBody>
          <a:bodyPr/>
          <a:lstStyle/>
          <a:p>
            <a:r>
              <a:rPr lang="en-US" dirty="0"/>
              <a:t>We can use filter() function to filter values from the given sequence based on some condition.</a:t>
            </a:r>
          </a:p>
          <a:p>
            <a:endParaRPr lang="en-US" dirty="0"/>
          </a:p>
          <a:p>
            <a:r>
              <a:rPr lang="en-US" i="1" dirty="0"/>
              <a:t>Syntax: 	</a:t>
            </a:r>
            <a:r>
              <a:rPr lang="en-US" i="1" dirty="0">
                <a:solidFill>
                  <a:srgbClr val="002060"/>
                </a:solidFill>
              </a:rPr>
              <a:t>filter</a:t>
            </a:r>
            <a:r>
              <a:rPr lang="en-US" i="1" dirty="0"/>
              <a:t>(function , sequence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Where Function Argument is responsible to perform conditional check Sequence can be List OR Tuple OR String.</a:t>
            </a:r>
          </a:p>
        </p:txBody>
      </p:sp>
    </p:spTree>
    <p:extLst>
      <p:ext uri="{BB962C8B-B14F-4D97-AF65-F5344CB8AC3E}">
        <p14:creationId xmlns:p14="http://schemas.microsoft.com/office/powerpoint/2010/main" val="12709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75AF-0A54-7F4D-89BD-38045D16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297"/>
            <a:ext cx="10515600" cy="73433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map()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C9F1-E964-FE82-F4A3-1F63CFDD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968829"/>
            <a:ext cx="11190514" cy="5208134"/>
          </a:xfrm>
        </p:spPr>
        <p:txBody>
          <a:bodyPr/>
          <a:lstStyle/>
          <a:p>
            <a:r>
              <a:rPr lang="en-US" dirty="0"/>
              <a:t>For every element present in the given sequence, apply some functionality and generate new element with the required modification. </a:t>
            </a:r>
          </a:p>
          <a:p>
            <a:r>
              <a:rPr lang="en-US" dirty="0"/>
              <a:t>For this requirement we should go for map() function.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Syntax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  map (function, sequence )</a:t>
            </a:r>
            <a:endParaRPr lang="en-US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108D-E766-0EF7-5432-62661FE9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78041"/>
            <a:ext cx="10515600" cy="527504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reduce()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B6C9-956F-1B8E-53D7-2FBA9D61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957942"/>
            <a:ext cx="11636829" cy="5900057"/>
          </a:xfrm>
        </p:spPr>
        <p:txBody>
          <a:bodyPr/>
          <a:lstStyle/>
          <a:p>
            <a:r>
              <a:rPr lang="en-US" dirty="0"/>
              <a:t>reduce() function reduces sequence of elements into a single element by applying the specified function.	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Syntax:     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reduce(function, sequence) </a:t>
            </a:r>
          </a:p>
          <a:p>
            <a:endParaRPr lang="en-US" b="1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reduce() function present in </a:t>
            </a:r>
            <a:r>
              <a:rPr lang="en-US" b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functools</a:t>
            </a:r>
            <a:r>
              <a:rPr lang="en-US" b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module and hence we should write import statement.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from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functools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import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2)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l=[10,20,30,40,50]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800" b="1" i="0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3) </a:t>
            </a:r>
            <a:r>
              <a:rPr lang="es-E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result</a:t>
            </a:r>
            <a:r>
              <a:rPr lang="es-E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=reduce(</a:t>
            </a:r>
            <a:r>
              <a:rPr lang="es-E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lambda </a:t>
            </a:r>
            <a:r>
              <a:rPr lang="es-E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x,y:x+y,l</a:t>
            </a:r>
            <a:r>
              <a:rPr lang="es-E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5C5C5C"/>
                </a:solidFill>
                <a:latin typeface="Calibri" panose="020F0502020204030204" pitchFamily="34" charset="0"/>
              </a:rPr>
              <a:t>4) </a:t>
            </a:r>
            <a:r>
              <a:rPr lang="en-US" sz="1800" b="1" i="0" u="none" strike="noStrike" baseline="0" dirty="0">
                <a:solidFill>
                  <a:srgbClr val="006599"/>
                </a:solidFill>
                <a:latin typeface="Calibri" panose="020F0502020204030204" pitchFamily="34" charset="0"/>
              </a:rPr>
              <a:t>print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(result) </a:t>
            </a:r>
            <a:r>
              <a:rPr lang="en-US" sz="1800" b="1" i="0" u="none" strike="noStrike" baseline="0" dirty="0">
                <a:solidFill>
                  <a:srgbClr val="008200"/>
                </a:solidFill>
                <a:latin typeface="Calibri" panose="020F0502020204030204" pitchFamily="34" charset="0"/>
              </a:rPr>
              <a:t># 150 </a:t>
            </a:r>
            <a:endParaRPr lang="en-US" sz="1800" b="0" i="0" u="none" strike="noStrike" baseline="0" dirty="0">
              <a:solidFill>
                <a:srgbClr val="0082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88" y="76932"/>
            <a:ext cx="9603275" cy="1049235"/>
          </a:xfrm>
        </p:spPr>
        <p:txBody>
          <a:bodyPr/>
          <a:lstStyle/>
          <a:p>
            <a:r>
              <a:rPr lang="en-US" dirty="0" smtClean="0"/>
              <a:t>ZIP()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" y="493395"/>
            <a:ext cx="11723647" cy="5425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zip() is a built-in function that is used to combine elements from multiple iterables (lists, tuples, etc.) into tuples of </a:t>
            </a:r>
            <a:r>
              <a:rPr lang="en-US" dirty="0" smtClean="0"/>
              <a:t>corresponding element.</a:t>
            </a:r>
          </a:p>
          <a:p>
            <a:r>
              <a:rPr lang="en-US" dirty="0" smtClean="0"/>
              <a:t> </a:t>
            </a:r>
            <a:r>
              <a:rPr lang="en-US" dirty="0"/>
              <a:t>If the input iterables have different </a:t>
            </a:r>
            <a:r>
              <a:rPr lang="en-US" dirty="0" smtClean="0"/>
              <a:t>lengths zip() will </a:t>
            </a:r>
            <a:r>
              <a:rPr lang="en-US" dirty="0"/>
              <a:t>stop creating tuples when the shortest iterable is exhausted. Any remaining elements in the longer iterables will be ignored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fruits = ['apple', 'banana', 'cherry']</a:t>
            </a: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colors = ['red', 'yellow', 'pink']</a:t>
            </a: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tastes = ['sweet', 'sweet', 'sour']</a:t>
            </a:r>
          </a:p>
          <a:p>
            <a:endParaRPr 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zipped_data</a:t>
            </a:r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 = zip(fruits, colors, tastes)</a:t>
            </a:r>
          </a:p>
          <a:p>
            <a:endParaRPr 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zipped_list</a:t>
            </a:r>
            <a:r>
              <a:rPr lang="en-US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= list(</a:t>
            </a:r>
            <a:r>
              <a:rPr lang="en-US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zipped_data</a:t>
            </a:r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print(</a:t>
            </a:r>
            <a:r>
              <a:rPr lang="en-US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zipped_list</a:t>
            </a:r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21" y="126094"/>
            <a:ext cx="9603275" cy="670319"/>
          </a:xfrm>
        </p:spPr>
        <p:txBody>
          <a:bodyPr/>
          <a:lstStyle/>
          <a:p>
            <a:r>
              <a:rPr lang="en-US" dirty="0"/>
              <a:t>enumerate 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204" y="884904"/>
            <a:ext cx="11802305" cy="5181600"/>
          </a:xfrm>
        </p:spPr>
        <p:txBody>
          <a:bodyPr>
            <a:normAutofit/>
          </a:bodyPr>
          <a:lstStyle/>
          <a:p>
            <a:r>
              <a:rPr lang="en-US" dirty="0"/>
              <a:t>a built-in function that adds a counter to an iterable (such as a list, tuple, or string) and returns an iterator of tuples containing the index and the corresponding element from the </a:t>
            </a:r>
            <a:r>
              <a:rPr lang="en-US" dirty="0" smtClean="0"/>
              <a:t>iterable.</a:t>
            </a:r>
          </a:p>
          <a:p>
            <a:r>
              <a:rPr lang="en-US" dirty="0"/>
              <a:t>The counter starts from 0 by default, but you can specify a different starting value for the counter using </a:t>
            </a:r>
            <a:r>
              <a:rPr lang="en-US" dirty="0" smtClean="0"/>
              <a:t>the start parameter.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i="1" dirty="0"/>
              <a:t>enumerate(iterable, start=0)</a:t>
            </a:r>
          </a:p>
          <a:p>
            <a:r>
              <a:rPr lang="en-US" dirty="0" smtClean="0"/>
              <a:t>Ex:</a:t>
            </a:r>
          </a:p>
          <a:p>
            <a:r>
              <a:rPr lang="en-US" dirty="0">
                <a:solidFill>
                  <a:srgbClr val="0070C0"/>
                </a:solidFill>
                <a:latin typeface="Bradley Hand ITC" panose="03070402050302030203" pitchFamily="66" charset="0"/>
              </a:rPr>
              <a:t>fruits = ['apple', 'banana', 'cherry']</a:t>
            </a:r>
          </a:p>
          <a:p>
            <a:r>
              <a:rPr lang="en-US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for </a:t>
            </a:r>
            <a:r>
              <a:rPr lang="en-US" dirty="0">
                <a:solidFill>
                  <a:srgbClr val="0070C0"/>
                </a:solidFill>
                <a:latin typeface="Bradley Hand ITC" panose="03070402050302030203" pitchFamily="66" charset="0"/>
              </a:rPr>
              <a:t>index, fruit in enumerate(fruits):</a:t>
            </a:r>
          </a:p>
          <a:p>
            <a:r>
              <a:rPr lang="en-US" dirty="0">
                <a:solidFill>
                  <a:srgbClr val="0070C0"/>
                </a:solidFill>
                <a:latin typeface="Bradley Hand ITC" panose="03070402050302030203" pitchFamily="66" charset="0"/>
              </a:rPr>
              <a:t>    print(</a:t>
            </a:r>
            <a:r>
              <a:rPr lang="en-US" dirty="0" err="1">
                <a:solidFill>
                  <a:srgbClr val="0070C0"/>
                </a:solidFill>
                <a:latin typeface="Bradley Hand ITC" panose="03070402050302030203" pitchFamily="66" charset="0"/>
              </a:rPr>
              <a:t>f"Index</a:t>
            </a:r>
            <a:r>
              <a:rPr lang="en-US" dirty="0">
                <a:solidFill>
                  <a:srgbClr val="0070C0"/>
                </a:solidFill>
                <a:latin typeface="Bradley Hand ITC" panose="03070402050302030203" pitchFamily="66" charset="0"/>
              </a:rPr>
              <a:t>: {index}, Fruit: {fruit}")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FB5D-A3E8-9F82-9A75-41B14BA6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098"/>
            <a:ext cx="10515600" cy="103913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Built 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F404-0CF9-0EAC-C06F-46719E66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5" y="998310"/>
            <a:ext cx="11397342" cy="5641976"/>
          </a:xfrm>
        </p:spPr>
        <p:txBody>
          <a:bodyPr/>
          <a:lstStyle/>
          <a:p>
            <a:r>
              <a:rPr lang="en-US" dirty="0"/>
              <a:t>The functions which are coming along with Python  automatically, are called </a:t>
            </a:r>
            <a:r>
              <a:rPr lang="en-US" i="1" dirty="0"/>
              <a:t>built in functions </a:t>
            </a:r>
            <a:r>
              <a:rPr lang="en-US" dirty="0"/>
              <a:t>or </a:t>
            </a:r>
            <a:r>
              <a:rPr lang="en-US" i="1" dirty="0"/>
              <a:t>pre defined functions</a:t>
            </a:r>
          </a:p>
          <a:p>
            <a:pPr marL="0" indent="0">
              <a:buNone/>
            </a:pPr>
            <a:r>
              <a:rPr lang="en-US" i="1" dirty="0"/>
              <a:t>	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Ex:	id()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len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/>
              <a:t>	type() </a:t>
            </a:r>
          </a:p>
          <a:p>
            <a:pPr marL="0" indent="0">
              <a:buNone/>
            </a:pPr>
            <a:r>
              <a:rPr lang="en-US" i="1" dirty="0"/>
              <a:t>	input() </a:t>
            </a:r>
          </a:p>
          <a:p>
            <a:pPr marL="0" indent="0">
              <a:buNone/>
            </a:pPr>
            <a:r>
              <a:rPr lang="en-US" i="1" dirty="0"/>
              <a:t>	print().</a:t>
            </a:r>
            <a:r>
              <a:rPr lang="en-US" i="1" dirty="0" err="1"/>
              <a:t>etc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216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7207-2B69-E5E3-3735-365A12C2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0515600" cy="6533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User Defined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E999-E1DA-7C57-8DE6-733179D9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4" y="1034369"/>
            <a:ext cx="12050486" cy="50725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functions which are developed by programmer or user explicitly according to requirements, are called </a:t>
            </a:r>
            <a:r>
              <a:rPr lang="en-US" i="1" dirty="0">
                <a:solidFill>
                  <a:srgbClr val="7030A0"/>
                </a:solidFill>
              </a:rPr>
              <a:t>user defined functions</a:t>
            </a:r>
            <a:r>
              <a:rPr lang="en-US" i="1" dirty="0"/>
              <a:t>.</a:t>
            </a:r>
          </a:p>
          <a:p>
            <a:r>
              <a:rPr lang="en-US" i="1" dirty="0"/>
              <a:t>There are two parts in function while using it.</a:t>
            </a:r>
          </a:p>
          <a:p>
            <a:pPr marL="457200" lvl="1" indent="0">
              <a:buNone/>
            </a:pPr>
            <a:r>
              <a:rPr lang="en-US" i="1" dirty="0"/>
              <a:t>	1.Defining Function</a:t>
            </a:r>
          </a:p>
          <a:p>
            <a:pPr marL="457200" lvl="1" indent="0">
              <a:buNone/>
            </a:pPr>
            <a:r>
              <a:rPr lang="en-US" i="1" dirty="0"/>
              <a:t>	2.Calling Function</a:t>
            </a:r>
          </a:p>
          <a:p>
            <a:r>
              <a:rPr lang="en-US" i="1" u="sng" dirty="0"/>
              <a:t>Syntax: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sz="3200" b="1" i="1" u="none" strike="noStrike" baseline="0" dirty="0">
                <a:solidFill>
                  <a:srgbClr val="7030A0"/>
                </a:solidFill>
              </a:rPr>
              <a:t>def</a:t>
            </a:r>
            <a:r>
              <a:rPr lang="en-US" sz="320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3200" i="1" u="none" strike="noStrike" baseline="0" dirty="0" err="1">
                <a:solidFill>
                  <a:srgbClr val="000000"/>
                </a:solidFill>
              </a:rPr>
              <a:t>function_name</a:t>
            </a:r>
            <a:r>
              <a:rPr lang="en-US" sz="3200" i="1" u="none" strike="noStrike" baseline="0" dirty="0">
                <a:solidFill>
                  <a:srgbClr val="000000"/>
                </a:solidFill>
              </a:rPr>
              <a:t>(parameters) </a:t>
            </a:r>
            <a:r>
              <a:rPr lang="en-US" sz="3200" i="1" u="none" strike="noStrike" baseline="0" dirty="0">
                <a:solidFill>
                  <a:srgbClr val="7030A0"/>
                </a:solidFill>
              </a:rPr>
              <a:t>:</a:t>
            </a:r>
            <a:r>
              <a:rPr lang="en-US" sz="3200" i="1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i="1" u="none" strike="noStrike" baseline="0" dirty="0">
                <a:solidFill>
                  <a:srgbClr val="000000"/>
                </a:solidFill>
              </a:rPr>
              <a:t>	</a:t>
            </a:r>
            <a:r>
              <a:rPr lang="en-US" sz="3200" b="1" i="1" u="none" strike="noStrike" baseline="0" dirty="0">
                <a:solidFill>
                  <a:srgbClr val="7030A0"/>
                </a:solidFill>
              </a:rPr>
              <a:t>return</a:t>
            </a:r>
            <a:r>
              <a:rPr lang="en-US" sz="3200" i="1" u="none" strike="noStrike" baseline="0" dirty="0">
                <a:solidFill>
                  <a:srgbClr val="000000"/>
                </a:solidFill>
              </a:rPr>
              <a:t> value </a:t>
            </a:r>
          </a:p>
          <a:p>
            <a:pPr marL="0" indent="0">
              <a:buNone/>
            </a:pPr>
            <a:endParaRPr lang="en-US" sz="3200" i="1" u="none" strike="noStrike" baseline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2800" i="1" dirty="0">
                <a:solidFill>
                  <a:srgbClr val="000000"/>
                </a:solidFill>
              </a:rPr>
              <a:t>Ex: def sum(</a:t>
            </a:r>
            <a:r>
              <a:rPr lang="en-US" sz="2800" i="1" dirty="0" err="1">
                <a:solidFill>
                  <a:srgbClr val="000000"/>
                </a:solidFill>
              </a:rPr>
              <a:t>a,b</a:t>
            </a:r>
            <a:r>
              <a:rPr lang="en-US" sz="2800" i="1" dirty="0">
                <a:solidFill>
                  <a:srgbClr val="00000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en-US" sz="2800" i="1" dirty="0">
                <a:solidFill>
                  <a:srgbClr val="000000"/>
                </a:solidFill>
              </a:rPr>
              <a:t>	    return </a:t>
            </a:r>
            <a:r>
              <a:rPr lang="en-US" sz="2800" i="1" dirty="0" err="1">
                <a:solidFill>
                  <a:srgbClr val="000000"/>
                </a:solidFill>
              </a:rPr>
              <a:t>a+b</a:t>
            </a:r>
            <a:endParaRPr lang="en-US" sz="28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C919-1FEF-BF8C-A42D-2F3DFA15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Types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3071-7E3D-8E5F-0B4F-4A5D9D52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5" y="1194254"/>
            <a:ext cx="11876315" cy="5663746"/>
          </a:xfrm>
        </p:spPr>
        <p:txBody>
          <a:bodyPr/>
          <a:lstStyle/>
          <a:p>
            <a:r>
              <a:rPr lang="en-US" dirty="0"/>
              <a:t>There are 4 types are actual arguments are allowed in Python.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3200" dirty="0"/>
              <a:t>1) Positional Arguments </a:t>
            </a:r>
          </a:p>
          <a:p>
            <a:pPr lvl="1"/>
            <a:r>
              <a:rPr lang="en-US" sz="3200" dirty="0"/>
              <a:t>2) Keyword Arguments </a:t>
            </a:r>
          </a:p>
          <a:p>
            <a:pPr lvl="1"/>
            <a:r>
              <a:rPr lang="en-US" sz="3200" dirty="0"/>
              <a:t>3) Default Arguments </a:t>
            </a:r>
          </a:p>
          <a:p>
            <a:pPr lvl="1"/>
            <a:r>
              <a:rPr lang="en-US" sz="3200" dirty="0"/>
              <a:t>4) Variable Length Arguments</a:t>
            </a:r>
          </a:p>
        </p:txBody>
      </p:sp>
    </p:spTree>
    <p:extLst>
      <p:ext uri="{BB962C8B-B14F-4D97-AF65-F5344CB8AC3E}">
        <p14:creationId xmlns:p14="http://schemas.microsoft.com/office/powerpoint/2010/main" val="16581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B690-DEBB-8FB7-3EED-5DE64EBF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097"/>
            <a:ext cx="10515600" cy="70167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Positional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D724-A9C2-7DAD-3A28-CB4BF0B9D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3" y="998311"/>
            <a:ext cx="11723916" cy="5674632"/>
          </a:xfrm>
        </p:spPr>
        <p:txBody>
          <a:bodyPr/>
          <a:lstStyle/>
          <a:p>
            <a:r>
              <a:rPr lang="en-US" dirty="0"/>
              <a:t>These are the arguments passed to function in correct positional order.</a:t>
            </a:r>
          </a:p>
          <a:p>
            <a:r>
              <a:rPr lang="en-US" dirty="0"/>
              <a:t>The number of arguments and position of arguments must be matched. If we change the order then result may be changed.</a:t>
            </a:r>
          </a:p>
          <a:p>
            <a:r>
              <a:rPr lang="en-US" dirty="0"/>
              <a:t>If we change the number of arguments then we will get error.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7030A0"/>
                </a:solidFill>
              </a:rPr>
              <a:t>def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mul</a:t>
            </a:r>
            <a:r>
              <a:rPr lang="en-US" dirty="0">
                <a:solidFill>
                  <a:srgbClr val="7030A0"/>
                </a:solidFill>
              </a:rPr>
              <a:t>(a, b):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print(a*b)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mul</a:t>
            </a:r>
            <a:r>
              <a:rPr lang="en-US" dirty="0">
                <a:solidFill>
                  <a:srgbClr val="7030A0"/>
                </a:solidFill>
              </a:rPr>
              <a:t>(100, 200)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mul</a:t>
            </a:r>
            <a:r>
              <a:rPr lang="en-US" dirty="0">
                <a:solidFill>
                  <a:srgbClr val="7030A0"/>
                </a:solidFill>
              </a:rPr>
              <a:t>(200, 100)</a:t>
            </a:r>
          </a:p>
        </p:txBody>
      </p:sp>
    </p:spTree>
    <p:extLst>
      <p:ext uri="{BB962C8B-B14F-4D97-AF65-F5344CB8AC3E}">
        <p14:creationId xmlns:p14="http://schemas.microsoft.com/office/powerpoint/2010/main" val="391031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36D1-6014-04A0-5DD2-4392431C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0"/>
            <a:ext cx="10515600" cy="78876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Keyword Arguments: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8F3F-F6C9-9358-DE97-C6A06257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788760"/>
            <a:ext cx="11876314" cy="5851525"/>
          </a:xfrm>
        </p:spPr>
        <p:txBody>
          <a:bodyPr/>
          <a:lstStyle/>
          <a:p>
            <a:r>
              <a:rPr lang="en-US" dirty="0"/>
              <a:t>We can pass argument values by keyword </a:t>
            </a:r>
            <a:r>
              <a:rPr lang="en-US" dirty="0" err="1"/>
              <a:t>i.e</a:t>
            </a:r>
            <a:r>
              <a:rPr lang="en-US" dirty="0"/>
              <a:t> by parameter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FF0000"/>
                </a:solidFill>
              </a:rPr>
              <a:t>def wish(</a:t>
            </a:r>
            <a:r>
              <a:rPr lang="en-US" i="1" dirty="0" err="1">
                <a:solidFill>
                  <a:srgbClr val="FF0000"/>
                </a:solidFill>
              </a:rPr>
              <a:t>name,msg</a:t>
            </a:r>
            <a:r>
              <a:rPr lang="en-US" i="1" dirty="0">
                <a:solidFill>
                  <a:srgbClr val="FF0000"/>
                </a:solidFill>
              </a:rPr>
              <a:t>):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	print("Hello",</a:t>
            </a:r>
            <a:r>
              <a:rPr lang="en-US" i="1" dirty="0" err="1">
                <a:solidFill>
                  <a:srgbClr val="FF0000"/>
                </a:solidFill>
              </a:rPr>
              <a:t>name,msg</a:t>
            </a:r>
            <a:r>
              <a:rPr lang="en-US" i="1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wish(name=“</a:t>
            </a:r>
            <a:r>
              <a:rPr lang="en-US" i="1" dirty="0" err="1">
                <a:solidFill>
                  <a:srgbClr val="FF0000"/>
                </a:solidFill>
              </a:rPr>
              <a:t>Mahesh",msg</a:t>
            </a:r>
            <a:r>
              <a:rPr lang="en-US" i="1" dirty="0">
                <a:solidFill>
                  <a:srgbClr val="FF0000"/>
                </a:solidFill>
              </a:rPr>
              <a:t>="Good Morning")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wish(msg="Good </a:t>
            </a:r>
            <a:r>
              <a:rPr lang="en-US" i="1" dirty="0" err="1">
                <a:solidFill>
                  <a:srgbClr val="FF0000"/>
                </a:solidFill>
              </a:rPr>
              <a:t>Morning",name</a:t>
            </a:r>
            <a:r>
              <a:rPr lang="en-US" i="1" dirty="0">
                <a:solidFill>
                  <a:srgbClr val="FF0000"/>
                </a:solidFill>
              </a:rPr>
              <a:t>=“Mahesh")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the order of arguments is not important but number of arguments must be matched</a:t>
            </a:r>
          </a:p>
          <a:p>
            <a:r>
              <a:rPr lang="en-US" dirty="0"/>
              <a:t>Note: We can use both positional and keyword arguments simultaneously. But first we have to take positional arguments and then keyword arguments, otherwise we will get syntax error.</a:t>
            </a:r>
          </a:p>
        </p:txBody>
      </p:sp>
    </p:spTree>
    <p:extLst>
      <p:ext uri="{BB962C8B-B14F-4D97-AF65-F5344CB8AC3E}">
        <p14:creationId xmlns:p14="http://schemas.microsoft.com/office/powerpoint/2010/main" val="36380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9721-0F5E-FD2E-6F9B-10375911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9817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Default Arguments: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CCC4-9042-4C9B-593D-215F7204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922110"/>
            <a:ext cx="11811000" cy="5783489"/>
          </a:xfrm>
        </p:spPr>
        <p:txBody>
          <a:bodyPr/>
          <a:lstStyle/>
          <a:p>
            <a:r>
              <a:rPr lang="en-US" dirty="0"/>
              <a:t>Sometimes we can provide default values for our positional arguments.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	def wish(name="Guest"):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		print("Hello",name,"How are you?")  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	wish("Raj")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	wish()</a:t>
            </a:r>
          </a:p>
          <a:p>
            <a:pPr marL="0" indent="0">
              <a:buNone/>
            </a:pPr>
            <a:endParaRPr lang="en-US" i="1" dirty="0">
              <a:solidFill>
                <a:srgbClr val="002060"/>
              </a:solidFill>
            </a:endParaRPr>
          </a:p>
          <a:p>
            <a:r>
              <a:rPr lang="en-US" dirty="0"/>
              <a:t>If we don’t pass any value then only default value will be considered.</a:t>
            </a:r>
          </a:p>
          <a:p>
            <a:r>
              <a:rPr lang="en-US" b="1" dirty="0"/>
              <a:t>Note: </a:t>
            </a:r>
            <a:r>
              <a:rPr lang="en-US" dirty="0"/>
              <a:t>After default arguments we should not take non default arguments</a:t>
            </a:r>
          </a:p>
        </p:txBody>
      </p:sp>
    </p:spTree>
    <p:extLst>
      <p:ext uri="{BB962C8B-B14F-4D97-AF65-F5344CB8AC3E}">
        <p14:creationId xmlns:p14="http://schemas.microsoft.com/office/powerpoint/2010/main" val="11229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39A9-D1C1-D45B-68C7-B6A6EBD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714"/>
            <a:ext cx="10515600" cy="6799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Variable Length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C27C-511E-6223-BA78-55E2CC08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2" y="897618"/>
            <a:ext cx="11996057" cy="52419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Sometimes we can pass variable number of arguments to our function, such type of arguments are called variable length arguments. 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declare a variable length argument with * symbol as follows 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rgbClr val="002060"/>
                </a:solidFill>
              </a:rPr>
              <a:t>def f1(*n): 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call this function by passing any number of arguments including zero number. </a:t>
            </a:r>
          </a:p>
          <a:p>
            <a:pPr>
              <a:lnSpc>
                <a:spcPct val="120000"/>
              </a:lnSpc>
            </a:pPr>
            <a:r>
              <a:rPr lang="en-US" dirty="0"/>
              <a:t> Internally all these values represented in the form of tuple.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i="1" dirty="0"/>
              <a:t>def sum(*n): </a:t>
            </a:r>
          </a:p>
          <a:p>
            <a:pPr marL="0" indent="0" algn="just">
              <a:buNone/>
            </a:pPr>
            <a:r>
              <a:rPr lang="en-US" sz="1800" i="1" dirty="0"/>
              <a:t>  		       total=0 </a:t>
            </a:r>
          </a:p>
          <a:p>
            <a:pPr marL="0" indent="0" algn="just">
              <a:buNone/>
            </a:pPr>
            <a:r>
              <a:rPr lang="en-US" sz="1800" i="1" dirty="0"/>
              <a:t>    	  	       for n1 in n: </a:t>
            </a:r>
          </a:p>
          <a:p>
            <a:pPr marL="0" indent="0" algn="just">
              <a:buNone/>
            </a:pPr>
            <a:r>
              <a:rPr lang="en-US" sz="1800" i="1" dirty="0"/>
              <a:t>       	                                total=total+n1 </a:t>
            </a:r>
          </a:p>
          <a:p>
            <a:pPr marL="0" indent="0" algn="just">
              <a:buNone/>
            </a:pPr>
            <a:r>
              <a:rPr lang="en-US" sz="1800" i="1" dirty="0"/>
              <a:t>   	 	              print("The Sum=",total) </a:t>
            </a:r>
          </a:p>
          <a:p>
            <a:pPr marL="0" indent="0" algn="just">
              <a:buNone/>
            </a:pPr>
            <a:r>
              <a:rPr lang="en-US" sz="1800" i="1" dirty="0"/>
              <a:t> </a:t>
            </a:r>
          </a:p>
          <a:p>
            <a:pPr marL="0" indent="0" algn="just">
              <a:buNone/>
            </a:pPr>
            <a:r>
              <a:rPr lang="en-US" sz="1800" i="1" dirty="0"/>
              <a:t>		sum()</a:t>
            </a:r>
          </a:p>
          <a:p>
            <a:pPr marL="0" indent="0" algn="just">
              <a:buNone/>
            </a:pPr>
            <a:r>
              <a:rPr lang="en-US" sz="1800" i="1" dirty="0"/>
              <a:t>		sum(10) </a:t>
            </a:r>
          </a:p>
          <a:p>
            <a:pPr marL="0" indent="0" algn="just">
              <a:buNone/>
            </a:pPr>
            <a:r>
              <a:rPr lang="en-US" sz="1800" i="1" dirty="0"/>
              <a:t>		sum(10,20)</a:t>
            </a:r>
          </a:p>
          <a:p>
            <a:pPr marL="0" indent="0" algn="just">
              <a:buNone/>
            </a:pPr>
            <a:r>
              <a:rPr lang="en-US" sz="1800" i="1" dirty="0"/>
              <a:t>		sum(10,20,30,40,70,88)</a:t>
            </a:r>
          </a:p>
        </p:txBody>
      </p:sp>
    </p:spTree>
    <p:extLst>
      <p:ext uri="{BB962C8B-B14F-4D97-AF65-F5344CB8AC3E}">
        <p14:creationId xmlns:p14="http://schemas.microsoft.com/office/powerpoint/2010/main" val="37504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ABFF-7E38-9044-5B2C-A8985C8F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984"/>
            <a:ext cx="10515600" cy="83230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Variables in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461EF-B188-9B4D-2B66-819DBAA4A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509135"/>
            <a:ext cx="11898086" cy="5994625"/>
          </a:xfrm>
        </p:spPr>
        <p:txBody>
          <a:bodyPr/>
          <a:lstStyle/>
          <a:p>
            <a:r>
              <a:rPr lang="en-US" dirty="0"/>
              <a:t>Python supports 2 types of variables.</a:t>
            </a:r>
          </a:p>
          <a:p>
            <a:r>
              <a:rPr lang="en-US" dirty="0"/>
              <a:t>1) Global Variables </a:t>
            </a:r>
          </a:p>
          <a:p>
            <a:r>
              <a:rPr lang="en-US" dirty="0"/>
              <a:t>2) Local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Global Variables:</a:t>
            </a:r>
          </a:p>
          <a:p>
            <a:r>
              <a:rPr lang="en-US" dirty="0"/>
              <a:t>The variables which are declared outside of function are called global variables. </a:t>
            </a:r>
          </a:p>
          <a:p>
            <a:r>
              <a:rPr lang="en-US" dirty="0"/>
              <a:t>These variables can be accessed in all functions of that module.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Local Variables: </a:t>
            </a:r>
          </a:p>
          <a:p>
            <a:r>
              <a:rPr lang="en-US" dirty="0"/>
              <a:t> The variables which are declared inside a function are called local variables. </a:t>
            </a:r>
          </a:p>
          <a:p>
            <a:r>
              <a:rPr lang="en-US" dirty="0"/>
              <a:t> Local variables are available only for the function in which we declared </a:t>
            </a:r>
            <a:r>
              <a:rPr lang="en-US" dirty="0" err="1"/>
              <a:t>it.i.e</a:t>
            </a:r>
            <a:r>
              <a:rPr lang="en-US" dirty="0"/>
              <a:t> from outside of function we cannot access.</a:t>
            </a:r>
          </a:p>
        </p:txBody>
      </p:sp>
    </p:spTree>
    <p:extLst>
      <p:ext uri="{BB962C8B-B14F-4D97-AF65-F5344CB8AC3E}">
        <p14:creationId xmlns:p14="http://schemas.microsoft.com/office/powerpoint/2010/main" val="16458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357</TotalTime>
  <Words>847</Words>
  <Application>Microsoft Office PowerPoint</Application>
  <PresentationFormat>Widescreen</PresentationFormat>
  <Paragraphs>177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Baskerville Old Face</vt:lpstr>
      <vt:lpstr>Bradley Hand ITC</vt:lpstr>
      <vt:lpstr>Calibri</vt:lpstr>
      <vt:lpstr>Gill Sans MT</vt:lpstr>
      <vt:lpstr>Gallery</vt:lpstr>
      <vt:lpstr>Function:</vt:lpstr>
      <vt:lpstr>Built in Functions</vt:lpstr>
      <vt:lpstr>User Defined Functions:</vt:lpstr>
      <vt:lpstr>Types of Arguments</vt:lpstr>
      <vt:lpstr>Positional Arguments</vt:lpstr>
      <vt:lpstr>Keyword Arguments:</vt:lpstr>
      <vt:lpstr>Default Arguments:</vt:lpstr>
      <vt:lpstr>Variable Length Arguments</vt:lpstr>
      <vt:lpstr>Variables in Functions:</vt:lpstr>
      <vt:lpstr>PowerPoint Presentation</vt:lpstr>
      <vt:lpstr>Recursive Functions:</vt:lpstr>
      <vt:lpstr>lambda function</vt:lpstr>
      <vt:lpstr>filter() :</vt:lpstr>
      <vt:lpstr>map() Function:</vt:lpstr>
      <vt:lpstr>reduce() :</vt:lpstr>
      <vt:lpstr>ZIP()</vt:lpstr>
      <vt:lpstr>enumerate ()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nrajekkirala@gmail.com</dc:creator>
  <cp:lastModifiedBy>DELL</cp:lastModifiedBy>
  <cp:revision>71</cp:revision>
  <dcterms:created xsi:type="dcterms:W3CDTF">2023-01-02T09:50:20Z</dcterms:created>
  <dcterms:modified xsi:type="dcterms:W3CDTF">2023-08-05T06:27:02Z</dcterms:modified>
</cp:coreProperties>
</file>