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4" r:id="rId5"/>
    <p:sldId id="262" r:id="rId6"/>
    <p:sldId id="266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7FED-932B-DC48-DF9E-DAC08F50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329E-83DD-B038-C000-99CB81F8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E1E06-D185-874C-7040-85B9B8C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8A7F-9A08-FFED-0DE2-41D7D1E2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583B-CBDF-BDCE-0742-8E24334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0D13-89EC-3BC7-B081-CEFEA629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7034F-F820-C14F-F200-0AE66573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FC44-8875-6329-73C1-498715C4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AA0C-030B-A364-67C5-4147F6A3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6D9-1A16-7F10-B4A1-AF83B90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AED3A-D562-9BEA-025D-EF67988F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3656F-2931-A0C1-335B-55189B8F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13C3-B202-6465-6D12-1EEB097F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5AE0-99FD-09F6-0E3C-96BD9321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4DB7-3D8E-CB33-7A91-4C4895F9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7A9D-59B1-56B1-4A79-D71F20AC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0032-D7F4-3315-4DE6-89983969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EAB-2453-B294-FE5A-5B96F175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5694-0682-3BE8-8269-B53F5928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A392-32B0-0EB1-53E4-E2E57E5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4818-A9BF-6177-665B-F29410E3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A681-D69B-C5B4-E50B-37028A78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71C8-42E7-4E04-6D60-58FAE654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A18F-85ED-19B3-FF8E-17313938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AF9F-BFFC-2947-2038-A0C7DFF0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7029-9418-98BE-B504-7EE2DBEA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6931-0042-3D6E-1150-719D0261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6EC1A-C953-D231-3761-9EF95C19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E3F9-2EA7-131B-FB4E-1A6739F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406D-177F-2351-1440-62636B20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6DBE-5936-3D72-5E8C-87CEBD00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CEB-9DAD-5189-BDB3-60592B4D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71DA-565E-10FB-681F-59E2F268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F88CC-D4CC-0994-A58A-DB0FDDD4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D49F8-DD3E-541D-1F9A-D10CFAC94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637AD-CBCA-08DF-E733-9D91AD317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86A86-B747-B940-C879-BE61B961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0AA66-89AA-6317-66EC-F68F7CC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E5B1D-E529-4C6F-AFE0-F5E46529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A5A-367C-04D4-C44D-3A1B37C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9DCF8-2CF2-BC35-45BA-C1A2574B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9CC2-A94E-62A6-88A1-87244EAF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D6451-F232-E4BD-DC6C-FB90AC1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E67A-8996-5D50-18E1-D805B65B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968B7-9F19-EE79-3839-6B281D6D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C096-A5DD-7A15-4908-73FF7EC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E32E-3688-B75C-8E16-4F5676C0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B615-820B-FFAA-7730-92D484E3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AD2CD-6EB0-57D6-0AE9-0D3FA666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E8A9-68D5-29E5-0E4D-D626E46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71AB9-BDD1-11D1-DF04-DAFB0697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9D90-ED18-BCF3-7A89-46D15C96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3D22-A100-3FE2-28BC-CEFC4D6C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E81DA-3735-06A1-A8E3-0F0B4E88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CC2B-1504-56C4-1D55-D580E7C5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9380-0491-F66E-0C11-85C32296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D5F0-D4A9-88E9-9F7A-7E71E69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C284-74F3-5A9A-4DD3-DF05D752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D3D5B-CE19-83BB-E4B3-796C8624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3075-9E2C-7DA6-9969-727B90D2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4B5D-F7F0-C755-0EBE-22546200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5179-0A40-4842-999C-0206F991570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73DC-0475-DF09-5678-88FE7341A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492A-7AC6-389C-963F-738FD36C1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3681-381D-49AA-886B-C27ECC8A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t-sql/data-types/data-types-transact-sql?view=sql-server-ver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027-4BC0-C2F4-A198-F8DB4B8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38"/>
            <a:ext cx="10232571" cy="6814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SQL(Structured Query Language):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DA216-ECDF-3F0E-C456-65CAC720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91" y="1120322"/>
            <a:ext cx="11586818" cy="5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CB1F-00BA-EB53-83F9-47270BFC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19744"/>
            <a:ext cx="11168743" cy="816428"/>
          </a:xfrm>
        </p:spPr>
        <p:txBody>
          <a:bodyPr/>
          <a:lstStyle/>
          <a:p>
            <a:r>
              <a:rPr lang="en-US" dirty="0"/>
              <a:t>BEGIN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6D0E-DF06-CD5A-0989-EB5D8F9E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36172"/>
            <a:ext cx="11625943" cy="5802084"/>
          </a:xfrm>
        </p:spPr>
        <p:txBody>
          <a:bodyPr/>
          <a:lstStyle/>
          <a:p>
            <a:r>
              <a:rPr lang="en-US" dirty="0"/>
              <a:t>The "BEGIN TRANSACTION" statement is used to start a new transaction. A transaction is a sequence of one or more SQL statements that are executed as a single unit of work. </a:t>
            </a:r>
          </a:p>
          <a:p>
            <a:r>
              <a:rPr lang="en-US" dirty="0"/>
              <a:t>This means that all the statements within a transaction are executed together, and if any statement fails, the entire transaction is rolled back, and the database is returned to its state before the transaction began. </a:t>
            </a:r>
          </a:p>
          <a:p>
            <a:pPr marL="0" indent="0">
              <a:buNone/>
            </a:pPr>
            <a:r>
              <a:rPr lang="en-US" sz="1600" i="1" dirty="0"/>
              <a:t>	BEGIN TRANSACTION;</a:t>
            </a:r>
          </a:p>
          <a:p>
            <a:pPr marL="0" indent="0">
              <a:buNone/>
            </a:pPr>
            <a:r>
              <a:rPr lang="en-US" sz="1600" i="1" dirty="0"/>
              <a:t>	INSERT INTO Customers (Name, Address) VALUES ('John', '1234 Main St’);</a:t>
            </a:r>
          </a:p>
          <a:p>
            <a:pPr marL="0" indent="0">
              <a:buNone/>
            </a:pPr>
            <a:r>
              <a:rPr lang="en-US" sz="1600" i="1" dirty="0"/>
              <a:t>	UPDATE Orders SET Quantity = Quantity + 10 WHERE </a:t>
            </a:r>
            <a:r>
              <a:rPr lang="en-US" sz="1600" i="1" dirty="0" err="1"/>
              <a:t>OrderID</a:t>
            </a:r>
            <a:r>
              <a:rPr lang="en-US" sz="1600" i="1" dirty="0"/>
              <a:t> = 100;</a:t>
            </a:r>
          </a:p>
          <a:p>
            <a:pPr marL="0" indent="0">
              <a:buNone/>
            </a:pPr>
            <a:r>
              <a:rPr lang="en-US" sz="1600" i="1" dirty="0"/>
              <a:t>	COMMIT;</a:t>
            </a:r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94818-AE7B-A387-06BF-92A31FDA1529}"/>
              </a:ext>
            </a:extLst>
          </p:cNvPr>
          <p:cNvSpPr txBox="1"/>
          <p:nvPr/>
        </p:nvSpPr>
        <p:spPr>
          <a:xfrm>
            <a:off x="595992" y="5721420"/>
            <a:ext cx="11195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 summary, BEGIN TRANSACTION statement starts a new transaction, it is used to execute one or more SQL statements as a single unit of work. The transaction can be committed with COMMIT statement or rollbacked with ROLLBACK statement.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1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A1A1-C6CB-D65B-DD27-8EB93C55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0069"/>
            <a:ext cx="10515600" cy="734332"/>
          </a:xfrm>
        </p:spPr>
        <p:txBody>
          <a:bodyPr/>
          <a:lstStyle/>
          <a:p>
            <a:r>
              <a:rPr lang="en-US"/>
              <a:t>Save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4CF8-05C5-8892-BE6B-B71616A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143000"/>
            <a:ext cx="11430000" cy="5453743"/>
          </a:xfrm>
        </p:spPr>
        <p:txBody>
          <a:bodyPr/>
          <a:lstStyle/>
          <a:p>
            <a:r>
              <a:rPr lang="en-US" dirty="0"/>
              <a:t>Save point is used to save the transaction. "SAVEPOINT" is a point within a transaction </a:t>
            </a:r>
            <a:r>
              <a:rPr lang="en-US" i="1" dirty="0"/>
              <a:t>where the state of the database can be saved</a:t>
            </a:r>
            <a:r>
              <a:rPr lang="en-US" dirty="0"/>
              <a:t>. This allows you to undo part of a transaction without rolling back the entire transaction.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begin transaction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 transaction t1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from emp where id=2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 transaction t2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from emp where id=3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 transaction t3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from emp where id=4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C185-8F0F-E050-E186-C312F0A6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636"/>
            <a:ext cx="10515600" cy="92880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DDL(Data Definition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9E8F-1124-46B9-A67F-80244751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1145438"/>
            <a:ext cx="11473542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Create:   </a:t>
            </a:r>
            <a:r>
              <a:rPr lang="en-US" dirty="0"/>
              <a:t>is used to create table, database, function, procedures ,constraints 		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Syntax</a:t>
            </a:r>
            <a:r>
              <a:rPr lang="en-US" u="sng" dirty="0"/>
              <a:t>:</a:t>
            </a:r>
            <a:r>
              <a:rPr lang="en-US" dirty="0"/>
              <a:t>   	</a:t>
            </a:r>
            <a:r>
              <a:rPr lang="en-US" i="1" dirty="0">
                <a:solidFill>
                  <a:srgbClr val="002060"/>
                </a:solidFill>
              </a:rPr>
              <a:t>create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database </a:t>
            </a:r>
            <a:r>
              <a:rPr lang="en-US" dirty="0" err="1"/>
              <a:t>database_name</a:t>
            </a:r>
            <a:endParaRPr lang="en-US" dirty="0"/>
          </a:p>
          <a:p>
            <a:pPr marL="1828800" lvl="4" indent="0">
              <a:buNone/>
            </a:pPr>
            <a:r>
              <a:rPr lang="en-US" sz="2400" i="1" dirty="0">
                <a:solidFill>
                  <a:srgbClr val="002060"/>
                </a:solidFill>
              </a:rPr>
              <a:t>create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</a:t>
            </a:r>
            <a:r>
              <a:rPr lang="en-US" sz="2400" dirty="0" err="1"/>
              <a:t>table_name</a:t>
            </a:r>
            <a:r>
              <a:rPr lang="en-US" sz="2400" dirty="0"/>
              <a:t>(</a:t>
            </a:r>
            <a:r>
              <a:rPr lang="en-US" sz="2400" i="1" dirty="0"/>
              <a:t>column1 datatype,column2 datatype(size))</a:t>
            </a:r>
          </a:p>
          <a:p>
            <a:pPr marL="1828800" lvl="4" indent="0">
              <a:buNone/>
            </a:pPr>
            <a:endParaRPr lang="en-US" sz="2400" i="1" dirty="0"/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u="sng" strike="noStrike" baseline="0" dirty="0">
                <a:solidFill>
                  <a:srgbClr val="000000"/>
                </a:solidFill>
              </a:rPr>
              <a:t> Rules to create table :</a:t>
            </a:r>
          </a:p>
          <a:p>
            <a:pPr marL="0" indent="0">
              <a:buNone/>
            </a:pPr>
            <a:endParaRPr lang="en-US" b="0" i="0" u="sng" strike="noStrike" baseline="0" dirty="0">
              <a:solidFill>
                <a:srgbClr val="000000"/>
              </a:solidFill>
            </a:endParaRPr>
          </a:p>
          <a:p>
            <a:r>
              <a:rPr lang="en-US" dirty="0"/>
              <a:t>to create table at least one column is required</a:t>
            </a:r>
          </a:p>
          <a:p>
            <a:r>
              <a:rPr lang="en-US" dirty="0"/>
              <a:t>In </a:t>
            </a:r>
            <a:r>
              <a:rPr lang="en-US" dirty="0" err="1"/>
              <a:t>sql</a:t>
            </a:r>
            <a:r>
              <a:rPr lang="en-US" dirty="0"/>
              <a:t> server table name or column name should not start with digits</a:t>
            </a:r>
          </a:p>
          <a:p>
            <a:r>
              <a:rPr lang="en-US" dirty="0"/>
              <a:t>Table name or column name should not be two parts</a:t>
            </a:r>
          </a:p>
        </p:txBody>
      </p:sp>
    </p:spTree>
    <p:extLst>
      <p:ext uri="{BB962C8B-B14F-4D97-AF65-F5344CB8AC3E}">
        <p14:creationId xmlns:p14="http://schemas.microsoft.com/office/powerpoint/2010/main" val="386711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A93-A352-17BE-70D9-5ACEC9AC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234497"/>
            <a:ext cx="10515600" cy="4295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SQL 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4F4CB-1424-AC3A-C142-FC8E26FB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" y="730011"/>
            <a:ext cx="8719457" cy="5506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E5F40-92ED-FF7C-589D-F1F2F4FCC136}"/>
              </a:ext>
            </a:extLst>
          </p:cNvPr>
          <p:cNvSpPr txBox="1"/>
          <p:nvPr/>
        </p:nvSpPr>
        <p:spPr>
          <a:xfrm>
            <a:off x="2299608" y="6127989"/>
            <a:ext cx="6833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for more details click here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8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0A8-790F-F708-F033-C0F3B146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86"/>
            <a:ext cx="10515600" cy="957943"/>
          </a:xfrm>
        </p:spPr>
        <p:txBody>
          <a:bodyPr>
            <a:normAutofit fontScale="90000"/>
          </a:bodyPr>
          <a:lstStyle/>
          <a:p>
            <a:r>
              <a:rPr lang="en-US" dirty="0"/>
              <a:t>drop: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B641-59E8-8B86-5A6E-DCA36DD7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3" y="758824"/>
            <a:ext cx="11234057" cy="5489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used to drop the </a:t>
            </a:r>
            <a:r>
              <a:rPr lang="en-US" i="1" dirty="0"/>
              <a:t>database or table</a:t>
            </a:r>
            <a:r>
              <a:rPr lang="en-US" dirty="0"/>
              <a:t> or any thing permanently.</a:t>
            </a:r>
          </a:p>
          <a:p>
            <a:endParaRPr lang="en-US" dirty="0"/>
          </a:p>
          <a:p>
            <a:r>
              <a:rPr lang="en-US" dirty="0"/>
              <a:t>to drop database:       	</a:t>
            </a:r>
            <a:r>
              <a:rPr lang="en-US" i="1" dirty="0">
                <a:solidFill>
                  <a:srgbClr val="FF0000"/>
                </a:solidFill>
              </a:rPr>
              <a:t>drop database </a:t>
            </a:r>
            <a:r>
              <a:rPr lang="en-US" dirty="0" err="1"/>
              <a:t>database_name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drop table	:	</a:t>
            </a:r>
            <a:r>
              <a:rPr lang="en-US" i="1" dirty="0">
                <a:solidFill>
                  <a:srgbClr val="FF0000"/>
                </a:solidFill>
              </a:rPr>
              <a:t>drop table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drop column   :           </a:t>
            </a:r>
            <a:r>
              <a:rPr lang="en-US" i="1" dirty="0">
                <a:solidFill>
                  <a:srgbClr val="FF0000"/>
                </a:solidFill>
              </a:rPr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i="1" dirty="0">
                <a:solidFill>
                  <a:srgbClr val="FF0000"/>
                </a:solidFill>
              </a:rPr>
              <a:t>drop column </a:t>
            </a:r>
            <a:r>
              <a:rPr lang="en-US" dirty="0" err="1"/>
              <a:t>column_name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72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D01F-296E-3BCE-A8D2-03892841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03868"/>
            <a:ext cx="10515600" cy="843189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alter: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E35-5EE5-47A7-1303-E456C6E0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947057"/>
            <a:ext cx="11789228" cy="5595257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is used to modify the table structure like add column, drop column or change column datatype or its size </a:t>
            </a:r>
          </a:p>
          <a:p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alter</a:t>
            </a:r>
            <a:r>
              <a:rPr lang="en-US" i="1" dirty="0"/>
              <a:t> table emp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add </a:t>
            </a:r>
            <a:r>
              <a:rPr lang="en-US" i="1" dirty="0"/>
              <a:t>address </a:t>
            </a:r>
            <a:r>
              <a:rPr lang="en-US" i="1" dirty="0">
                <a:solidFill>
                  <a:srgbClr val="FF0000"/>
                </a:solidFill>
              </a:rPr>
              <a:t>varchar(20)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alter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table</a:t>
            </a:r>
            <a:r>
              <a:rPr lang="en-US" i="1" dirty="0"/>
              <a:t> emp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drop column </a:t>
            </a:r>
            <a:r>
              <a:rPr lang="en-US" i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073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8FE1-BD4D-066A-1C85-F9F5B79F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06831"/>
            <a:ext cx="10515600" cy="794656"/>
          </a:xfrm>
        </p:spPr>
        <p:txBody>
          <a:bodyPr/>
          <a:lstStyle/>
          <a:p>
            <a:r>
              <a:rPr lang="en-US" dirty="0"/>
              <a:t>truncate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9224-600B-9E4B-75F5-1164D313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2" y="1690687"/>
            <a:ext cx="11081657" cy="4906055"/>
          </a:xfrm>
        </p:spPr>
        <p:txBody>
          <a:bodyPr/>
          <a:lstStyle/>
          <a:p>
            <a:r>
              <a:rPr lang="en-US" dirty="0"/>
              <a:t>using truncate we can only delete all records from table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truncate table </a:t>
            </a:r>
            <a:r>
              <a:rPr lang="en-US" dirty="0" err="1"/>
              <a:t>table_name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0741-ED66-1345-574F-75A52239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8338"/>
            <a:ext cx="11734800" cy="61644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update:</a:t>
            </a:r>
          </a:p>
          <a:p>
            <a:r>
              <a:rPr lang="en-US" dirty="0"/>
              <a:t>is used to modify the table data or content or record</a:t>
            </a:r>
          </a:p>
          <a:p>
            <a:r>
              <a:rPr lang="en-US" dirty="0"/>
              <a:t>to modify the record:   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emp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name='</a:t>
            </a:r>
            <a:r>
              <a:rPr lang="en-US" dirty="0" err="1"/>
              <a:t>manoj</a:t>
            </a:r>
            <a:r>
              <a:rPr lang="en-US" dirty="0">
                <a:solidFill>
                  <a:srgbClr val="FF0000"/>
                </a:solidFill>
              </a:rPr>
              <a:t>' where </a:t>
            </a:r>
            <a:r>
              <a:rPr lang="en-US" dirty="0"/>
              <a:t>id=1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delete:    </a:t>
            </a:r>
          </a:p>
          <a:p>
            <a:r>
              <a:rPr lang="en-US" dirty="0"/>
              <a:t>is used to </a:t>
            </a:r>
            <a:r>
              <a:rPr lang="en-US" i="1" dirty="0"/>
              <a:t>delete</a:t>
            </a:r>
            <a:r>
              <a:rPr lang="en-US" dirty="0"/>
              <a:t> the data from the table</a:t>
            </a:r>
          </a:p>
          <a:p>
            <a:r>
              <a:rPr lang="en-US" dirty="0"/>
              <a:t> to delete one record  :       </a:t>
            </a:r>
            <a:r>
              <a:rPr lang="en-US" dirty="0">
                <a:solidFill>
                  <a:srgbClr val="C00000"/>
                </a:solidFill>
              </a:rPr>
              <a:t>delete from </a:t>
            </a:r>
            <a:r>
              <a:rPr lang="en-US" dirty="0"/>
              <a:t>emp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id=1</a:t>
            </a:r>
          </a:p>
          <a:p>
            <a:r>
              <a:rPr lang="en-US" dirty="0"/>
              <a:t>to delete all records    :	</a:t>
            </a:r>
            <a:r>
              <a:rPr lang="en-US" dirty="0">
                <a:solidFill>
                  <a:srgbClr val="C00000"/>
                </a:solidFill>
              </a:rPr>
              <a:t>      delete from </a:t>
            </a:r>
            <a:r>
              <a:rPr lang="en-US" dirty="0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36963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FAC-FCF3-CA22-44B0-749811ED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3868"/>
            <a:ext cx="10515600" cy="756103"/>
          </a:xfrm>
        </p:spPr>
        <p:txBody>
          <a:bodyPr/>
          <a:lstStyle/>
          <a:p>
            <a:r>
              <a:rPr lang="en-US" dirty="0"/>
              <a:t>Difference: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32A9-F71C-E58D-E1D5-F888A923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859971"/>
            <a:ext cx="11789228" cy="5802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SQL, the difference between "DROP," "DELETE," and "TRUNCATE" is as follows: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>
                <a:solidFill>
                  <a:srgbClr val="002060"/>
                </a:solidFill>
              </a:rPr>
              <a:t>DROP</a:t>
            </a:r>
            <a:r>
              <a:rPr lang="en-US" dirty="0"/>
              <a:t>" is used to remove </a:t>
            </a:r>
            <a:r>
              <a:rPr lang="en-US" i="1" dirty="0"/>
              <a:t>an entire table or a database from the database system</a:t>
            </a:r>
            <a:r>
              <a:rPr lang="en-US" dirty="0"/>
              <a:t>. Once a table or database is dropped, all the data stored in it is lost and cannot be recovered.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>
                <a:solidFill>
                  <a:srgbClr val="002060"/>
                </a:solidFill>
              </a:rPr>
              <a:t>DELETE</a:t>
            </a:r>
            <a:r>
              <a:rPr lang="en-US" dirty="0"/>
              <a:t>" is used to remove </a:t>
            </a:r>
            <a:r>
              <a:rPr lang="en-US" dirty="0">
                <a:solidFill>
                  <a:srgbClr val="002060"/>
                </a:solidFill>
              </a:rPr>
              <a:t>specific rows from a table</a:t>
            </a:r>
            <a:r>
              <a:rPr lang="en-US" dirty="0"/>
              <a:t>. The deleted rows can be retrieved using the "ROLLBACK" command.</a:t>
            </a:r>
          </a:p>
          <a:p>
            <a:endParaRPr lang="en-US" dirty="0"/>
          </a:p>
          <a:p>
            <a:r>
              <a:rPr lang="en-US" dirty="0"/>
              <a:t>"TRUNCATE" is used to </a:t>
            </a:r>
            <a:r>
              <a:rPr lang="en-US" dirty="0">
                <a:solidFill>
                  <a:srgbClr val="002060"/>
                </a:solidFill>
              </a:rPr>
              <a:t>remove all rows from a table</a:t>
            </a:r>
            <a:r>
              <a:rPr lang="en-US" dirty="0"/>
              <a:t>. The truncated data cannot be retrieved. This is faster than deleting rows one by one, especially for large tables.</a:t>
            </a:r>
          </a:p>
        </p:txBody>
      </p:sp>
    </p:spTree>
    <p:extLst>
      <p:ext uri="{BB962C8B-B14F-4D97-AF65-F5344CB8AC3E}">
        <p14:creationId xmlns:p14="http://schemas.microsoft.com/office/powerpoint/2010/main" val="75590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9486-210F-64F8-B393-85F288A6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27112"/>
            <a:ext cx="10515600" cy="1015888"/>
          </a:xfrm>
        </p:spPr>
        <p:txBody>
          <a:bodyPr/>
          <a:lstStyle/>
          <a:p>
            <a:r>
              <a:rPr lang="en-US" dirty="0"/>
              <a:t>Data Transaction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9C1D-84AF-DDE2-7EAB-8A1A12F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143000"/>
            <a:ext cx="11593286" cy="5587888"/>
          </a:xfrm>
        </p:spPr>
        <p:txBody>
          <a:bodyPr/>
          <a:lstStyle/>
          <a:p>
            <a:r>
              <a:rPr lang="en-US" b="1" dirty="0"/>
              <a:t>rollback:  	</a:t>
            </a:r>
            <a:r>
              <a:rPr lang="en-US" dirty="0"/>
              <a:t>rollback is used to cancel the transaction  (undo)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begin transaction 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delete from emp where id=1 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rollback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commit: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 is used to make the transaction as permanent. </a:t>
            </a:r>
          </a:p>
          <a:p>
            <a:pPr marL="2743200" lvl="6" indent="0" algn="just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begin transaction </a:t>
            </a:r>
          </a:p>
          <a:p>
            <a:pPr marL="1371600" lvl="3" indent="0" algn="just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delete from emp where id=1 </a:t>
            </a:r>
          </a:p>
          <a:p>
            <a:pPr marL="1371600" lvl="3" indent="0" algn="just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i="1" dirty="0">
                <a:solidFill>
                  <a:srgbClr val="C00000"/>
                </a:solidFill>
              </a:rPr>
              <a:t>commit </a:t>
            </a:r>
          </a:p>
          <a:p>
            <a:pPr marL="1371600" lvl="3" indent="0" algn="just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1371600" lvl="3" indent="0">
              <a:buNone/>
            </a:pP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5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690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SQL(Structured Query Language):</vt:lpstr>
      <vt:lpstr>DDL(Data Definition Language)</vt:lpstr>
      <vt:lpstr>SQL Data Types</vt:lpstr>
      <vt:lpstr>drop: </vt:lpstr>
      <vt:lpstr>alter:  </vt:lpstr>
      <vt:lpstr>truncate</vt:lpstr>
      <vt:lpstr>PowerPoint Presentation</vt:lpstr>
      <vt:lpstr>Difference:</vt:lpstr>
      <vt:lpstr>Data Transaction Language:</vt:lpstr>
      <vt:lpstr>BEGIN TRANSACTION</vt:lpstr>
      <vt:lpstr>Save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SQL(Structured Query Language):</dc:title>
  <dc:creator>nrajekkirala@gmail.com</dc:creator>
  <cp:lastModifiedBy>nrajekkirala@gmail.com</cp:lastModifiedBy>
  <cp:revision>34</cp:revision>
  <dcterms:created xsi:type="dcterms:W3CDTF">2023-01-17T13:12:47Z</dcterms:created>
  <dcterms:modified xsi:type="dcterms:W3CDTF">2023-01-21T12:03:39Z</dcterms:modified>
</cp:coreProperties>
</file>