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>
        <p:scale>
          <a:sx n="111" d="100"/>
          <a:sy n="111" d="100"/>
        </p:scale>
        <p:origin x="6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933D-AABF-B145-C51D-071A751BE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FF062-9B76-AB23-E6BC-1CA938C75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6CC09-4252-6D16-8BB1-E6BDE361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15DF-5D23-B7C8-1385-E56F3ADC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70EB-54BB-CCAD-E3EE-86F9BF64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92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34425-1893-75BB-1134-A7E05773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46DDF-4673-889A-49BC-DE4E382C0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4FC9-1BEB-C021-DEDB-12095476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93AD5-D43E-9AF8-C25D-8189AF0E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3CB6-FC89-764B-5F05-91E6C135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555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1BAF9-3F42-D774-127B-C208F22D5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FC81A-750E-6516-CA0F-576E792E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3E9CC-FB36-AD9C-8932-4B7ACFFC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A0252-2C1C-7813-4ECC-A2299823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57DE-63BB-6B74-26BC-FE2637E4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3693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2254-7A22-06C3-EFF7-E4437E3C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A9077-DCC3-78EA-C387-6F6A50FC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64D5-E605-E351-0DC2-06535429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3C155-12A8-0CE0-AAFB-1FA5ED50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E630-6A5A-3341-7633-09941D94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4072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9CD3-61F3-C605-78FB-2D942DA8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03572-2678-007D-844F-DBB5106C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9C71-1D7B-774A-80DE-F37CC3B7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D33F-1CEC-4996-E458-AB6699B1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E7B7E-F140-0DB1-5992-E7C93E60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40320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4BA1-2521-0AF8-6D36-1FAAB0FC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EB98-9002-BBE0-ADDC-D50FDB3E5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DCDB5-8B1D-D530-9C76-744FCBD4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72A1A-18F0-2D98-2A16-EF62818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97C1-7723-5326-0F26-5C964EC5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B9DF-371A-9541-4401-D6C47148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2128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9778-A5D7-492D-D7B0-8D32929C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5FB01-54D1-D47B-1B9B-0FFEA57C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A5F23-9105-EE25-A6B1-9F9C545F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4AE1-5A8C-283B-2C74-871DC4419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7A007-D53A-7FD3-B1BA-13E9CFE1B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06763-3931-1276-A9C7-54177781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3C0FA-4727-46E4-CB75-878921C8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7E0091-8076-4E4C-9B1A-DF9D6142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22829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BE1F-58F7-DE6F-6A40-1F7B899D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4C76A-C7A8-8201-B1E9-3153DB19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08567-016D-CA28-C981-D1AC3294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94529-8D17-92C4-02BE-D94E67B6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949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ACB66-5ECF-84BB-FA36-DA6A08F3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416A5-0944-4F88-7B46-9EB990F6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C736F-A1CA-A661-97A5-DD2F3918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7530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F787-D239-D9B7-B29F-B6F40528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4DFE-A62A-8113-820D-632C24F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24B93-91E0-8EF3-3702-BA56DF71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9C61E-E680-591D-092B-987181D1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1DB0E-119F-6C1C-626B-0EFB5705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FD8C9-987D-2DA7-D65F-6DF782CA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8847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F860-BB71-8D48-9D38-C37F9D8F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7926F-C6FF-CEDF-4E2C-41970D26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940B2-519B-1829-2F8D-50A627277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5038B-C025-17E1-E5BE-7C784BFE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4A32C-C2E0-44E5-2C19-B5F2E5E4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63D2-2C81-499A-6D0B-98A6D592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6737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19625-5383-2682-4633-F38B1920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8BCF-1728-F18F-460D-3A85694FC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68F0-8DC5-4901-0354-41928625D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82176-6D90-3648-81C2-596CFDC0082E}" type="datetimeFigureOut">
              <a:rPr lang="en-NP" smtClean="0"/>
              <a:t>16/01/2025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DA13-75D8-1719-EE6D-038C83FB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95AB-52E4-0BFF-50D3-006CC2732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E278C2-F1B1-5C4C-B69C-602283067A45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2213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C8CE-4FB0-39AC-F0B4-92851CD3D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Price Prediction Model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17A87-8190-E995-3E02-2759F286C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Coursework Assignment of Applied Machine Learning</a:t>
            </a:r>
          </a:p>
          <a:p>
            <a:r>
              <a:rPr lang="en-US" dirty="0"/>
              <a:t>By  Rajita Maharjan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58719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D639-496D-8B2F-88A8-BAEB4DA9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Real-World Problems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198F-ED21-373D-0A59-CF179EEE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Addressing Real-World Problems</a:t>
            </a:r>
          </a:p>
          <a:p>
            <a:r>
              <a:rPr lang="en-US" dirty="0"/>
              <a:t>Buyers: Helps in deciding what a fair price for a house is.</a:t>
            </a:r>
          </a:p>
          <a:p>
            <a:r>
              <a:rPr lang="en-US" dirty="0"/>
              <a:t>Sellers: Consistently sets competitive prices.</a:t>
            </a:r>
          </a:p>
          <a:p>
            <a:r>
              <a:rPr lang="en-US" dirty="0"/>
              <a:t>Agents: Advice based on available data.</a:t>
            </a:r>
          </a:p>
          <a:p>
            <a:r>
              <a:rPr lang="en-US" dirty="0"/>
              <a:t>Banks: Manages data for property valuations against loans.</a:t>
            </a:r>
          </a:p>
          <a:p>
            <a:r>
              <a:rPr lang="en-US" dirty="0"/>
              <a:t>Investors: Helps in decision-making for investment.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65906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74AD-1DB7-98ED-60EA-644F9519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3886-10EA-8CDC-8F07-EF1ED979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The top performance was provided by Linear Regression with Random Forests.</a:t>
            </a:r>
          </a:p>
          <a:p>
            <a:r>
              <a:rPr lang="en-US" dirty="0"/>
              <a:t>Future Work: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Enhance feature engineering capabilities.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Collect more data.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	Experiment with better and bigger models like Gradient 	Boosting and Neural Networks.</a:t>
            </a:r>
          </a:p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84596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51FD-2E88-A111-AC21-9FBDE8FD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7103"/>
          </a:xfrm>
        </p:spPr>
        <p:txBody>
          <a:bodyPr>
            <a:normAutofit/>
          </a:bodyPr>
          <a:lstStyle/>
          <a:p>
            <a:pPr algn="ctr"/>
            <a:r>
              <a:rPr lang="en-NP" sz="5400" dirty="0"/>
              <a:t>Thank You </a:t>
            </a:r>
            <a:br>
              <a:rPr lang="en-NP" sz="5400" dirty="0"/>
            </a:br>
            <a:r>
              <a:rPr lang="en-NP" sz="5400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995B-1F4F-FED2-85CA-785B8AB4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5215"/>
            <a:ext cx="10515600" cy="3317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25798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F562-6939-1D2E-50A6-A346C9D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Project of House Price Prediction Model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F70D-EB53-AADA-AB19-B00FF54D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2083"/>
            <a:ext cx="10515600" cy="4124879"/>
          </a:xfrm>
        </p:spPr>
        <p:txBody>
          <a:bodyPr/>
          <a:lstStyle/>
          <a:p>
            <a:r>
              <a:rPr lang="en-US" dirty="0"/>
              <a:t>The objective is to predict house prices using a machine-learning technique.</a:t>
            </a:r>
          </a:p>
          <a:p>
            <a:r>
              <a:rPr lang="en-US" dirty="0"/>
              <a:t>The price of a house depends on its location, size, and age, among other features.</a:t>
            </a:r>
          </a:p>
          <a:p>
            <a:r>
              <a:rPr lang="en-US" dirty="0"/>
              <a:t>The model allows stakeholders in the property market to predict the appropriate selling price for their houses.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1663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3232-482C-BB46-5452-539A5376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Concepts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2CE1-604A-BF13-48CA-CB79E3168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is the capability to learn through experience and make accurate predictions on data.</a:t>
            </a:r>
          </a:p>
          <a:p>
            <a:r>
              <a:rPr lang="en-US" dirty="0"/>
              <a:t>Techniques Used: Linear Regression, Decision Tree, Random Forest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22268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6138-3FBB-E7BA-47EA-8289645F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Dataset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F68A8-3184-2B5D-57DD-54561670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available from Kaggle, which has the following features that helped predict house prices: number of rooms, location, size, amenities.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31704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2F75-FA6E-EDAA-2B91-85431105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and Development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1CFE-09DB-99B1-3503-A309612A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Data Collection: Collecting data about houses.</a:t>
            </a:r>
          </a:p>
          <a:p>
            <a:r>
              <a:rPr lang="en-US" dirty="0"/>
              <a:t>Data </a:t>
            </a:r>
            <a:r>
              <a:rPr lang="en-US" dirty="0" err="1"/>
              <a:t>Preprocesing</a:t>
            </a:r>
            <a:r>
              <a:rPr lang="en-US" dirty="0"/>
              <a:t>: Cleaning data, categorical encoding, numerical scaling.</a:t>
            </a:r>
          </a:p>
          <a:p>
            <a:r>
              <a:rPr lang="en-US" dirty="0"/>
              <a:t>Feature Selection: Identifying features directly impacting house prices.</a:t>
            </a:r>
          </a:p>
          <a:p>
            <a:r>
              <a:rPr lang="en-US" dirty="0"/>
              <a:t>Model Selection: Linear Regression, Decision Tree, Random Forest.</a:t>
            </a:r>
          </a:p>
          <a:p>
            <a:r>
              <a:rPr lang="en-US" dirty="0"/>
              <a:t>Model Training: Train the model with a train-test division of data.</a:t>
            </a:r>
          </a:p>
          <a:p>
            <a:r>
              <a:rPr lang="en-US" dirty="0"/>
              <a:t>Model Evaluation: Evaluate using MSE and R² Score metrics.</a:t>
            </a:r>
          </a:p>
          <a:p>
            <a:r>
              <a:rPr lang="en-US" dirty="0"/>
              <a:t>Model Deployment and Maintenance: Deploy the model for newer predictions and keep it updated.</a:t>
            </a: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750562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4101-7342-996C-E870-B02D5648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 and Flowchart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1F16-842B-1D5C-D219-7D7BA751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053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Pseudocode:Load</a:t>
            </a:r>
            <a:r>
              <a:rPr lang="en-US" dirty="0"/>
              <a:t> data and clean.</a:t>
            </a:r>
          </a:p>
          <a:p>
            <a:r>
              <a:rPr lang="en-US" dirty="0"/>
              <a:t>Encode categorical variables.</a:t>
            </a:r>
          </a:p>
          <a:p>
            <a:r>
              <a:rPr lang="en-US" dirty="0"/>
              <a:t>Scale numerical features.</a:t>
            </a:r>
          </a:p>
          <a:p>
            <a:r>
              <a:rPr lang="en-US" dirty="0"/>
              <a:t>Split the data into training and testing sets.</a:t>
            </a:r>
          </a:p>
          <a:p>
            <a:r>
              <a:rPr lang="en-US" dirty="0"/>
              <a:t>Train models: Linear Regression, Decision Tree, Random Forest.</a:t>
            </a:r>
          </a:p>
          <a:p>
            <a:r>
              <a:rPr lang="en-US" dirty="0"/>
              <a:t>Evaluate models using MSE and R² Score.</a:t>
            </a:r>
          </a:p>
          <a:p>
            <a:r>
              <a:rPr lang="en-US" dirty="0"/>
              <a:t>Select the best model.</a:t>
            </a:r>
          </a:p>
          <a:p>
            <a:r>
              <a:rPr lang="en-US" dirty="0"/>
              <a:t>Output performance and plot results</a:t>
            </a:r>
          </a:p>
          <a:p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4861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51EE-AF7C-1039-4050-B85B2B8A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/>
              <a:t>Flowchart of the 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28A02A-C551-5B3E-E81E-5141A7093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140" y="1825624"/>
            <a:ext cx="3141720" cy="49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119C-5D59-70EF-174B-22E1C2E0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Results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ACEF-0E09-70FA-FC56-E52EE77D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Regression:</a:t>
            </a:r>
          </a:p>
          <a:p>
            <a:pPr marL="0" indent="0">
              <a:buNone/>
            </a:pPr>
            <a:r>
              <a:rPr lang="en-US" dirty="0"/>
              <a:t>RMSE: 1,754,319,000,000</a:t>
            </a:r>
          </a:p>
          <a:p>
            <a:pPr marL="0" indent="0">
              <a:buNone/>
            </a:pPr>
            <a:r>
              <a:rPr lang="en-US" dirty="0"/>
              <a:t>R² Score: 0.653</a:t>
            </a:r>
          </a:p>
          <a:p>
            <a:pPr marL="0" indent="0">
              <a:buNone/>
            </a:pPr>
            <a:r>
              <a:rPr lang="en-US" dirty="0"/>
              <a:t>Accuracy: 65.29%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Tuned Decision Tree:</a:t>
            </a:r>
          </a:p>
          <a:p>
            <a:pPr marL="0" indent="0">
              <a:buNone/>
            </a:pPr>
            <a:r>
              <a:rPr lang="en-US" dirty="0"/>
              <a:t>RMSE: 2,903,251,000,000</a:t>
            </a:r>
          </a:p>
          <a:p>
            <a:pPr marL="0" indent="0">
              <a:buNone/>
            </a:pPr>
            <a:r>
              <a:rPr lang="en-US" dirty="0"/>
              <a:t>R² Score: 0.425</a:t>
            </a:r>
          </a:p>
          <a:p>
            <a:pPr marL="0" indent="0">
              <a:buNone/>
            </a:pPr>
            <a:r>
              <a:rPr lang="en-US" dirty="0"/>
              <a:t>Accuracy: 47.71%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Forest:</a:t>
            </a:r>
          </a:p>
          <a:p>
            <a:pPr marL="0" indent="0">
              <a:buNone/>
            </a:pPr>
            <a:r>
              <a:rPr lang="en-US" dirty="0"/>
              <a:t>RMSE: 1,962,366,000,000</a:t>
            </a:r>
          </a:p>
          <a:p>
            <a:pPr marL="0" indent="0">
              <a:buNone/>
            </a:pPr>
            <a:r>
              <a:rPr lang="en-US" dirty="0"/>
              <a:t>R² Score: 0.612</a:t>
            </a:r>
          </a:p>
          <a:p>
            <a:pPr marL="0" indent="0">
              <a:buNone/>
            </a:pPr>
            <a:r>
              <a:rPr lang="en-US" dirty="0"/>
              <a:t>Accuracy: 61.18%</a:t>
            </a:r>
          </a:p>
          <a:p>
            <a:endParaRPr lang="en-NP" dirty="0"/>
          </a:p>
        </p:txBody>
      </p:sp>
      <p:pic>
        <p:nvPicPr>
          <p:cNvPr id="5" name="Picture 4" descr="A black text with numbers&#10;&#10;Description automatically generated">
            <a:extLst>
              <a:ext uri="{FF2B5EF4-FFF2-40B4-BE49-F238E27FC236}">
                <a16:creationId xmlns:a16="http://schemas.microsoft.com/office/drawing/2014/main" id="{4639539F-8D52-AB01-6256-076DFE15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2747211"/>
            <a:ext cx="7772400" cy="13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A344-AC13-7753-7326-834449AA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NP" dirty="0"/>
          </a:p>
        </p:txBody>
      </p:sp>
      <p:pic>
        <p:nvPicPr>
          <p:cNvPr id="5" name="Content Placeholder 4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08A40980-6AE0-8887-EE3A-A850DADF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332" y="1690688"/>
            <a:ext cx="7797335" cy="4174331"/>
          </a:xfrm>
        </p:spPr>
      </p:pic>
    </p:spTree>
    <p:extLst>
      <p:ext uri="{BB962C8B-B14F-4D97-AF65-F5344CB8AC3E}">
        <p14:creationId xmlns:p14="http://schemas.microsoft.com/office/powerpoint/2010/main" val="3198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433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House Price Prediction Model</vt:lpstr>
      <vt:lpstr>Introduction to the Project of House Price Prediction Model</vt:lpstr>
      <vt:lpstr>Machine Learning Concepts</vt:lpstr>
      <vt:lpstr>Research and Dataset</vt:lpstr>
      <vt:lpstr>Solution and Development</vt:lpstr>
      <vt:lpstr>Pseudocode and Flowchart</vt:lpstr>
      <vt:lpstr>Flowchart of the solution</vt:lpstr>
      <vt:lpstr>Overview of Results</vt:lpstr>
      <vt:lpstr>Graphs</vt:lpstr>
      <vt:lpstr>Addressing Real-World Problems</vt:lpstr>
      <vt:lpstr>Conclusion and Future Work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Rajita Maharjan</dc:creator>
  <cp:lastModifiedBy>Rajita Maharjan</cp:lastModifiedBy>
  <cp:revision>1</cp:revision>
  <dcterms:created xsi:type="dcterms:W3CDTF">2025-01-16T06:33:19Z</dcterms:created>
  <dcterms:modified xsi:type="dcterms:W3CDTF">2025-01-16T06:46:21Z</dcterms:modified>
</cp:coreProperties>
</file>