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4" r:id="rId16"/>
    <p:sldId id="269" r:id="rId17"/>
  </p:sldIdLst>
  <p:sldSz cx="18288000" cy="10287000"/>
  <p:notesSz cx="6858000" cy="9144000"/>
  <p:embeddedFontLst>
    <p:embeddedFont>
      <p:font typeface="Arial Black" panose="020B0A04020102020204" pitchFamily="34" charset="0"/>
      <p:bold r:id="rId18"/>
    </p:embeddedFont>
    <p:embeddedFont>
      <p:font typeface="Canva Sans" panose="020B0604020202020204"/>
      <p:regular r:id="rId19"/>
    </p:embeddedFont>
    <p:embeddedFont>
      <p:font typeface="Canva Sans Bold" panose="020B0604020202020204"/>
      <p:regular r:id="rId20"/>
    </p:embeddedFont>
    <p:embeddedFont>
      <p:font typeface="Prata"/>
      <p:regular r:id="rId21"/>
    </p:embeddedFont>
    <p:embeddedFont>
      <p:font typeface="Radley"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945F4A-E3CF-4BA6-9891-F961FD9DB497}">
          <p14:sldIdLst>
            <p14:sldId id="256"/>
            <p14:sldId id="257"/>
            <p14:sldId id="258"/>
            <p14:sldId id="259"/>
            <p14:sldId id="260"/>
            <p14:sldId id="261"/>
            <p14:sldId id="262"/>
            <p14:sldId id="263"/>
            <p14:sldId id="264"/>
            <p14:sldId id="265"/>
            <p14:sldId id="266"/>
            <p14:sldId id="267"/>
            <p14:sldId id="268"/>
            <p14:sldId id="270"/>
            <p14:sldId id="274"/>
            <p14:sldId id="269"/>
          </p14:sldIdLst>
        </p14:section>
        <p14:section name="Untitled Section" id="{B74FBBF1-F1F0-4602-AFEA-C859111B1CE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401.15617" TargetMode="External"/><Relationship Id="rId2" Type="http://schemas.openxmlformats.org/officeDocument/2006/relationships/hyperlink" Target="https://app.createl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994971" y="2590753"/>
            <a:ext cx="14745813" cy="3038011"/>
          </a:xfrm>
          <a:prstGeom prst="rect">
            <a:avLst/>
          </a:prstGeom>
        </p:spPr>
        <p:txBody>
          <a:bodyPr lIns="0" tIns="0" rIns="0" bIns="0" rtlCol="0" anchor="t">
            <a:spAutoFit/>
          </a:bodyPr>
          <a:lstStyle/>
          <a:p>
            <a:pPr algn="l">
              <a:lnSpc>
                <a:spcPts val="12000"/>
              </a:lnSpc>
            </a:pPr>
            <a:r>
              <a:rPr lang="en-IN" sz="9600" b="1" i="0" u="none" strike="noStrike" dirty="0">
                <a:solidFill>
                  <a:srgbClr val="FF5722"/>
                </a:solidFill>
                <a:effectLst/>
                <a:latin typeface="Radley" panose="020B0604020202020204" charset="0"/>
              </a:rPr>
              <a:t>Diffusion-based Graph Generative Methods</a:t>
            </a:r>
            <a:endParaRPr lang="en-US" sz="9600" b="1" dirty="0">
              <a:solidFill>
                <a:srgbClr val="804F3B"/>
              </a:solidFill>
              <a:latin typeface="Radley" panose="020B0604020202020204" charset="0"/>
              <a:ea typeface="Radley"/>
              <a:cs typeface="Radley"/>
              <a:sym typeface="Radley"/>
            </a:endParaRP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rot="5400000">
            <a:off x="15944072" y="1975927"/>
            <a:ext cx="3188266" cy="479106"/>
          </a:xfrm>
          <a:prstGeom prst="rect">
            <a:avLst/>
          </a:prstGeom>
        </p:spPr>
        <p:txBody>
          <a:bodyPr lIns="0" tIns="0" rIns="0" bIns="0" rtlCol="0" anchor="t">
            <a:spAutoFit/>
          </a:bodyPr>
          <a:lstStyle/>
          <a:p>
            <a:pPr algn="ctr">
              <a:lnSpc>
                <a:spcPts val="3991"/>
              </a:lnSpc>
            </a:pPr>
            <a:endParaRPr lang="en-US" sz="2850" dirty="0">
              <a:solidFill>
                <a:srgbClr val="804F3B"/>
              </a:solidFill>
              <a:latin typeface="Canva Sans"/>
              <a:ea typeface="Canva Sans"/>
              <a:cs typeface="Canva Sans"/>
              <a:sym typeface="Canva Sans"/>
            </a:endParaRPr>
          </a:p>
        </p:txBody>
      </p:sp>
      <p:sp>
        <p:nvSpPr>
          <p:cNvPr id="7" name="TextBox 7"/>
          <p:cNvSpPr txBox="1"/>
          <p:nvPr/>
        </p:nvSpPr>
        <p:spPr>
          <a:xfrm rot="5400000">
            <a:off x="16407901" y="5128667"/>
            <a:ext cx="1979824" cy="942694"/>
          </a:xfrm>
          <a:prstGeom prst="rect">
            <a:avLst/>
          </a:prstGeom>
        </p:spPr>
        <p:txBody>
          <a:bodyPr wrap="square" lIns="0" tIns="0" rIns="0" bIns="0" rtlCol="0" anchor="t">
            <a:spAutoFit/>
          </a:bodyPr>
          <a:lstStyle/>
          <a:p>
            <a:pPr algn="just">
              <a:lnSpc>
                <a:spcPts val="3802"/>
              </a:lnSpc>
            </a:pPr>
            <a:r>
              <a:rPr lang="en-US" sz="2716" dirty="0">
                <a:solidFill>
                  <a:srgbClr val="804F3B"/>
                </a:solidFill>
                <a:latin typeface="Canva Sans"/>
                <a:ea typeface="Canva Sans"/>
                <a:cs typeface="Canva Sans"/>
                <a:sym typeface="Canva Sans"/>
              </a:rPr>
              <a:t>Generative AI Project</a:t>
            </a:r>
          </a:p>
        </p:txBody>
      </p:sp>
      <p:sp>
        <p:nvSpPr>
          <p:cNvPr id="8" name="TextBox 8"/>
          <p:cNvSpPr txBox="1"/>
          <p:nvPr/>
        </p:nvSpPr>
        <p:spPr>
          <a:xfrm>
            <a:off x="2000414" y="6996038"/>
            <a:ext cx="5913783" cy="1967230"/>
          </a:xfrm>
          <a:prstGeom prst="rect">
            <a:avLst/>
          </a:prstGeom>
        </p:spPr>
        <p:txBody>
          <a:bodyPr lIns="0" tIns="0" rIns="0" bIns="0" rtlCol="0" anchor="t">
            <a:spAutoFit/>
          </a:bodyPr>
          <a:lstStyle/>
          <a:p>
            <a:pPr algn="l">
              <a:lnSpc>
                <a:spcPts val="3919"/>
              </a:lnSpc>
            </a:pPr>
            <a:r>
              <a:rPr lang="en-US" sz="2799" dirty="0">
                <a:solidFill>
                  <a:srgbClr val="804F3B"/>
                </a:solidFill>
                <a:latin typeface="Canva Sans"/>
                <a:ea typeface="Canva Sans"/>
                <a:cs typeface="Canva Sans"/>
                <a:sym typeface="Canva Sans"/>
              </a:rPr>
              <a:t>Rajiv (B21216)</a:t>
            </a:r>
          </a:p>
          <a:p>
            <a:pPr algn="l">
              <a:lnSpc>
                <a:spcPts val="3919"/>
              </a:lnSpc>
            </a:pPr>
            <a:r>
              <a:rPr lang="en-US" sz="2799" dirty="0">
                <a:solidFill>
                  <a:srgbClr val="804F3B"/>
                </a:solidFill>
                <a:latin typeface="Canva Sans"/>
                <a:ea typeface="Canva Sans"/>
                <a:cs typeface="Canva Sans"/>
                <a:sym typeface="Canva Sans"/>
              </a:rPr>
              <a:t>Prem Shankar (B21115)</a:t>
            </a:r>
          </a:p>
          <a:p>
            <a:pPr algn="l">
              <a:lnSpc>
                <a:spcPts val="3919"/>
              </a:lnSpc>
            </a:pPr>
            <a:r>
              <a:rPr lang="en-US" sz="2799" dirty="0" err="1">
                <a:solidFill>
                  <a:srgbClr val="804F3B"/>
                </a:solidFill>
                <a:latin typeface="Canva Sans"/>
                <a:ea typeface="Canva Sans"/>
                <a:cs typeface="Canva Sans"/>
                <a:sym typeface="Canva Sans"/>
              </a:rPr>
              <a:t>Somit</a:t>
            </a:r>
            <a:r>
              <a:rPr lang="en-US" sz="2799" dirty="0">
                <a:solidFill>
                  <a:srgbClr val="804F3B"/>
                </a:solidFill>
                <a:latin typeface="Canva Sans"/>
                <a:ea typeface="Canva Sans"/>
                <a:cs typeface="Canva Sans"/>
                <a:sym typeface="Canva Sans"/>
              </a:rPr>
              <a:t> Gond (B21138)</a:t>
            </a:r>
          </a:p>
          <a:p>
            <a:pPr algn="l">
              <a:lnSpc>
                <a:spcPts val="3919"/>
              </a:lnSpc>
            </a:pPr>
            <a:r>
              <a:rPr lang="en-US" sz="2799" dirty="0">
                <a:solidFill>
                  <a:srgbClr val="804F3B"/>
                </a:solidFill>
                <a:latin typeface="Canva Sans"/>
                <a:ea typeface="Canva Sans"/>
                <a:cs typeface="Canva Sans"/>
                <a:sym typeface="Canva Sans"/>
              </a:rPr>
              <a:t>Shubham Kumar (B21136)</a:t>
            </a:r>
          </a:p>
        </p:txBody>
      </p:sp>
      <p:sp>
        <p:nvSpPr>
          <p:cNvPr id="10" name="TextBox 10"/>
          <p:cNvSpPr txBox="1"/>
          <p:nvPr/>
        </p:nvSpPr>
        <p:spPr>
          <a:xfrm>
            <a:off x="2000414" y="6349261"/>
            <a:ext cx="5913783" cy="481330"/>
          </a:xfrm>
          <a:prstGeom prst="rect">
            <a:avLst/>
          </a:prstGeom>
        </p:spPr>
        <p:txBody>
          <a:bodyPr lIns="0" tIns="0" rIns="0" bIns="0" rtlCol="0" anchor="t">
            <a:spAutoFit/>
          </a:bodyPr>
          <a:lstStyle/>
          <a:p>
            <a:pPr algn="l">
              <a:lnSpc>
                <a:spcPts val="3919"/>
              </a:lnSpc>
            </a:pPr>
            <a:r>
              <a:rPr lang="en-US" sz="2799" b="1" dirty="0">
                <a:solidFill>
                  <a:srgbClr val="804F3B"/>
                </a:solidFill>
                <a:latin typeface="Canva Sans Bold"/>
                <a:ea typeface="Canva Sans Bold"/>
                <a:cs typeface="Canva Sans Bold"/>
                <a:sym typeface="Canva Sans Bold"/>
              </a:rPr>
              <a:t>Students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14" name="TextBox 14"/>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10</a:t>
            </a:r>
          </a:p>
        </p:txBody>
      </p:sp>
      <p:sp>
        <p:nvSpPr>
          <p:cNvPr id="15" name="TextBox 15"/>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28" name="Title 27">
            <a:extLst>
              <a:ext uri="{FF2B5EF4-FFF2-40B4-BE49-F238E27FC236}">
                <a16:creationId xmlns:a16="http://schemas.microsoft.com/office/drawing/2014/main" id="{88461817-F91A-EA05-DC3F-330126913CB9}"/>
              </a:ext>
            </a:extLst>
          </p:cNvPr>
          <p:cNvSpPr>
            <a:spLocks noGrp="1"/>
          </p:cNvSpPr>
          <p:nvPr>
            <p:ph type="ctrTitle"/>
          </p:nvPr>
        </p:nvSpPr>
        <p:spPr>
          <a:xfrm>
            <a:off x="811861" y="342900"/>
            <a:ext cx="13716000" cy="1470025"/>
          </a:xfrm>
        </p:spPr>
        <p:txBody>
          <a:bodyPr>
            <a:normAutofit/>
          </a:bodyPr>
          <a:lstStyle/>
          <a:p>
            <a:r>
              <a:rPr lang="en-US" sz="5150" b="1" u="sng" dirty="0">
                <a:solidFill>
                  <a:schemeClr val="accent2">
                    <a:lumMod val="50000"/>
                  </a:schemeClr>
                </a:solidFill>
                <a:latin typeface="Canva Sans Bold" panose="020B0604020202020204" charset="0"/>
              </a:rPr>
              <a:t>Uses of Score Generative Models (SGMs)</a:t>
            </a:r>
            <a:endParaRPr lang="en-IN" sz="5150" b="1" u="sng" dirty="0">
              <a:solidFill>
                <a:schemeClr val="accent2">
                  <a:lumMod val="50000"/>
                </a:schemeClr>
              </a:solidFill>
              <a:latin typeface="Canva Sans Bold" panose="020B0604020202020204" charset="0"/>
            </a:endParaRPr>
          </a:p>
        </p:txBody>
      </p:sp>
      <p:sp>
        <p:nvSpPr>
          <p:cNvPr id="30" name="Rectangle 1">
            <a:extLst>
              <a:ext uri="{FF2B5EF4-FFF2-40B4-BE49-F238E27FC236}">
                <a16:creationId xmlns:a16="http://schemas.microsoft.com/office/drawing/2014/main" id="{AC6A02AF-0BEF-BAC1-F0DB-2C8DD21C3F8F}"/>
              </a:ext>
            </a:extLst>
          </p:cNvPr>
          <p:cNvSpPr>
            <a:spLocks noGrp="1" noChangeArrowheads="1"/>
          </p:cNvSpPr>
          <p:nvPr>
            <p:ph type="subTitle" idx="1"/>
          </p:nvPr>
        </p:nvSpPr>
        <p:spPr bwMode="auto">
          <a:xfrm>
            <a:off x="930001" y="1884521"/>
            <a:ext cx="15510041" cy="797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accent3">
                    <a:lumMod val="50000"/>
                  </a:schemeClr>
                </a:solidFill>
                <a:effectLst/>
                <a:latin typeface="Canva Sans" panose="020B0604020202020204" charset="0"/>
              </a:rPr>
              <a:t>I</a:t>
            </a:r>
            <a:r>
              <a:rPr kumimoji="0" lang="en-US" altLang="en-US" b="1" i="0" u="none" strike="noStrike" cap="none" normalizeH="0" baseline="0" dirty="0">
                <a:ln>
                  <a:noFill/>
                </a:ln>
                <a:solidFill>
                  <a:schemeClr val="accent3">
                    <a:lumMod val="50000"/>
                  </a:schemeClr>
                </a:solidFill>
                <a:effectLst/>
              </a:rPr>
              <a:t>mage Generation:</a:t>
            </a:r>
            <a:r>
              <a:rPr kumimoji="0" lang="en-US" altLang="en-US" b="0" i="0" u="none" strike="noStrike" cap="none" normalizeH="0" baseline="0" dirty="0">
                <a:ln>
                  <a:noFill/>
                </a:ln>
                <a:solidFill>
                  <a:schemeClr val="accent3">
                    <a:lumMod val="50000"/>
                  </a:schemeClr>
                </a:solidFill>
                <a:effectLst/>
              </a:rPr>
              <a:t> SGMs are widely used for generating realistic images from random noise, making them popular in art, design, and visual effects.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Text-to-Image Synthesis:</a:t>
            </a:r>
            <a:r>
              <a:rPr kumimoji="0" lang="en-US" altLang="en-US" b="0" i="0" u="none" strike="noStrike" cap="none" normalizeH="0" baseline="0" dirty="0">
                <a:ln>
                  <a:noFill/>
                </a:ln>
                <a:solidFill>
                  <a:schemeClr val="accent3">
                    <a:lumMod val="50000"/>
                  </a:schemeClr>
                </a:solidFill>
                <a:effectLst/>
              </a:rPr>
              <a:t> They can generate images based on textual descriptions, enhancing applications in creative fields and advertising.</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Audio Synthesis:</a:t>
            </a:r>
            <a:r>
              <a:rPr kumimoji="0" lang="en-US" altLang="en-US" b="0" i="0" u="none" strike="noStrike" cap="none" normalizeH="0" baseline="0" dirty="0">
                <a:ln>
                  <a:noFill/>
                </a:ln>
                <a:solidFill>
                  <a:schemeClr val="accent3">
                    <a:lumMod val="50000"/>
                  </a:schemeClr>
                </a:solidFill>
                <a:effectLst/>
              </a:rPr>
              <a:t> SGMs can produce high-quality audio samples, useful in music production, sound design, and speech synthesis.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Video Generation:</a:t>
            </a:r>
            <a:r>
              <a:rPr kumimoji="0" lang="en-US" altLang="en-US" b="0" i="0" u="none" strike="noStrike" cap="none" normalizeH="0" baseline="0" dirty="0">
                <a:ln>
                  <a:noFill/>
                </a:ln>
                <a:solidFill>
                  <a:schemeClr val="accent3">
                    <a:lumMod val="50000"/>
                  </a:schemeClr>
                </a:solidFill>
                <a:effectLst/>
              </a:rPr>
              <a:t> Extending their capabilities to generate coherent video frames, SGMs can be applied in animation and video content creation.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Scientific Simulation:</a:t>
            </a:r>
            <a:r>
              <a:rPr kumimoji="0" lang="en-US" altLang="en-US" b="0" i="0" u="none" strike="noStrike" cap="none" normalizeH="0" baseline="0" dirty="0">
                <a:ln>
                  <a:noFill/>
                </a:ln>
                <a:solidFill>
                  <a:schemeClr val="accent3">
                    <a:lumMod val="50000"/>
                  </a:schemeClr>
                </a:solidFill>
                <a:effectLst/>
              </a:rPr>
              <a:t> SGMs can model complex phenomena in scientific research, generating synthetic data for simulations in fields like physics and biology.</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lang="en-US" dirty="0">
              <a:solidFill>
                <a:schemeClr val="accent3">
                  <a:lumMod val="50000"/>
                </a:schemeClr>
              </a:solidFill>
            </a:endParaRPr>
          </a:p>
          <a:p>
            <a:pPr marR="0" lvl="0" algn="l" defTabSz="914400" rtl="0" eaLnBrk="0" fontAlgn="base" latinLnBrk="0" hangingPunct="0">
              <a:lnSpc>
                <a:spcPct val="100000"/>
              </a:lnSpc>
              <a:spcBef>
                <a:spcPct val="0"/>
              </a:spcBef>
              <a:spcAft>
                <a:spcPct val="0"/>
              </a:spcAft>
              <a:buClrTx/>
              <a:buSzTx/>
              <a:tabLst/>
            </a:pPr>
            <a:r>
              <a:rPr lang="en-US" dirty="0">
                <a:solidFill>
                  <a:schemeClr val="accent3">
                    <a:lumMod val="50000"/>
                  </a:schemeClr>
                </a:solidFill>
              </a:rPr>
              <a:t>     Score Generative Models offer a powerful framework for generating high-quality data across various domains. Their advantages in output quality and flexibility are balanced by challenges related to computational requirements and complexity. Despite these drawbacks, SGMs are increasingly utilized in diverse applications, reflecting their growing importance in the field of generative modeling.</a:t>
            </a:r>
            <a:endParaRPr kumimoji="0" lang="en-US" altLang="en-US" b="0" i="0" u="none" strike="noStrike" cap="none" normalizeH="0" baseline="0" dirty="0">
              <a:ln>
                <a:noFill/>
              </a:ln>
              <a:solidFill>
                <a:schemeClr val="accent3">
                  <a:lumMod val="50000"/>
                </a:schemeClr>
              </a:solidFill>
              <a:effectLst/>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153887" y="1638300"/>
            <a:ext cx="14833285" cy="5906745"/>
          </a:xfrm>
          <a:prstGeom prst="rect">
            <a:avLst/>
          </a:prstGeom>
        </p:spPr>
        <p:txBody>
          <a:bodyPr wrap="square" lIns="0" tIns="0" rIns="0" bIns="0" rtlCol="0" anchor="t">
            <a:spAutoFit/>
          </a:bodyPr>
          <a:lstStyle/>
          <a:p>
            <a:pPr algn="just">
              <a:lnSpc>
                <a:spcPts val="3739"/>
              </a:lnSpc>
            </a:pPr>
            <a:r>
              <a:rPr lang="en-US" sz="3100" b="1" dirty="0">
                <a:solidFill>
                  <a:schemeClr val="accent3">
                    <a:lumMod val="50000"/>
                  </a:schemeClr>
                </a:solidFill>
                <a:latin typeface="Canva Sans" panose="020B0604020202020204" charset="0"/>
              </a:rPr>
              <a:t>Score Stochastic Differential Equations (Score SDEs)</a:t>
            </a:r>
            <a:r>
              <a:rPr lang="en-US" sz="3100" dirty="0">
                <a:solidFill>
                  <a:schemeClr val="accent3">
                    <a:lumMod val="50000"/>
                  </a:schemeClr>
                </a:solidFill>
                <a:latin typeface="Canva Sans" panose="020B0604020202020204" charset="0"/>
              </a:rPr>
              <a:t> are a powerful framework in generative modeling that combines the concepts of score-based generative modeling with stochastic differential equations. This approach leverages the score function, which is the gradient of the log probability density function, to guide the generation of new samples through stochastic processes.</a:t>
            </a:r>
          </a:p>
          <a:p>
            <a:pPr algn="just">
              <a:lnSpc>
                <a:spcPts val="3739"/>
              </a:lnSpc>
            </a:pPr>
            <a:endParaRPr lang="en-US" sz="3100" b="1" u="sng" dirty="0">
              <a:solidFill>
                <a:schemeClr val="accent3">
                  <a:lumMod val="50000"/>
                </a:schemeClr>
              </a:solidFill>
              <a:latin typeface="Canva Sans" panose="020B0604020202020204" charset="0"/>
              <a:ea typeface="Canva Sans Bold"/>
              <a:cs typeface="Canva Sans Bold"/>
              <a:sym typeface="Canva Sans Bold"/>
            </a:endParaRPr>
          </a:p>
          <a:p>
            <a:r>
              <a:rPr lang="en-US" sz="2800" b="1" dirty="0">
                <a:solidFill>
                  <a:schemeClr val="accent3">
                    <a:lumMod val="50000"/>
                  </a:schemeClr>
                </a:solidFill>
                <a:latin typeface="Canva Sans" panose="020B0604020202020204" charset="0"/>
              </a:rPr>
              <a:t>Key Concepts</a:t>
            </a:r>
          </a:p>
          <a:p>
            <a:pPr>
              <a:buFont typeface="+mj-lt"/>
              <a:buAutoNum type="arabicPeriod"/>
            </a:pPr>
            <a:r>
              <a:rPr lang="en-US" sz="2800" b="1" dirty="0">
                <a:solidFill>
                  <a:schemeClr val="accent3">
                    <a:lumMod val="50000"/>
                  </a:schemeClr>
                </a:solidFill>
                <a:latin typeface="Canva Sans" panose="020B0604020202020204" charset="0"/>
              </a:rPr>
              <a:t>Score Function:</a:t>
            </a:r>
            <a:r>
              <a:rPr lang="en-US" sz="2800" dirty="0">
                <a:solidFill>
                  <a:schemeClr val="accent3">
                    <a:lumMod val="50000"/>
                  </a:schemeClr>
                </a:solidFill>
                <a:latin typeface="Canva Sans" panose="020B0604020202020204" charset="0"/>
              </a:rPr>
              <a:t> The score function, denoted as ∇</a:t>
            </a:r>
            <a:r>
              <a:rPr lang="en-US" sz="2800" dirty="0" err="1">
                <a:solidFill>
                  <a:schemeClr val="accent3">
                    <a:lumMod val="50000"/>
                  </a:schemeClr>
                </a:solidFill>
                <a:latin typeface="Canva Sans" panose="020B0604020202020204" charset="0"/>
              </a:rPr>
              <a:t>log⁡p</a:t>
            </a:r>
            <a:r>
              <a:rPr lang="en-US" sz="2800" dirty="0">
                <a:solidFill>
                  <a:schemeClr val="accent3">
                    <a:lumMod val="50000"/>
                  </a:schemeClr>
                </a:solidFill>
                <a:latin typeface="Canva Sans" panose="020B0604020202020204" charset="0"/>
              </a:rPr>
              <a:t>(x), represents the gradient of the log probability density function of the target distribution. It indicates how to adjust a sample x to increase its likelihood.</a:t>
            </a:r>
          </a:p>
          <a:p>
            <a:pPr>
              <a:buFont typeface="+mj-lt"/>
              <a:buAutoNum type="arabicPeriod"/>
            </a:pPr>
            <a:endParaRPr lang="en-US" sz="2800" dirty="0">
              <a:solidFill>
                <a:schemeClr val="accent3">
                  <a:lumMod val="50000"/>
                </a:schemeClr>
              </a:solidFill>
              <a:latin typeface="Canva Sans" panose="020B0604020202020204" charset="0"/>
            </a:endParaRPr>
          </a:p>
          <a:p>
            <a:pPr>
              <a:buFont typeface="+mj-lt"/>
              <a:buAutoNum type="arabicPeriod"/>
            </a:pPr>
            <a:r>
              <a:rPr lang="en-US" sz="2800" b="1" dirty="0">
                <a:solidFill>
                  <a:schemeClr val="accent3">
                    <a:lumMod val="50000"/>
                  </a:schemeClr>
                </a:solidFill>
                <a:latin typeface="Canva Sans" panose="020B0604020202020204" charset="0"/>
              </a:rPr>
              <a:t>Score SDE Formulation:</a:t>
            </a:r>
            <a:r>
              <a:rPr lang="en-US" sz="2800" dirty="0">
                <a:solidFill>
                  <a:schemeClr val="accent3">
                    <a:lumMod val="50000"/>
                  </a:schemeClr>
                </a:solidFill>
                <a:latin typeface="Canva Sans" panose="020B0604020202020204" charset="0"/>
              </a:rPr>
              <a:t> A Score SDE can be expressed as:</a:t>
            </a:r>
          </a:p>
          <a:p>
            <a:pPr algn="just">
              <a:lnSpc>
                <a:spcPts val="3739"/>
              </a:lnSpc>
            </a:pPr>
            <a:endParaRPr lang="en-US" sz="3100" b="1" u="sng" dirty="0">
              <a:solidFill>
                <a:schemeClr val="accent3">
                  <a:lumMod val="50000"/>
                </a:schemeClr>
              </a:solidFill>
              <a:latin typeface="Canva Sans" panose="020B0604020202020204" charset="0"/>
              <a:ea typeface="Canva Sans Bold"/>
              <a:cs typeface="Canva Sans Bold"/>
              <a:sym typeface="Canva Sans Bold"/>
            </a:endParaRPr>
          </a:p>
        </p:txBody>
      </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11</a:t>
            </a:r>
          </a:p>
        </p:txBody>
      </p:sp>
      <p:sp>
        <p:nvSpPr>
          <p:cNvPr id="7" name="TextBox 7"/>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8" name="TextBox 8"/>
          <p:cNvSpPr txBox="1"/>
          <p:nvPr/>
        </p:nvSpPr>
        <p:spPr>
          <a:xfrm>
            <a:off x="1143001" y="506078"/>
            <a:ext cx="15316200" cy="769441"/>
          </a:xfrm>
          <a:prstGeom prst="rect">
            <a:avLst/>
          </a:prstGeom>
        </p:spPr>
        <p:txBody>
          <a:bodyPr wrap="square" lIns="0" tIns="0" rIns="0" bIns="0" rtlCol="0" anchor="t">
            <a:spAutoFit/>
          </a:bodyPr>
          <a:lstStyle/>
          <a:p>
            <a:pPr algn="just">
              <a:lnSpc>
                <a:spcPts val="6028"/>
              </a:lnSpc>
            </a:pPr>
            <a:r>
              <a:rPr lang="en-US" sz="5152" b="1" u="sng" dirty="0">
                <a:solidFill>
                  <a:srgbClr val="804F3B"/>
                </a:solidFill>
                <a:latin typeface="Canva Sans Bold"/>
                <a:ea typeface="Canva Sans Bold"/>
                <a:cs typeface="Canva Sans Bold"/>
                <a:sym typeface="Canva Sans Bold"/>
              </a:rPr>
              <a:t>Score stochastic </a:t>
            </a:r>
            <a:r>
              <a:rPr lang="en-US" sz="5152" b="1" u="sng" dirty="0" err="1">
                <a:solidFill>
                  <a:srgbClr val="804F3B"/>
                </a:solidFill>
                <a:latin typeface="Canva Sans Bold"/>
                <a:ea typeface="Canva Sans Bold"/>
                <a:cs typeface="Canva Sans Bold"/>
                <a:sym typeface="Canva Sans Bold"/>
              </a:rPr>
              <a:t>Differenntial</a:t>
            </a:r>
            <a:r>
              <a:rPr lang="en-US" sz="5152" b="1" u="sng" dirty="0">
                <a:solidFill>
                  <a:srgbClr val="804F3B"/>
                </a:solidFill>
                <a:latin typeface="Canva Sans Bold"/>
                <a:ea typeface="Canva Sans Bold"/>
                <a:cs typeface="Canva Sans Bold"/>
                <a:sym typeface="Canva Sans Bold"/>
              </a:rPr>
              <a:t> Equation (SDEs)</a:t>
            </a:r>
          </a:p>
        </p:txBody>
      </p:sp>
      <p:pic>
        <p:nvPicPr>
          <p:cNvPr id="11" name="Picture 10">
            <a:extLst>
              <a:ext uri="{FF2B5EF4-FFF2-40B4-BE49-F238E27FC236}">
                <a16:creationId xmlns:a16="http://schemas.microsoft.com/office/drawing/2014/main" id="{DC2160EA-555E-11E6-4FF1-228011D4F2C6}"/>
              </a:ext>
            </a:extLst>
          </p:cNvPr>
          <p:cNvPicPr>
            <a:picLocks noChangeAspect="1"/>
          </p:cNvPicPr>
          <p:nvPr/>
        </p:nvPicPr>
        <p:blipFill>
          <a:blip r:embed="rId2"/>
          <a:stretch>
            <a:fillRect/>
          </a:stretch>
        </p:blipFill>
        <p:spPr>
          <a:xfrm>
            <a:off x="1295400" y="7239000"/>
            <a:ext cx="12471086" cy="2819400"/>
          </a:xfrm>
          <a:prstGeom prst="rect">
            <a:avLst/>
          </a:prstGeom>
        </p:spPr>
      </p:pic>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18" name="TextBox 18"/>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12</a:t>
            </a:r>
          </a:p>
        </p:txBody>
      </p:sp>
      <p:sp>
        <p:nvSpPr>
          <p:cNvPr id="19" name="TextBox 19"/>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24" name="Text Placeholder 23">
            <a:extLst>
              <a:ext uri="{FF2B5EF4-FFF2-40B4-BE49-F238E27FC236}">
                <a16:creationId xmlns:a16="http://schemas.microsoft.com/office/drawing/2014/main" id="{A0473BED-00B2-817F-6140-351627F1A44F}"/>
              </a:ext>
            </a:extLst>
          </p:cNvPr>
          <p:cNvSpPr>
            <a:spLocks noGrp="1"/>
          </p:cNvSpPr>
          <p:nvPr>
            <p:ph type="body" idx="1"/>
          </p:nvPr>
        </p:nvSpPr>
        <p:spPr>
          <a:xfrm>
            <a:off x="1170180" y="-2857500"/>
            <a:ext cx="15947640" cy="14478000"/>
          </a:xfrm>
        </p:spPr>
        <p:txBody>
          <a:bodyPr>
            <a:noAutofit/>
          </a:bodyPr>
          <a:lstStyle/>
          <a:p>
            <a:r>
              <a:rPr lang="en-US" sz="2800" b="1" dirty="0">
                <a:solidFill>
                  <a:schemeClr val="accent3">
                    <a:lumMod val="50000"/>
                  </a:schemeClr>
                </a:solidFill>
                <a:latin typeface="Canva Sans" panose="020B0604020202020204" charset="0"/>
              </a:rPr>
              <a:t>3.Forward and Reverse Processes:</a:t>
            </a:r>
            <a:endParaRPr lang="en-US" sz="2800" dirty="0">
              <a:solidFill>
                <a:schemeClr val="accent3">
                  <a:lumMod val="50000"/>
                </a:schemeClr>
              </a:solidFill>
              <a:latin typeface="Canva Sans" panose="020B0604020202020204" charset="0"/>
            </a:endParaRPr>
          </a:p>
          <a:p>
            <a:pPr>
              <a:buFont typeface="Arial" panose="020B0604020202020204" pitchFamily="34" charset="0"/>
              <a:buChar char="•"/>
            </a:pPr>
            <a:r>
              <a:rPr lang="en-US" sz="2800" b="1" dirty="0">
                <a:solidFill>
                  <a:schemeClr val="accent3">
                    <a:lumMod val="50000"/>
                  </a:schemeClr>
                </a:solidFill>
                <a:latin typeface="Canva Sans" panose="020B0604020202020204" charset="0"/>
              </a:rPr>
              <a:t>  Forward Process (Adding Noise):</a:t>
            </a:r>
            <a:r>
              <a:rPr lang="en-US" sz="2800" dirty="0">
                <a:solidFill>
                  <a:schemeClr val="accent3">
                    <a:lumMod val="50000"/>
                  </a:schemeClr>
                </a:solidFill>
                <a:latin typeface="Canva Sans" panose="020B0604020202020204" charset="0"/>
              </a:rPr>
              <a:t> The forward process can be modeled as:</a:t>
            </a:r>
          </a:p>
          <a:p>
            <a:pPr>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a:buFont typeface="Arial" panose="020B0604020202020204" pitchFamily="34" charset="0"/>
              <a:buChar char="•"/>
            </a:pPr>
            <a:endParaRPr lang="en-US" sz="2800" dirty="0">
              <a:solidFill>
                <a:schemeClr val="accent3">
                  <a:lumMod val="50000"/>
                </a:schemeClr>
              </a:solidFill>
              <a:latin typeface="Canva Sans" panose="020B0604020202020204" charset="0"/>
            </a:endParaRPr>
          </a:p>
          <a:p>
            <a:endParaRPr lang="en-US" sz="2800" dirty="0">
              <a:solidFill>
                <a:schemeClr val="accent3">
                  <a:lumMod val="50000"/>
                </a:schemeClr>
              </a:solidFill>
              <a:latin typeface="Canva Sans" panose="020B0604020202020204" charset="0"/>
            </a:endParaRPr>
          </a:p>
          <a:p>
            <a:r>
              <a:rPr lang="en-US" sz="2800" b="1" dirty="0">
                <a:solidFill>
                  <a:schemeClr val="accent3">
                    <a:lumMod val="50000"/>
                  </a:schemeClr>
                </a:solidFill>
                <a:latin typeface="Canva Sans" panose="020B0604020202020204" charset="0"/>
              </a:rPr>
              <a:t>  Reverse Process (Denoising):</a:t>
            </a:r>
            <a:r>
              <a:rPr lang="en-US" sz="2800" dirty="0">
                <a:solidFill>
                  <a:schemeClr val="accent3">
                    <a:lumMod val="50000"/>
                  </a:schemeClr>
                </a:solidFill>
                <a:latin typeface="Canva Sans" panose="020B0604020202020204" charset="0"/>
              </a:rPr>
              <a:t> The reverse process is formulated to remove noise:</a:t>
            </a:r>
          </a:p>
          <a:p>
            <a:endParaRPr lang="en-US" sz="2800" dirty="0">
              <a:solidFill>
                <a:schemeClr val="accent3">
                  <a:lumMod val="50000"/>
                </a:schemeClr>
              </a:solidFill>
              <a:latin typeface="Canva Sans" panose="020B0604020202020204" charset="0"/>
            </a:endParaRPr>
          </a:p>
          <a:p>
            <a:endParaRPr lang="en-US" sz="2800" dirty="0">
              <a:solidFill>
                <a:schemeClr val="accent3">
                  <a:lumMod val="50000"/>
                </a:schemeClr>
              </a:solidFill>
              <a:latin typeface="Canva Sans" panose="020B0604020202020204" charset="0"/>
            </a:endParaRPr>
          </a:p>
          <a:p>
            <a:endParaRPr lang="en-US" sz="2800" dirty="0">
              <a:solidFill>
                <a:schemeClr val="accent3">
                  <a:lumMod val="50000"/>
                </a:schemeClr>
              </a:solidFill>
              <a:latin typeface="Canva Sans" panose="020B0604020202020204" charset="0"/>
            </a:endParaRPr>
          </a:p>
          <a:p>
            <a:r>
              <a:rPr lang="en-US" sz="2800" b="1" dirty="0">
                <a:solidFill>
                  <a:schemeClr val="accent3">
                    <a:lumMod val="50000"/>
                  </a:schemeClr>
                </a:solidFill>
                <a:latin typeface="Canva Sans" panose="020B0604020202020204" charset="0"/>
              </a:rPr>
              <a:t> </a:t>
            </a:r>
          </a:p>
          <a:p>
            <a:r>
              <a:rPr lang="en-US" sz="2800" b="1" dirty="0">
                <a:solidFill>
                  <a:schemeClr val="accent3">
                    <a:lumMod val="50000"/>
                  </a:schemeClr>
                </a:solidFill>
                <a:latin typeface="Canva Sans" panose="020B0604020202020204" charset="0"/>
              </a:rPr>
              <a:t>Training Objective</a:t>
            </a:r>
          </a:p>
          <a:p>
            <a:r>
              <a:rPr lang="en-US" sz="2800" dirty="0">
                <a:solidFill>
                  <a:schemeClr val="accent3">
                    <a:lumMod val="50000"/>
                  </a:schemeClr>
                </a:solidFill>
                <a:latin typeface="Canva Sans" panose="020B0604020202020204" charset="0"/>
              </a:rPr>
              <a:t> To train the model, the objective is typically to minimize the denoising score matching loss,       which can be expressed as:</a:t>
            </a:r>
          </a:p>
          <a:p>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US" sz="2800" dirty="0">
              <a:solidFill>
                <a:schemeClr val="accent3">
                  <a:lumMod val="50000"/>
                </a:schemeClr>
              </a:solidFill>
              <a:latin typeface="Canva Sans" panose="020B0604020202020204" charset="0"/>
            </a:endParaRPr>
          </a:p>
          <a:p>
            <a:pPr marL="457200" indent="-457200">
              <a:buFont typeface="Arial" panose="020B0604020202020204" pitchFamily="34" charset="0"/>
              <a:buChar char="•"/>
            </a:pPr>
            <a:endParaRPr lang="en-IN" sz="2800" dirty="0">
              <a:solidFill>
                <a:schemeClr val="accent3">
                  <a:lumMod val="50000"/>
                </a:schemeClr>
              </a:solidFill>
              <a:latin typeface="Canva Sans" panose="020B0604020202020204" charset="0"/>
            </a:endParaRPr>
          </a:p>
        </p:txBody>
      </p:sp>
      <p:pic>
        <p:nvPicPr>
          <p:cNvPr id="26" name="Picture 25">
            <a:extLst>
              <a:ext uri="{FF2B5EF4-FFF2-40B4-BE49-F238E27FC236}">
                <a16:creationId xmlns:a16="http://schemas.microsoft.com/office/drawing/2014/main" id="{5F1AFA97-DED7-730C-44CD-D49782071361}"/>
              </a:ext>
            </a:extLst>
          </p:cNvPr>
          <p:cNvPicPr>
            <a:picLocks noChangeAspect="1"/>
          </p:cNvPicPr>
          <p:nvPr/>
        </p:nvPicPr>
        <p:blipFill>
          <a:blip r:embed="rId2"/>
          <a:stretch>
            <a:fillRect/>
          </a:stretch>
        </p:blipFill>
        <p:spPr>
          <a:xfrm>
            <a:off x="1405741" y="1485900"/>
            <a:ext cx="13487400" cy="1799342"/>
          </a:xfrm>
          <a:prstGeom prst="rect">
            <a:avLst/>
          </a:prstGeom>
        </p:spPr>
      </p:pic>
      <p:pic>
        <p:nvPicPr>
          <p:cNvPr id="28" name="Picture 27">
            <a:extLst>
              <a:ext uri="{FF2B5EF4-FFF2-40B4-BE49-F238E27FC236}">
                <a16:creationId xmlns:a16="http://schemas.microsoft.com/office/drawing/2014/main" id="{08D24FB4-79E1-773C-2395-23B961E08453}"/>
              </a:ext>
            </a:extLst>
          </p:cNvPr>
          <p:cNvPicPr>
            <a:picLocks noChangeAspect="1"/>
          </p:cNvPicPr>
          <p:nvPr/>
        </p:nvPicPr>
        <p:blipFill>
          <a:blip r:embed="rId3"/>
          <a:stretch>
            <a:fillRect/>
          </a:stretch>
        </p:blipFill>
        <p:spPr>
          <a:xfrm>
            <a:off x="1405741" y="4035704"/>
            <a:ext cx="13491359" cy="1828800"/>
          </a:xfrm>
          <a:prstGeom prst="rect">
            <a:avLst/>
          </a:prstGeom>
        </p:spPr>
      </p:pic>
      <p:pic>
        <p:nvPicPr>
          <p:cNvPr id="36" name="Picture 35">
            <a:extLst>
              <a:ext uri="{FF2B5EF4-FFF2-40B4-BE49-F238E27FC236}">
                <a16:creationId xmlns:a16="http://schemas.microsoft.com/office/drawing/2014/main" id="{077C2C12-4E92-3F79-F309-D83BF14D53BD}"/>
              </a:ext>
            </a:extLst>
          </p:cNvPr>
          <p:cNvPicPr>
            <a:picLocks noChangeAspect="1"/>
          </p:cNvPicPr>
          <p:nvPr/>
        </p:nvPicPr>
        <p:blipFill>
          <a:blip r:embed="rId4"/>
          <a:stretch>
            <a:fillRect/>
          </a:stretch>
        </p:blipFill>
        <p:spPr>
          <a:xfrm>
            <a:off x="1405741" y="7628642"/>
            <a:ext cx="13487400" cy="1908726"/>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028700" y="464392"/>
            <a:ext cx="3443047" cy="923330"/>
          </a:xfrm>
          <a:prstGeom prst="rect">
            <a:avLst/>
          </a:prstGeom>
        </p:spPr>
        <p:txBody>
          <a:bodyPr lIns="0" tIns="0" rIns="0" bIns="0" rtlCol="0" anchor="t">
            <a:spAutoFit/>
          </a:bodyPr>
          <a:lstStyle/>
          <a:p>
            <a:pPr algn="just">
              <a:lnSpc>
                <a:spcPts val="3564"/>
              </a:lnSpc>
            </a:pPr>
            <a:endParaRPr lang="en-US" sz="3046" b="1" dirty="0">
              <a:solidFill>
                <a:srgbClr val="804F3B"/>
              </a:solidFill>
              <a:latin typeface="Canva Sans Bold"/>
              <a:ea typeface="Canva Sans Bold"/>
              <a:cs typeface="Canva Sans Bold"/>
              <a:sym typeface="Canva Sans Bold"/>
            </a:endParaRPr>
          </a:p>
          <a:p>
            <a:pPr algn="just">
              <a:lnSpc>
                <a:spcPts val="3564"/>
              </a:lnSpc>
            </a:pPr>
            <a:endParaRPr lang="en-US" sz="3046" b="1" dirty="0">
              <a:solidFill>
                <a:srgbClr val="804F3B"/>
              </a:solidFill>
              <a:latin typeface="Canva Sans Bold"/>
              <a:ea typeface="Canva Sans Bold"/>
              <a:cs typeface="Canva Sans Bold"/>
              <a:sym typeface="Canva Sans Bold"/>
            </a:endParaRPr>
          </a:p>
        </p:txBody>
      </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13</a:t>
            </a:r>
          </a:p>
        </p:txBody>
      </p:sp>
      <p:sp>
        <p:nvSpPr>
          <p:cNvPr id="18" name="TextBox 18"/>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23" name="Title 22">
            <a:extLst>
              <a:ext uri="{FF2B5EF4-FFF2-40B4-BE49-F238E27FC236}">
                <a16:creationId xmlns:a16="http://schemas.microsoft.com/office/drawing/2014/main" id="{FD5A5DA4-4252-DB07-FBB0-C620C8B79466}"/>
              </a:ext>
            </a:extLst>
          </p:cNvPr>
          <p:cNvSpPr>
            <a:spLocks noGrp="1"/>
          </p:cNvSpPr>
          <p:nvPr>
            <p:ph type="ctrTitle"/>
          </p:nvPr>
        </p:nvSpPr>
        <p:spPr>
          <a:xfrm>
            <a:off x="304800" y="-21771"/>
            <a:ext cx="7772400" cy="1470025"/>
          </a:xfrm>
        </p:spPr>
        <p:txBody>
          <a:bodyPr>
            <a:normAutofit/>
          </a:bodyPr>
          <a:lstStyle/>
          <a:p>
            <a:r>
              <a:rPr lang="en-IN" sz="5150" b="1" u="sng" dirty="0">
                <a:solidFill>
                  <a:schemeClr val="accent2">
                    <a:lumMod val="50000"/>
                  </a:schemeClr>
                </a:solidFill>
                <a:latin typeface="Canva Sans Bold" panose="020B0604020202020204" charset="0"/>
              </a:rPr>
              <a:t>Uses of Score-SDEs</a:t>
            </a:r>
          </a:p>
        </p:txBody>
      </p:sp>
      <p:sp>
        <p:nvSpPr>
          <p:cNvPr id="25" name="Rectangle 1">
            <a:extLst>
              <a:ext uri="{FF2B5EF4-FFF2-40B4-BE49-F238E27FC236}">
                <a16:creationId xmlns:a16="http://schemas.microsoft.com/office/drawing/2014/main" id="{64B5546A-058B-0DE3-0C65-E403B8167EB3}"/>
              </a:ext>
            </a:extLst>
          </p:cNvPr>
          <p:cNvSpPr>
            <a:spLocks noGrp="1" noChangeArrowheads="1"/>
          </p:cNvSpPr>
          <p:nvPr>
            <p:ph type="subTitle" idx="1"/>
          </p:nvPr>
        </p:nvSpPr>
        <p:spPr bwMode="auto">
          <a:xfrm>
            <a:off x="1010566" y="1550431"/>
            <a:ext cx="15354300" cy="824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Image Generation:</a:t>
            </a:r>
            <a:r>
              <a:rPr lang="en-US" altLang="en-US" dirty="0">
                <a:solidFill>
                  <a:schemeClr val="accent3">
                    <a:lumMod val="50000"/>
                  </a:schemeClr>
                </a:solidFill>
              </a:rPr>
              <a:t> </a:t>
            </a:r>
            <a:r>
              <a:rPr kumimoji="0" lang="en-US" altLang="en-US" b="0" i="0" u="none" strike="noStrike" cap="none" normalizeH="0" baseline="0" dirty="0">
                <a:ln>
                  <a:noFill/>
                </a:ln>
                <a:solidFill>
                  <a:schemeClr val="accent3">
                    <a:lumMod val="50000"/>
                  </a:schemeClr>
                </a:solidFill>
                <a:effectLst/>
              </a:rPr>
              <a:t>Widely used in generating high-resolution and realistic images, achieving state-of-the-art performance in various benchmarks.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Text-to-Image Synthesis:</a:t>
            </a:r>
            <a:r>
              <a:rPr lang="en-US" altLang="en-US" dirty="0">
                <a:solidFill>
                  <a:schemeClr val="accent3">
                    <a:lumMod val="50000"/>
                  </a:schemeClr>
                </a:solidFill>
              </a:rPr>
              <a:t> </a:t>
            </a:r>
            <a:r>
              <a:rPr kumimoji="0" lang="en-US" altLang="en-US" b="0" i="0" u="none" strike="noStrike" cap="none" normalizeH="0" baseline="0" dirty="0">
                <a:ln>
                  <a:noFill/>
                </a:ln>
                <a:solidFill>
                  <a:schemeClr val="accent3">
                    <a:lumMod val="50000"/>
                  </a:schemeClr>
                </a:solidFill>
                <a:effectLst/>
              </a:rPr>
              <a:t>Models can generate images based on textual descriptions, facilitating applications in advertising and content creation.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Audio Generation:</a:t>
            </a:r>
            <a:r>
              <a:rPr lang="en-US" altLang="en-US" dirty="0">
                <a:solidFill>
                  <a:schemeClr val="accent3">
                    <a:lumMod val="50000"/>
                  </a:schemeClr>
                </a:solidFill>
              </a:rPr>
              <a:t> </a:t>
            </a:r>
            <a:r>
              <a:rPr kumimoji="0" lang="en-US" altLang="en-US" b="0" i="0" u="none" strike="noStrike" cap="none" normalizeH="0" baseline="0" dirty="0">
                <a:ln>
                  <a:noFill/>
                </a:ln>
                <a:solidFill>
                  <a:schemeClr val="accent3">
                    <a:lumMod val="50000"/>
                  </a:schemeClr>
                </a:solidFill>
                <a:effectLst/>
              </a:rPr>
              <a:t>Applied in creating high-quality audio samples, useful in music production, sound design, and speech synthesis.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Graph Generation:</a:t>
            </a:r>
            <a:r>
              <a:rPr lang="en-US" altLang="en-US" dirty="0">
                <a:solidFill>
                  <a:schemeClr val="accent3">
                    <a:lumMod val="50000"/>
                  </a:schemeClr>
                </a:solidFill>
              </a:rPr>
              <a:t> </a:t>
            </a:r>
            <a:r>
              <a:rPr kumimoji="0" lang="en-US" altLang="en-US" b="0" i="0" u="none" strike="noStrike" cap="none" normalizeH="0" baseline="0" dirty="0">
                <a:ln>
                  <a:noFill/>
                </a:ln>
                <a:solidFill>
                  <a:schemeClr val="accent3">
                    <a:lumMod val="50000"/>
                  </a:schemeClr>
                </a:solidFill>
                <a:effectLst/>
              </a:rPr>
              <a:t>Score SDEs can model and generate complex graph structures, enabling synthetic graph generation for social networks and molecular structures.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3">
                    <a:lumMod val="50000"/>
                  </a:schemeClr>
                </a:solidFill>
                <a:effectLst/>
              </a:rPr>
              <a:t>Scientific Simulation:</a:t>
            </a:r>
            <a:r>
              <a:rPr lang="en-US" altLang="en-US" dirty="0">
                <a:solidFill>
                  <a:schemeClr val="accent3">
                    <a:lumMod val="50000"/>
                  </a:schemeClr>
                </a:solidFill>
              </a:rPr>
              <a:t> </a:t>
            </a:r>
            <a:r>
              <a:rPr kumimoji="0" lang="en-US" altLang="en-US" b="0" i="0" u="none" strike="noStrike" cap="none" normalizeH="0" baseline="0" dirty="0">
                <a:ln>
                  <a:noFill/>
                </a:ln>
                <a:solidFill>
                  <a:schemeClr val="accent3">
                    <a:lumMod val="50000"/>
                  </a:schemeClr>
                </a:solidFill>
                <a:effectLst/>
              </a:rPr>
              <a:t>Used in simulating physical phenomena or biological processes, generating synthetic data for research and analysis.</a:t>
            </a:r>
            <a:endParaRPr lang="en-US" altLang="en-US" dirty="0">
              <a:solidFill>
                <a:schemeClr val="accent3">
                  <a:lumMod val="50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lang="en-US" dirty="0">
              <a:solidFill>
                <a:schemeClr val="accent3">
                  <a:lumMod val="50000"/>
                </a:schemeClr>
              </a:solidFill>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accent3">
                    <a:lumMod val="50000"/>
                  </a:schemeClr>
                </a:solidFill>
              </a:rPr>
              <a:t>Score SDEs offer a powerful and flexible framework for generative modeling, producing high-quality samples across various domains. While they have distinct advantages, such as stability and theoretical grounding, they also come with challenges related to computational intensity and implementation complexity. Their applications span diverse fields, highlighting their versatility and effectiveness in tackling generative tasks.</a:t>
            </a:r>
            <a:endParaRPr kumimoji="0" lang="en-US" altLang="en-US" b="0" i="0" u="none" strike="noStrike" cap="none" normalizeH="0" baseline="0" dirty="0">
              <a:ln>
                <a:noFill/>
              </a:ln>
              <a:solidFill>
                <a:schemeClr val="accent3">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143000" y="1104900"/>
            <a:ext cx="7658100" cy="501291"/>
          </a:xfrm>
          <a:prstGeom prst="rect">
            <a:avLst/>
          </a:prstGeom>
        </p:spPr>
        <p:txBody>
          <a:bodyPr wrap="square" lIns="0" tIns="0" rIns="0" bIns="0" rtlCol="0" anchor="t">
            <a:spAutoFit/>
          </a:bodyPr>
          <a:lstStyle/>
          <a:p>
            <a:pPr algn="just">
              <a:lnSpc>
                <a:spcPts val="3083"/>
              </a:lnSpc>
            </a:pPr>
            <a:r>
              <a:rPr lang="en-US" sz="6000" b="1" dirty="0">
                <a:solidFill>
                  <a:srgbClr val="804F3B"/>
                </a:solidFill>
                <a:latin typeface="Canva Sans Bold"/>
                <a:ea typeface="Canva Sans Bold"/>
                <a:cs typeface="Canva Sans Bold"/>
                <a:sym typeface="Canva Sans Bold"/>
              </a:rPr>
              <a:t>Graph neural network</a:t>
            </a:r>
          </a:p>
        </p:txBody>
      </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14</a:t>
            </a:r>
          </a:p>
        </p:txBody>
      </p:sp>
      <p:sp>
        <p:nvSpPr>
          <p:cNvPr id="16" name="TextBox 16"/>
          <p:cNvSpPr txBox="1"/>
          <p:nvPr/>
        </p:nvSpPr>
        <p:spPr>
          <a:xfrm rot="5400000">
            <a:off x="16025886" y="1987265"/>
            <a:ext cx="3188266" cy="481222"/>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28" name="Subtitle 27">
            <a:extLst>
              <a:ext uri="{FF2B5EF4-FFF2-40B4-BE49-F238E27FC236}">
                <a16:creationId xmlns:a16="http://schemas.microsoft.com/office/drawing/2014/main" id="{2FCF7B9C-B959-D3D7-826E-FD5B6BD592B5}"/>
              </a:ext>
            </a:extLst>
          </p:cNvPr>
          <p:cNvSpPr>
            <a:spLocks noGrp="1"/>
          </p:cNvSpPr>
          <p:nvPr>
            <p:ph type="subTitle" idx="1"/>
          </p:nvPr>
        </p:nvSpPr>
        <p:spPr>
          <a:xfrm>
            <a:off x="1143000" y="2119518"/>
            <a:ext cx="14706600" cy="3023982"/>
          </a:xfrm>
        </p:spPr>
        <p:txBody>
          <a:bodyPr>
            <a:noAutofit/>
          </a:bodyPr>
          <a:lstStyle/>
          <a:p>
            <a:pPr algn="l"/>
            <a:r>
              <a:rPr lang="en-US" sz="2800" dirty="0">
                <a:solidFill>
                  <a:srgbClr val="C00000"/>
                </a:solidFill>
                <a:latin typeface="Canva Sans" panose="020B0604020202020204"/>
              </a:rPr>
              <a:t>A </a:t>
            </a:r>
            <a:r>
              <a:rPr lang="en-US" sz="2800" b="1" dirty="0">
                <a:solidFill>
                  <a:srgbClr val="C00000"/>
                </a:solidFill>
                <a:latin typeface="Canva Sans" panose="020B0604020202020204"/>
              </a:rPr>
              <a:t>Graph Neural Network (GNN)</a:t>
            </a:r>
            <a:r>
              <a:rPr lang="en-US" sz="2800" dirty="0">
                <a:solidFill>
                  <a:srgbClr val="C00000"/>
                </a:solidFill>
                <a:latin typeface="Canva Sans" panose="020B0604020202020204"/>
              </a:rPr>
              <a:t> is a type of neural network specifically designed to operate on </a:t>
            </a:r>
            <a:r>
              <a:rPr lang="en-US" sz="2800" b="1" dirty="0">
                <a:solidFill>
                  <a:srgbClr val="C00000"/>
                </a:solidFill>
                <a:latin typeface="Canva Sans" panose="020B0604020202020204"/>
              </a:rPr>
              <a:t>graph-structured data</a:t>
            </a:r>
            <a:r>
              <a:rPr lang="en-US" sz="2800" dirty="0">
                <a:solidFill>
                  <a:srgbClr val="C00000"/>
                </a:solidFill>
                <a:latin typeface="Canva Sans" panose="020B0604020202020204"/>
              </a:rPr>
              <a:t>. In a graph, data points (called </a:t>
            </a:r>
            <a:r>
              <a:rPr lang="en-US" sz="2800" b="1" dirty="0">
                <a:solidFill>
                  <a:srgbClr val="C00000"/>
                </a:solidFill>
                <a:latin typeface="Canva Sans" panose="020B0604020202020204"/>
              </a:rPr>
              <a:t>nodes</a:t>
            </a:r>
            <a:r>
              <a:rPr lang="en-US" sz="2800" dirty="0">
                <a:solidFill>
                  <a:srgbClr val="C00000"/>
                </a:solidFill>
                <a:latin typeface="Canva Sans" panose="020B0604020202020204"/>
              </a:rPr>
              <a:t>) are connected by </a:t>
            </a:r>
            <a:r>
              <a:rPr lang="en-US" sz="2800" b="1" dirty="0">
                <a:solidFill>
                  <a:srgbClr val="C00000"/>
                </a:solidFill>
                <a:latin typeface="Canva Sans" panose="020B0604020202020204"/>
              </a:rPr>
              <a:t>edges</a:t>
            </a:r>
            <a:r>
              <a:rPr lang="en-US" sz="2800" dirty="0">
                <a:solidFill>
                  <a:srgbClr val="C00000"/>
                </a:solidFill>
                <a:latin typeface="Canva Sans" panose="020B0604020202020204"/>
              </a:rPr>
              <a:t> that represent relationships or interactions between them. GNNs learn by aggregating information from a node's neighbors in the graph, updating each node’s feature representation based on the features of its neighbors. This process, often called </a:t>
            </a:r>
            <a:r>
              <a:rPr lang="en-US" sz="2800" b="1" dirty="0">
                <a:solidFill>
                  <a:srgbClr val="C00000"/>
                </a:solidFill>
                <a:latin typeface="Canva Sans" panose="020B0604020202020204"/>
              </a:rPr>
              <a:t>message passing</a:t>
            </a:r>
            <a:r>
              <a:rPr lang="en-US" sz="2800" dirty="0">
                <a:solidFill>
                  <a:srgbClr val="C00000"/>
                </a:solidFill>
                <a:latin typeface="Canva Sans" panose="020B0604020202020204"/>
              </a:rPr>
              <a:t>, helps the model capture both local and global patterns in the graph</a:t>
            </a:r>
            <a:endParaRPr lang="en-IN" sz="2800" dirty="0">
              <a:solidFill>
                <a:srgbClr val="C00000"/>
              </a:solidFill>
              <a:latin typeface="Canva Sans" panose="020B0604020202020204"/>
            </a:endParaRPr>
          </a:p>
        </p:txBody>
      </p:sp>
      <p:pic>
        <p:nvPicPr>
          <p:cNvPr id="30" name="Picture 29">
            <a:extLst>
              <a:ext uri="{FF2B5EF4-FFF2-40B4-BE49-F238E27FC236}">
                <a16:creationId xmlns:a16="http://schemas.microsoft.com/office/drawing/2014/main" id="{980E1C4D-53B9-21DF-B301-53DED4B42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143500"/>
            <a:ext cx="15210980" cy="495300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15</a:t>
            </a:r>
          </a:p>
        </p:txBody>
      </p:sp>
      <p:sp>
        <p:nvSpPr>
          <p:cNvPr id="8" name="TextBox 8"/>
          <p:cNvSpPr txBox="1"/>
          <p:nvPr/>
        </p:nvSpPr>
        <p:spPr>
          <a:xfrm rot="5400000">
            <a:off x="16025886" y="1987265"/>
            <a:ext cx="3188266" cy="481222"/>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9" name="Title 8">
            <a:extLst>
              <a:ext uri="{FF2B5EF4-FFF2-40B4-BE49-F238E27FC236}">
                <a16:creationId xmlns:a16="http://schemas.microsoft.com/office/drawing/2014/main" id="{2A16A1C3-76BA-5F88-D159-71C9CB7669A2}"/>
              </a:ext>
            </a:extLst>
          </p:cNvPr>
          <p:cNvSpPr>
            <a:spLocks noGrp="1"/>
          </p:cNvSpPr>
          <p:nvPr>
            <p:ph type="ctrTitle"/>
          </p:nvPr>
        </p:nvSpPr>
        <p:spPr>
          <a:xfrm>
            <a:off x="1066800" y="419100"/>
            <a:ext cx="14478000" cy="1470025"/>
          </a:xfrm>
        </p:spPr>
        <p:txBody>
          <a:bodyPr>
            <a:noAutofit/>
          </a:bodyPr>
          <a:lstStyle/>
          <a:p>
            <a:pPr algn="l"/>
            <a:r>
              <a:rPr lang="en-IN" sz="6000" b="1" dirty="0">
                <a:solidFill>
                  <a:schemeClr val="accent2">
                    <a:lumMod val="50000"/>
                  </a:schemeClr>
                </a:solidFill>
                <a:latin typeface="Canva Sans Bold" panose="020B0604020202020204"/>
              </a:rPr>
              <a:t>How to combine GNN with Diffusion model</a:t>
            </a:r>
          </a:p>
        </p:txBody>
      </p:sp>
      <p:sp>
        <p:nvSpPr>
          <p:cNvPr id="10" name="Subtitle 9">
            <a:extLst>
              <a:ext uri="{FF2B5EF4-FFF2-40B4-BE49-F238E27FC236}">
                <a16:creationId xmlns:a16="http://schemas.microsoft.com/office/drawing/2014/main" id="{64174A79-4F7E-A1D3-612C-D11392572285}"/>
              </a:ext>
            </a:extLst>
          </p:cNvPr>
          <p:cNvSpPr>
            <a:spLocks noGrp="1"/>
          </p:cNvSpPr>
          <p:nvPr>
            <p:ph type="subTitle" idx="1"/>
          </p:nvPr>
        </p:nvSpPr>
        <p:spPr>
          <a:xfrm>
            <a:off x="1066800" y="1867354"/>
            <a:ext cx="14478000" cy="1752600"/>
          </a:xfrm>
        </p:spPr>
        <p:txBody>
          <a:bodyPr>
            <a:noAutofit/>
          </a:bodyPr>
          <a:lstStyle/>
          <a:p>
            <a:pPr algn="l"/>
            <a:r>
              <a:rPr lang="en-US" dirty="0">
                <a:solidFill>
                  <a:srgbClr val="C00000"/>
                </a:solidFill>
              </a:rPr>
              <a:t>Combining </a:t>
            </a:r>
            <a:r>
              <a:rPr lang="en-US" b="1" dirty="0">
                <a:solidFill>
                  <a:srgbClr val="C00000"/>
                </a:solidFill>
              </a:rPr>
              <a:t>Graph Neural Networks (GNNs)</a:t>
            </a:r>
            <a:r>
              <a:rPr lang="en-US" dirty="0">
                <a:solidFill>
                  <a:srgbClr val="C00000"/>
                </a:solidFill>
              </a:rPr>
              <a:t> with </a:t>
            </a:r>
            <a:r>
              <a:rPr lang="en-US" b="1" dirty="0">
                <a:solidFill>
                  <a:srgbClr val="C00000"/>
                </a:solidFill>
              </a:rPr>
              <a:t>Diffusion Models</a:t>
            </a:r>
            <a:r>
              <a:rPr lang="en-US" dirty="0">
                <a:solidFill>
                  <a:srgbClr val="C00000"/>
                </a:solidFill>
              </a:rPr>
              <a:t> leverages the strengths of both: GNNs for learning graph-structured data and diffusion models for generative processes.</a:t>
            </a:r>
            <a:endParaRPr lang="en-IN" dirty="0">
              <a:solidFill>
                <a:srgbClr val="C00000"/>
              </a:solidFill>
            </a:endParaRPr>
          </a:p>
        </p:txBody>
      </p:sp>
      <p:sp>
        <p:nvSpPr>
          <p:cNvPr id="12" name="TextBox 11">
            <a:extLst>
              <a:ext uri="{FF2B5EF4-FFF2-40B4-BE49-F238E27FC236}">
                <a16:creationId xmlns:a16="http://schemas.microsoft.com/office/drawing/2014/main" id="{85BE9A1F-42CD-A5B4-F70F-C00845B6272C}"/>
              </a:ext>
            </a:extLst>
          </p:cNvPr>
          <p:cNvSpPr txBox="1"/>
          <p:nvPr/>
        </p:nvSpPr>
        <p:spPr>
          <a:xfrm>
            <a:off x="1066800" y="3619954"/>
            <a:ext cx="9144000" cy="707886"/>
          </a:xfrm>
          <a:prstGeom prst="rect">
            <a:avLst/>
          </a:prstGeom>
          <a:noFill/>
        </p:spPr>
        <p:txBody>
          <a:bodyPr wrap="square">
            <a:spAutoFit/>
          </a:bodyPr>
          <a:lstStyle/>
          <a:p>
            <a:r>
              <a:rPr lang="en-US" sz="4000" b="1" dirty="0">
                <a:solidFill>
                  <a:schemeClr val="accent3">
                    <a:lumMod val="75000"/>
                  </a:schemeClr>
                </a:solidFill>
                <a:latin typeface="Canva Sans Bold" panose="020B0604020202020204"/>
              </a:rPr>
              <a:t>Key Steps to combine: </a:t>
            </a:r>
            <a:endParaRPr lang="en-IN" sz="4000" b="1" dirty="0">
              <a:solidFill>
                <a:schemeClr val="accent3">
                  <a:lumMod val="75000"/>
                </a:schemeClr>
              </a:solidFill>
              <a:latin typeface="Canva Sans Bold" panose="020B0604020202020204"/>
            </a:endParaRPr>
          </a:p>
        </p:txBody>
      </p:sp>
      <p:sp>
        <p:nvSpPr>
          <p:cNvPr id="13" name="Rectangle 1">
            <a:extLst>
              <a:ext uri="{FF2B5EF4-FFF2-40B4-BE49-F238E27FC236}">
                <a16:creationId xmlns:a16="http://schemas.microsoft.com/office/drawing/2014/main" id="{2BE36A96-70FA-33E7-9217-9313122A30E0}"/>
              </a:ext>
            </a:extLst>
          </p:cNvPr>
          <p:cNvSpPr>
            <a:spLocks noChangeArrowheads="1"/>
          </p:cNvSpPr>
          <p:nvPr/>
        </p:nvSpPr>
        <p:spPr bwMode="auto">
          <a:xfrm>
            <a:off x="1066800" y="4604838"/>
            <a:ext cx="137160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accent6">
                    <a:lumMod val="50000"/>
                  </a:schemeClr>
                </a:solidFill>
                <a:effectLst/>
                <a:latin typeface="Canva Sans" panose="020B0604020202020204"/>
              </a:rPr>
              <a:t>1.Graph Encoding</a:t>
            </a:r>
            <a:r>
              <a:rPr kumimoji="0" lang="en-US" altLang="en-US" sz="3200" b="0" i="0" u="none" strike="noStrike" cap="none" normalizeH="0" baseline="0" dirty="0">
                <a:ln>
                  <a:noFill/>
                </a:ln>
                <a:solidFill>
                  <a:schemeClr val="accent6">
                    <a:lumMod val="50000"/>
                  </a:schemeClr>
                </a:solidFill>
                <a:effectLst/>
                <a:latin typeface="Canva Sans" panose="020B0604020202020204"/>
              </a:rPr>
              <a:t>: Use GNNs to learn graph structure or node/edge embeddings.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accent6">
                    <a:lumMod val="50000"/>
                  </a:schemeClr>
                </a:solidFill>
                <a:effectLst/>
                <a:latin typeface="Canva Sans" panose="020B0604020202020204"/>
              </a:rPr>
              <a:t>2.Conditioning</a:t>
            </a:r>
            <a:r>
              <a:rPr kumimoji="0" lang="en-US" altLang="en-US" sz="3200" b="0" i="0" u="none" strike="noStrike" cap="none" normalizeH="0" baseline="0" dirty="0">
                <a:ln>
                  <a:noFill/>
                </a:ln>
                <a:solidFill>
                  <a:schemeClr val="accent6">
                    <a:lumMod val="50000"/>
                  </a:schemeClr>
                </a:solidFill>
                <a:effectLst/>
                <a:latin typeface="Canva Sans" panose="020B0604020202020204"/>
              </a:rPr>
              <a:t>: Use the learned graph representations to condition the diffusion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accent6">
                    <a:lumMod val="50000"/>
                  </a:schemeClr>
                </a:solidFill>
                <a:effectLst/>
                <a:latin typeface="Canva Sans" panose="020B0604020202020204"/>
              </a:rPr>
              <a:t>3.Generation/Refinement</a:t>
            </a:r>
            <a:r>
              <a:rPr kumimoji="0" lang="en-US" altLang="en-US" sz="3200" b="0" i="0" u="none" strike="noStrike" cap="none" normalizeH="0" baseline="0" dirty="0">
                <a:ln>
                  <a:noFill/>
                </a:ln>
                <a:solidFill>
                  <a:schemeClr val="accent6">
                    <a:lumMod val="50000"/>
                  </a:schemeClr>
                </a:solidFill>
                <a:effectLst/>
                <a:latin typeface="Canva Sans" panose="020B0604020202020204"/>
              </a:rPr>
              <a:t>: The diffusion model generates new graph structures or refines existing ones, guided by GNN representations</a:t>
            </a:r>
            <a:r>
              <a:rPr kumimoji="0" lang="en-US" altLang="en-US" sz="1800" b="0" i="0" u="none" strike="noStrike" cap="none" normalizeH="0" baseline="0" dirty="0">
                <a:ln>
                  <a:noFill/>
                </a:ln>
                <a:solidFill>
                  <a:schemeClr val="accent6">
                    <a:lumMod val="5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accent6">
                  <a:lumMod val="50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6">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3200" dirty="0">
                <a:solidFill>
                  <a:schemeClr val="accent6">
                    <a:lumMod val="50000"/>
                  </a:schemeClr>
                </a:solidFill>
                <a:latin typeface="Canva Sans" panose="020B0604020202020204"/>
              </a:rPr>
              <a:t>This combination is useful in tasks like </a:t>
            </a:r>
            <a:r>
              <a:rPr lang="en-US" sz="3200" b="1" dirty="0">
                <a:solidFill>
                  <a:schemeClr val="accent6">
                    <a:lumMod val="50000"/>
                  </a:schemeClr>
                </a:solidFill>
                <a:latin typeface="Canva Sans" panose="020B0604020202020204"/>
              </a:rPr>
              <a:t>graph generation</a:t>
            </a:r>
            <a:r>
              <a:rPr lang="en-US" sz="3200" dirty="0">
                <a:solidFill>
                  <a:schemeClr val="accent6">
                    <a:lumMod val="50000"/>
                  </a:schemeClr>
                </a:solidFill>
                <a:latin typeface="Canva Sans" panose="020B0604020202020204"/>
              </a:rPr>
              <a:t>, </a:t>
            </a:r>
            <a:r>
              <a:rPr lang="en-US" sz="3200" b="1" dirty="0">
                <a:solidFill>
                  <a:schemeClr val="accent6">
                    <a:lumMod val="50000"/>
                  </a:schemeClr>
                </a:solidFill>
                <a:latin typeface="Canva Sans" panose="020B0604020202020204"/>
              </a:rPr>
              <a:t>link prediction</a:t>
            </a:r>
            <a:r>
              <a:rPr lang="en-US" sz="3200" dirty="0">
                <a:solidFill>
                  <a:schemeClr val="accent6">
                    <a:lumMod val="50000"/>
                  </a:schemeClr>
                </a:solidFill>
                <a:latin typeface="Canva Sans" panose="020B0604020202020204"/>
              </a:rPr>
              <a:t>, </a:t>
            </a:r>
            <a:r>
              <a:rPr lang="en-US" sz="3200" b="1" dirty="0">
                <a:solidFill>
                  <a:schemeClr val="accent6">
                    <a:lumMod val="50000"/>
                  </a:schemeClr>
                </a:solidFill>
                <a:latin typeface="Canva Sans" panose="020B0604020202020204"/>
              </a:rPr>
              <a:t>graph completion</a:t>
            </a:r>
            <a:r>
              <a:rPr lang="en-US" sz="3200" dirty="0">
                <a:solidFill>
                  <a:schemeClr val="accent6">
                    <a:lumMod val="50000"/>
                  </a:schemeClr>
                </a:solidFill>
                <a:latin typeface="Canva Sans" panose="020B0604020202020204"/>
              </a:rPr>
              <a:t>, and </a:t>
            </a:r>
            <a:r>
              <a:rPr lang="en-US" sz="3200" b="1" dirty="0">
                <a:solidFill>
                  <a:schemeClr val="accent6">
                    <a:lumMod val="50000"/>
                  </a:schemeClr>
                </a:solidFill>
                <a:latin typeface="Canva Sans" panose="020B0604020202020204"/>
              </a:rPr>
              <a:t>anomaly detection</a:t>
            </a:r>
            <a:r>
              <a:rPr lang="en-US" sz="3200" dirty="0">
                <a:solidFill>
                  <a:schemeClr val="accent6">
                    <a:lumMod val="50000"/>
                  </a:schemeClr>
                </a:solidFill>
                <a:latin typeface="Canva Sans" panose="020B0604020202020204"/>
              </a:rPr>
              <a:t>, where both the structural integrity of the graph and the generative capabilities of diffusion models are essential</a:t>
            </a:r>
            <a:endParaRPr kumimoji="0" lang="en-US" altLang="en-US" sz="3200" b="0" i="0" u="none" strike="noStrike" cap="none" normalizeH="0" baseline="0" dirty="0">
              <a:ln>
                <a:noFill/>
              </a:ln>
              <a:solidFill>
                <a:schemeClr val="accent6">
                  <a:lumMod val="50000"/>
                </a:schemeClr>
              </a:solidFill>
              <a:effectLst/>
              <a:latin typeface="Canva Sans" panose="020B0604020202020204"/>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16</a:t>
            </a:r>
          </a:p>
        </p:txBody>
      </p:sp>
      <p:sp>
        <p:nvSpPr>
          <p:cNvPr id="15" name="TextBox 15"/>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26" name="Title 25">
            <a:extLst>
              <a:ext uri="{FF2B5EF4-FFF2-40B4-BE49-F238E27FC236}">
                <a16:creationId xmlns:a16="http://schemas.microsoft.com/office/drawing/2014/main" id="{A84851A4-E026-DEAE-E5F4-C5C5E728BAE1}"/>
              </a:ext>
            </a:extLst>
          </p:cNvPr>
          <p:cNvSpPr>
            <a:spLocks noGrp="1"/>
          </p:cNvSpPr>
          <p:nvPr>
            <p:ph type="ctrTitle"/>
          </p:nvPr>
        </p:nvSpPr>
        <p:spPr>
          <a:xfrm>
            <a:off x="381000" y="495300"/>
            <a:ext cx="7772400" cy="1470025"/>
          </a:xfrm>
        </p:spPr>
        <p:txBody>
          <a:bodyPr>
            <a:normAutofit/>
          </a:bodyPr>
          <a:lstStyle/>
          <a:p>
            <a:r>
              <a:rPr lang="en-IN" sz="7200" b="1" dirty="0">
                <a:solidFill>
                  <a:schemeClr val="accent2">
                    <a:lumMod val="50000"/>
                  </a:schemeClr>
                </a:solidFill>
                <a:latin typeface="Arial Black" panose="020B0A04020102020204" pitchFamily="34" charset="0"/>
              </a:rPr>
              <a:t>References</a:t>
            </a:r>
          </a:p>
        </p:txBody>
      </p:sp>
      <p:sp>
        <p:nvSpPr>
          <p:cNvPr id="27" name="Subtitle 26">
            <a:extLst>
              <a:ext uri="{FF2B5EF4-FFF2-40B4-BE49-F238E27FC236}">
                <a16:creationId xmlns:a16="http://schemas.microsoft.com/office/drawing/2014/main" id="{C94E5664-385E-191E-CF0A-BCB00BEE1DF7}"/>
              </a:ext>
            </a:extLst>
          </p:cNvPr>
          <p:cNvSpPr>
            <a:spLocks noGrp="1"/>
          </p:cNvSpPr>
          <p:nvPr>
            <p:ph type="subTitle" idx="1"/>
          </p:nvPr>
        </p:nvSpPr>
        <p:spPr>
          <a:xfrm>
            <a:off x="1447800" y="2400300"/>
            <a:ext cx="14020800" cy="4381500"/>
          </a:xfrm>
        </p:spPr>
        <p:txBody>
          <a:bodyPr>
            <a:normAutofit/>
          </a:bodyPr>
          <a:lstStyle/>
          <a:p>
            <a:pPr algn="l" rtl="0" fontAlgn="base">
              <a:spcBef>
                <a:spcPts val="0"/>
              </a:spcBef>
              <a:spcAft>
                <a:spcPts val="0"/>
              </a:spcAft>
              <a:buFont typeface="Arial" panose="020B0604020202020204" pitchFamily="34" charset="0"/>
              <a:buChar char="•"/>
            </a:pPr>
            <a:r>
              <a:rPr lang="en-US" b="0" i="0" u="none" strike="noStrike" dirty="0">
                <a:solidFill>
                  <a:schemeClr val="accent3">
                    <a:lumMod val="50000"/>
                  </a:schemeClr>
                </a:solidFill>
                <a:effectLst/>
                <a:latin typeface="Canva Sans" panose="020B0604020202020204" charset="0"/>
              </a:rPr>
              <a:t>Tools Used: </a:t>
            </a:r>
            <a:r>
              <a:rPr lang="en-US" u="sng" dirty="0">
                <a:solidFill>
                  <a:schemeClr val="accent3">
                    <a:lumMod val="50000"/>
                  </a:schemeClr>
                </a:solidFill>
                <a:latin typeface="Canva Sans" panose="020B0604020202020204" charset="0"/>
                <a:hlinkClick r:id="rId2"/>
              </a:rPr>
              <a:t>https://app.creately.com</a:t>
            </a:r>
            <a:endParaRPr lang="en-US" u="sng" dirty="0">
              <a:solidFill>
                <a:schemeClr val="accent3">
                  <a:lumMod val="50000"/>
                </a:schemeClr>
              </a:solidFill>
              <a:latin typeface="Canva Sans" panose="020B0604020202020204" charset="0"/>
            </a:endParaRPr>
          </a:p>
          <a:p>
            <a:pPr algn="l" rtl="0" fontAlgn="base">
              <a:spcBef>
                <a:spcPts val="0"/>
              </a:spcBef>
              <a:spcAft>
                <a:spcPts val="0"/>
              </a:spcAft>
              <a:buFont typeface="Arial" panose="020B0604020202020204" pitchFamily="34" charset="0"/>
              <a:buChar char="•"/>
            </a:pPr>
            <a:endParaRPr lang="en-US" b="0" i="0" u="none" strike="noStrike" dirty="0">
              <a:solidFill>
                <a:schemeClr val="accent3">
                  <a:lumMod val="50000"/>
                </a:schemeClr>
              </a:solidFill>
              <a:effectLst/>
              <a:latin typeface="Canva Sans" panose="020B0604020202020204" charset="0"/>
            </a:endParaRPr>
          </a:p>
          <a:p>
            <a:pPr algn="l" rtl="0" fontAlgn="base">
              <a:spcBef>
                <a:spcPts val="0"/>
              </a:spcBef>
              <a:spcAft>
                <a:spcPts val="1200"/>
              </a:spcAft>
              <a:buFont typeface="Arial" panose="020B0604020202020204" pitchFamily="34" charset="0"/>
              <a:buChar char="•"/>
            </a:pPr>
            <a:r>
              <a:rPr lang="en-US" b="0" i="0" u="none" strike="noStrike" dirty="0">
                <a:solidFill>
                  <a:schemeClr val="accent3">
                    <a:lumMod val="50000"/>
                  </a:schemeClr>
                </a:solidFill>
                <a:effectLst/>
                <a:latin typeface="Canva Sans" panose="020B0604020202020204" charset="0"/>
              </a:rPr>
              <a:t>Research Paper: </a:t>
            </a:r>
            <a:r>
              <a:rPr lang="en-US" u="sng" dirty="0">
                <a:solidFill>
                  <a:schemeClr val="accent3">
                    <a:lumMod val="50000"/>
                  </a:schemeClr>
                </a:solidFill>
                <a:latin typeface="Canva Sans" panose="020B0604020202020204" charset="0"/>
                <a:hlinkClick r:id="rId3"/>
              </a:rPr>
              <a:t>https://arxiv.org/abs/2401.15617</a:t>
            </a:r>
            <a:endParaRPr lang="en-US" u="sng" dirty="0">
              <a:solidFill>
                <a:schemeClr val="accent3">
                  <a:lumMod val="50000"/>
                </a:schemeClr>
              </a:solidFill>
              <a:latin typeface="Canva Sans" panose="020B0604020202020204" charset="0"/>
            </a:endParaRPr>
          </a:p>
          <a:p>
            <a:pPr algn="l" rtl="0" fontAlgn="base">
              <a:spcBef>
                <a:spcPts val="0"/>
              </a:spcBef>
              <a:spcAft>
                <a:spcPts val="1200"/>
              </a:spcAft>
              <a:buFont typeface="Arial" panose="020B0604020202020204" pitchFamily="34" charset="0"/>
              <a:buChar char="•"/>
            </a:pPr>
            <a:r>
              <a:rPr lang="en-IN" u="sng" dirty="0">
                <a:solidFill>
                  <a:schemeClr val="accent3">
                    <a:lumMod val="50000"/>
                  </a:schemeClr>
                </a:solidFill>
                <a:latin typeface="Canva Sans" panose="020B0604020202020204" charset="0"/>
              </a:rPr>
              <a:t>Tools used : Google </a:t>
            </a:r>
            <a:r>
              <a:rPr lang="en-IN" u="sng" dirty="0" err="1">
                <a:solidFill>
                  <a:schemeClr val="accent3">
                    <a:lumMod val="50000"/>
                  </a:schemeClr>
                </a:solidFill>
                <a:latin typeface="Canva Sans" panose="020B0604020202020204" charset="0"/>
              </a:rPr>
              <a:t>colab</a:t>
            </a:r>
            <a:r>
              <a:rPr lang="en-IN" u="sng" dirty="0">
                <a:solidFill>
                  <a:schemeClr val="accent3">
                    <a:lumMod val="50000"/>
                  </a:schemeClr>
                </a:solidFill>
                <a:latin typeface="Canva Sans" panose="020B0604020202020204" charset="0"/>
              </a:rPr>
              <a:t>, Google slides, </a:t>
            </a:r>
            <a:endParaRPr lang="en-IN" b="0" i="0" u="sng" strike="noStrike" dirty="0">
              <a:solidFill>
                <a:schemeClr val="accent3">
                  <a:lumMod val="50000"/>
                </a:schemeClr>
              </a:solidFill>
              <a:effectLst/>
              <a:latin typeface="Canva Sans" panose="020B060402020202020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7" name="TextBox 7"/>
          <p:cNvSpPr txBox="1"/>
          <p:nvPr/>
        </p:nvSpPr>
        <p:spPr>
          <a:xfrm>
            <a:off x="1028700" y="1038225"/>
            <a:ext cx="5990587" cy="515398"/>
          </a:xfrm>
          <a:prstGeom prst="rect">
            <a:avLst/>
          </a:prstGeom>
        </p:spPr>
        <p:txBody>
          <a:bodyPr lIns="0" tIns="0" rIns="0" bIns="0" rtlCol="0" anchor="t">
            <a:spAutoFit/>
          </a:bodyPr>
          <a:lstStyle/>
          <a:p>
            <a:pPr algn="just">
              <a:lnSpc>
                <a:spcPts val="3466"/>
              </a:lnSpc>
            </a:pPr>
            <a:r>
              <a:rPr lang="en-US" sz="5400" b="1" u="sng" dirty="0">
                <a:solidFill>
                  <a:srgbClr val="804F3B"/>
                </a:solidFill>
                <a:latin typeface="Canva Sans Bold"/>
                <a:ea typeface="Canva Sans Bold"/>
                <a:cs typeface="Canva Sans Bold"/>
                <a:sym typeface="Canva Sans Bold"/>
              </a:rPr>
              <a:t>Introduction</a:t>
            </a:r>
          </a:p>
        </p:txBody>
      </p:sp>
      <p:sp>
        <p:nvSpPr>
          <p:cNvPr id="8" name="TextBox 8"/>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2</a:t>
            </a:r>
          </a:p>
        </p:txBody>
      </p:sp>
      <p:sp>
        <p:nvSpPr>
          <p:cNvPr id="9" name="TextBox 9"/>
          <p:cNvSpPr txBox="1"/>
          <p:nvPr/>
        </p:nvSpPr>
        <p:spPr>
          <a:xfrm>
            <a:off x="1024965" y="1934545"/>
            <a:ext cx="15524218" cy="3208955"/>
          </a:xfrm>
          <a:prstGeom prst="rect">
            <a:avLst/>
          </a:prstGeom>
        </p:spPr>
        <p:txBody>
          <a:bodyPr wrap="square" lIns="0" tIns="0" rIns="0" bIns="0" rtlCol="0" anchor="t">
            <a:spAutoFit/>
          </a:bodyPr>
          <a:lstStyle/>
          <a:p>
            <a:pPr algn="l">
              <a:lnSpc>
                <a:spcPts val="3640"/>
              </a:lnSpc>
            </a:pPr>
            <a:r>
              <a:rPr lang="en-US" sz="2800" dirty="0">
                <a:solidFill>
                  <a:schemeClr val="accent6">
                    <a:lumMod val="50000"/>
                  </a:schemeClr>
                </a:solidFill>
                <a:latin typeface="Canva Sans" panose="020B0604020202020204" charset="0"/>
              </a:rPr>
              <a:t>Diffusion-based graph generative methods leverage the principles of diffusion processes to create synthetic graphs that mirror real-world structures. By modeling how information and influence spread across networks, these methods capture the dynamic interactions between nodes and edges. This approach addresses the challenge of generating realistic graph data, which is crucial for applications in social networks, biological systems, and recommendation systems. In this presentation, we'll explore the key concepts behind these methods and their potential impact on various domains.</a:t>
            </a:r>
            <a:endParaRPr lang="en-US" sz="2600" dirty="0">
              <a:solidFill>
                <a:schemeClr val="accent6">
                  <a:lumMod val="50000"/>
                </a:schemeClr>
              </a:solidFill>
              <a:latin typeface="Canva Sans" panose="020B0604020202020204" charset="0"/>
              <a:ea typeface="Canva Sans"/>
              <a:cs typeface="Canva Sans"/>
              <a:sym typeface="Canva Sans"/>
            </a:endParaRPr>
          </a:p>
        </p:txBody>
      </p:sp>
      <p:sp>
        <p:nvSpPr>
          <p:cNvPr id="11" name="TextBox 11"/>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pic>
        <p:nvPicPr>
          <p:cNvPr id="17" name="Picture 16">
            <a:extLst>
              <a:ext uri="{FF2B5EF4-FFF2-40B4-BE49-F238E27FC236}">
                <a16:creationId xmlns:a16="http://schemas.microsoft.com/office/drawing/2014/main" id="{2C664A4C-B1E8-7317-B818-9FD1BB7D3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776" y="5723968"/>
            <a:ext cx="11250595" cy="399153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Freeform 5"/>
          <p:cNvSpPr/>
          <p:nvPr/>
        </p:nvSpPr>
        <p:spPr>
          <a:xfrm>
            <a:off x="14372975" y="6440040"/>
            <a:ext cx="4274400" cy="3846960"/>
          </a:xfrm>
          <a:custGeom>
            <a:avLst/>
            <a:gdLst/>
            <a:ahLst/>
            <a:cxnLst/>
            <a:rect l="l" t="t" r="r" b="b"/>
            <a:pathLst>
              <a:path w="4274400" h="3846960">
                <a:moveTo>
                  <a:pt x="0" y="0"/>
                </a:moveTo>
                <a:lnTo>
                  <a:pt x="4274400" y="0"/>
                </a:lnTo>
                <a:lnTo>
                  <a:pt x="4274400" y="3846960"/>
                </a:lnTo>
                <a:lnTo>
                  <a:pt x="0" y="3846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181100" y="1399605"/>
            <a:ext cx="7962900" cy="575029"/>
          </a:xfrm>
          <a:prstGeom prst="rect">
            <a:avLst/>
          </a:prstGeom>
        </p:spPr>
        <p:txBody>
          <a:bodyPr wrap="square" lIns="0" tIns="0" rIns="0" bIns="0" rtlCol="0" anchor="t">
            <a:spAutoFit/>
          </a:bodyPr>
          <a:lstStyle/>
          <a:p>
            <a:pPr algn="just">
              <a:lnSpc>
                <a:spcPts val="3466"/>
              </a:lnSpc>
            </a:pPr>
            <a:r>
              <a:rPr lang="en-US" sz="7200" b="1" u="sng" dirty="0">
                <a:solidFill>
                  <a:srgbClr val="804F3B"/>
                </a:solidFill>
                <a:latin typeface="Canva Sans Bold"/>
                <a:ea typeface="Canva Sans Bold"/>
                <a:cs typeface="Canva Sans Bold"/>
                <a:sym typeface="Canva Sans Bold"/>
              </a:rPr>
              <a:t>Objective</a:t>
            </a:r>
          </a:p>
        </p:txBody>
      </p:sp>
      <p:sp>
        <p:nvSpPr>
          <p:cNvPr id="7" name="TextBox 7"/>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a:solidFill>
                  <a:srgbClr val="804F3B"/>
                </a:solidFill>
                <a:latin typeface="Canva Sans"/>
                <a:ea typeface="Canva Sans"/>
                <a:cs typeface="Canva Sans"/>
                <a:sym typeface="Canva Sans"/>
              </a:rPr>
              <a:t>3</a:t>
            </a:r>
          </a:p>
        </p:txBody>
      </p:sp>
      <p:sp>
        <p:nvSpPr>
          <p:cNvPr id="8" name="TextBox 8"/>
          <p:cNvSpPr txBox="1"/>
          <p:nvPr/>
        </p:nvSpPr>
        <p:spPr>
          <a:xfrm>
            <a:off x="798643" y="2227876"/>
            <a:ext cx="15279558" cy="3670620"/>
          </a:xfrm>
          <a:prstGeom prst="rect">
            <a:avLst/>
          </a:prstGeom>
        </p:spPr>
        <p:txBody>
          <a:bodyPr wrap="square" lIns="0" tIns="0" rIns="0" bIns="0" rtlCol="0" anchor="t">
            <a:spAutoFit/>
          </a:bodyPr>
          <a:lstStyle/>
          <a:p>
            <a:pPr marL="280671" lvl="1" algn="l">
              <a:lnSpc>
                <a:spcPts val="3640"/>
              </a:lnSpc>
            </a:pPr>
            <a:r>
              <a:rPr lang="en-US" sz="3200" dirty="0">
                <a:solidFill>
                  <a:schemeClr val="accent3">
                    <a:lumMod val="50000"/>
                  </a:schemeClr>
                </a:solidFill>
                <a:latin typeface="Canva Sans" panose="020B0604020202020204" charset="0"/>
              </a:rPr>
              <a:t>The objective of this presentation on diffusion-based graph generative methods is to provide a comprehensive overview of how these innovative approaches leverage diffusion processes to create realistic and complex graph structures. We aim to explore the underlying mechanisms of various models, such as Denoising Diffusion Probabilistic Models (DDPM) and Graph Neural Networks (GNNs), and to highlight their applications in diverse fields like social network analysis and biological systems. Ultimately, this presentation seeks to enhance understanding of the significance and potential of diffusion-based methods in advancing graph generation techniques.</a:t>
            </a:r>
            <a:endParaRPr lang="en-US" sz="3200" dirty="0">
              <a:solidFill>
                <a:schemeClr val="accent3">
                  <a:lumMod val="50000"/>
                </a:schemeClr>
              </a:solidFill>
              <a:latin typeface="Canva Sans" panose="020B0604020202020204" charset="0"/>
              <a:ea typeface="Canva Sans"/>
              <a:cs typeface="Canva Sans"/>
              <a:sym typeface="Canva Sans"/>
            </a:endParaRPr>
          </a:p>
        </p:txBody>
      </p:sp>
      <p:sp>
        <p:nvSpPr>
          <p:cNvPr id="11" name="TextBox 11"/>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11" name="TextBox 11"/>
          <p:cNvSpPr txBox="1"/>
          <p:nvPr/>
        </p:nvSpPr>
        <p:spPr>
          <a:xfrm>
            <a:off x="1028700" y="723011"/>
            <a:ext cx="237450" cy="225171"/>
          </a:xfrm>
          <a:prstGeom prst="rect">
            <a:avLst/>
          </a:prstGeom>
        </p:spPr>
        <p:txBody>
          <a:bodyPr lIns="0" tIns="0" rIns="0" bIns="0" rtlCol="0" anchor="t">
            <a:spAutoFit/>
          </a:bodyPr>
          <a:lstStyle/>
          <a:p>
            <a:pPr algn="just">
              <a:lnSpc>
                <a:spcPts val="1871"/>
              </a:lnSpc>
            </a:pPr>
            <a:r>
              <a:rPr lang="en-US" sz="1599" b="1">
                <a:solidFill>
                  <a:srgbClr val="804F3B"/>
                </a:solidFill>
                <a:latin typeface="Canva Sans Bold"/>
                <a:ea typeface="Canva Sans Bold"/>
                <a:cs typeface="Canva Sans Bold"/>
                <a:sym typeface="Canva Sans Bold"/>
              </a:rPr>
              <a:t>I</a:t>
            </a:r>
          </a:p>
        </p:txBody>
      </p:sp>
      <p:sp>
        <p:nvSpPr>
          <p:cNvPr id="12" name="TextBox 12"/>
          <p:cNvSpPr txBox="1"/>
          <p:nvPr/>
        </p:nvSpPr>
        <p:spPr>
          <a:xfrm>
            <a:off x="1355446" y="611297"/>
            <a:ext cx="11369954" cy="535275"/>
          </a:xfrm>
          <a:prstGeom prst="rect">
            <a:avLst/>
          </a:prstGeom>
        </p:spPr>
        <p:txBody>
          <a:bodyPr wrap="square" lIns="0" tIns="0" rIns="0" bIns="0" rtlCol="0" anchor="t">
            <a:spAutoFit/>
          </a:bodyPr>
          <a:lstStyle/>
          <a:p>
            <a:pPr algn="just">
              <a:lnSpc>
                <a:spcPts val="3502"/>
              </a:lnSpc>
            </a:pPr>
            <a:r>
              <a:rPr lang="en-US" sz="6000" b="1" dirty="0">
                <a:solidFill>
                  <a:srgbClr val="804F3B"/>
                </a:solidFill>
                <a:latin typeface="Canva Sans Bold"/>
                <a:ea typeface="Canva Sans Bold"/>
                <a:cs typeface="Canva Sans Bold"/>
                <a:sym typeface="Canva Sans Bold"/>
              </a:rPr>
              <a:t>Types of Diffusion Models</a:t>
            </a:r>
          </a:p>
        </p:txBody>
      </p:sp>
      <p:sp>
        <p:nvSpPr>
          <p:cNvPr id="13" name="TextBox 13"/>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a:solidFill>
                  <a:srgbClr val="804F3B"/>
                </a:solidFill>
                <a:latin typeface="Canva Sans"/>
                <a:ea typeface="Canva Sans"/>
                <a:cs typeface="Canva Sans"/>
                <a:sym typeface="Canva Sans"/>
              </a:rPr>
              <a:t>4</a:t>
            </a:r>
          </a:p>
        </p:txBody>
      </p:sp>
      <p:sp>
        <p:nvSpPr>
          <p:cNvPr id="15" name="TextBox 15"/>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pic>
        <p:nvPicPr>
          <p:cNvPr id="1026" name="Picture 2">
            <a:extLst>
              <a:ext uri="{FF2B5EF4-FFF2-40B4-BE49-F238E27FC236}">
                <a16:creationId xmlns:a16="http://schemas.microsoft.com/office/drawing/2014/main" id="{4916C14F-8D2E-93C3-44DC-4EB74DF59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150" y="2171700"/>
            <a:ext cx="14126250" cy="7504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914400" y="1018599"/>
            <a:ext cx="15468600" cy="769441"/>
          </a:xfrm>
          <a:prstGeom prst="rect">
            <a:avLst/>
          </a:prstGeom>
        </p:spPr>
        <p:txBody>
          <a:bodyPr wrap="square" lIns="0" tIns="0" rIns="0" bIns="0" rtlCol="0" anchor="t">
            <a:spAutoFit/>
          </a:bodyPr>
          <a:lstStyle/>
          <a:p>
            <a:pPr algn="just">
              <a:lnSpc>
                <a:spcPts val="6028"/>
              </a:lnSpc>
            </a:pPr>
            <a:r>
              <a:rPr lang="en-US" sz="5152" b="1" u="sng" dirty="0">
                <a:solidFill>
                  <a:srgbClr val="804F3B"/>
                </a:solidFill>
                <a:latin typeface="Canva Sans Bold"/>
                <a:ea typeface="Canva Sans Bold"/>
                <a:cs typeface="Canva Sans Bold"/>
                <a:sym typeface="Canva Sans Bold"/>
              </a:rPr>
              <a:t>Denoising Diffusion Probabilistic Model (DDPM)</a:t>
            </a:r>
          </a:p>
        </p:txBody>
      </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a:solidFill>
                  <a:srgbClr val="804F3B"/>
                </a:solidFill>
                <a:latin typeface="Canva Sans"/>
                <a:ea typeface="Canva Sans"/>
                <a:cs typeface="Canva Sans"/>
                <a:sym typeface="Canva Sans"/>
              </a:rPr>
              <a:t>5</a:t>
            </a:r>
          </a:p>
        </p:txBody>
      </p:sp>
      <p:sp>
        <p:nvSpPr>
          <p:cNvPr id="8" name="TextBox 8"/>
          <p:cNvSpPr txBox="1"/>
          <p:nvPr/>
        </p:nvSpPr>
        <p:spPr>
          <a:xfrm>
            <a:off x="914400" y="2222433"/>
            <a:ext cx="14141360" cy="6661247"/>
          </a:xfrm>
          <a:prstGeom prst="rect">
            <a:avLst/>
          </a:prstGeom>
        </p:spPr>
        <p:txBody>
          <a:bodyPr lIns="0" tIns="0" rIns="0" bIns="0" rtlCol="0" anchor="t">
            <a:spAutoFit/>
          </a:bodyPr>
          <a:lstStyle/>
          <a:p>
            <a:pPr algn="just">
              <a:lnSpc>
                <a:spcPct val="150000"/>
              </a:lnSpc>
              <a:spcAft>
                <a:spcPts val="100"/>
              </a:spcAft>
            </a:pPr>
            <a:r>
              <a:rPr lang="en-US" sz="2900" b="1" dirty="0">
                <a:solidFill>
                  <a:schemeClr val="accent6">
                    <a:lumMod val="50000"/>
                  </a:schemeClr>
                </a:solidFill>
                <a:latin typeface="Canva Sans" panose="020B0604020202020204" charset="0"/>
              </a:rPr>
              <a:t>Denoising Diffusion Probabilistic Models (DDPM)</a:t>
            </a:r>
            <a:r>
              <a:rPr lang="en-US" sz="2900" dirty="0">
                <a:solidFill>
                  <a:schemeClr val="accent6">
                    <a:lumMod val="50000"/>
                  </a:schemeClr>
                </a:solidFill>
                <a:latin typeface="Canva Sans" panose="020B0604020202020204" charset="0"/>
              </a:rPr>
              <a:t> are a class of generative models that create data by simulating a diffusion process. The core idea involves adding Gaussian noise to data in a series of steps, gradually corrupting it until it becomes nearly indistinguishable from random noise. The model is then trained to reverse this process, learning to denoise the data step by step.</a:t>
            </a:r>
          </a:p>
          <a:p>
            <a:pPr algn="just">
              <a:lnSpc>
                <a:spcPct val="150000"/>
              </a:lnSpc>
              <a:spcAft>
                <a:spcPts val="100"/>
              </a:spcAft>
            </a:pPr>
            <a:endParaRPr lang="en-US" sz="2900" dirty="0">
              <a:solidFill>
                <a:schemeClr val="accent6">
                  <a:lumMod val="50000"/>
                </a:schemeClr>
              </a:solidFill>
              <a:latin typeface="Canva Sans" panose="020B0604020202020204" charset="0"/>
            </a:endParaRPr>
          </a:p>
          <a:p>
            <a:pPr algn="just">
              <a:lnSpc>
                <a:spcPct val="150000"/>
              </a:lnSpc>
              <a:spcAft>
                <a:spcPts val="100"/>
              </a:spcAft>
            </a:pPr>
            <a:r>
              <a:rPr lang="en-US" sz="2900" b="1" i="0" u="none" strike="noStrike" dirty="0">
                <a:solidFill>
                  <a:srgbClr val="C00000"/>
                </a:solidFill>
                <a:effectLst/>
                <a:latin typeface="Canva Sans" panose="020B0604020202020204" charset="0"/>
              </a:rPr>
              <a:t>Forward Process</a:t>
            </a:r>
            <a:r>
              <a:rPr lang="en-US" sz="2900" b="0" i="0" u="none" strike="noStrike" dirty="0">
                <a:solidFill>
                  <a:srgbClr val="C00000"/>
                </a:solidFill>
                <a:effectLst/>
                <a:latin typeface="Canva Sans" panose="020B0604020202020204" charset="0"/>
              </a:rPr>
              <a:t>: Noise is progressively added to the data, making it more random at each step. </a:t>
            </a:r>
            <a:endParaRPr lang="en-US" sz="2900" dirty="0">
              <a:solidFill>
                <a:srgbClr val="C00000"/>
              </a:solidFill>
              <a:latin typeface="Canva Sans" panose="020B0604020202020204" charset="0"/>
            </a:endParaRPr>
          </a:p>
          <a:p>
            <a:pPr algn="just">
              <a:lnSpc>
                <a:spcPct val="150000"/>
              </a:lnSpc>
              <a:spcAft>
                <a:spcPts val="100"/>
              </a:spcAft>
            </a:pPr>
            <a:r>
              <a:rPr lang="en-US" sz="2900" b="1" i="0" u="none" strike="noStrike" dirty="0">
                <a:solidFill>
                  <a:srgbClr val="C00000"/>
                </a:solidFill>
                <a:effectLst/>
                <a:latin typeface="Canva Sans" panose="020B0604020202020204" charset="0"/>
              </a:rPr>
              <a:t>Reverse Process</a:t>
            </a:r>
            <a:r>
              <a:rPr lang="en-US" sz="2900" b="0" i="0" u="none" strike="noStrike" dirty="0">
                <a:solidFill>
                  <a:srgbClr val="C00000"/>
                </a:solidFill>
                <a:effectLst/>
                <a:latin typeface="Canva Sans" panose="020B0604020202020204" charset="0"/>
              </a:rPr>
              <a:t>: The model learns to reverse the noising process, effectively denoising the data step by step.</a:t>
            </a:r>
            <a:endParaRPr lang="en-US" sz="2900" dirty="0">
              <a:solidFill>
                <a:srgbClr val="C00000"/>
              </a:solidFill>
              <a:latin typeface="Canva Sans" panose="020B0604020202020204" charset="0"/>
            </a:endParaRPr>
          </a:p>
        </p:txBody>
      </p:sp>
      <p:sp>
        <p:nvSpPr>
          <p:cNvPr id="9" name="TextBox 9"/>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7" name="TextBox 7"/>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6</a:t>
            </a:r>
          </a:p>
        </p:txBody>
      </p:sp>
      <p:sp>
        <p:nvSpPr>
          <p:cNvPr id="9" name="TextBox 9"/>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pic>
        <p:nvPicPr>
          <p:cNvPr id="11" name="Picture 10">
            <a:extLst>
              <a:ext uri="{FF2B5EF4-FFF2-40B4-BE49-F238E27FC236}">
                <a16:creationId xmlns:a16="http://schemas.microsoft.com/office/drawing/2014/main" id="{6F15781F-02A2-10E3-549C-5DF79A4C2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04" y="495301"/>
            <a:ext cx="15967176" cy="9392922"/>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878329" y="492877"/>
            <a:ext cx="15712083" cy="1538883"/>
          </a:xfrm>
          <a:prstGeom prst="rect">
            <a:avLst/>
          </a:prstGeom>
        </p:spPr>
        <p:txBody>
          <a:bodyPr wrap="square" lIns="0" tIns="0" rIns="0" bIns="0" rtlCol="0" anchor="t">
            <a:spAutoFit/>
          </a:bodyPr>
          <a:lstStyle/>
          <a:p>
            <a:pPr algn="just">
              <a:lnSpc>
                <a:spcPts val="6028"/>
              </a:lnSpc>
            </a:pPr>
            <a:r>
              <a:rPr lang="en-US" sz="5152" b="1" u="sng" dirty="0">
                <a:solidFill>
                  <a:srgbClr val="804F3B"/>
                </a:solidFill>
                <a:latin typeface="Canva Sans Bold"/>
                <a:ea typeface="Canva Sans Bold"/>
                <a:cs typeface="Canva Sans Bold"/>
                <a:sym typeface="Canva Sans Bold"/>
              </a:rPr>
              <a:t>Uses of Denoising Diffusion Probabilistic Models (DDPM)</a:t>
            </a:r>
          </a:p>
        </p:txBody>
      </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7</a:t>
            </a:r>
          </a:p>
        </p:txBody>
      </p:sp>
      <p:sp>
        <p:nvSpPr>
          <p:cNvPr id="7" name="TextBox 7"/>
          <p:cNvSpPr txBox="1"/>
          <p:nvPr/>
        </p:nvSpPr>
        <p:spPr>
          <a:xfrm>
            <a:off x="679996" y="1866900"/>
            <a:ext cx="15411342" cy="8768234"/>
          </a:xfrm>
          <a:prstGeom prst="rect">
            <a:avLst/>
          </a:prstGeom>
        </p:spPr>
        <p:txBody>
          <a:bodyPr wrap="square" lIns="0" tIns="0" rIns="0" bIns="0" rtlCol="0" anchor="t">
            <a:spAutoFit/>
          </a:bodyPr>
          <a:lstStyle/>
          <a:p>
            <a:endParaRPr lang="en-US" sz="3200" b="1" dirty="0"/>
          </a:p>
          <a:p>
            <a:pPr marL="360000">
              <a:buFont typeface="+mj-lt"/>
              <a:buAutoNum type="arabicPeriod"/>
            </a:pPr>
            <a:r>
              <a:rPr lang="en-US" sz="3200" b="1" dirty="0">
                <a:solidFill>
                  <a:schemeClr val="accent2">
                    <a:lumMod val="50000"/>
                  </a:schemeClr>
                </a:solidFill>
              </a:rPr>
              <a:t>Image Generation:</a:t>
            </a:r>
            <a:r>
              <a:rPr lang="en-US" sz="3200" dirty="0">
                <a:solidFill>
                  <a:schemeClr val="accent2">
                    <a:lumMod val="50000"/>
                  </a:schemeClr>
                </a:solidFill>
              </a:rPr>
              <a:t> DDPMs have shown impressive results in generating high-resolution images, making them popular in creative applications like art and design.</a:t>
            </a:r>
          </a:p>
          <a:p>
            <a:pPr marL="360000">
              <a:buFont typeface="+mj-lt"/>
              <a:buAutoNum type="arabicPeriod"/>
            </a:pPr>
            <a:r>
              <a:rPr lang="en-US" sz="3200" b="1" dirty="0">
                <a:solidFill>
                  <a:schemeClr val="accent2">
                    <a:lumMod val="50000"/>
                  </a:schemeClr>
                </a:solidFill>
              </a:rPr>
              <a:t>Video Generation:</a:t>
            </a:r>
            <a:r>
              <a:rPr lang="en-US" sz="3200" dirty="0">
                <a:solidFill>
                  <a:schemeClr val="accent2">
                    <a:lumMod val="50000"/>
                  </a:schemeClr>
                </a:solidFill>
              </a:rPr>
              <a:t> The models can also be extended to generate video frames, leading to applications in animation and simulation.</a:t>
            </a:r>
          </a:p>
          <a:p>
            <a:pPr marL="360000">
              <a:buFont typeface="+mj-lt"/>
              <a:buAutoNum type="arabicPeriod"/>
            </a:pPr>
            <a:r>
              <a:rPr lang="en-US" sz="3200" b="1" dirty="0">
                <a:solidFill>
                  <a:schemeClr val="accent2">
                    <a:lumMod val="50000"/>
                  </a:schemeClr>
                </a:solidFill>
              </a:rPr>
              <a:t>Audio Synthesis:</a:t>
            </a:r>
            <a:r>
              <a:rPr lang="en-US" sz="3200" dirty="0">
                <a:solidFill>
                  <a:schemeClr val="accent2">
                    <a:lumMod val="50000"/>
                  </a:schemeClr>
                </a:solidFill>
              </a:rPr>
              <a:t> DDPMs can be used for generating realistic audio samples, applicable in music production and sound design.</a:t>
            </a:r>
          </a:p>
          <a:p>
            <a:pPr marL="360000">
              <a:buFont typeface="+mj-lt"/>
              <a:buAutoNum type="arabicPeriod"/>
            </a:pPr>
            <a:r>
              <a:rPr lang="en-US" sz="3200" b="1" dirty="0">
                <a:solidFill>
                  <a:schemeClr val="accent2">
                    <a:lumMod val="50000"/>
                  </a:schemeClr>
                </a:solidFill>
              </a:rPr>
              <a:t>Graph Generation:</a:t>
            </a:r>
            <a:r>
              <a:rPr lang="en-US" sz="3200" dirty="0">
                <a:solidFill>
                  <a:schemeClr val="accent2">
                    <a:lumMod val="50000"/>
                  </a:schemeClr>
                </a:solidFill>
              </a:rPr>
              <a:t> In graph-related tasks, DDPMs can create synthetic graphs that maintain structural properties, useful in network analysis and simulations.</a:t>
            </a:r>
          </a:p>
          <a:p>
            <a:pPr marL="360000">
              <a:buFont typeface="+mj-lt"/>
              <a:buAutoNum type="arabicPeriod"/>
            </a:pPr>
            <a:r>
              <a:rPr lang="en-US" sz="3200" b="1" dirty="0">
                <a:solidFill>
                  <a:schemeClr val="accent2">
                    <a:lumMod val="50000"/>
                  </a:schemeClr>
                </a:solidFill>
              </a:rPr>
              <a:t>Text-to-Image Synthesis:</a:t>
            </a:r>
            <a:r>
              <a:rPr lang="en-US" sz="3200" dirty="0">
                <a:solidFill>
                  <a:schemeClr val="accent2">
                    <a:lumMod val="50000"/>
                  </a:schemeClr>
                </a:solidFill>
              </a:rPr>
              <a:t> By conditioning on textual descriptions, DDPMs can generate images that correspond to specific prompts, enhancing applications in AI-driven design tools.</a:t>
            </a:r>
          </a:p>
          <a:p>
            <a:pPr marL="360000"/>
            <a:r>
              <a:rPr lang="en-US" sz="3200" dirty="0">
                <a:solidFill>
                  <a:schemeClr val="accent2">
                    <a:lumMod val="50000"/>
                  </a:schemeClr>
                </a:solidFill>
              </a:rPr>
              <a:t>In summary, DDPMs offer a powerful approach to generative modeling with distinct advantages, particularly in generating high-quality samples. However, their computational demands and complexity pose challenges that may limit their practical use in certain scenarios.</a:t>
            </a:r>
          </a:p>
          <a:p>
            <a:pPr algn="ctr">
              <a:lnSpc>
                <a:spcPts val="7647"/>
              </a:lnSpc>
              <a:spcBef>
                <a:spcPct val="0"/>
              </a:spcBef>
            </a:pPr>
            <a:endParaRPr lang="en-US" sz="4779" b="1" u="sng" dirty="0">
              <a:solidFill>
                <a:srgbClr val="804F3B"/>
              </a:solidFill>
              <a:latin typeface="Canva Sans Bold"/>
              <a:ea typeface="Canva Sans Bold"/>
              <a:cs typeface="Canva Sans Bold"/>
              <a:sym typeface="Canva Sans Bold"/>
            </a:endParaRPr>
          </a:p>
        </p:txBody>
      </p:sp>
      <p:sp>
        <p:nvSpPr>
          <p:cNvPr id="9" name="TextBox 9"/>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a:t>
            </a:r>
            <a:r>
              <a:rPr lang="en-US" sz="2850" dirty="0" err="1">
                <a:solidFill>
                  <a:srgbClr val="804F3B"/>
                </a:solidFill>
                <a:latin typeface="Canva Sans"/>
                <a:ea typeface="Canva Sans"/>
                <a:cs typeface="Canva Sans"/>
                <a:sym typeface="Canva Sans"/>
              </a:rPr>
              <a:t>Prooject</a:t>
            </a:r>
            <a:endParaRPr lang="en-US" sz="2850" dirty="0">
              <a:solidFill>
                <a:srgbClr val="804F3B"/>
              </a:solidFill>
              <a:latin typeface="Canva Sans"/>
              <a:ea typeface="Canva Sans"/>
              <a:cs typeface="Canva Sans"/>
              <a:sym typeface="Canva Sans"/>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9" name="TextBox 9"/>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8</a:t>
            </a:r>
          </a:p>
        </p:txBody>
      </p:sp>
      <p:sp>
        <p:nvSpPr>
          <p:cNvPr id="10" name="TextBox 10"/>
          <p:cNvSpPr txBox="1"/>
          <p:nvPr/>
        </p:nvSpPr>
        <p:spPr>
          <a:xfrm>
            <a:off x="588852" y="788550"/>
            <a:ext cx="12382437" cy="889154"/>
          </a:xfrm>
          <a:prstGeom prst="rect">
            <a:avLst/>
          </a:prstGeom>
        </p:spPr>
        <p:txBody>
          <a:bodyPr wrap="square" lIns="0" tIns="0" rIns="0" bIns="0" rtlCol="0" anchor="t">
            <a:spAutoFit/>
          </a:bodyPr>
          <a:lstStyle/>
          <a:p>
            <a:pPr algn="ctr">
              <a:lnSpc>
                <a:spcPts val="7647"/>
              </a:lnSpc>
              <a:spcBef>
                <a:spcPct val="0"/>
              </a:spcBef>
            </a:pPr>
            <a:r>
              <a:rPr lang="en-US" sz="4779" b="1" u="sng" dirty="0">
                <a:solidFill>
                  <a:srgbClr val="804F3B"/>
                </a:solidFill>
                <a:latin typeface="Canva Sans Bold"/>
                <a:ea typeface="Canva Sans Bold"/>
                <a:cs typeface="Canva Sans Bold"/>
                <a:sym typeface="Canva Sans Bold"/>
              </a:rPr>
              <a:t>Score-based Generative Models (SGMs)</a:t>
            </a:r>
          </a:p>
        </p:txBody>
      </p:sp>
      <p:sp>
        <p:nvSpPr>
          <p:cNvPr id="11" name="TextBox 11"/>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err="1">
                <a:solidFill>
                  <a:srgbClr val="804F3B"/>
                </a:solidFill>
                <a:latin typeface="Canva Sans"/>
                <a:ea typeface="Canva Sans"/>
                <a:cs typeface="Canva Sans"/>
                <a:sym typeface="Canva Sans"/>
              </a:rPr>
              <a:t>Generaive</a:t>
            </a:r>
            <a:r>
              <a:rPr lang="en-US" sz="2850" dirty="0">
                <a:solidFill>
                  <a:srgbClr val="804F3B"/>
                </a:solidFill>
                <a:latin typeface="Canva Sans"/>
                <a:ea typeface="Canva Sans"/>
                <a:cs typeface="Canva Sans"/>
                <a:sym typeface="Canva Sans"/>
              </a:rPr>
              <a:t> AI Project</a:t>
            </a:r>
          </a:p>
        </p:txBody>
      </p:sp>
      <p:sp>
        <p:nvSpPr>
          <p:cNvPr id="12" name="Title 11">
            <a:extLst>
              <a:ext uri="{FF2B5EF4-FFF2-40B4-BE49-F238E27FC236}">
                <a16:creationId xmlns:a16="http://schemas.microsoft.com/office/drawing/2014/main" id="{C52CFFB3-46BD-9A21-1A06-FB625F83F37C}"/>
              </a:ext>
            </a:extLst>
          </p:cNvPr>
          <p:cNvSpPr>
            <a:spLocks noGrp="1"/>
          </p:cNvSpPr>
          <p:nvPr>
            <p:ph type="ctrTitle"/>
          </p:nvPr>
        </p:nvSpPr>
        <p:spPr>
          <a:xfrm>
            <a:off x="762000" y="1715804"/>
            <a:ext cx="15565548" cy="2845522"/>
          </a:xfrm>
        </p:spPr>
        <p:txBody>
          <a:bodyPr>
            <a:normAutofit/>
          </a:bodyPr>
          <a:lstStyle/>
          <a:p>
            <a:pPr algn="l"/>
            <a:r>
              <a:rPr lang="en-US" sz="3100" b="1" dirty="0">
                <a:solidFill>
                  <a:schemeClr val="accent2">
                    <a:lumMod val="50000"/>
                  </a:schemeClr>
                </a:solidFill>
                <a:latin typeface="Canva Sans" panose="020B0604020202020204" charset="0"/>
              </a:rPr>
              <a:t>Score Generative Models (SGMs)</a:t>
            </a:r>
            <a:r>
              <a:rPr lang="en-US" sz="3100" dirty="0">
                <a:solidFill>
                  <a:schemeClr val="accent2">
                    <a:lumMod val="50000"/>
                  </a:schemeClr>
                </a:solidFill>
                <a:latin typeface="Canva Sans" panose="020B0604020202020204" charset="0"/>
              </a:rPr>
              <a:t> are a class of generative models that leverage the score function of data distributions to generate new samples. The central idea is to learn the gradient of the log probability density function (the score) and use it to guide the generation process.</a:t>
            </a:r>
            <a:endParaRPr lang="en-IN" dirty="0"/>
          </a:p>
        </p:txBody>
      </p:sp>
      <p:sp>
        <p:nvSpPr>
          <p:cNvPr id="13" name="Subtitle 12">
            <a:extLst>
              <a:ext uri="{FF2B5EF4-FFF2-40B4-BE49-F238E27FC236}">
                <a16:creationId xmlns:a16="http://schemas.microsoft.com/office/drawing/2014/main" id="{83041F55-89E0-3123-00DA-BB5206F49D87}"/>
              </a:ext>
            </a:extLst>
          </p:cNvPr>
          <p:cNvSpPr>
            <a:spLocks noGrp="1"/>
          </p:cNvSpPr>
          <p:nvPr>
            <p:ph type="subTitle" idx="1"/>
          </p:nvPr>
        </p:nvSpPr>
        <p:spPr>
          <a:xfrm>
            <a:off x="762000" y="4229100"/>
            <a:ext cx="15240000" cy="5715000"/>
          </a:xfrm>
        </p:spPr>
        <p:txBody>
          <a:bodyPr>
            <a:normAutofit/>
          </a:bodyPr>
          <a:lstStyle/>
          <a:p>
            <a:pPr algn="l"/>
            <a:endParaRPr lang="en-US" sz="2800" b="1" dirty="0">
              <a:solidFill>
                <a:schemeClr val="accent2">
                  <a:lumMod val="50000"/>
                </a:schemeClr>
              </a:solidFill>
              <a:latin typeface="Canva Sans" panose="020B0604020202020204" charset="0"/>
            </a:endParaRPr>
          </a:p>
          <a:p>
            <a:pPr algn="l"/>
            <a:r>
              <a:rPr lang="en-US" sz="2800" b="1" dirty="0">
                <a:solidFill>
                  <a:schemeClr val="accent2">
                    <a:lumMod val="50000"/>
                  </a:schemeClr>
                </a:solidFill>
                <a:latin typeface="Canva Sans" panose="020B0604020202020204" charset="0"/>
              </a:rPr>
              <a:t>Key Concepts</a:t>
            </a:r>
          </a:p>
          <a:p>
            <a:pPr algn="l">
              <a:buFont typeface="+mj-lt"/>
              <a:buAutoNum type="arabicPeriod"/>
            </a:pPr>
            <a:r>
              <a:rPr lang="en-US" sz="2800" b="1" dirty="0">
                <a:solidFill>
                  <a:schemeClr val="accent2">
                    <a:lumMod val="50000"/>
                  </a:schemeClr>
                </a:solidFill>
                <a:latin typeface="Canva Sans" panose="020B0604020202020204" charset="0"/>
              </a:rPr>
              <a:t>Score Function Estimation:</a:t>
            </a:r>
            <a:r>
              <a:rPr lang="en-US" sz="2800" dirty="0">
                <a:solidFill>
                  <a:schemeClr val="accent2">
                    <a:lumMod val="50000"/>
                  </a:schemeClr>
                </a:solidFill>
                <a:latin typeface="Canva Sans" panose="020B0604020202020204" charset="0"/>
              </a:rPr>
              <a:t> The score function is defined as the gradient of the log probability density function of the data distribution p(x):</a:t>
            </a:r>
          </a:p>
          <a:p>
            <a:pPr algn="l">
              <a:buFont typeface="+mj-lt"/>
              <a:buAutoNum type="arabicPeriod"/>
            </a:pPr>
            <a:endParaRPr lang="en-US" sz="2800" dirty="0">
              <a:solidFill>
                <a:schemeClr val="accent2">
                  <a:lumMod val="50000"/>
                </a:schemeClr>
              </a:solidFill>
              <a:latin typeface="Canva Sans" panose="020B0604020202020204" charset="0"/>
            </a:endParaRPr>
          </a:p>
        </p:txBody>
      </p:sp>
      <p:pic>
        <p:nvPicPr>
          <p:cNvPr id="15" name="Picture 14">
            <a:extLst>
              <a:ext uri="{FF2B5EF4-FFF2-40B4-BE49-F238E27FC236}">
                <a16:creationId xmlns:a16="http://schemas.microsoft.com/office/drawing/2014/main" id="{E016880A-B453-2797-C08E-8130DE86D247}"/>
              </a:ext>
            </a:extLst>
          </p:cNvPr>
          <p:cNvPicPr>
            <a:picLocks noChangeAspect="1"/>
          </p:cNvPicPr>
          <p:nvPr/>
        </p:nvPicPr>
        <p:blipFill>
          <a:blip r:embed="rId2"/>
          <a:stretch>
            <a:fillRect/>
          </a:stretch>
        </p:blipFill>
        <p:spPr>
          <a:xfrm>
            <a:off x="762000" y="6457950"/>
            <a:ext cx="15240000" cy="297180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dirty="0">
                <a:solidFill>
                  <a:srgbClr val="804F3B"/>
                </a:solidFill>
                <a:latin typeface="Canva Sans"/>
                <a:ea typeface="Canva Sans"/>
                <a:cs typeface="Canva Sans"/>
                <a:sym typeface="Canva Sans"/>
              </a:rPr>
              <a:t>9</a:t>
            </a:r>
          </a:p>
        </p:txBody>
      </p:sp>
      <p:sp>
        <p:nvSpPr>
          <p:cNvPr id="7" name="TextBox 7"/>
          <p:cNvSpPr txBox="1"/>
          <p:nvPr/>
        </p:nvSpPr>
        <p:spPr>
          <a:xfrm rot="5400000">
            <a:off x="16025886" y="1731843"/>
            <a:ext cx="3188266" cy="992066"/>
          </a:xfrm>
          <a:prstGeom prst="rect">
            <a:avLst/>
          </a:prstGeom>
        </p:spPr>
        <p:txBody>
          <a:bodyPr lIns="0" tIns="0" rIns="0" bIns="0" rtlCol="0" anchor="t">
            <a:spAutoFit/>
          </a:bodyPr>
          <a:lstStyle/>
          <a:p>
            <a:pPr algn="ctr">
              <a:lnSpc>
                <a:spcPts val="3991"/>
              </a:lnSpc>
            </a:pPr>
            <a:r>
              <a:rPr lang="en-US" sz="2850" dirty="0">
                <a:solidFill>
                  <a:srgbClr val="804F3B"/>
                </a:solidFill>
                <a:latin typeface="Canva Sans"/>
                <a:ea typeface="Canva Sans"/>
                <a:cs typeface="Canva Sans"/>
                <a:sym typeface="Canva Sans"/>
              </a:rPr>
              <a:t>Generative AI Project</a:t>
            </a:r>
          </a:p>
        </p:txBody>
      </p:sp>
      <p:sp>
        <p:nvSpPr>
          <p:cNvPr id="9" name="TextBox 9"/>
          <p:cNvSpPr txBox="1"/>
          <p:nvPr/>
        </p:nvSpPr>
        <p:spPr>
          <a:xfrm>
            <a:off x="1066800" y="800100"/>
            <a:ext cx="14693660" cy="6469720"/>
          </a:xfrm>
          <a:prstGeom prst="rect">
            <a:avLst/>
          </a:prstGeom>
        </p:spPr>
        <p:txBody>
          <a:bodyPr lIns="0" tIns="0" rIns="0" bIns="0" rtlCol="0" anchor="t">
            <a:spAutoFit/>
          </a:bodyPr>
          <a:lstStyle/>
          <a:p>
            <a:pPr>
              <a:lnSpc>
                <a:spcPts val="3934"/>
              </a:lnSpc>
            </a:pPr>
            <a:r>
              <a:rPr lang="en-US" sz="2800" b="1" dirty="0">
                <a:solidFill>
                  <a:schemeClr val="accent2">
                    <a:lumMod val="50000"/>
                  </a:schemeClr>
                </a:solidFill>
                <a:latin typeface="Canva Sans" panose="020B0604020202020204" charset="0"/>
              </a:rPr>
              <a:t>2.Generative Process:</a:t>
            </a:r>
            <a:r>
              <a:rPr lang="en-US" sz="2800" dirty="0">
                <a:solidFill>
                  <a:schemeClr val="accent2">
                    <a:lumMod val="50000"/>
                  </a:schemeClr>
                </a:solidFill>
                <a:latin typeface="Canva Sans" panose="020B0604020202020204" charset="0"/>
              </a:rPr>
              <a:t> SGMs typically use iterative methods, such as Langevin dynamics, to refine random noise into realistic samples. The update rule can be expressed as: </a:t>
            </a:r>
          </a:p>
          <a:p>
            <a:pPr>
              <a:lnSpc>
                <a:spcPts val="3934"/>
              </a:lnSpc>
            </a:pPr>
            <a:endParaRPr lang="en-US" sz="2800" dirty="0">
              <a:solidFill>
                <a:schemeClr val="accent2">
                  <a:lumMod val="50000"/>
                </a:schemeClr>
              </a:solidFill>
              <a:latin typeface="Canva Sans" panose="020B0604020202020204" charset="0"/>
            </a:endParaRPr>
          </a:p>
          <a:p>
            <a:pPr>
              <a:lnSpc>
                <a:spcPts val="3934"/>
              </a:lnSpc>
            </a:pPr>
            <a:endParaRPr lang="en-US" sz="2800" dirty="0">
              <a:solidFill>
                <a:schemeClr val="accent2">
                  <a:lumMod val="50000"/>
                </a:schemeClr>
              </a:solidFill>
              <a:latin typeface="Canva Sans" panose="020B0604020202020204" charset="0"/>
            </a:endParaRPr>
          </a:p>
          <a:p>
            <a:pPr>
              <a:lnSpc>
                <a:spcPts val="3934"/>
              </a:lnSpc>
            </a:pPr>
            <a:endParaRPr lang="en-US" sz="2800" dirty="0">
              <a:solidFill>
                <a:schemeClr val="accent2">
                  <a:lumMod val="50000"/>
                </a:schemeClr>
              </a:solidFill>
              <a:latin typeface="Canva Sans" panose="020B0604020202020204" charset="0"/>
            </a:endParaRPr>
          </a:p>
          <a:p>
            <a:pPr>
              <a:lnSpc>
                <a:spcPts val="3934"/>
              </a:lnSpc>
            </a:pPr>
            <a:endParaRPr lang="en-US" sz="2800" dirty="0">
              <a:solidFill>
                <a:schemeClr val="accent2">
                  <a:lumMod val="50000"/>
                </a:schemeClr>
              </a:solidFill>
              <a:latin typeface="Canva Sans" panose="020B0604020202020204" charset="0"/>
            </a:endParaRPr>
          </a:p>
          <a:p>
            <a:pPr>
              <a:lnSpc>
                <a:spcPts val="3934"/>
              </a:lnSpc>
            </a:pPr>
            <a:endParaRPr lang="en-US" sz="2800" dirty="0">
              <a:solidFill>
                <a:schemeClr val="accent2">
                  <a:lumMod val="50000"/>
                </a:schemeClr>
              </a:solidFill>
              <a:latin typeface="Canva Sans" panose="020B0604020202020204" charset="0"/>
            </a:endParaRPr>
          </a:p>
          <a:p>
            <a:pPr>
              <a:lnSpc>
                <a:spcPts val="3934"/>
              </a:lnSpc>
            </a:pPr>
            <a:endParaRPr lang="en-US" sz="2800" dirty="0">
              <a:solidFill>
                <a:schemeClr val="accent2">
                  <a:lumMod val="50000"/>
                </a:schemeClr>
              </a:solidFill>
              <a:latin typeface="Canva Sans" panose="020B0604020202020204" charset="0"/>
            </a:endParaRPr>
          </a:p>
          <a:p>
            <a:pPr>
              <a:lnSpc>
                <a:spcPts val="3934"/>
              </a:lnSpc>
            </a:pPr>
            <a:endParaRPr lang="en-US" sz="2800" dirty="0">
              <a:solidFill>
                <a:schemeClr val="accent2">
                  <a:lumMod val="50000"/>
                </a:schemeClr>
              </a:solidFill>
              <a:latin typeface="Canva Sans" panose="020B0604020202020204" charset="0"/>
            </a:endParaRPr>
          </a:p>
          <a:p>
            <a:pPr>
              <a:lnSpc>
                <a:spcPts val="3934"/>
              </a:lnSpc>
            </a:pPr>
            <a:r>
              <a:rPr lang="en-US" sz="2800" b="1" dirty="0">
                <a:solidFill>
                  <a:schemeClr val="accent2">
                    <a:lumMod val="50000"/>
                  </a:schemeClr>
                </a:solidFill>
                <a:latin typeface="Canva Sans" panose="020B0604020202020204" charset="0"/>
              </a:rPr>
              <a:t>3.Training Objective:</a:t>
            </a:r>
            <a:r>
              <a:rPr lang="en-US" sz="2800" dirty="0">
                <a:solidFill>
                  <a:schemeClr val="accent2">
                    <a:lumMod val="50000"/>
                  </a:schemeClr>
                </a:solidFill>
                <a:latin typeface="Canva Sans" panose="020B0604020202020204" charset="0"/>
              </a:rPr>
              <a:t> The score function can be estimated using denoising score matching, where the objective is to minimize the following loss:</a:t>
            </a:r>
            <a:endParaRPr lang="en-IN" sz="2800" dirty="0">
              <a:solidFill>
                <a:schemeClr val="accent2">
                  <a:lumMod val="50000"/>
                </a:schemeClr>
              </a:solidFill>
              <a:latin typeface="Canva Sans" panose="020B0604020202020204" charset="0"/>
            </a:endParaRPr>
          </a:p>
          <a:p>
            <a:pPr algn="l">
              <a:lnSpc>
                <a:spcPts val="3934"/>
              </a:lnSpc>
            </a:pPr>
            <a:endParaRPr lang="en-US" sz="2810" dirty="0">
              <a:solidFill>
                <a:srgbClr val="804F3B"/>
              </a:solidFill>
              <a:latin typeface="Canva Sans"/>
              <a:ea typeface="Canva Sans"/>
              <a:cs typeface="Canva Sans"/>
              <a:sym typeface="Canva Sans"/>
            </a:endParaRPr>
          </a:p>
        </p:txBody>
      </p:sp>
      <p:pic>
        <p:nvPicPr>
          <p:cNvPr id="11" name="Picture 10">
            <a:extLst>
              <a:ext uri="{FF2B5EF4-FFF2-40B4-BE49-F238E27FC236}">
                <a16:creationId xmlns:a16="http://schemas.microsoft.com/office/drawing/2014/main" id="{9BD17BE8-3369-C927-B44A-A8121949C381}"/>
              </a:ext>
            </a:extLst>
          </p:cNvPr>
          <p:cNvPicPr>
            <a:picLocks noChangeAspect="1"/>
          </p:cNvPicPr>
          <p:nvPr/>
        </p:nvPicPr>
        <p:blipFill>
          <a:blip r:embed="rId2"/>
          <a:stretch>
            <a:fillRect/>
          </a:stretch>
        </p:blipFill>
        <p:spPr>
          <a:xfrm>
            <a:off x="1066800" y="2526609"/>
            <a:ext cx="14693660" cy="2590800"/>
          </a:xfrm>
          <a:prstGeom prst="rect">
            <a:avLst/>
          </a:prstGeom>
        </p:spPr>
      </p:pic>
      <p:pic>
        <p:nvPicPr>
          <p:cNvPr id="13" name="Picture 12">
            <a:extLst>
              <a:ext uri="{FF2B5EF4-FFF2-40B4-BE49-F238E27FC236}">
                <a16:creationId xmlns:a16="http://schemas.microsoft.com/office/drawing/2014/main" id="{16D7FE9B-790A-33B8-BCCF-ECA501F65880}"/>
              </a:ext>
            </a:extLst>
          </p:cNvPr>
          <p:cNvPicPr>
            <a:picLocks noChangeAspect="1"/>
          </p:cNvPicPr>
          <p:nvPr/>
        </p:nvPicPr>
        <p:blipFill>
          <a:blip r:embed="rId3"/>
          <a:stretch>
            <a:fillRect/>
          </a:stretch>
        </p:blipFill>
        <p:spPr>
          <a:xfrm>
            <a:off x="1066800" y="6843918"/>
            <a:ext cx="14693660" cy="2871582"/>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1508</Words>
  <Application>Microsoft Office PowerPoint</Application>
  <PresentationFormat>Custom</PresentationFormat>
  <Paragraphs>143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Canva Sans</vt:lpstr>
      <vt:lpstr>Arial</vt:lpstr>
      <vt:lpstr>Calibri</vt:lpstr>
      <vt:lpstr>Radley</vt:lpstr>
      <vt:lpstr>Arial Black</vt:lpstr>
      <vt:lpstr>Canva Sans Bold</vt:lpstr>
      <vt:lpstr>Prata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Score Generative Models (SGMs) are a class of generative models that leverage the score function of data distributions to generate new samples. The central idea is to learn the gradient of the log probability density function (the score) and use it to guide the generation process.</vt:lpstr>
      <vt:lpstr>PowerPoint Presentation</vt:lpstr>
      <vt:lpstr>Uses of Score Generative Models (SGMs)</vt:lpstr>
      <vt:lpstr>PowerPoint Presentation</vt:lpstr>
      <vt:lpstr>PowerPoint Presentation</vt:lpstr>
      <vt:lpstr>Uses of Score-SDEs</vt:lpstr>
      <vt:lpstr>PowerPoint Presentation</vt:lpstr>
      <vt:lpstr>How to combine GNN with Diffusion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Brown Monochrome Simple Minimalist Research Project Final Defense Presentation Template</dc:title>
  <dc:creator>Rajiv kadian</dc:creator>
  <cp:lastModifiedBy>kadiarajiv2@gmail.com</cp:lastModifiedBy>
  <cp:revision>3</cp:revision>
  <dcterms:created xsi:type="dcterms:W3CDTF">2006-08-16T00:00:00Z</dcterms:created>
  <dcterms:modified xsi:type="dcterms:W3CDTF">2024-11-05T19:44:20Z</dcterms:modified>
  <dc:identifier>DAGTn3AILfM</dc:identifier>
</cp:coreProperties>
</file>