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sfBrdIXAGccISxOKaS2WYQPBK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slide" Target="slides/slide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2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a4a3fea2b5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a4a3fea2b5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1a4a3fea2b5_0_10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4a3fea2b5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a4a3fea2b5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a4a3fea2b5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a4a3fea2b5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a4a3fea2b5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1a4a3fea2b5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a4a3fea2b5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a4a3fea2b5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1a4a3fea2b5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a4a3fea2b5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a4a3fea2b5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1a4a3fea2b5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a4a3fea2b5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a4a3fea2b5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1a4a3fea2b5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showMasterSp="0">
  <p:cSld name="Cov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4"/>
          <p:cNvPicPr preferRelativeResize="0"/>
          <p:nvPr/>
        </p:nvPicPr>
        <p:blipFill rotWithShape="1">
          <a:blip r:embed="rId2">
            <a:alphaModFix/>
          </a:blip>
          <a:srcRect b="-14" l="0" r="0" t="0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4"/>
          <p:cNvSpPr/>
          <p:nvPr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" name="Google Shape;20;p14"/>
          <p:cNvSpPr/>
          <p:nvPr>
            <p:ph idx="2" type="pic"/>
          </p:nvPr>
        </p:nvSpPr>
        <p:spPr>
          <a:xfrm>
            <a:off x="-11284" y="1"/>
            <a:ext cx="7815636" cy="667702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1" name="Google Shape;21;p14"/>
          <p:cNvSpPr/>
          <p:nvPr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" name="Google Shape;22;p14"/>
          <p:cNvSpPr/>
          <p:nvPr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b" bIns="0" lIns="91425" spcFirstLastPara="1" rIns="360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" name="Google Shape;23;p14"/>
          <p:cNvSpPr txBox="1"/>
          <p:nvPr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" name="Google Shape;24;p14"/>
          <p:cNvSpPr txBox="1"/>
          <p:nvPr>
            <p:ph type="ctrTitle"/>
          </p:nvPr>
        </p:nvSpPr>
        <p:spPr>
          <a:xfrm>
            <a:off x="8073392" y="1962149"/>
            <a:ext cx="3759807" cy="1547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subTitle"/>
          </p:nvPr>
        </p:nvSpPr>
        <p:spPr>
          <a:xfrm>
            <a:off x="8073391" y="3602038"/>
            <a:ext cx="3756943" cy="722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14"/>
          <p:cNvSpPr/>
          <p:nvPr/>
        </p:nvSpPr>
        <p:spPr>
          <a:xfrm>
            <a:off x="8776606" y="3981146"/>
            <a:ext cx="3413965" cy="2695876"/>
          </a:xfrm>
          <a:custGeom>
            <a:rect b="b" l="l" r="r" t="t"/>
            <a:pathLst>
              <a:path extrusionOk="0" h="3250050" w="4115752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" name="Google Shape;27;p14"/>
          <p:cNvSpPr/>
          <p:nvPr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rgbClr val="D8D8D8"/>
              </a:gs>
              <a:gs pos="68000">
                <a:srgbClr val="262626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60363" y="1080000"/>
            <a:ext cx="114712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2" type="body"/>
          </p:nvPr>
        </p:nvSpPr>
        <p:spPr>
          <a:xfrm>
            <a:off x="360000" y="1620000"/>
            <a:ext cx="114732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1" type="ftr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" type="body"/>
          </p:nvPr>
        </p:nvSpPr>
        <p:spPr>
          <a:xfrm>
            <a:off x="360363" y="1080000"/>
            <a:ext cx="114712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2" type="body"/>
          </p:nvPr>
        </p:nvSpPr>
        <p:spPr>
          <a:xfrm>
            <a:off x="360000" y="1620000"/>
            <a:ext cx="55800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3" type="body"/>
          </p:nvPr>
        </p:nvSpPr>
        <p:spPr>
          <a:xfrm>
            <a:off x="6253200" y="1620000"/>
            <a:ext cx="55800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1" type="ftr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Divi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7799832" cy="667512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5"/>
          <p:cNvSpPr/>
          <p:nvPr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" name="Google Shape;31;p15"/>
          <p:cNvSpPr/>
          <p:nvPr>
            <p:ph idx="2" type="pic"/>
          </p:nvPr>
        </p:nvSpPr>
        <p:spPr>
          <a:xfrm>
            <a:off x="7801097" y="1"/>
            <a:ext cx="4389475" cy="66776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15"/>
          <p:cNvSpPr txBox="1"/>
          <p:nvPr>
            <p:ph idx="11" type="ftr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262626"/>
              </a:gs>
              <a:gs pos="82000">
                <a:srgbClr val="262626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5"/>
          <p:cNvSpPr txBox="1"/>
          <p:nvPr>
            <p:ph type="ctrTitle"/>
          </p:nvPr>
        </p:nvSpPr>
        <p:spPr>
          <a:xfrm>
            <a:off x="1273834" y="2481141"/>
            <a:ext cx="3759807" cy="1547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subTitle"/>
          </p:nvPr>
        </p:nvSpPr>
        <p:spPr>
          <a:xfrm>
            <a:off x="1273833" y="4220102"/>
            <a:ext cx="3756943" cy="7223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15"/>
          <p:cNvSpPr/>
          <p:nvPr/>
        </p:nvSpPr>
        <p:spPr>
          <a:xfrm flipH="1">
            <a:off x="-1428" y="4123811"/>
            <a:ext cx="6027420" cy="2599249"/>
          </a:xfrm>
          <a:custGeom>
            <a:rect b="b" l="l" r="r" t="t"/>
            <a:pathLst>
              <a:path extrusionOk="0" h="2599249" w="6027420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1">
  <p:cSld name="Text Layout 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/>
          <p:nvPr>
            <p:ph type="title"/>
          </p:nvPr>
        </p:nvSpPr>
        <p:spPr>
          <a:xfrm>
            <a:off x="360000" y="360000"/>
            <a:ext cx="6993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" type="body"/>
          </p:nvPr>
        </p:nvSpPr>
        <p:spPr>
          <a:xfrm>
            <a:off x="360363" y="1080000"/>
            <a:ext cx="6992937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2" type="body"/>
          </p:nvPr>
        </p:nvSpPr>
        <p:spPr>
          <a:xfrm>
            <a:off x="360000" y="1620000"/>
            <a:ext cx="6992936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6"/>
          <p:cNvSpPr/>
          <p:nvPr>
            <p:ph idx="3" type="pic"/>
          </p:nvPr>
        </p:nvSpPr>
        <p:spPr>
          <a:xfrm>
            <a:off x="7804150" y="1"/>
            <a:ext cx="4387850" cy="66794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2" name="Google Shape;42;p16"/>
          <p:cNvSpPr txBox="1"/>
          <p:nvPr>
            <p:ph idx="11" type="ftr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2">
  <p:cSld name="Text Layout 2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/>
          <p:nvPr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rgbClr val="F2F2F2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46" name="Google Shape;46;p17"/>
          <p:cNvSpPr txBox="1"/>
          <p:nvPr>
            <p:ph type="title"/>
          </p:nvPr>
        </p:nvSpPr>
        <p:spPr>
          <a:xfrm>
            <a:off x="360000" y="360000"/>
            <a:ext cx="6993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" type="body"/>
          </p:nvPr>
        </p:nvSpPr>
        <p:spPr>
          <a:xfrm>
            <a:off x="360363" y="1080000"/>
            <a:ext cx="6992937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2" type="body"/>
          </p:nvPr>
        </p:nvSpPr>
        <p:spPr>
          <a:xfrm>
            <a:off x="360000" y="1620000"/>
            <a:ext cx="6992936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3" type="pic"/>
          </p:nvPr>
        </p:nvSpPr>
        <p:spPr>
          <a:xfrm>
            <a:off x="8127752" y="4320000"/>
            <a:ext cx="1800000" cy="18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7"/>
          <p:cNvSpPr/>
          <p:nvPr>
            <p:ph idx="4" type="pic"/>
          </p:nvPr>
        </p:nvSpPr>
        <p:spPr>
          <a:xfrm>
            <a:off x="10057037" y="4320000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3" name="Google Shape;53;p17"/>
          <p:cNvSpPr/>
          <p:nvPr>
            <p:ph idx="5" type="pic"/>
          </p:nvPr>
        </p:nvSpPr>
        <p:spPr>
          <a:xfrm>
            <a:off x="8127752" y="2395565"/>
            <a:ext cx="1800000" cy="1800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54" name="Google Shape;54;p17"/>
          <p:cNvSpPr/>
          <p:nvPr>
            <p:ph idx="6" type="pic"/>
          </p:nvPr>
        </p:nvSpPr>
        <p:spPr>
          <a:xfrm>
            <a:off x="10057037" y="2395565"/>
            <a:ext cx="1800000" cy="1800000"/>
          </a:xfrm>
          <a:prstGeom prst="rect">
            <a:avLst/>
          </a:prstGeom>
          <a:solidFill>
            <a:srgbClr val="3F3F3F"/>
          </a:solidFill>
          <a:ln>
            <a:noFill/>
          </a:ln>
        </p:spPr>
      </p:sp>
      <p:sp>
        <p:nvSpPr>
          <p:cNvPr id="55" name="Google Shape;55;p17"/>
          <p:cNvSpPr/>
          <p:nvPr>
            <p:ph idx="7" type="pic"/>
          </p:nvPr>
        </p:nvSpPr>
        <p:spPr>
          <a:xfrm>
            <a:off x="8127752" y="471129"/>
            <a:ext cx="1800000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56" name="Google Shape;56;p17"/>
          <p:cNvSpPr/>
          <p:nvPr>
            <p:ph idx="8" type="pic"/>
          </p:nvPr>
        </p:nvSpPr>
        <p:spPr>
          <a:xfrm>
            <a:off x="10057037" y="471129"/>
            <a:ext cx="1800000" cy="180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360000" y="1980000"/>
            <a:ext cx="5580000" cy="4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2" type="body"/>
          </p:nvPr>
        </p:nvSpPr>
        <p:spPr>
          <a:xfrm>
            <a:off x="360000" y="1620000"/>
            <a:ext cx="55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3" type="body"/>
          </p:nvPr>
        </p:nvSpPr>
        <p:spPr>
          <a:xfrm>
            <a:off x="6253200" y="1980000"/>
            <a:ext cx="5580000" cy="41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4" type="body"/>
          </p:nvPr>
        </p:nvSpPr>
        <p:spPr>
          <a:xfrm>
            <a:off x="6253200" y="1620000"/>
            <a:ext cx="558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b="1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s Only">
  <p:cSld name="Titles 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" type="body"/>
          </p:nvPr>
        </p:nvSpPr>
        <p:spPr>
          <a:xfrm>
            <a:off x="360363" y="1080000"/>
            <a:ext cx="11471275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100"/>
              <a:buNone/>
              <a:defRPr sz="21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Photo">
  <p:cSld name="Large Photo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/>
          <p:nvPr>
            <p:ph idx="2" type="pic"/>
          </p:nvPr>
        </p:nvSpPr>
        <p:spPr>
          <a:xfrm>
            <a:off x="0" y="0"/>
            <a:ext cx="12191999" cy="667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2" name="Google Shape;72;p20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20"/>
          <p:cNvSpPr txBox="1"/>
          <p:nvPr>
            <p:ph idx="1" type="body"/>
          </p:nvPr>
        </p:nvSpPr>
        <p:spPr>
          <a:xfrm>
            <a:off x="7801275" y="6156000"/>
            <a:ext cx="3793125" cy="3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72000" spcFirstLastPara="1" rIns="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>
  <p:cSld name="Video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/>
          <p:nvPr>
            <p:ph idx="2" type="media"/>
          </p:nvPr>
        </p:nvSpPr>
        <p:spPr>
          <a:xfrm>
            <a:off x="0" y="0"/>
            <a:ext cx="12192000" cy="667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1" sz="16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7801275" y="6156000"/>
            <a:ext cx="3793125" cy="39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0" lIns="72000" spcFirstLastPara="1" rIns="0" wrap="square" tIns="720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21"/>
          <p:cNvSpPr txBox="1"/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vider" showMasterSp="0">
  <p:cSld name="1_Divi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2"/>
          <p:cNvSpPr/>
          <p:nvPr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3" name="Google Shape;83;p22"/>
          <p:cNvSpPr/>
          <p:nvPr>
            <p:ph idx="2" type="pic"/>
          </p:nvPr>
        </p:nvSpPr>
        <p:spPr>
          <a:xfrm>
            <a:off x="7801097" y="1"/>
            <a:ext cx="4389475" cy="6677644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4" name="Google Shape;84;p22"/>
          <p:cNvSpPr txBox="1"/>
          <p:nvPr>
            <p:ph type="ctrTitle"/>
          </p:nvPr>
        </p:nvSpPr>
        <p:spPr>
          <a:xfrm>
            <a:off x="794862" y="3032684"/>
            <a:ext cx="3759807" cy="15478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6060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  <a:defRPr sz="6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/>
          <p:nvPr/>
        </p:nvSpPr>
        <p:spPr>
          <a:xfrm>
            <a:off x="1774391" y="4123811"/>
            <a:ext cx="6027420" cy="2599249"/>
          </a:xfrm>
          <a:custGeom>
            <a:rect b="b" l="l" r="r" t="t"/>
            <a:pathLst>
              <a:path extrusionOk="0" h="2599249" w="6027420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794861" y="4741677"/>
            <a:ext cx="3756943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3" type="body"/>
          </p:nvPr>
        </p:nvSpPr>
        <p:spPr>
          <a:xfrm>
            <a:off x="1088990" y="5147137"/>
            <a:ext cx="3462814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2"/>
          <p:cNvSpPr/>
          <p:nvPr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89" name="Google Shape;89;p22"/>
          <p:cNvSpPr/>
          <p:nvPr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b" bIns="0" lIns="91425" spcFirstLastPara="1" rIns="360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0" name="Google Shape;90;p22"/>
          <p:cNvSpPr txBox="1"/>
          <p:nvPr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" name="Google Shape;91;p22"/>
          <p:cNvSpPr/>
          <p:nvPr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rgbClr val="D8D8D8"/>
              </a:gs>
              <a:gs pos="68000">
                <a:srgbClr val="262626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b" bIns="0" lIns="91425" spcFirstLastPara="1" rIns="360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rPr>
              <a:t>Jens Martensson</a:t>
            </a:r>
            <a:endParaRPr/>
          </a:p>
        </p:txBody>
      </p:sp>
      <p:sp>
        <p:nvSpPr>
          <p:cNvPr id="12" name="Google Shape;12;p13"/>
          <p:cNvSpPr/>
          <p:nvPr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rgbClr val="D8D8D8"/>
              </a:gs>
              <a:gs pos="68000">
                <a:srgbClr val="262626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" name="Google Shape;13;p13"/>
          <p:cNvSpPr txBox="1"/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wentieth Century"/>
              <a:buNone/>
              <a:defRPr b="0" i="0" sz="32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0">
                <a:srgbClr val="F2F2F2"/>
              </a:gs>
              <a:gs pos="82000">
                <a:srgbClr val="F2F2F2"/>
              </a:gs>
              <a:gs pos="100000">
                <a:srgbClr val="A5A5A5"/>
              </a:gs>
            </a:gsLst>
            <a:lin ang="5400000" scaled="0"/>
          </a:gradFill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9.jp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searchbusinessanalytics.techtarget.com/definition/data-preparation" TargetMode="External"/><Relationship Id="rId4" Type="http://schemas.openxmlformats.org/officeDocument/2006/relationships/hyperlink" Target="https://searchdatamanagement.techtarget.com/definition/raw-data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4.jp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22.png"/><Relationship Id="rId6" Type="http://schemas.openxmlformats.org/officeDocument/2006/relationships/image" Target="../media/image21.jpg"/><Relationship Id="rId7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330" y="366975"/>
            <a:ext cx="6677021" cy="667702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13" name="Google Shape;113;p1"/>
          <p:cNvSpPr txBox="1"/>
          <p:nvPr>
            <p:ph type="ctrTitle"/>
          </p:nvPr>
        </p:nvSpPr>
        <p:spPr>
          <a:xfrm>
            <a:off x="412850" y="0"/>
            <a:ext cx="63762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b="1" lang="en-U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Taxi Fare Prediction</a:t>
            </a:r>
            <a:endParaRPr b="1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4" name="Google Shape;114;p1"/>
          <p:cNvSpPr txBox="1"/>
          <p:nvPr>
            <p:ph idx="1" type="subTitle"/>
          </p:nvPr>
        </p:nvSpPr>
        <p:spPr>
          <a:xfrm>
            <a:off x="8248700" y="484175"/>
            <a:ext cx="3756900" cy="3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US" sz="2900"/>
              <a:t>      </a:t>
            </a: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Group – 02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b="1"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US" sz="2100"/>
              <a:t>Group Members:-</a:t>
            </a:r>
            <a:endParaRPr b="1" sz="21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b="1" sz="1800"/>
          </a:p>
          <a:p>
            <a:pPr indent="-2984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Hemank Soni (B21293)</a:t>
            </a:r>
            <a:endParaRPr sz="2000"/>
          </a:p>
          <a:p>
            <a:pPr indent="-2984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Rajeev Kaidan (B21216)</a:t>
            </a:r>
            <a:endParaRPr sz="2000"/>
          </a:p>
          <a:p>
            <a:pPr indent="-2984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Nishant (B21308)</a:t>
            </a:r>
            <a:endParaRPr sz="2000"/>
          </a:p>
          <a:p>
            <a:pPr indent="-2984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Keshav Verma (B21299)</a:t>
            </a:r>
            <a:endParaRPr sz="2000"/>
          </a:p>
          <a:p>
            <a:pPr indent="-2984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Dharkan Anand (B21043)</a:t>
            </a:r>
            <a:endParaRPr sz="2000"/>
          </a:p>
          <a:p>
            <a:pPr indent="-298450" lvl="0" marL="2857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Aayushi Thakur (B21028)</a:t>
            </a:r>
            <a:endParaRPr sz="1800"/>
          </a:p>
        </p:txBody>
      </p:sp>
      <p:cxnSp>
        <p:nvCxnSpPr>
          <p:cNvPr id="115" name="Google Shape;115;p1"/>
          <p:cNvCxnSpPr/>
          <p:nvPr/>
        </p:nvCxnSpPr>
        <p:spPr>
          <a:xfrm>
            <a:off x="7804352" y="1204506"/>
            <a:ext cx="0" cy="4093388"/>
          </a:xfrm>
          <a:prstGeom prst="straightConnector1">
            <a:avLst/>
          </a:prstGeom>
          <a:noFill/>
          <a:ln cap="rnd" cmpd="sng" w="635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space radar outline" id="116" name="Google Shape;116;p1"/>
          <p:cNvSpPr/>
          <p:nvPr/>
        </p:nvSpPr>
        <p:spPr>
          <a:xfrm rot="-4868500">
            <a:off x="10654807" y="4433342"/>
            <a:ext cx="238125" cy="238125"/>
          </a:xfrm>
          <a:custGeom>
            <a:rect b="b" l="l" r="r" t="t"/>
            <a:pathLst>
              <a:path extrusionOk="0" h="238125" w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a4a3fea2b5_0_101"/>
          <p:cNvSpPr txBox="1"/>
          <p:nvPr>
            <p:ph type="title"/>
          </p:nvPr>
        </p:nvSpPr>
        <p:spPr>
          <a:xfrm>
            <a:off x="828350" y="378325"/>
            <a:ext cx="20688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/>
              <a:t>Conclusion</a:t>
            </a:r>
            <a:endParaRPr b="1" sz="3500"/>
          </a:p>
        </p:txBody>
      </p:sp>
      <p:sp>
        <p:nvSpPr>
          <p:cNvPr id="207" name="Google Shape;207;g1a4a3fea2b5_0_101"/>
          <p:cNvSpPr txBox="1"/>
          <p:nvPr>
            <p:ph idx="1" type="body"/>
          </p:nvPr>
        </p:nvSpPr>
        <p:spPr>
          <a:xfrm>
            <a:off x="828350" y="1113350"/>
            <a:ext cx="10415700" cy="356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We have successfully built a model using multiple regression that can predict the fare amount of a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taxi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in various aspects i.e. fare can be predicted for different distances and variable directions , fare is also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predicted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for day time and night time separately 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Below the resultant model has been provided which shows some predicted amount (Taxi Fare) for the respective keys.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1a4a3fea2b5_0_101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9" name="Google Shape;209;g1a4a3fea2b5_0_101"/>
          <p:cNvGrpSpPr/>
          <p:nvPr/>
        </p:nvGrpSpPr>
        <p:grpSpPr>
          <a:xfrm>
            <a:off x="0" y="4994062"/>
            <a:ext cx="12192042" cy="1683933"/>
            <a:chOff x="0" y="2575425"/>
            <a:chExt cx="12418050" cy="1707150"/>
          </a:xfrm>
        </p:grpSpPr>
        <p:pic>
          <p:nvPicPr>
            <p:cNvPr id="210" name="Google Shape;210;g1a4a3fea2b5_0_10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2575425"/>
              <a:ext cx="11594400" cy="1707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g1a4a3fea2b5_0_101"/>
            <p:cNvPicPr preferRelativeResize="0"/>
            <p:nvPr/>
          </p:nvPicPr>
          <p:blipFill rotWithShape="1">
            <a:blip r:embed="rId4">
              <a:alphaModFix/>
            </a:blip>
            <a:srcRect b="0" l="10176" r="0" t="0"/>
            <a:stretch/>
          </p:blipFill>
          <p:spPr>
            <a:xfrm>
              <a:off x="11594400" y="2575425"/>
              <a:ext cx="823650" cy="17071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2" name="Google Shape;212;g1a4a3fea2b5_0_101"/>
          <p:cNvPicPr preferRelativeResize="0"/>
          <p:nvPr/>
        </p:nvPicPr>
        <p:blipFill rotWithShape="1">
          <a:blip r:embed="rId5">
            <a:alphaModFix/>
          </a:blip>
          <a:srcRect b="5" l="0" r="20954" t="47171"/>
          <a:stretch/>
        </p:blipFill>
        <p:spPr>
          <a:xfrm>
            <a:off x="10509875" y="6678000"/>
            <a:ext cx="1084525" cy="1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type="ctrTitle"/>
          </p:nvPr>
        </p:nvSpPr>
        <p:spPr>
          <a:xfrm>
            <a:off x="935275" y="2035375"/>
            <a:ext cx="41940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6060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Twentieth Century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Thank You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12"/>
          <p:cNvGrpSpPr/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219" name="Google Shape;219;p12"/>
            <p:cNvSpPr/>
            <p:nvPr/>
          </p:nvSpPr>
          <p:spPr>
            <a:xfrm>
              <a:off x="5660231" y="3288411"/>
              <a:ext cx="571500" cy="571500"/>
            </a:xfrm>
            <a:custGeom>
              <a:rect b="b" l="l" r="r" t="t"/>
              <a:pathLst>
                <a:path extrusionOk="0" h="571500" w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5778589" y="3406883"/>
              <a:ext cx="171450" cy="171450"/>
            </a:xfrm>
            <a:custGeom>
              <a:rect b="b" l="l" r="r" t="t"/>
              <a:pathLst>
                <a:path extrusionOk="0" h="171450" w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6007446" y="3504769"/>
              <a:ext cx="142875" cy="142875"/>
            </a:xfrm>
            <a:custGeom>
              <a:rect b="b" l="l" r="r" t="t"/>
              <a:pathLst>
                <a:path extrusionOk="0" h="142875" w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5819742" y="3637845"/>
              <a:ext cx="152400" cy="142875"/>
            </a:xfrm>
            <a:custGeom>
              <a:rect b="b" l="l" r="r" t="t"/>
              <a:pathLst>
                <a:path extrusionOk="0" h="142875" w="152400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6170593" y="3013169"/>
              <a:ext cx="333375" cy="333375"/>
            </a:xfrm>
            <a:custGeom>
              <a:rect b="b" l="l" r="r" t="t"/>
              <a:pathLst>
                <a:path extrusionOk="0" h="333375" w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6058150" y="2993234"/>
              <a:ext cx="285750" cy="285750"/>
            </a:xfrm>
            <a:custGeom>
              <a:rect b="b" l="l" r="r" t="t"/>
              <a:pathLst>
                <a:path extrusionOk="0" h="285750" w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6242992" y="3178076"/>
              <a:ext cx="285750" cy="285750"/>
            </a:xfrm>
            <a:custGeom>
              <a:rect b="b" l="l" r="r" t="t"/>
              <a:pathLst>
                <a:path extrusionOk="0" h="285750" w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</p:grpSp>
      <p:sp>
        <p:nvSpPr>
          <p:cNvPr descr="dinosaur outline" id="226" name="Google Shape;226;p12"/>
          <p:cNvSpPr/>
          <p:nvPr/>
        </p:nvSpPr>
        <p:spPr>
          <a:xfrm>
            <a:off x="4946994" y="5307571"/>
            <a:ext cx="446307" cy="371026"/>
          </a:xfrm>
          <a:custGeom>
            <a:rect b="b" l="l" r="r" t="t"/>
            <a:pathLst>
              <a:path extrusionOk="0" h="657225" w="79057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pic>
        <p:nvPicPr>
          <p:cNvPr id="227" name="Google Shape;22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450" y="1346287"/>
            <a:ext cx="3734200" cy="367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ctrTitle"/>
          </p:nvPr>
        </p:nvSpPr>
        <p:spPr>
          <a:xfrm>
            <a:off x="904375" y="293925"/>
            <a:ext cx="6021000" cy="7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b="1" lang="en-US">
                <a:latin typeface="Merriweather"/>
                <a:ea typeface="Merriweather"/>
                <a:cs typeface="Merriweather"/>
                <a:sym typeface="Merriweather"/>
              </a:rPr>
              <a:t>Problem Statement	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2" name="Google Shape;122;p2"/>
          <p:cNvSpPr txBox="1"/>
          <p:nvPr>
            <p:ph idx="1" type="subTitle"/>
          </p:nvPr>
        </p:nvSpPr>
        <p:spPr>
          <a:xfrm>
            <a:off x="678475" y="1329325"/>
            <a:ext cx="6472800" cy="28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We are given with the training data set containing the different attributes like pick/drop locations, weather conditions, time etc.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 o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n basis of which we have to predict the taxi fares in the areas near New York city.</a:t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500">
                <a:latin typeface="Arial"/>
                <a:ea typeface="Arial"/>
                <a:cs typeface="Arial"/>
                <a:sym typeface="Arial"/>
              </a:rPr>
              <a:t>So, w</a:t>
            </a:r>
            <a:r>
              <a:rPr lang="en-US" sz="2500">
                <a:latin typeface="Arial"/>
                <a:ea typeface="Arial"/>
                <a:cs typeface="Arial"/>
                <a:sym typeface="Arial"/>
              </a:rPr>
              <a:t>e are going to predict the taxi fare using Machine Learning Model.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4" name="Google Shape;12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350" y="0"/>
            <a:ext cx="4387650" cy="326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86825" y="3339000"/>
            <a:ext cx="3675085" cy="3268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09875" y="6549403"/>
            <a:ext cx="1084525" cy="2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4a3fea2b5_0_4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g1a4a3fea2b5_0_4"/>
          <p:cNvSpPr txBox="1"/>
          <p:nvPr>
            <p:ph type="title"/>
          </p:nvPr>
        </p:nvSpPr>
        <p:spPr>
          <a:xfrm>
            <a:off x="781750" y="341675"/>
            <a:ext cx="111204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wentieth Century"/>
              <a:buNone/>
            </a:pPr>
            <a:r>
              <a:rPr b="1" lang="en-US" sz="3300">
                <a:latin typeface="Merriweather"/>
                <a:ea typeface="Merriweather"/>
                <a:cs typeface="Merriweather"/>
                <a:sym typeface="Merriweather"/>
              </a:rPr>
              <a:t>Methodology: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" name="Google Shape;134;g1a4a3fea2b5_0_4"/>
          <p:cNvSpPr txBox="1"/>
          <p:nvPr>
            <p:ph idx="2" type="body"/>
          </p:nvPr>
        </p:nvSpPr>
        <p:spPr>
          <a:xfrm>
            <a:off x="781750" y="1091000"/>
            <a:ext cx="4768800" cy="475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700">
                <a:latin typeface="Arial"/>
                <a:ea typeface="Arial"/>
                <a:cs typeface="Arial"/>
                <a:sym typeface="Arial"/>
              </a:rPr>
              <a:t>Glance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Twentieth Century"/>
              <a:buAutoNum type="arabicPeriod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Data Cleansing and Cleaning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wentieth Century"/>
              <a:buAutoNum type="arabicPeriod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Selection of Boundary Box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wentieth Century"/>
              <a:buAutoNum type="arabicPeriod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Extracting Date and Time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wentieth Century"/>
              <a:buAutoNum type="arabicPeriod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Haversine formula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wentieth Century"/>
              <a:buAutoNum type="arabicPeriod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Linear Regression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wentieth Century"/>
              <a:buAutoNum type="arabicPeriod"/>
            </a:pPr>
            <a:r>
              <a:rPr lang="en-US" sz="2700">
                <a:latin typeface="Calibri"/>
                <a:ea typeface="Calibri"/>
                <a:cs typeface="Calibri"/>
                <a:sym typeface="Calibri"/>
              </a:rPr>
              <a:t>Accuracy Measure</a:t>
            </a:r>
            <a:endParaRPr b="1" sz="2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1a4a3fea2b5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750" y="432075"/>
            <a:ext cx="5622701" cy="578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a4a3fea2b5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9875" y="6549403"/>
            <a:ext cx="1084525" cy="2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a4a3fea2b5_0_17"/>
          <p:cNvSpPr txBox="1"/>
          <p:nvPr>
            <p:ph type="title"/>
          </p:nvPr>
        </p:nvSpPr>
        <p:spPr>
          <a:xfrm>
            <a:off x="898500" y="433325"/>
            <a:ext cx="114732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400050" lvl="0" marL="0" rtl="0" algn="l"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Data Preprocessing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1a4a3fea2b5_0_17"/>
          <p:cNvSpPr txBox="1"/>
          <p:nvPr>
            <p:ph idx="2" type="body"/>
          </p:nvPr>
        </p:nvSpPr>
        <p:spPr>
          <a:xfrm>
            <a:off x="925050" y="1136900"/>
            <a:ext cx="10341900" cy="50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2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 is a component of 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data preparation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describes any type of processing performed on 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raw data</a:t>
            </a: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prepare it for another data processing procedure.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just"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preprocessing transforms the data into a format that is more easily and effectively processed in machine learning.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provided data</a:t>
            </a: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: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Condition for Positive Fare Including Zero 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Missing values are addressed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-US" sz="21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latitude and longitude should be between 0 to 180 degrees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g1a4a3fea2b5_0_17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g1a4a3fea2b5_0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23925" y="2773850"/>
            <a:ext cx="3568075" cy="35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a4a3fea2b5_0_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09875" y="6549403"/>
            <a:ext cx="1084525" cy="2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a4a3fea2b5_0_30"/>
          <p:cNvSpPr txBox="1"/>
          <p:nvPr>
            <p:ph type="title"/>
          </p:nvPr>
        </p:nvSpPr>
        <p:spPr>
          <a:xfrm>
            <a:off x="916850" y="341675"/>
            <a:ext cx="114732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Arial"/>
              <a:buChar char="●"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Selection of Boundary Box</a:t>
            </a:r>
            <a:endParaRPr sz="3300"/>
          </a:p>
        </p:txBody>
      </p:sp>
      <p:sp>
        <p:nvSpPr>
          <p:cNvPr id="153" name="Google Shape;153;g1a4a3fea2b5_0_30"/>
          <p:cNvSpPr txBox="1"/>
          <p:nvPr>
            <p:ph idx="2" type="body"/>
          </p:nvPr>
        </p:nvSpPr>
        <p:spPr>
          <a:xfrm>
            <a:off x="916850" y="1026875"/>
            <a:ext cx="7279800" cy="529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402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bounding box is an imaginary rectangular box that contains an object or a set of points. Bounding box refers to the border’s coordinates that enclose an image. They are often used to bind or identify a target and serve as a reference point for object detection and create a collision box for that object.</a:t>
            </a:r>
            <a:endParaRPr sz="2100">
              <a:solidFill>
                <a:srgbClr val="1402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402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have created a range with the help of latitudes and longitudes using this Boundary Box .</a:t>
            </a:r>
            <a:endParaRPr sz="2100">
              <a:solidFill>
                <a:srgbClr val="1402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1402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This range is defined to </a:t>
            </a:r>
            <a:r>
              <a:rPr lang="en-US" sz="2100">
                <a:solidFill>
                  <a:srgbClr val="14025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perform the required algorithms for a specific region.</a:t>
            </a:r>
            <a:endParaRPr sz="2100">
              <a:solidFill>
                <a:srgbClr val="1402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14025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1a4a3fea2b5_0_30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5" name="Google Shape;155;g1a4a3fea2b5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8375" y="1668650"/>
            <a:ext cx="2756025" cy="20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1a4a3fea2b5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9875" y="6549403"/>
            <a:ext cx="1084525" cy="2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4a3fea2b5_0_47"/>
          <p:cNvSpPr txBox="1"/>
          <p:nvPr>
            <p:ph type="title"/>
          </p:nvPr>
        </p:nvSpPr>
        <p:spPr>
          <a:xfrm>
            <a:off x="983450" y="430275"/>
            <a:ext cx="3087300" cy="54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alibri"/>
              <a:buChar char="●"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Haversine formula</a:t>
            </a:r>
            <a:endParaRPr b="1" sz="3500"/>
          </a:p>
        </p:txBody>
      </p:sp>
      <p:sp>
        <p:nvSpPr>
          <p:cNvPr id="163" name="Google Shape;163;g1a4a3fea2b5_0_47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g1a4a3fea2b5_0_47"/>
          <p:cNvSpPr txBox="1"/>
          <p:nvPr>
            <p:ph idx="3" type="body"/>
          </p:nvPr>
        </p:nvSpPr>
        <p:spPr>
          <a:xfrm>
            <a:off x="983463" y="970275"/>
            <a:ext cx="9571500" cy="22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you have two different latitude – longitude values of two different point on earth, then with the help of Haversine Formula, you can easily compute the great-circle distance (The shortest distance between two points on the surface of a Sphere).</a:t>
            </a:r>
            <a:endParaRPr sz="100">
              <a:solidFill>
                <a:srgbClr val="1A1A1A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rgbClr val="1A1A1A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 our data we have calculated distances to perform various operations with respect to distance and analyse the data for further requirements.</a:t>
            </a:r>
            <a:endParaRPr/>
          </a:p>
        </p:txBody>
      </p:sp>
      <p:pic>
        <p:nvPicPr>
          <p:cNvPr id="165" name="Google Shape;165;g1a4a3fea2b5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475" y="2307125"/>
            <a:ext cx="7757250" cy="11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1a4a3fea2b5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3954" y="3269450"/>
            <a:ext cx="5100446" cy="33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a4a3fea2b5_0_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0300" y="3603805"/>
            <a:ext cx="3762375" cy="2825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1a4a3fea2b5_0_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509875" y="6549403"/>
            <a:ext cx="1084525" cy="2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/>
          <p:nvPr>
            <p:ph type="title"/>
          </p:nvPr>
        </p:nvSpPr>
        <p:spPr>
          <a:xfrm>
            <a:off x="733475" y="323300"/>
            <a:ext cx="6993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0005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Arial"/>
              <a:buChar char="●"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"/>
          <p:cNvSpPr txBox="1"/>
          <p:nvPr>
            <p:ph idx="2" type="body"/>
          </p:nvPr>
        </p:nvSpPr>
        <p:spPr>
          <a:xfrm>
            <a:off x="733475" y="1179000"/>
            <a:ext cx="6619800" cy="47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We use Multiple Linear Regression for the prediction of the taxi fare in the New York City. This is the main 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 we use in this project.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t/>
            </a:r>
            <a:endParaRPr sz="100"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Linear Regression basically is the linear approach to model the relationship between the given independent variable/variables and the dependent variable/variables.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00"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The output is going to be the linear function of the independent variables.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00"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en-US" sz="1900">
                <a:latin typeface="Arial"/>
                <a:ea typeface="Arial"/>
                <a:cs typeface="Arial"/>
                <a:sym typeface="Arial"/>
              </a:rPr>
              <a:t>In Multiple linear regression there are more than one independent variable and a single dependent variable which is to be predicted.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just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2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1" baseline="-25000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w</a:t>
            </a:r>
            <a:r>
              <a:rPr baseline="-25000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…….+ w</a:t>
            </a:r>
            <a:r>
              <a:rPr baseline="-25000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w</a:t>
            </a:r>
            <a:r>
              <a:rPr baseline="-25000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w</a:t>
            </a:r>
            <a:r>
              <a:rPr baseline="-25000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w</a:t>
            </a:r>
            <a:r>
              <a:rPr baseline="30000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aseline="-25000" lang="en-US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aseline="-25000"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538163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500"/>
          </a:p>
        </p:txBody>
      </p:sp>
      <p:sp>
        <p:nvSpPr>
          <p:cNvPr id="175" name="Google Shape;175;p3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6" name="Google Shape;176;p3"/>
          <p:cNvPicPr preferRelativeResize="0"/>
          <p:nvPr/>
        </p:nvPicPr>
        <p:blipFill rotWithShape="1">
          <a:blip r:embed="rId3">
            <a:alphaModFix/>
          </a:blip>
          <a:srcRect b="10239" l="0" r="0" t="0"/>
          <a:stretch/>
        </p:blipFill>
        <p:spPr>
          <a:xfrm>
            <a:off x="2858900" y="4868550"/>
            <a:ext cx="2131992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950" y="912270"/>
            <a:ext cx="4137226" cy="2482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3875" y="5408550"/>
            <a:ext cx="2209800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17238" y="3547000"/>
            <a:ext cx="3443070" cy="170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509875" y="6549403"/>
            <a:ext cx="1084525" cy="2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 txBox="1"/>
          <p:nvPr>
            <p:ph type="title"/>
          </p:nvPr>
        </p:nvSpPr>
        <p:spPr>
          <a:xfrm>
            <a:off x="843500" y="360000"/>
            <a:ext cx="36192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735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b="1" lang="en-US"/>
              <a:t>Accuracy Measure</a:t>
            </a:r>
            <a:endParaRPr b="1"/>
          </a:p>
        </p:txBody>
      </p:sp>
      <p:sp>
        <p:nvSpPr>
          <p:cNvPr id="186" name="Google Shape;186;p4"/>
          <p:cNvSpPr txBox="1"/>
          <p:nvPr>
            <p:ph idx="2" type="body"/>
          </p:nvPr>
        </p:nvSpPr>
        <p:spPr>
          <a:xfrm>
            <a:off x="843500" y="1142325"/>
            <a:ext cx="6454500" cy="48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228600" rtl="0" algn="just">
              <a:spcBef>
                <a:spcPts val="1000"/>
              </a:spcBef>
              <a:spcAft>
                <a:spcPts val="0"/>
              </a:spcAft>
              <a:buClr>
                <a:srgbClr val="0A0A0A"/>
              </a:buClr>
              <a:buSzPts val="2000"/>
              <a:buFont typeface="Arial"/>
              <a:buChar char="•"/>
            </a:pPr>
            <a:r>
              <a:rPr b="1" lang="en-US" sz="1900">
                <a:solidFill>
                  <a:srgbClr val="0A0A0A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RMSE : Root Mean Squared Error</a:t>
            </a:r>
            <a:endParaRPr b="1" sz="1900">
              <a:solidFill>
                <a:srgbClr val="0A0A0A"/>
              </a:solidFill>
              <a:highlight>
                <a:srgbClr val="FEFE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A0A0A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In machine learning, it is extremely helpful to have a single number to judge a model’s performance, whether it be during training, cross-validation, or monitoring after deployment. Root mean square error is one of the most widely used measures for this. </a:t>
            </a:r>
            <a:endParaRPr sz="1900">
              <a:solidFill>
                <a:srgbClr val="0A0A0A"/>
              </a:solidFill>
              <a:highlight>
                <a:srgbClr val="FEFE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2286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b="1" lang="en-US" sz="1900">
                <a:solidFill>
                  <a:srgbClr val="0A0A0A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EVS : Ex</a:t>
            </a:r>
            <a:r>
              <a:rPr b="1" lang="en-US" sz="1900">
                <a:solidFill>
                  <a:srgbClr val="0A0A0A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plained</a:t>
            </a:r>
            <a:r>
              <a:rPr b="1" lang="en-US" sz="1900">
                <a:solidFill>
                  <a:srgbClr val="0A0A0A"/>
                </a:solidFill>
                <a:highlight>
                  <a:srgbClr val="FEFEFE"/>
                </a:highlight>
                <a:latin typeface="Arial"/>
                <a:ea typeface="Arial"/>
                <a:cs typeface="Arial"/>
                <a:sym typeface="Arial"/>
              </a:rPr>
              <a:t> Variance Score</a:t>
            </a:r>
            <a:endParaRPr b="1" sz="1900">
              <a:solidFill>
                <a:srgbClr val="0A0A0A"/>
              </a:solidFill>
              <a:highlight>
                <a:srgbClr val="FEFEF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explained variance is used to measure the proportion of the variability of the predictions of a machine learning model. Simply put, it is the difference between the expected value and the predicted value. It is a very important concept to understand how much information we can lose by reconciling the dataset</a:t>
            </a:r>
            <a:endParaRPr sz="1900">
              <a:solidFill>
                <a:srgbClr val="0A0A0A"/>
              </a:solidFill>
              <a:highlight>
                <a:srgbClr val="FEFEFE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rgbClr val="002D63"/>
              </a:gs>
              <a:gs pos="47000">
                <a:srgbClr val="004290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8" name="Google Shape;18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1450" y="1554325"/>
            <a:ext cx="43091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1451" y="3985949"/>
            <a:ext cx="4701424" cy="126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09875" y="6549403"/>
            <a:ext cx="1084525" cy="2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4a3fea2b5_0_81"/>
          <p:cNvSpPr txBox="1"/>
          <p:nvPr>
            <p:ph idx="12" type="sldNum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7" name="Google Shape;197;g1a4a3fea2b5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050" y="0"/>
            <a:ext cx="6295650" cy="322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1a4a3fea2b5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9000" y="3303790"/>
            <a:ext cx="6355750" cy="3300147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1a4a3fea2b5_0_81"/>
          <p:cNvSpPr txBox="1"/>
          <p:nvPr>
            <p:ph type="title"/>
          </p:nvPr>
        </p:nvSpPr>
        <p:spPr>
          <a:xfrm>
            <a:off x="495075" y="931850"/>
            <a:ext cx="5005500" cy="5361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These are (Graph Shown)  the RMSE and EVS values which we get after applying above mentioned measurement tools to  both the training and test data.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It can be analyze from graph that resulted error values of training and test data are nearly same and it is a good outcome , it means the model is doing what it’s supposed to do.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g1a4a3fea2b5_0_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09875" y="6549403"/>
            <a:ext cx="1084525" cy="27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5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2022-12-02T06:04:51Z</dcterms:created>
  <dc:creator>Keshav Verma</dc:creator>
</cp:coreProperties>
</file>