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380" r:id="rId2"/>
    <p:sldId id="476" r:id="rId3"/>
    <p:sldId id="455" r:id="rId4"/>
    <p:sldId id="457" r:id="rId5"/>
    <p:sldId id="458" r:id="rId6"/>
    <p:sldId id="415" r:id="rId7"/>
    <p:sldId id="475" r:id="rId8"/>
    <p:sldId id="459" r:id="rId9"/>
    <p:sldId id="465" r:id="rId10"/>
    <p:sldId id="424" r:id="rId11"/>
    <p:sldId id="430" r:id="rId12"/>
    <p:sldId id="471" r:id="rId13"/>
    <p:sldId id="439" r:id="rId14"/>
    <p:sldId id="460" r:id="rId15"/>
    <p:sldId id="466" r:id="rId16"/>
    <p:sldId id="468" r:id="rId17"/>
    <p:sldId id="470" r:id="rId18"/>
    <p:sldId id="473" r:id="rId19"/>
    <p:sldId id="474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3491" autoAdjust="0"/>
  </p:normalViewPr>
  <p:slideViewPr>
    <p:cSldViewPr snapToGrid="0">
      <p:cViewPr varScale="1">
        <p:scale>
          <a:sx n="71" d="100"/>
          <a:sy n="71" d="100"/>
        </p:scale>
        <p:origin x="7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Option </a:t>
            </a:r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(Compulsory)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the third number be 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first number = 120% of 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number = 150% of 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150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Ratio of first two numbers =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12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15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4 : 5.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B. 3:2</a:t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(Optional)</a:t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Concentration of petrol in    </a:t>
            </a: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       B        C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1/2      3/5     4/5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of petrol taken from A = 1 litre out of 2 litre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of petrol taken from B = 1.8 litre out of 3 litre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of petrol taken from C = 0.8 litre out of 1 litre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total petrol taken out from A, B and C = 1+1.8+0.8 =3.6 litres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quantity of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kerosen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=(2+3+1) - 3.6 =2.4 litre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ratio of petrol to kerosene = 3.6/2.4 = 3/2</a:t>
            </a:r>
          </a:p>
          <a:p>
            <a:r>
              <a:rPr lang="en-I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C</a:t>
            </a:r>
          </a:p>
          <a:p>
            <a:r>
              <a:rPr lang="en-IN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7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B</a:t>
            </a:r>
          </a:p>
          <a:p>
            <a:r>
              <a:rPr lang="en-IN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B</a:t>
            </a:r>
          </a:p>
          <a:p>
            <a:r>
              <a:rPr lang="en-IN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C</a:t>
            </a:r>
          </a:p>
          <a:p>
            <a:r>
              <a:rPr lang="en-IN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D</a:t>
            </a:r>
          </a:p>
          <a:p>
            <a:r>
              <a:rPr lang="en-IN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A</a:t>
            </a:r>
          </a:p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(Compulsory)</a:t>
            </a:r>
            <a:r>
              <a:rPr lang="en-IN" dirty="0"/>
              <a:t/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3A = 2B = 4C. Also A + B + C = 390. </a:t>
            </a:r>
            <a:r>
              <a:rPr lang="en-IN" dirty="0"/>
              <a:t/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⇒ (4 + 6 + 3)A = 390 × 4 ⇒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120, ∴ B = 180 and C = 90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B. 2:1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Moderate (Compulsory)</a:t>
            </a:r>
            <a:br>
              <a:rPr lang="en-IN" dirty="0"/>
            </a:br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  <a:r>
              <a:rPr lang="en-IN" dirty="0"/>
              <a:t/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Let,   B1 : B2 : B3 = 3x : 4x : 5x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  B1 : B2 : B3 = 5y : 4y : 3y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there is increase in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no.of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oranges in first two baskets only, it means the no. of oranges remains constant in the third basket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   5x = 3y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    3x : 4x : 5x   =&gt;   </a:t>
            </a:r>
            <a:r>
              <a:rPr lang="en-IN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9y5:12y5:15y59y5:12y5:15y5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9y:12y:15y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      5y : 4y : 3y   =&gt;   25x : 20x : 15x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Therfore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increment in first basket = 16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 in second basket = 8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required ratio = 16/8 = 2:1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C</a:t>
            </a:r>
          </a:p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(Compulsory)</a:t>
            </a:r>
            <a:r>
              <a:rPr lang="en-IN" dirty="0"/>
              <a:t/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 ratio = 9 : 5. ∴actual values are 9x and 5x.</a:t>
            </a:r>
            <a:r>
              <a:rPr lang="en-IN" dirty="0"/>
              <a:t/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 9x + 9 : 5x – 5 = 3 : 1 ⇒ x = 4. ∴ numbers are 9(4) = 36 and 5(4) = 20.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A</a:t>
            </a:r>
          </a:p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(Compulsory)</a:t>
            </a:r>
            <a:r>
              <a:rPr lang="en-IN" dirty="0"/>
              <a:t/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of rupee coins = 10 i.e. 10 coins. Value of 50 p coins = 4 i.e. 8 coins. Value of 25 p coins = Rs. 3 i.e. 12 coins. ∴ Ratio of coins = 10 : 8 : 12 ⇒ 5 : 4 : 6. ∴ Number of rupee coins = 5/15 × 300 = 100. Number of 50 P coins = 4/15 × 300 = 80 and Number of 25 P coins = 6/15 × 300 = 120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C</a:t>
            </a:r>
          </a:p>
          <a:p>
            <a:r>
              <a:rPr lang="en-IN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A. 9:5</a:t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(Compulsory)</a:t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 : Hare = (3*3) leaps of hare : 5 leaps of hare = 9 : 5.</a:t>
            </a:r>
          </a:p>
          <a:p>
            <a:r>
              <a:rPr lang="en-I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D</a:t>
            </a:r>
          </a:p>
          <a:p>
            <a:r>
              <a:rPr lang="en-I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(Optional)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of the amounts collected from 1</a:t>
            </a:r>
            <a:r>
              <a:rPr lang="en-IN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2</a:t>
            </a:r>
            <a:r>
              <a:rPr lang="en-IN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 = (6 × 1): (4 × 30) = 1 : 20. ∴ Amount collected from 1st class passengers =  × 2100 = 100.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8" y="1905011"/>
            <a:ext cx="11229475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RATIO &amp; 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PROPORTION</a:t>
            </a: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180EC-1DB4-474F-87DD-19348F5D2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34" y="725214"/>
            <a:ext cx="110850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5. </a:t>
            </a:r>
            <a:r>
              <a:rPr lang="en-IN" sz="2400" dirty="0"/>
              <a:t>The ratio of two numbers is 9 : 5. If 9 is added to the greater number and 5 is subtracted from the smaller number, the greater number becomes thrice the smaller one. Find the numbers.</a:t>
            </a:r>
          </a:p>
          <a:p>
            <a:endParaRPr lang="en-IN" sz="2400" dirty="0"/>
          </a:p>
          <a:p>
            <a:r>
              <a:rPr lang="en-IN" sz="2400" dirty="0"/>
              <a:t>A. 72, 40                    B. 18, 10                        C. 36, 20                  D. None of these</a:t>
            </a:r>
          </a:p>
          <a:p>
            <a:endParaRPr lang="en-IN" sz="2400" dirty="0"/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214F-17A9-48AF-816B-7156A6C1D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6. </a:t>
            </a:r>
            <a:r>
              <a:rPr lang="en-IN" sz="2400" dirty="0"/>
              <a:t>300 coins consists of 1 rupee, 50 </a:t>
            </a:r>
            <a:r>
              <a:rPr lang="en-IN" sz="2400" dirty="0" err="1"/>
              <a:t>paise</a:t>
            </a:r>
            <a:r>
              <a:rPr lang="en-IN" sz="2400" dirty="0"/>
              <a:t> and 25 </a:t>
            </a:r>
            <a:r>
              <a:rPr lang="en-IN" sz="2400" dirty="0" err="1"/>
              <a:t>paise</a:t>
            </a:r>
            <a:r>
              <a:rPr lang="en-IN" sz="2400" dirty="0"/>
              <a:t> coins, their values being in the ratio of 10 : 4 : 3. Find the number of coins of each type?</a:t>
            </a:r>
          </a:p>
          <a:p>
            <a:endParaRPr lang="en-IN" sz="2400" dirty="0"/>
          </a:p>
          <a:p>
            <a:r>
              <a:rPr lang="en-IN" sz="2400" dirty="0"/>
              <a:t>A. 100, 80, 120                    			B. 80, 90, 100</a:t>
            </a:r>
          </a:p>
          <a:p>
            <a:r>
              <a:rPr lang="en-IN" sz="2400" dirty="0"/>
              <a:t>C. 100, 100, 80                    			D. 60, 80, 100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2D9C3-A950-4404-B0B8-0CE320364B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A9891-2C1C-4979-9AFC-6D8225D3B911}"/>
              </a:ext>
            </a:extLst>
          </p:cNvPr>
          <p:cNvSpPr/>
          <p:nvPr/>
        </p:nvSpPr>
        <p:spPr>
          <a:xfrm>
            <a:off x="0" y="725214"/>
            <a:ext cx="11085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number of 2 rupees coins and 5 rupees coins that Maria has is 6:11. If the number of 5 rupees coins is halved, then she will have an amount of Rs. 790. How many 2 rupees coins does Maria have?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84			B. 108			C. 120			D. 220</a:t>
            </a:r>
          </a:p>
          <a:p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47CB7-527B-4AEB-A4C8-00D4299A658D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3E353-BB7D-4666-BA5D-6162408BE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8</a:t>
            </a:r>
            <a:r>
              <a:rPr lang="en-IN" sz="2400" dirty="0" smtClean="0"/>
              <a:t>. </a:t>
            </a:r>
            <a:r>
              <a:rPr lang="en-IN" sz="2400" dirty="0"/>
              <a:t>A dog takes 3 leaps for every 5 leaps of a hare. If one leap of the dog is equal to 3 leaps of the hare, the ratio of the speed of the dog to that of the hare is:</a:t>
            </a:r>
          </a:p>
          <a:p>
            <a:endParaRPr lang="en-IN" sz="2400" dirty="0"/>
          </a:p>
          <a:p>
            <a:r>
              <a:rPr lang="en-IN" sz="2400" dirty="0"/>
              <a:t>A. 9:5                  	B. 2:3                  	C. 4:7                 	D. 5:6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D4CC8-12A5-40E0-A62D-0B1293AE5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9</a:t>
            </a:r>
            <a:r>
              <a:rPr lang="en-IN" sz="2400" dirty="0" smtClean="0"/>
              <a:t>. </a:t>
            </a:r>
            <a:r>
              <a:rPr lang="en-IN" sz="2400" dirty="0"/>
              <a:t>The ratio of the first and second-class fares between the two stations is 6 : 4 and the number of passengers travelling by first and second-class is 1 : 30. If Rs. 2100 is collected as fare, what is the amount collected from first class passengers?</a:t>
            </a:r>
          </a:p>
          <a:p>
            <a:endParaRPr lang="en-IN" sz="2400" dirty="0"/>
          </a:p>
          <a:p>
            <a:r>
              <a:rPr lang="en-IN" sz="2400" dirty="0"/>
              <a:t>A. Rs.250               	B. Rs. 200                  	C. Rs. 150                 	D. Rs. 100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AFCF8-E86B-4FC6-B810-08B42A679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4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10</a:t>
            </a:r>
            <a:r>
              <a:rPr lang="en-IN" sz="2400" dirty="0" smtClean="0"/>
              <a:t>. </a:t>
            </a:r>
            <a:r>
              <a:rPr lang="en-IN" sz="2400" dirty="0"/>
              <a:t>The concentration of petrol in three different mixtures (petrol and kerosene) is 1/2 , 3/5 and 4/5 respectively. If 2 litres, 3 litres and 1 litre are taken from these three different vessels and mixed. what is the ratio of petrol and kerosene in the new mixture?</a:t>
            </a:r>
          </a:p>
          <a:p>
            <a:endParaRPr lang="en-IN" sz="2400" dirty="0"/>
          </a:p>
          <a:p>
            <a:r>
              <a:rPr lang="en-IN" sz="2400" dirty="0"/>
              <a:t>A. 4:5                    	B. 3:2                   	C. 3:5                  	D. 2:3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F74E5-9151-46F4-BEA1-5A50CEEC8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6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FC21FA-B14B-4A5B-A15E-C199C4CD8423}"/>
              </a:ext>
            </a:extLst>
          </p:cNvPr>
          <p:cNvSpPr/>
          <p:nvPr/>
        </p:nvSpPr>
        <p:spPr>
          <a:xfrm>
            <a:off x="0" y="725214"/>
            <a:ext cx="110850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two sections, of class 10th in a school, section A says if some of the students of section B will join us then ratio of students of class A to that of class B becomes 4 : 9, but if some of our classmates goes to section B then its ratio become 3 : 7, if it is known that according to government rule one school can take maximum 200 students in a class (including all sections) then total number of students in 10th class?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150                    	B. 160                   	C. 130                  	D. 180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F1482-D50B-43E0-B114-4C90EC7BDD73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83CBE-B9BB-4A27-8E27-FE2934A6C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90E1ED-76C7-4541-9769-006E0D4FE7A9}"/>
              </a:ext>
            </a:extLst>
          </p:cNvPr>
          <p:cNvSpPr/>
          <p:nvPr/>
        </p:nvSpPr>
        <p:spPr>
          <a:xfrm>
            <a:off x="0" y="725214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monthly income of A and B are in the ratio of 3: 4 respectively and the monthly saving of A, B, and C are in the ratio of 4: 5: 6 respectively. The monthly expenditure of A is Rs. 2500 less than that of C and the monthly expenditures of B is Rs. 1000 more than that of A. Every month, C spends Rs. 5000 then how much money does he save?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Rs. 4500                   	B. Rs. 3000                   C. Rs. 3500                 	D. Rs. 2500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4823-2A2D-474E-84E9-08750D1120B6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A0599-EC0D-4FE2-A64E-6D4E57E79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2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238458-4AFA-4CBD-8853-8D0F23A40319}"/>
              </a:ext>
            </a:extLst>
          </p:cNvPr>
          <p:cNvSpPr/>
          <p:nvPr/>
        </p:nvSpPr>
        <p:spPr>
          <a:xfrm>
            <a:off x="0" y="725214"/>
            <a:ext cx="11085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mean proportional between (3+√2) and (12-√32) is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√7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2√7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6		D.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√5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CF9DB-7C74-475E-BF9D-EB09CE2A2C89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33DD-C70B-47C4-9DF2-B3B45211B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1E7E25-1F33-4E30-B0D1-542502AF1C1F}"/>
              </a:ext>
            </a:extLst>
          </p:cNvPr>
          <p:cNvSpPr/>
          <p:nvPr/>
        </p:nvSpPr>
        <p:spPr>
          <a:xfrm>
            <a:off x="0" y="725214"/>
            <a:ext cx="110850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fourth proportional to 75, 192 and 200 is equal to fourth proportional to 90, 384 and Q. Find the value of Q.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100		B. 108                   	C. 120		D. 126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2CF8B-2D28-4CD5-A07B-F2F038772599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77BB6-044A-45D9-8666-66B70AEFC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97315-6C9F-4A33-8748-B85C95E00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A81BC11-D4B5-43F9-A26F-6E459B7C7053}"/>
              </a:ext>
            </a:extLst>
          </p:cNvPr>
          <p:cNvGrpSpPr/>
          <p:nvPr/>
        </p:nvGrpSpPr>
        <p:grpSpPr>
          <a:xfrm>
            <a:off x="609600" y="1204365"/>
            <a:ext cx="10972800" cy="1216800"/>
            <a:chOff x="0" y="297714"/>
            <a:chExt cx="10972800" cy="1216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33AD47B-739F-4249-BCDB-3DFA27A30F74}"/>
                </a:ext>
              </a:extLst>
            </p:cNvPr>
            <p:cNvSpPr/>
            <p:nvPr/>
          </p:nvSpPr>
          <p:spPr>
            <a:xfrm>
              <a:off x="0" y="297714"/>
              <a:ext cx="10972800" cy="121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6C38ECEC-D3AF-4552-AA2D-AABC94602FCE}"/>
                </a:ext>
              </a:extLst>
            </p:cNvPr>
            <p:cNvSpPr txBox="1"/>
            <p:nvPr/>
          </p:nvSpPr>
          <p:spPr>
            <a:xfrm>
              <a:off x="59399" y="357113"/>
              <a:ext cx="108540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Ratio &amp; Proportion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4F642F-42DD-4EAA-8B7A-9028519CCE13}"/>
              </a:ext>
            </a:extLst>
          </p:cNvPr>
          <p:cNvGrpSpPr/>
          <p:nvPr/>
        </p:nvGrpSpPr>
        <p:grpSpPr>
          <a:xfrm>
            <a:off x="609600" y="2421165"/>
            <a:ext cx="11081657" cy="3473371"/>
            <a:chOff x="-108857" y="1514514"/>
            <a:chExt cx="11081657" cy="1558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9F5EC-7060-4776-B4CC-0C3C605F50DF}"/>
                </a:ext>
              </a:extLst>
            </p:cNvPr>
            <p:cNvSpPr/>
            <p:nvPr/>
          </p:nvSpPr>
          <p:spPr>
            <a:xfrm>
              <a:off x="0" y="1514514"/>
              <a:ext cx="10972800" cy="12109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A2C880-6DA2-4434-ABB4-6F2A90F0CF10}"/>
                </a:ext>
              </a:extLst>
            </p:cNvPr>
            <p:cNvSpPr txBox="1"/>
            <p:nvPr/>
          </p:nvSpPr>
          <p:spPr>
            <a:xfrm>
              <a:off x="-108857" y="1541170"/>
              <a:ext cx="10972800" cy="1532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386" tIns="20320" rIns="113792" bIns="20320" numCol="1" spcCol="1270" anchor="t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the topic </a:t>
              </a: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actual quantities from given ratios and vice- verse</a:t>
              </a:r>
              <a:endPara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Merging of ratios from three or more different ratios</a:t>
              </a:r>
              <a:endPara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Changing of Ratio by Increasing/decreasing values</a:t>
              </a:r>
              <a:endPara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Coins based Questions</a:t>
              </a:r>
              <a:endPara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 based Questions </a:t>
              </a:r>
              <a:endPara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Third and Fourth </a:t>
              </a:r>
              <a:r>
                <a:rPr lang="en-US" sz="1800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proportions</a:t>
              </a:r>
              <a:endPara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54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32246" y="2967335"/>
            <a:ext cx="4527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ADF03-3438-446C-BF31-757CECDE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inciples of design theory of design module 2 proportion,scale, hi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54" y="135465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1753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16043-8AA9-43A6-8C10-8F565F102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262" y="857255"/>
            <a:ext cx="11229475" cy="7743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ffectLst/>
              </a:rPr>
              <a:t>Merging of Ratio’s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1262" y="3266841"/>
            <a:ext cx="5351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For example:-    let </a:t>
            </a:r>
            <a:r>
              <a:rPr lang="en-US" i="1" dirty="0">
                <a:solidFill>
                  <a:srgbClr val="262626"/>
                </a:solidFill>
              </a:rPr>
              <a:t>a:b :: 3:4</a:t>
            </a:r>
            <a:r>
              <a:rPr lang="en-US" dirty="0">
                <a:solidFill>
                  <a:srgbClr val="262626"/>
                </a:solidFill>
              </a:rPr>
              <a:t> and </a:t>
            </a:r>
            <a:r>
              <a:rPr lang="en-US" i="1" dirty="0">
                <a:solidFill>
                  <a:srgbClr val="262626"/>
                </a:solidFill>
              </a:rPr>
              <a:t>b:c :: 5:7</a:t>
            </a:r>
            <a:r>
              <a:rPr lang="en-US" dirty="0">
                <a:solidFill>
                  <a:srgbClr val="262626"/>
                </a:solidFill>
              </a:rPr>
              <a:t> , if we have to find the </a:t>
            </a:r>
            <a:r>
              <a:rPr lang="en-US" i="1" dirty="0">
                <a:solidFill>
                  <a:srgbClr val="262626"/>
                </a:solidFill>
              </a:rPr>
              <a:t>a:b:c</a:t>
            </a:r>
            <a:r>
              <a:rPr lang="en-US" dirty="0">
                <a:solidFill>
                  <a:srgbClr val="262626"/>
                </a:solidFill>
              </a:rPr>
              <a:t>.</a:t>
            </a:r>
          </a:p>
          <a:p>
            <a:r>
              <a:rPr lang="en-US" dirty="0">
                <a:solidFill>
                  <a:srgbClr val="262626"/>
                </a:solidFill>
              </a:rPr>
              <a:t>So a:b become 15:20 and b:c become 20:28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So a:b:c = 15:20:28.</a:t>
            </a:r>
            <a:endParaRPr lang="en-US" b="0" dirty="0">
              <a:solidFill>
                <a:srgbClr val="262626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1753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B8432-0A4B-4D02-8B68-326A489C3EEB}"/>
              </a:ext>
            </a:extLst>
          </p:cNvPr>
          <p:cNvSpPr txBox="1"/>
          <p:nvPr/>
        </p:nvSpPr>
        <p:spPr>
          <a:xfrm>
            <a:off x="438807" y="2218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If A:B=M:N, B:C=P:Q, THEN A:B:C IS</a:t>
            </a:r>
          </a:p>
          <a:p>
            <a:pPr>
              <a:buNone/>
            </a:pPr>
            <a:r>
              <a:rPr lang="en-US" b="1" dirty="0"/>
              <a:t>	A:B:C= MP:PN:NQ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A1247-92A9-4F6B-B6DA-F52E4D2543A3}"/>
              </a:ext>
            </a:extLst>
          </p:cNvPr>
          <p:cNvSpPr txBox="1"/>
          <p:nvPr/>
        </p:nvSpPr>
        <p:spPr>
          <a:xfrm>
            <a:off x="6095999" y="2218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/>
              <a:t>If A:B=M:N, B:C=P:Q, C:D=R:S,THEN A:B:C:D IS</a:t>
            </a:r>
          </a:p>
          <a:p>
            <a:pPr>
              <a:buNone/>
            </a:pPr>
            <a:r>
              <a:rPr lang="en-US" sz="1800" b="1" dirty="0"/>
              <a:t>	A:B:C:D=MPR:NPR:NQR:NQS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0A311-B567-4BD4-B53B-37B74FF09716}"/>
              </a:ext>
            </a:extLst>
          </p:cNvPr>
          <p:cNvSpPr txBox="1"/>
          <p:nvPr/>
        </p:nvSpPr>
        <p:spPr>
          <a:xfrm>
            <a:off x="6359219" y="311561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FOR EXAMPLE,</a:t>
            </a:r>
          </a:p>
          <a:p>
            <a:pPr>
              <a:buNone/>
            </a:pPr>
            <a:r>
              <a:rPr lang="en-US" sz="1800" dirty="0"/>
              <a:t>A:B=2:3</a:t>
            </a:r>
          </a:p>
          <a:p>
            <a:pPr>
              <a:buNone/>
            </a:pPr>
            <a:r>
              <a:rPr lang="en-US" sz="1800" dirty="0"/>
              <a:t>B:C=3:4</a:t>
            </a:r>
          </a:p>
          <a:p>
            <a:pPr>
              <a:buNone/>
            </a:pPr>
            <a:r>
              <a:rPr lang="en-US" sz="1800" dirty="0"/>
              <a:t>C:D=4:5</a:t>
            </a:r>
          </a:p>
          <a:p>
            <a:pPr>
              <a:buNone/>
            </a:pPr>
            <a:r>
              <a:rPr lang="en-US" sz="1800" dirty="0"/>
              <a:t>A:B:C:D=2*3*4:3*3*4:3*4*4:3*4*5</a:t>
            </a:r>
          </a:p>
          <a:p>
            <a:pPr>
              <a:buNone/>
            </a:pPr>
            <a:r>
              <a:rPr lang="en-US" sz="1800" dirty="0"/>
              <a:t>A:B:C:D=24:36:48:60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9330D-D824-497C-B628-0E6E66B21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2555" y="991906"/>
            <a:ext cx="8753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Properties of Proportion: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/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(</a:t>
            </a:r>
            <a:r>
              <a:rPr lang="en-US" dirty="0" err="1">
                <a:solidFill>
                  <a:srgbClr val="262626"/>
                </a:solidFill>
              </a:rPr>
              <a:t>i</a:t>
            </a:r>
            <a:r>
              <a:rPr lang="en-US" dirty="0">
                <a:solidFill>
                  <a:srgbClr val="262626"/>
                </a:solidFill>
              </a:rPr>
              <a:t>) </a:t>
            </a:r>
            <a:r>
              <a:rPr lang="en-US" b="1" i="1" dirty="0">
                <a:solidFill>
                  <a:srgbClr val="262626"/>
                </a:solidFill>
              </a:rPr>
              <a:t>a:b = c:d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       can be written as a/b = c/d</a:t>
            </a:r>
          </a:p>
          <a:p>
            <a:r>
              <a:rPr lang="en-US" dirty="0">
                <a:solidFill>
                  <a:srgbClr val="262626"/>
                </a:solidFill>
              </a:rPr>
              <a:t>       which implies, a*d = b*c, or, ad = </a:t>
            </a:r>
            <a:r>
              <a:rPr lang="en-US" dirty="0" err="1">
                <a:solidFill>
                  <a:srgbClr val="262626"/>
                </a:solidFill>
              </a:rPr>
              <a:t>bc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       this property helps in solving many questions</a:t>
            </a:r>
          </a:p>
          <a:p>
            <a:r>
              <a:rPr lang="en-US" dirty="0">
                <a:solidFill>
                  <a:srgbClr val="262626"/>
                </a:solidFill>
              </a:rPr>
              <a:t/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(ii) if </a:t>
            </a:r>
            <a:r>
              <a:rPr lang="en-US" b="1" i="1" dirty="0">
                <a:solidFill>
                  <a:srgbClr val="262626"/>
                </a:solidFill>
              </a:rPr>
              <a:t>a:b = b:c</a:t>
            </a:r>
            <a:r>
              <a:rPr lang="en-US" dirty="0">
                <a:solidFill>
                  <a:srgbClr val="262626"/>
                </a:solidFill>
              </a:rPr>
              <a:t>, which means this proportions between three numbers is in the form of</a:t>
            </a:r>
          </a:p>
          <a:p>
            <a:r>
              <a:rPr lang="en-US" dirty="0">
                <a:solidFill>
                  <a:srgbClr val="262626"/>
                </a:solidFill>
              </a:rPr>
              <a:t>       ‘Continued proportions’, as all three numbers are having a connection.</a:t>
            </a:r>
          </a:p>
          <a:p>
            <a:r>
              <a:rPr lang="en-US" dirty="0">
                <a:solidFill>
                  <a:srgbClr val="262626"/>
                </a:solidFill>
              </a:rPr>
              <a:t>      So, a/b=b/c or,</a:t>
            </a:r>
          </a:p>
          <a:p>
            <a:r>
              <a:rPr lang="en-US" dirty="0">
                <a:solidFill>
                  <a:srgbClr val="262626"/>
                </a:solidFill>
              </a:rPr>
              <a:t>      ac=</a:t>
            </a:r>
            <a:r>
              <a:rPr lang="en-US" dirty="0" err="1">
                <a:solidFill>
                  <a:srgbClr val="262626"/>
                </a:solidFill>
              </a:rPr>
              <a:t>b.b</a:t>
            </a:r>
            <a:r>
              <a:rPr lang="en-US" dirty="0">
                <a:solidFill>
                  <a:srgbClr val="262626"/>
                </a:solidFill>
              </a:rPr>
              <a:t> or,</a:t>
            </a:r>
          </a:p>
          <a:p>
            <a:r>
              <a:rPr lang="en-US" dirty="0">
                <a:solidFill>
                  <a:srgbClr val="262626"/>
                </a:solidFill>
              </a:rPr>
              <a:t>      ac=b</a:t>
            </a:r>
            <a:r>
              <a:rPr lang="en-US" baseline="30000" dirty="0">
                <a:solidFill>
                  <a:srgbClr val="262626"/>
                </a:solidFill>
              </a:rPr>
              <a:t>2</a:t>
            </a:r>
            <a:endParaRPr lang="en-US" b="0" i="0" dirty="0">
              <a:solidFill>
                <a:srgbClr val="262626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E94A-B14A-4D69-8885-E19CD81DE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/>
              <a:t>Two numbers are respectively 20% and 50% more than a third number. The ratio of the two numbers is:</a:t>
            </a:r>
          </a:p>
          <a:p>
            <a:pPr marL="457200" lvl="0" indent="-457200"/>
            <a:endParaRPr lang="en-IN" sz="2400" dirty="0"/>
          </a:p>
          <a:p>
            <a:pPr marL="457200" lvl="0" indent="-457200"/>
            <a:r>
              <a:rPr lang="en-IN" sz="2400" dirty="0"/>
              <a:t>A. 2 : 5                        B. 3 : 5                      C. 4 : 5                      D. 6 : 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DECF0-BBCF-42B7-A3EF-F8622F3CB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A0AAE8-4340-46AB-89BB-B6C5929F4BD9}"/>
              </a:ext>
            </a:extLst>
          </p:cNvPr>
          <p:cNvSpPr/>
          <p:nvPr/>
        </p:nvSpPr>
        <p:spPr>
          <a:xfrm>
            <a:off x="0" y="975585"/>
            <a:ext cx="110850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 68,000 is divided among A, B, and C in the ratio of 1/2 : 1/4 : 5/16. The difference between the greatest part and the smallest part is: 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Rs. 8000                   B. Rs. 32000                   	C. Rs. 9000                 	D. Rs. 16000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08910-A7A0-4AD6-A58C-1FA3E987D956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5323-9C99-4711-9BCD-C7C172258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3</a:t>
            </a:r>
            <a:r>
              <a:rPr lang="en-IN" sz="2400" dirty="0" smtClean="0"/>
              <a:t>. </a:t>
            </a:r>
            <a:r>
              <a:rPr lang="en-IN" sz="2400" dirty="0"/>
              <a:t>Divide Rs. 390 among 3 persons A, B and C such that 3 times A’s share, 2 times B’s share and 4 times C’s share are all equal. The shares of A, B and C are respectively?</a:t>
            </a:r>
          </a:p>
          <a:p>
            <a:endParaRPr lang="en-IN" sz="2400" dirty="0"/>
          </a:p>
          <a:p>
            <a:r>
              <a:rPr lang="en-IN" sz="2400" dirty="0"/>
              <a:t>A. Rs. 120, Rs. 180, Rs. 90                                  B. Rs. 60, Rs. 90, Rs. 45</a:t>
            </a:r>
          </a:p>
          <a:p>
            <a:r>
              <a:rPr lang="en-IN" sz="2400" dirty="0"/>
              <a:t>C. Rs. 240, Rs. 157, Rs. 90                                  D. None of these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E5E9-53AF-4BEF-AC8F-78033865C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34" y="725214"/>
            <a:ext cx="11085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4</a:t>
            </a:r>
            <a:r>
              <a:rPr lang="en-IN" sz="2400" dirty="0" smtClean="0"/>
              <a:t>. </a:t>
            </a:r>
            <a:r>
              <a:rPr lang="en-IN" sz="2400" dirty="0"/>
              <a:t>The number of oranges in three baskets are in the ratio of 3 : 4 : 5. In which ratio the no. of oranges in first two baskets must be increased so that the new ratio   becomes 5 : 4 : 3?</a:t>
            </a:r>
          </a:p>
          <a:p>
            <a:endParaRPr lang="en-IN" sz="2400" dirty="0"/>
          </a:p>
          <a:p>
            <a:r>
              <a:rPr lang="en-IN" sz="2400" dirty="0"/>
              <a:t>A. 1:3                   	B. 2:1                      	C. 3:4                	D. 2:3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D9781-68DB-4203-B12C-1E7BC0F36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998</Words>
  <Application>Microsoft Office PowerPoint</Application>
  <PresentationFormat>Widescreen</PresentationFormat>
  <Paragraphs>193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Executive</vt:lpstr>
      <vt:lpstr>RATIO &amp; PROPORTION </vt:lpstr>
      <vt:lpstr>PowerPoint Presentation</vt:lpstr>
      <vt:lpstr>PowerPoint Presentation</vt:lpstr>
      <vt:lpstr>Merging of Ratio’s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Arpit Srivastava</cp:lastModifiedBy>
  <cp:revision>386</cp:revision>
  <dcterms:created xsi:type="dcterms:W3CDTF">2017-07-13T07:57:18Z</dcterms:created>
  <dcterms:modified xsi:type="dcterms:W3CDTF">2022-08-19T15:28:57Z</dcterms:modified>
</cp:coreProperties>
</file>