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1024" r:id="rId3"/>
    <p:sldId id="1170" r:id="rId4"/>
    <p:sldId id="1171" r:id="rId5"/>
    <p:sldId id="1175" r:id="rId6"/>
    <p:sldId id="1276" r:id="rId7"/>
    <p:sldId id="1176" r:id="rId8"/>
    <p:sldId id="1177" r:id="rId9"/>
    <p:sldId id="1178" r:id="rId10"/>
    <p:sldId id="1278" r:id="rId11"/>
    <p:sldId id="1279" r:id="rId12"/>
    <p:sldId id="1283" r:id="rId13"/>
    <p:sldId id="1286" r:id="rId14"/>
    <p:sldId id="1301" r:id="rId15"/>
    <p:sldId id="1302" r:id="rId16"/>
    <p:sldId id="1303" r:id="rId17"/>
    <p:sldId id="1304" r:id="rId18"/>
    <p:sldId id="1305" r:id="rId19"/>
    <p:sldId id="1306" r:id="rId20"/>
    <p:sldId id="1310" r:id="rId21"/>
    <p:sldId id="1311" r:id="rId22"/>
    <p:sldId id="1312" r:id="rId23"/>
    <p:sldId id="1313" r:id="rId24"/>
    <p:sldId id="1179" r:id="rId25"/>
    <p:sldId id="1268" r:id="rId26"/>
    <p:sldId id="1277" r:id="rId27"/>
    <p:sldId id="1157" r:id="rId28"/>
    <p:sldId id="9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00FF99"/>
    <a:srgbClr val="CC0099"/>
    <a:srgbClr val="990000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162" autoAdjust="0"/>
    <p:restoredTop sz="94660"/>
  </p:normalViewPr>
  <p:slideViewPr>
    <p:cSldViewPr snapToGrid="0">
      <p:cViewPr>
        <p:scale>
          <a:sx n="73" d="100"/>
          <a:sy n="73" d="100"/>
        </p:scale>
        <p:origin x="-11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8E82-1EDC-48D9-BD3A-343344AF3DBE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578FE76-9D52-42C7-9A08-2D703DEDB889}">
      <dgm:prSet custT="1"/>
      <dgm:spPr/>
      <dgm:t>
        <a:bodyPr/>
        <a:lstStyle/>
        <a:p>
          <a:pPr rtl="0"/>
          <a:r>
            <a:rPr lang="en-IN" sz="1400" b="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dirty="0">
            <a:latin typeface="Times New Roman" pitchFamily="18" charset="0"/>
            <a:cs typeface="Times New Roman" pitchFamily="18" charset="0"/>
          </a:endParaRPr>
        </a:p>
      </dgm:t>
    </dgm:pt>
    <dgm:pt modelId="{9D7F8322-B010-4AEA-B2C8-ABED8DA692AC}" type="parTrans" cxnId="{FCB90C43-334F-41E9-8B10-A2C04BB21436}">
      <dgm:prSet/>
      <dgm:spPr/>
      <dgm:t>
        <a:bodyPr/>
        <a:lstStyle/>
        <a:p>
          <a:endParaRPr lang="en-IN"/>
        </a:p>
      </dgm:t>
    </dgm:pt>
    <dgm:pt modelId="{156D1297-0002-46D1-ACA4-7141136CBED3}" type="sibTrans" cxnId="{FCB90C43-334F-41E9-8B10-A2C04BB21436}">
      <dgm:prSet/>
      <dgm:spPr/>
      <dgm:t>
        <a:bodyPr/>
        <a:lstStyle/>
        <a:p>
          <a:endParaRPr lang="en-IN"/>
        </a:p>
      </dgm:t>
    </dgm:pt>
    <dgm:pt modelId="{B60A9B08-E7FD-4FE6-8037-C7FA94A638AB}">
      <dgm:prSet custT="1"/>
      <dgm:spPr/>
      <dgm:t>
        <a:bodyPr/>
        <a:lstStyle/>
        <a:p>
          <a:pPr algn="l" rtl="0"/>
          <a:r>
            <a:rPr lang="en-IN" sz="1200" b="1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dirty="0" smtClean="0"/>
            <a:t>Understand different machine learning algorithms, as well as underlying theories the behind them.</a:t>
          </a:r>
          <a:endParaRPr lang="en-IN" sz="1200" b="1" dirty="0">
            <a:latin typeface="Times New Roman" pitchFamily="18" charset="0"/>
            <a:cs typeface="Times New Roman" pitchFamily="18" charset="0"/>
          </a:endParaRPr>
        </a:p>
      </dgm:t>
    </dgm:pt>
    <dgm:pt modelId="{1743A4BB-3420-4329-BD14-A855C7BE721C}" type="parTrans" cxnId="{14931E23-CC75-47DD-B94A-3A9131496891}">
      <dgm:prSet/>
      <dgm:spPr/>
      <dgm:t>
        <a:bodyPr/>
        <a:lstStyle/>
        <a:p>
          <a:endParaRPr lang="en-IN"/>
        </a:p>
      </dgm:t>
    </dgm:pt>
    <dgm:pt modelId="{5F67EDBF-CBEF-4869-9C4D-9DEE382706DE}" type="sibTrans" cxnId="{14931E23-CC75-47DD-B94A-3A9131496891}">
      <dgm:prSet/>
      <dgm:spPr/>
      <dgm:t>
        <a:bodyPr/>
        <a:lstStyle/>
        <a:p>
          <a:endParaRPr lang="en-IN"/>
        </a:p>
      </dgm:t>
    </dgm:pt>
    <dgm:pt modelId="{42B7D287-B06F-4860-BF6D-66967ED63566}">
      <dgm:prSet custT="1"/>
      <dgm:spPr/>
      <dgm:t>
        <a:bodyPr/>
        <a:lstStyle/>
        <a:p>
          <a:pPr algn="l" rtl="0"/>
          <a:r>
            <a:rPr lang="en-IN" sz="1200" b="1" dirty="0" smtClean="0"/>
            <a:t>CO-3: </a:t>
          </a:r>
          <a:r>
            <a:rPr lang="en-IN" sz="1200" dirty="0" smtClean="0"/>
            <a:t>Select and apply the appropriate machine learning algorithm to solve problems of moderate complexity</a:t>
          </a:r>
          <a:endParaRPr lang="en-IN" sz="1200" b="1" dirty="0"/>
        </a:p>
      </dgm:t>
    </dgm:pt>
    <dgm:pt modelId="{57DC1ED3-C728-4E8A-B191-EAE392F0BEEA}" type="parTrans" cxnId="{7DDC7924-154E-4364-A74F-F26F909D3799}">
      <dgm:prSet/>
      <dgm:spPr/>
      <dgm:t>
        <a:bodyPr/>
        <a:lstStyle/>
        <a:p>
          <a:endParaRPr lang="en-IN"/>
        </a:p>
      </dgm:t>
    </dgm:pt>
    <dgm:pt modelId="{011A6C04-F795-4BB4-8D9E-6C0E2AEA7658}" type="sibTrans" cxnId="{7DDC7924-154E-4364-A74F-F26F909D3799}">
      <dgm:prSet/>
      <dgm:spPr/>
      <dgm:t>
        <a:bodyPr/>
        <a:lstStyle/>
        <a:p>
          <a:endParaRPr lang="en-IN"/>
        </a:p>
      </dgm:t>
    </dgm:pt>
    <dgm:pt modelId="{BC04120A-B7ED-4D86-B067-8DD56AFAAD85}">
      <dgm:prSet custT="1"/>
      <dgm:spPr/>
      <dgm:t>
        <a:bodyPr/>
        <a:lstStyle/>
        <a:p>
          <a:pPr algn="l" rtl="0"/>
          <a:r>
            <a:rPr lang="en-IN" sz="1800" b="1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dirty="0" smtClean="0"/>
            <a:t>Interpret and evaluate models generated from data.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9635C7B5-1C62-4B16-83C4-261F3B9B0E34}" type="parTrans" cxnId="{BCCD6AC9-834A-432E-ADFD-09D5BEA9ED9C}">
      <dgm:prSet/>
      <dgm:spPr/>
      <dgm:t>
        <a:bodyPr/>
        <a:lstStyle/>
        <a:p>
          <a:endParaRPr lang="en-US"/>
        </a:p>
      </dgm:t>
    </dgm:pt>
    <dgm:pt modelId="{7CEAAED2-76B4-4543-BC39-BC9D2E55E5C8}" type="sibTrans" cxnId="{BCCD6AC9-834A-432E-ADFD-09D5BEA9ED9C}">
      <dgm:prSet/>
      <dgm:spPr/>
      <dgm:t>
        <a:bodyPr/>
        <a:lstStyle/>
        <a:p>
          <a:endParaRPr lang="en-US"/>
        </a:p>
      </dgm:t>
    </dgm:pt>
    <dgm:pt modelId="{F1BB7016-B67B-4569-BAB3-0274171CE331}">
      <dgm:prSet custT="1"/>
      <dgm:spPr/>
      <dgm:t>
        <a:bodyPr/>
        <a:lstStyle/>
        <a:p>
          <a:pPr algn="l" rtl="0"/>
          <a:r>
            <a:rPr lang="en-IN" sz="1050" b="1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dirty="0">
            <a:latin typeface="Times" pitchFamily="18" charset="0"/>
            <a:cs typeface="Times" pitchFamily="18" charset="0"/>
          </a:endParaRPr>
        </a:p>
      </dgm:t>
    </dgm:pt>
    <dgm:pt modelId="{1A867DB6-F3D9-4717-A818-B7ECC2C5C5A3}" type="parTrans" cxnId="{0B69628D-8008-4F26-9D2D-3AF8C023A1EC}">
      <dgm:prSet/>
      <dgm:spPr/>
      <dgm:t>
        <a:bodyPr/>
        <a:lstStyle/>
        <a:p>
          <a:endParaRPr lang="en-US"/>
        </a:p>
      </dgm:t>
    </dgm:pt>
    <dgm:pt modelId="{705748FD-6959-4253-A059-E5C8271B36FB}" type="sibTrans" cxnId="{0B69628D-8008-4F26-9D2D-3AF8C023A1EC}">
      <dgm:prSet/>
      <dgm:spPr/>
      <dgm:t>
        <a:bodyPr/>
        <a:lstStyle/>
        <a:p>
          <a:endParaRPr lang="en-US"/>
        </a:p>
      </dgm:t>
    </dgm:pt>
    <dgm:pt modelId="{E722635D-9BCF-4168-AF49-C59115C9709E}" type="pres">
      <dgm:prSet presAssocID="{0ECD8E82-1EDC-48D9-BD3A-343344AF3DB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5E4C2482-B8D0-4FC2-9FA2-E973D546DD57}" type="pres">
      <dgm:prSet presAssocID="{0ECD8E82-1EDC-48D9-BD3A-343344AF3DBE}" presName="pyramid" presStyleLbl="node1" presStyleIdx="0" presStyleCnt="1"/>
      <dgm:spPr/>
    </dgm:pt>
    <dgm:pt modelId="{98DE14CE-00C4-40A5-8D4A-6A1F67DB1EF9}" type="pres">
      <dgm:prSet presAssocID="{0ECD8E82-1EDC-48D9-BD3A-343344AF3DBE}" presName="theList" presStyleCnt="0"/>
      <dgm:spPr/>
    </dgm:pt>
    <dgm:pt modelId="{71BB48DD-FA8E-48AB-8BCD-B38FD926FA57}" type="pres">
      <dgm:prSet presAssocID="{6578FE76-9D52-42C7-9A08-2D703DEDB889}" presName="aNode" presStyleLbl="fgAcc1" presStyleIdx="0" presStyleCnt="5" custScaleX="124776" custLinFactX="-25931" custLinFactY="-17917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2CD65-AC1E-43A6-A98A-94947674F148}" type="pres">
      <dgm:prSet presAssocID="{6578FE76-9D52-42C7-9A08-2D703DEDB889}" presName="aSpace" presStyleCnt="0"/>
      <dgm:spPr/>
    </dgm:pt>
    <dgm:pt modelId="{D2FCBDAE-4285-4B23-88C6-0DED421A418E}" type="pres">
      <dgm:prSet presAssocID="{B60A9B08-E7FD-4FE6-8037-C7FA94A638AB}" presName="aNode" presStyleLbl="fgAcc1" presStyleIdx="1" presStyleCnt="5" custScaleX="124981" custLinFactY="-24321" custLinFactNeighborX="-9386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D24E4-AA73-4F72-BB9C-BC92D0D1ECFD}" type="pres">
      <dgm:prSet presAssocID="{B60A9B08-E7FD-4FE6-8037-C7FA94A638AB}" presName="aSpace" presStyleCnt="0"/>
      <dgm:spPr/>
    </dgm:pt>
    <dgm:pt modelId="{DAB1C5DE-D37A-465E-92B2-343488CEB278}" type="pres">
      <dgm:prSet presAssocID="{42B7D287-B06F-4860-BF6D-66967ED63566}" presName="aNode" presStyleLbl="fgAcc1" presStyleIdx="2" presStyleCnt="5" custScaleX="127695" custLinFactY="-18999" custLinFactNeighborX="-3264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B4318-4367-4EFD-B8D3-CFAF8D93713A}" type="pres">
      <dgm:prSet presAssocID="{42B7D287-B06F-4860-BF6D-66967ED63566}" presName="aSpace" presStyleCnt="0"/>
      <dgm:spPr/>
    </dgm:pt>
    <dgm:pt modelId="{515F210A-249C-4CD7-A0CC-1834E039A7DC}" type="pres">
      <dgm:prSet presAssocID="{BC04120A-B7ED-4D86-B067-8DD56AFAAD85}" presName="aNode" presStyleLbl="fgAcc1" presStyleIdx="3" presStyleCnt="5" custScaleX="127695" custLinFactY="-11003" custLinFactNeighborX="341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3E3-A2EA-4A1B-9539-7E1D40F63E29}" type="pres">
      <dgm:prSet presAssocID="{BC04120A-B7ED-4D86-B067-8DD56AFAAD85}" presName="aSpace" presStyleCnt="0"/>
      <dgm:spPr/>
    </dgm:pt>
    <dgm:pt modelId="{F478A005-C19F-47F1-A9D2-DA26E5AFEC0A}" type="pres">
      <dgm:prSet presAssocID="{F1BB7016-B67B-4569-BAB3-0274171CE331}" presName="aNode" presStyleLbl="fgAcc1" presStyleIdx="4" presStyleCnt="5" custScaleX="127695" custScaleY="138176" custLinFactNeighborX="76531" custLinFactNeighborY="-8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C380B-9C2E-4EC8-81F2-68A7926AEEAF}" type="pres">
      <dgm:prSet presAssocID="{F1BB7016-B67B-4569-BAB3-0274171CE331}" presName="aSpace" presStyleCnt="0"/>
      <dgm:spPr/>
    </dgm:pt>
  </dgm:ptLst>
  <dgm:cxnLst>
    <dgm:cxn modelId="{6152C903-7C76-4E16-8111-932CFDEDAA30}" type="presOf" srcId="{0ECD8E82-1EDC-48D9-BD3A-343344AF3DBE}" destId="{E722635D-9BCF-4168-AF49-C59115C9709E}" srcOrd="0" destOrd="0" presId="urn:microsoft.com/office/officeart/2005/8/layout/pyramid2"/>
    <dgm:cxn modelId="{BCCD6AC9-834A-432E-ADFD-09D5BEA9ED9C}" srcId="{0ECD8E82-1EDC-48D9-BD3A-343344AF3DBE}" destId="{BC04120A-B7ED-4D86-B067-8DD56AFAAD85}" srcOrd="3" destOrd="0" parTransId="{9635C7B5-1C62-4B16-83C4-261F3B9B0E34}" sibTransId="{7CEAAED2-76B4-4543-BC39-BC9D2E55E5C8}"/>
    <dgm:cxn modelId="{0B69628D-8008-4F26-9D2D-3AF8C023A1EC}" srcId="{0ECD8E82-1EDC-48D9-BD3A-343344AF3DBE}" destId="{F1BB7016-B67B-4569-BAB3-0274171CE331}" srcOrd="4" destOrd="0" parTransId="{1A867DB6-F3D9-4717-A818-B7ECC2C5C5A3}" sibTransId="{705748FD-6959-4253-A059-E5C8271B36FB}"/>
    <dgm:cxn modelId="{7DDC7924-154E-4364-A74F-F26F909D3799}" srcId="{0ECD8E82-1EDC-48D9-BD3A-343344AF3DBE}" destId="{42B7D287-B06F-4860-BF6D-66967ED63566}" srcOrd="2" destOrd="0" parTransId="{57DC1ED3-C728-4E8A-B191-EAE392F0BEEA}" sibTransId="{011A6C04-F795-4BB4-8D9E-6C0E2AEA7658}"/>
    <dgm:cxn modelId="{0B68549F-D1EF-445C-B893-64094DA6D3A4}" type="presOf" srcId="{BC04120A-B7ED-4D86-B067-8DD56AFAAD85}" destId="{515F210A-249C-4CD7-A0CC-1834E039A7DC}" srcOrd="0" destOrd="0" presId="urn:microsoft.com/office/officeart/2005/8/layout/pyramid2"/>
    <dgm:cxn modelId="{FCB90C43-334F-41E9-8B10-A2C04BB21436}" srcId="{0ECD8E82-1EDC-48D9-BD3A-343344AF3DBE}" destId="{6578FE76-9D52-42C7-9A08-2D703DEDB889}" srcOrd="0" destOrd="0" parTransId="{9D7F8322-B010-4AEA-B2C8-ABED8DA692AC}" sibTransId="{156D1297-0002-46D1-ACA4-7141136CBED3}"/>
    <dgm:cxn modelId="{14931E23-CC75-47DD-B94A-3A9131496891}" srcId="{0ECD8E82-1EDC-48D9-BD3A-343344AF3DBE}" destId="{B60A9B08-E7FD-4FE6-8037-C7FA94A638AB}" srcOrd="1" destOrd="0" parTransId="{1743A4BB-3420-4329-BD14-A855C7BE721C}" sibTransId="{5F67EDBF-CBEF-4869-9C4D-9DEE382706DE}"/>
    <dgm:cxn modelId="{9274EE01-940C-4BFF-925B-A8082DB03C7A}" type="presOf" srcId="{6578FE76-9D52-42C7-9A08-2D703DEDB889}" destId="{71BB48DD-FA8E-48AB-8BCD-B38FD926FA57}" srcOrd="0" destOrd="0" presId="urn:microsoft.com/office/officeart/2005/8/layout/pyramid2"/>
    <dgm:cxn modelId="{30DC4844-DD0B-459F-9BAC-7CDA01065F1D}" type="presOf" srcId="{42B7D287-B06F-4860-BF6D-66967ED63566}" destId="{DAB1C5DE-D37A-465E-92B2-343488CEB278}" srcOrd="0" destOrd="0" presId="urn:microsoft.com/office/officeart/2005/8/layout/pyramid2"/>
    <dgm:cxn modelId="{02AF5C9C-BB93-46F7-B703-1A6E5C43869F}" type="presOf" srcId="{F1BB7016-B67B-4569-BAB3-0274171CE331}" destId="{F478A005-C19F-47F1-A9D2-DA26E5AFEC0A}" srcOrd="0" destOrd="0" presId="urn:microsoft.com/office/officeart/2005/8/layout/pyramid2"/>
    <dgm:cxn modelId="{963F633C-56D0-48D2-8074-3115E7C7D4F5}" type="presOf" srcId="{B60A9B08-E7FD-4FE6-8037-C7FA94A638AB}" destId="{D2FCBDAE-4285-4B23-88C6-0DED421A418E}" srcOrd="0" destOrd="0" presId="urn:microsoft.com/office/officeart/2005/8/layout/pyramid2"/>
    <dgm:cxn modelId="{6B06876C-794B-4A0B-AB2F-73BF612C02FB}" type="presParOf" srcId="{E722635D-9BCF-4168-AF49-C59115C9709E}" destId="{5E4C2482-B8D0-4FC2-9FA2-E973D546DD57}" srcOrd="0" destOrd="0" presId="urn:microsoft.com/office/officeart/2005/8/layout/pyramid2"/>
    <dgm:cxn modelId="{AC24B905-9B34-436F-BC8D-1D2C801D7D14}" type="presParOf" srcId="{E722635D-9BCF-4168-AF49-C59115C9709E}" destId="{98DE14CE-00C4-40A5-8D4A-6A1F67DB1EF9}" srcOrd="1" destOrd="0" presId="urn:microsoft.com/office/officeart/2005/8/layout/pyramid2"/>
    <dgm:cxn modelId="{E58F3E92-D4DE-43E9-9FAD-9BA0F60B53F7}" type="presParOf" srcId="{98DE14CE-00C4-40A5-8D4A-6A1F67DB1EF9}" destId="{71BB48DD-FA8E-48AB-8BCD-B38FD926FA57}" srcOrd="0" destOrd="0" presId="urn:microsoft.com/office/officeart/2005/8/layout/pyramid2"/>
    <dgm:cxn modelId="{D9E5F576-5691-415A-A1DF-02FB3C189063}" type="presParOf" srcId="{98DE14CE-00C4-40A5-8D4A-6A1F67DB1EF9}" destId="{86A2CD65-AC1E-43A6-A98A-94947674F148}" srcOrd="1" destOrd="0" presId="urn:microsoft.com/office/officeart/2005/8/layout/pyramid2"/>
    <dgm:cxn modelId="{C851C0A3-ADC3-4978-A7FC-C61F650D9CAA}" type="presParOf" srcId="{98DE14CE-00C4-40A5-8D4A-6A1F67DB1EF9}" destId="{D2FCBDAE-4285-4B23-88C6-0DED421A418E}" srcOrd="2" destOrd="0" presId="urn:microsoft.com/office/officeart/2005/8/layout/pyramid2"/>
    <dgm:cxn modelId="{73688E6B-D9AB-46DC-8456-989FEA5FB79E}" type="presParOf" srcId="{98DE14CE-00C4-40A5-8D4A-6A1F67DB1EF9}" destId="{8BBD24E4-AA73-4F72-BB9C-BC92D0D1ECFD}" srcOrd="3" destOrd="0" presId="urn:microsoft.com/office/officeart/2005/8/layout/pyramid2"/>
    <dgm:cxn modelId="{1889B934-3315-4132-9689-C65787D145BC}" type="presParOf" srcId="{98DE14CE-00C4-40A5-8D4A-6A1F67DB1EF9}" destId="{DAB1C5DE-D37A-465E-92B2-343488CEB278}" srcOrd="4" destOrd="0" presId="urn:microsoft.com/office/officeart/2005/8/layout/pyramid2"/>
    <dgm:cxn modelId="{55CBD7B9-FCDF-40DC-9E5F-76506CA37D0A}" type="presParOf" srcId="{98DE14CE-00C4-40A5-8D4A-6A1F67DB1EF9}" destId="{2A8B4318-4367-4EFD-B8D3-CFAF8D93713A}" srcOrd="5" destOrd="0" presId="urn:microsoft.com/office/officeart/2005/8/layout/pyramid2"/>
    <dgm:cxn modelId="{430E0755-134D-4099-ABC2-9FE5C33A7D28}" type="presParOf" srcId="{98DE14CE-00C4-40A5-8D4A-6A1F67DB1EF9}" destId="{515F210A-249C-4CD7-A0CC-1834E039A7DC}" srcOrd="6" destOrd="0" presId="urn:microsoft.com/office/officeart/2005/8/layout/pyramid2"/>
    <dgm:cxn modelId="{15B80E21-0CE1-46DD-907E-F2395E3D7F0D}" type="presParOf" srcId="{98DE14CE-00C4-40A5-8D4A-6A1F67DB1EF9}" destId="{21D033E3-A2EA-4A1B-9539-7E1D40F63E29}" srcOrd="7" destOrd="0" presId="urn:microsoft.com/office/officeart/2005/8/layout/pyramid2"/>
    <dgm:cxn modelId="{0F4DF041-448E-444A-A9EB-E179E6E32577}" type="presParOf" srcId="{98DE14CE-00C4-40A5-8D4A-6A1F67DB1EF9}" destId="{F478A005-C19F-47F1-A9D2-DA26E5AFEC0A}" srcOrd="8" destOrd="0" presId="urn:microsoft.com/office/officeart/2005/8/layout/pyramid2"/>
    <dgm:cxn modelId="{B139889E-2024-4D53-B7AA-B7660D4A8A35}" type="presParOf" srcId="{98DE14CE-00C4-40A5-8D4A-6A1F67DB1EF9}" destId="{6EBC380B-9C2E-4EC8-81F2-68A7926AEEA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1F1E1-5774-4F1F-BC35-A681E82679CF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2774629-A9AF-46EC-81EB-5BCC1F3A9C86}">
      <dgm:prSet custT="1"/>
      <dgm:spPr/>
      <dgm:t>
        <a:bodyPr/>
        <a:lstStyle/>
        <a:p>
          <a:pPr rtl="0"/>
          <a:r>
            <a:rPr lang="en-IN" sz="1600" b="1" dirty="0" smtClean="0"/>
            <a:t>To understand the history and development of Machine Learning.</a:t>
          </a:r>
          <a:endParaRPr lang="en-IN" sz="1600" b="1" dirty="0"/>
        </a:p>
      </dgm:t>
    </dgm:pt>
    <dgm:pt modelId="{AEDFCF34-A09A-4FC7-9E0D-4CC176EAD940}" type="parTrans" cxnId="{37272932-89E1-4EAA-843E-87758E777A8D}">
      <dgm:prSet/>
      <dgm:spPr/>
      <dgm:t>
        <a:bodyPr/>
        <a:lstStyle/>
        <a:p>
          <a:endParaRPr lang="en-IN"/>
        </a:p>
      </dgm:t>
    </dgm:pt>
    <dgm:pt modelId="{7E040EE3-1663-4478-8979-5F561B67BBC6}" type="sibTrans" cxnId="{37272932-89E1-4EAA-843E-87758E777A8D}">
      <dgm:prSet/>
      <dgm:spPr/>
      <dgm:t>
        <a:bodyPr/>
        <a:lstStyle/>
        <a:p>
          <a:endParaRPr lang="en-IN"/>
        </a:p>
      </dgm:t>
    </dgm:pt>
    <dgm:pt modelId="{BEC27646-216E-41FA-B6F9-E5F3B442AA07}">
      <dgm:prSet custT="1"/>
      <dgm:spPr/>
      <dgm:t>
        <a:bodyPr/>
        <a:lstStyle/>
        <a:p>
          <a:pPr rtl="0"/>
          <a:r>
            <a:rPr lang="en-IN" sz="1600" b="1" dirty="0" smtClean="0"/>
            <a:t>To provide a comprehensive foundation to Machine Learning and Optimization methodology with applications t.</a:t>
          </a:r>
          <a:endParaRPr lang="en-IN" sz="1600" b="1" dirty="0"/>
        </a:p>
      </dgm:t>
    </dgm:pt>
    <dgm:pt modelId="{DA1F586B-A4C8-4B7A-B621-D704EA4D997A}" type="parTrans" cxnId="{3EFC9EE3-66EC-4176-AF25-FBC1D2C7EDB3}">
      <dgm:prSet/>
      <dgm:spPr/>
      <dgm:t>
        <a:bodyPr/>
        <a:lstStyle/>
        <a:p>
          <a:endParaRPr lang="en-IN"/>
        </a:p>
      </dgm:t>
    </dgm:pt>
    <dgm:pt modelId="{BCC79A71-E4EA-45B4-9897-4958965CEAB1}" type="sibTrans" cxnId="{3EFC9EE3-66EC-4176-AF25-FBC1D2C7EDB3}">
      <dgm:prSet/>
      <dgm:spPr/>
      <dgm:t>
        <a:bodyPr/>
        <a:lstStyle/>
        <a:p>
          <a:endParaRPr lang="en-IN"/>
        </a:p>
      </dgm:t>
    </dgm:pt>
    <dgm:pt modelId="{0F0296FB-8ADD-4838-9F9A-1BE68FFAB191}">
      <dgm:prSet custT="1"/>
      <dgm:spPr/>
      <dgm:t>
        <a:bodyPr/>
        <a:lstStyle/>
        <a:p>
          <a:pPr rtl="0"/>
          <a:r>
            <a:rPr lang="en-IN" sz="1600" b="1" dirty="0" smtClean="0"/>
            <a:t>To study learning processes: supervised and unsupervised, deterministic and statistical knowledge of Machine learners, and ensemble learning</a:t>
          </a:r>
          <a:endParaRPr lang="en-IN" sz="1600" b="1" dirty="0"/>
        </a:p>
      </dgm:t>
    </dgm:pt>
    <dgm:pt modelId="{160FAC7C-F894-4F8D-83BA-9F88A270E1D3}" type="parTrans" cxnId="{2ECDA0A1-80FF-45B3-A721-82FE5BF7D332}">
      <dgm:prSet/>
      <dgm:spPr/>
      <dgm:t>
        <a:bodyPr/>
        <a:lstStyle/>
        <a:p>
          <a:endParaRPr lang="en-IN"/>
        </a:p>
      </dgm:t>
    </dgm:pt>
    <dgm:pt modelId="{77479B65-8415-4638-B5DF-5B240C7171E1}" type="sibTrans" cxnId="{2ECDA0A1-80FF-45B3-A721-82FE5BF7D332}">
      <dgm:prSet/>
      <dgm:spPr/>
      <dgm:t>
        <a:bodyPr/>
        <a:lstStyle/>
        <a:p>
          <a:endParaRPr lang="en-IN"/>
        </a:p>
      </dgm:t>
    </dgm:pt>
    <dgm:pt modelId="{93C2B856-9E92-42DC-A772-1E39906DE85D}">
      <dgm:prSet custT="1"/>
      <dgm:spPr/>
      <dgm:t>
        <a:bodyPr/>
        <a:lstStyle/>
        <a:p>
          <a:pPr rtl="0"/>
          <a:r>
            <a:rPr lang="en-IN" sz="1600" b="1" dirty="0" smtClean="0"/>
            <a:t>To understand modern techniques and practical trends of Machine learning.</a:t>
          </a:r>
          <a:endParaRPr lang="en-IN" sz="1600" b="1" dirty="0"/>
        </a:p>
      </dgm:t>
    </dgm:pt>
    <dgm:pt modelId="{2E8BFE8F-A75C-4552-A4B9-B8479173B459}" type="parTrans" cxnId="{73C38D1F-25F9-4757-AC45-54F52501B931}">
      <dgm:prSet/>
      <dgm:spPr/>
      <dgm:t>
        <a:bodyPr/>
        <a:lstStyle/>
        <a:p>
          <a:endParaRPr lang="en-IN"/>
        </a:p>
      </dgm:t>
    </dgm:pt>
    <dgm:pt modelId="{55D74626-E5E5-4B38-94C7-B1E510557E84}" type="sibTrans" cxnId="{73C38D1F-25F9-4757-AC45-54F52501B931}">
      <dgm:prSet/>
      <dgm:spPr/>
      <dgm:t>
        <a:bodyPr/>
        <a:lstStyle/>
        <a:p>
          <a:endParaRPr lang="en-IN"/>
        </a:p>
      </dgm:t>
    </dgm:pt>
    <dgm:pt modelId="{73701E7B-FBC3-42D6-8A7A-B8FE6360C809}" type="pres">
      <dgm:prSet presAssocID="{6F51F1E1-5774-4F1F-BC35-A681E8267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E914A-85B6-414D-B985-4C1BCDCDEB28}" type="pres">
      <dgm:prSet presAssocID="{22774629-A9AF-46EC-81EB-5BCC1F3A9C86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6FBC2B-7E38-4A4E-AAC7-9B708FC1F1C6}" type="pres">
      <dgm:prSet presAssocID="{7E040EE3-1663-4478-8979-5F561B67BBC6}" presName="space" presStyleCnt="0"/>
      <dgm:spPr/>
    </dgm:pt>
    <dgm:pt modelId="{73A2E943-AB3A-4641-AEFD-BB51F509B476}" type="pres">
      <dgm:prSet presAssocID="{BEC27646-216E-41FA-B6F9-E5F3B442AA07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789ED7-8F32-4F90-9146-CF649FD801B9}" type="pres">
      <dgm:prSet presAssocID="{BCC79A71-E4EA-45B4-9897-4958965CEAB1}" presName="space" presStyleCnt="0"/>
      <dgm:spPr/>
    </dgm:pt>
    <dgm:pt modelId="{AF4734E7-1ED5-44E4-B1E4-44C4223EABC2}" type="pres">
      <dgm:prSet presAssocID="{0F0296FB-8ADD-4838-9F9A-1BE68FFAB19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442D6-7009-43F0-A59F-D33608F4100B}" type="pres">
      <dgm:prSet presAssocID="{77479B65-8415-4638-B5DF-5B240C7171E1}" presName="space" presStyleCnt="0"/>
      <dgm:spPr/>
    </dgm:pt>
    <dgm:pt modelId="{520F853D-D5C2-4B43-93D2-153698AFDA17}" type="pres">
      <dgm:prSet presAssocID="{93C2B856-9E92-42DC-A772-1E39906DE85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C38D1F-25F9-4757-AC45-54F52501B931}" srcId="{6F51F1E1-5774-4F1F-BC35-A681E82679CF}" destId="{93C2B856-9E92-42DC-A772-1E39906DE85D}" srcOrd="3" destOrd="0" parTransId="{2E8BFE8F-A75C-4552-A4B9-B8479173B459}" sibTransId="{55D74626-E5E5-4B38-94C7-B1E510557E84}"/>
    <dgm:cxn modelId="{37272932-89E1-4EAA-843E-87758E777A8D}" srcId="{6F51F1E1-5774-4F1F-BC35-A681E82679CF}" destId="{22774629-A9AF-46EC-81EB-5BCC1F3A9C86}" srcOrd="0" destOrd="0" parTransId="{AEDFCF34-A09A-4FC7-9E0D-4CC176EAD940}" sibTransId="{7E040EE3-1663-4478-8979-5F561B67BBC6}"/>
    <dgm:cxn modelId="{30C45FDF-02C0-4C53-903E-AEB88D4D423E}" type="presOf" srcId="{93C2B856-9E92-42DC-A772-1E39906DE85D}" destId="{520F853D-D5C2-4B43-93D2-153698AFDA17}" srcOrd="0" destOrd="0" presId="urn:microsoft.com/office/officeart/2005/8/layout/venn3"/>
    <dgm:cxn modelId="{1E2B97FB-6892-4069-9814-5357D41E3FDE}" type="presOf" srcId="{22774629-A9AF-46EC-81EB-5BCC1F3A9C86}" destId="{22AE914A-85B6-414D-B985-4C1BCDCDEB28}" srcOrd="0" destOrd="0" presId="urn:microsoft.com/office/officeart/2005/8/layout/venn3"/>
    <dgm:cxn modelId="{EC7E7FE6-7919-45E5-9CD4-7D8D55C796B4}" type="presOf" srcId="{0F0296FB-8ADD-4838-9F9A-1BE68FFAB191}" destId="{AF4734E7-1ED5-44E4-B1E4-44C4223EABC2}" srcOrd="0" destOrd="0" presId="urn:microsoft.com/office/officeart/2005/8/layout/venn3"/>
    <dgm:cxn modelId="{2ECDA0A1-80FF-45B3-A721-82FE5BF7D332}" srcId="{6F51F1E1-5774-4F1F-BC35-A681E82679CF}" destId="{0F0296FB-8ADD-4838-9F9A-1BE68FFAB191}" srcOrd="2" destOrd="0" parTransId="{160FAC7C-F894-4F8D-83BA-9F88A270E1D3}" sibTransId="{77479B65-8415-4638-B5DF-5B240C7171E1}"/>
    <dgm:cxn modelId="{3EFC9EE3-66EC-4176-AF25-FBC1D2C7EDB3}" srcId="{6F51F1E1-5774-4F1F-BC35-A681E82679CF}" destId="{BEC27646-216E-41FA-B6F9-E5F3B442AA07}" srcOrd="1" destOrd="0" parTransId="{DA1F586B-A4C8-4B7A-B621-D704EA4D997A}" sibTransId="{BCC79A71-E4EA-45B4-9897-4958965CEAB1}"/>
    <dgm:cxn modelId="{60D26E4C-ABC0-4B96-99D7-47BB643D0D0B}" type="presOf" srcId="{6F51F1E1-5774-4F1F-BC35-A681E82679CF}" destId="{73701E7B-FBC3-42D6-8A7A-B8FE6360C809}" srcOrd="0" destOrd="0" presId="urn:microsoft.com/office/officeart/2005/8/layout/venn3"/>
    <dgm:cxn modelId="{8225088B-94E3-4B7E-9B40-851A3A752D97}" type="presOf" srcId="{BEC27646-216E-41FA-B6F9-E5F3B442AA07}" destId="{73A2E943-AB3A-4641-AEFD-BB51F509B476}" srcOrd="0" destOrd="0" presId="urn:microsoft.com/office/officeart/2005/8/layout/venn3"/>
    <dgm:cxn modelId="{3AFCFD20-D97F-4DDB-8C11-B2C8B5729ECF}" type="presParOf" srcId="{73701E7B-FBC3-42D6-8A7A-B8FE6360C809}" destId="{22AE914A-85B6-414D-B985-4C1BCDCDEB28}" srcOrd="0" destOrd="0" presId="urn:microsoft.com/office/officeart/2005/8/layout/venn3"/>
    <dgm:cxn modelId="{53668E71-1B92-4298-B2E0-BD40527E785C}" type="presParOf" srcId="{73701E7B-FBC3-42D6-8A7A-B8FE6360C809}" destId="{3E6FBC2B-7E38-4A4E-AAC7-9B708FC1F1C6}" srcOrd="1" destOrd="0" presId="urn:microsoft.com/office/officeart/2005/8/layout/venn3"/>
    <dgm:cxn modelId="{1AD15B4F-6131-40CB-91AD-8CC2E11FD61D}" type="presParOf" srcId="{73701E7B-FBC3-42D6-8A7A-B8FE6360C809}" destId="{73A2E943-AB3A-4641-AEFD-BB51F509B476}" srcOrd="2" destOrd="0" presId="urn:microsoft.com/office/officeart/2005/8/layout/venn3"/>
    <dgm:cxn modelId="{0DD6B713-EDAE-42BD-80E7-35A79246DFF7}" type="presParOf" srcId="{73701E7B-FBC3-42D6-8A7A-B8FE6360C809}" destId="{43789ED7-8F32-4F90-9146-CF649FD801B9}" srcOrd="3" destOrd="0" presId="urn:microsoft.com/office/officeart/2005/8/layout/venn3"/>
    <dgm:cxn modelId="{BDDCED43-AFBF-4241-8872-5C79AAAA5C4E}" type="presParOf" srcId="{73701E7B-FBC3-42D6-8A7A-B8FE6360C809}" destId="{AF4734E7-1ED5-44E4-B1E4-44C4223EABC2}" srcOrd="4" destOrd="0" presId="urn:microsoft.com/office/officeart/2005/8/layout/venn3"/>
    <dgm:cxn modelId="{D24A6F9F-1F16-4E40-BDCD-B2FE28AA713E}" type="presParOf" srcId="{73701E7B-FBC3-42D6-8A7A-B8FE6360C809}" destId="{828442D6-7009-43F0-A59F-D33608F4100B}" srcOrd="5" destOrd="0" presId="urn:microsoft.com/office/officeart/2005/8/layout/venn3"/>
    <dgm:cxn modelId="{89282508-9A6E-49B3-9F5B-EAABE8804653}" type="presParOf" srcId="{73701E7B-FBC3-42D6-8A7A-B8FE6360C809}" destId="{520F853D-D5C2-4B43-93D2-153698AFDA1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C2482-B8D0-4FC2-9FA2-E973D546DD57}">
      <dsp:nvSpPr>
        <dsp:cNvPr id="0" name=""/>
        <dsp:cNvSpPr/>
      </dsp:nvSpPr>
      <dsp:spPr>
        <a:xfrm>
          <a:off x="2382335" y="0"/>
          <a:ext cx="4825835" cy="482583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48DD-FA8E-48AB-8BCD-B38FD926FA57}">
      <dsp:nvSpPr>
        <dsp:cNvPr id="0" name=""/>
        <dsp:cNvSpPr/>
      </dsp:nvSpPr>
      <dsp:spPr>
        <a:xfrm>
          <a:off x="456472" y="289887"/>
          <a:ext cx="391396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7806" y="321221"/>
        <a:ext cx="3851296" cy="579205"/>
      </dsp:txXfrm>
    </dsp:sp>
    <dsp:sp modelId="{D2FCBDAE-4285-4B23-88C6-0DED421A418E}">
      <dsp:nvSpPr>
        <dsp:cNvPr id="0" name=""/>
        <dsp:cNvSpPr/>
      </dsp:nvSpPr>
      <dsp:spPr>
        <a:xfrm>
          <a:off x="1459070" y="970890"/>
          <a:ext cx="392039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kern="1200" dirty="0" smtClean="0"/>
            <a:t>Understand different machine learning algorithms, as well as underlying theories the behind them.</a:t>
          </a:r>
          <a:endParaRPr lang="en-IN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90404" y="1002224"/>
        <a:ext cx="3857726" cy="579205"/>
      </dsp:txXfrm>
    </dsp:sp>
    <dsp:sp modelId="{DAB1C5DE-D37A-465E-92B2-343488CEB278}">
      <dsp:nvSpPr>
        <dsp:cNvPr id="0" name=""/>
        <dsp:cNvSpPr/>
      </dsp:nvSpPr>
      <dsp:spPr>
        <a:xfrm>
          <a:off x="3336785" y="1727158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CO-3: </a:t>
          </a:r>
          <a:r>
            <a:rPr lang="en-IN" sz="1200" kern="1200" dirty="0" smtClean="0"/>
            <a:t>Select and apply the appropriate machine learning algorithm to solve problems of moderate complexity</a:t>
          </a:r>
          <a:endParaRPr lang="en-IN" sz="1200" b="1" kern="1200" dirty="0"/>
        </a:p>
      </dsp:txBody>
      <dsp:txXfrm>
        <a:off x="3368119" y="1758492"/>
        <a:ext cx="3942859" cy="579205"/>
      </dsp:txXfrm>
    </dsp:sp>
    <dsp:sp modelId="{515F210A-249C-4CD7-A0CC-1834E039A7DC}">
      <dsp:nvSpPr>
        <dsp:cNvPr id="0" name=""/>
        <dsp:cNvSpPr/>
      </dsp:nvSpPr>
      <dsp:spPr>
        <a:xfrm>
          <a:off x="5430751" y="2500591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kern="1200" dirty="0" smtClean="0"/>
            <a:t>Interpret and evaluate models generated from data.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2085" y="2531925"/>
        <a:ext cx="3942859" cy="579205"/>
      </dsp:txXfrm>
    </dsp:sp>
    <dsp:sp modelId="{F478A005-C19F-47F1-A9D2-DA26E5AFEC0A}">
      <dsp:nvSpPr>
        <dsp:cNvPr id="0" name=""/>
        <dsp:cNvSpPr/>
      </dsp:nvSpPr>
      <dsp:spPr>
        <a:xfrm>
          <a:off x="6743221" y="3308233"/>
          <a:ext cx="4005527" cy="8869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kern="1200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kern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kern="1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kern="1200" dirty="0">
            <a:latin typeface="Times" pitchFamily="18" charset="0"/>
            <a:cs typeface="Times" pitchFamily="18" charset="0"/>
          </a:endParaRPr>
        </a:p>
      </dsp:txBody>
      <dsp:txXfrm>
        <a:off x="6786517" y="3351529"/>
        <a:ext cx="3918935" cy="80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E914A-85B6-414D-B985-4C1BCDCDEB28}">
      <dsp:nvSpPr>
        <dsp:cNvPr id="0" name=""/>
        <dsp:cNvSpPr/>
      </dsp:nvSpPr>
      <dsp:spPr>
        <a:xfrm>
          <a:off x="287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the history and development of Machine Learning.</a:t>
          </a:r>
          <a:endParaRPr lang="en-IN" sz="1600" b="1" kern="1200" dirty="0"/>
        </a:p>
      </dsp:txBody>
      <dsp:txXfrm>
        <a:off x="424645" y="1827301"/>
        <a:ext cx="2036512" cy="2036512"/>
      </dsp:txXfrm>
    </dsp:sp>
    <dsp:sp modelId="{73A2E943-AB3A-4641-AEFD-BB51F509B476}">
      <dsp:nvSpPr>
        <dsp:cNvPr id="0" name=""/>
        <dsp:cNvSpPr/>
      </dsp:nvSpPr>
      <dsp:spPr>
        <a:xfrm>
          <a:off x="230692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provide a comprehensive foundation to Machine Learning and Optimization methodology with applications t.</a:t>
          </a:r>
          <a:endParaRPr lang="en-IN" sz="1600" b="1" kern="1200" dirty="0"/>
        </a:p>
      </dsp:txBody>
      <dsp:txXfrm>
        <a:off x="2728695" y="1827301"/>
        <a:ext cx="2036512" cy="2036512"/>
      </dsp:txXfrm>
    </dsp:sp>
    <dsp:sp modelId="{AF4734E7-1ED5-44E4-B1E4-44C4223EABC2}">
      <dsp:nvSpPr>
        <dsp:cNvPr id="0" name=""/>
        <dsp:cNvSpPr/>
      </dsp:nvSpPr>
      <dsp:spPr>
        <a:xfrm>
          <a:off x="461097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study learning processes: supervised and unsupervised, deterministic and statistical knowledge of Machine learners, and ensemble learning</a:t>
          </a:r>
          <a:endParaRPr lang="en-IN" sz="1600" b="1" kern="1200" dirty="0"/>
        </a:p>
      </dsp:txBody>
      <dsp:txXfrm>
        <a:off x="5032746" y="1827301"/>
        <a:ext cx="2036512" cy="2036512"/>
      </dsp:txXfrm>
    </dsp:sp>
    <dsp:sp modelId="{520F853D-D5C2-4B43-93D2-153698AFDA17}">
      <dsp:nvSpPr>
        <dsp:cNvPr id="0" name=""/>
        <dsp:cNvSpPr/>
      </dsp:nvSpPr>
      <dsp:spPr>
        <a:xfrm>
          <a:off x="691502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modern techniques and practical trends of Machine learning.</a:t>
          </a:r>
          <a:endParaRPr lang="en-IN" sz="1600" b="1" kern="1200" dirty="0"/>
        </a:p>
      </dsp:txBody>
      <dsp:txXfrm>
        <a:off x="7336796" y="1827301"/>
        <a:ext cx="2036512" cy="2036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3032D-D257-48DA-9572-72D171028C4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877D9-F54B-41FD-B616-FEC98F97C774}" type="slidenum">
              <a:rPr lang="en-US"/>
              <a:pPr/>
              <a:t>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6713" y="676275"/>
            <a:ext cx="6124575" cy="34464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38612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95076-5113-41D6-BD67-9B07450EEA2E}" type="slidenum">
              <a:rPr lang="en-US"/>
              <a:pPr/>
              <a:t>10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6713" y="676275"/>
            <a:ext cx="6124575" cy="34464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38612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79B4621-89EC-4283-985D-23BA9A514A0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70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EA235-3FEA-43B8-A3F7-8460DA22212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0124682-A122-4471-BB9C-D6525DB02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18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3DE38E7-F3A5-47E6-A6DB-D441237114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07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1828800" y="12701"/>
            <a:ext cx="0" cy="5783263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2736"/>
              <a:ext cx="0" cy="4652962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0F243E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822"/>
            <a:ext cx="10363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1371601"/>
            <a:ext cx="95504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 rot="18627426">
            <a:off x="440388" y="3421377"/>
            <a:ext cx="2183449" cy="2078567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87FA9-2A0B-4E61-8101-EE863245E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6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  <p:sldLayoutId id="2147483703" r:id="rId15"/>
    <p:sldLayoutId id="214748370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Vfra2UDho0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lustering-in-machine-learning/" TargetMode="External"/><Relationship Id="rId5" Type="http://schemas.openxmlformats.org/officeDocument/2006/relationships/hyperlink" Target="https://www.datanovia.com/en/blog/types-of-clustering-methods-overview-and-quick-start-r-code/" TargetMode="External"/><Relationship Id="rId4" Type="http://schemas.openxmlformats.org/officeDocument/2006/relationships/hyperlink" Target="https://en.wikipedia.org/wiki/Cluster_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2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Unsupervised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Learning-Clustering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CO2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Lecture-3.0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Freeform 2"/>
          <p:cNvSpPr>
            <a:spLocks/>
          </p:cNvSpPr>
          <p:nvPr/>
        </p:nvSpPr>
        <p:spPr bwMode="auto">
          <a:xfrm>
            <a:off x="3208867" y="4019551"/>
            <a:ext cx="1871133" cy="1069975"/>
          </a:xfrm>
          <a:custGeom>
            <a:avLst/>
            <a:gdLst>
              <a:gd name="T0" fmla="*/ 9 w 1140"/>
              <a:gd name="T1" fmla="*/ 612 h 674"/>
              <a:gd name="T2" fmla="*/ 102 w 1140"/>
              <a:gd name="T3" fmla="*/ 418 h 674"/>
              <a:gd name="T4" fmla="*/ 118 w 1140"/>
              <a:gd name="T5" fmla="*/ 403 h 674"/>
              <a:gd name="T6" fmla="*/ 226 w 1140"/>
              <a:gd name="T7" fmla="*/ 286 h 674"/>
              <a:gd name="T8" fmla="*/ 327 w 1140"/>
              <a:gd name="T9" fmla="*/ 217 h 674"/>
              <a:gd name="T10" fmla="*/ 389 w 1140"/>
              <a:gd name="T11" fmla="*/ 201 h 674"/>
              <a:gd name="T12" fmla="*/ 520 w 1140"/>
              <a:gd name="T13" fmla="*/ 108 h 674"/>
              <a:gd name="T14" fmla="*/ 644 w 1140"/>
              <a:gd name="T15" fmla="*/ 70 h 674"/>
              <a:gd name="T16" fmla="*/ 838 w 1140"/>
              <a:gd name="T17" fmla="*/ 0 h 674"/>
              <a:gd name="T18" fmla="*/ 938 w 1140"/>
              <a:gd name="T19" fmla="*/ 8 h 674"/>
              <a:gd name="T20" fmla="*/ 993 w 1140"/>
              <a:gd name="T21" fmla="*/ 85 h 674"/>
              <a:gd name="T22" fmla="*/ 1062 w 1140"/>
              <a:gd name="T23" fmla="*/ 147 h 674"/>
              <a:gd name="T24" fmla="*/ 1078 w 1140"/>
              <a:gd name="T25" fmla="*/ 163 h 674"/>
              <a:gd name="T26" fmla="*/ 1109 w 1140"/>
              <a:gd name="T27" fmla="*/ 225 h 674"/>
              <a:gd name="T28" fmla="*/ 1140 w 1140"/>
              <a:gd name="T29" fmla="*/ 348 h 674"/>
              <a:gd name="T30" fmla="*/ 1101 w 1140"/>
              <a:gd name="T31" fmla="*/ 488 h 674"/>
              <a:gd name="T32" fmla="*/ 807 w 1140"/>
              <a:gd name="T33" fmla="*/ 612 h 674"/>
              <a:gd name="T34" fmla="*/ 458 w 1140"/>
              <a:gd name="T35" fmla="*/ 650 h 674"/>
              <a:gd name="T36" fmla="*/ 303 w 1140"/>
              <a:gd name="T37" fmla="*/ 674 h 674"/>
              <a:gd name="T38" fmla="*/ 25 w 1140"/>
              <a:gd name="T39" fmla="*/ 666 h 674"/>
              <a:gd name="T40" fmla="*/ 9 w 1140"/>
              <a:gd name="T41" fmla="*/ 612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40" h="674">
                <a:moveTo>
                  <a:pt x="9" y="612"/>
                </a:moveTo>
                <a:cubicBezTo>
                  <a:pt x="42" y="548"/>
                  <a:pt x="70" y="482"/>
                  <a:pt x="102" y="418"/>
                </a:cubicBezTo>
                <a:cubicBezTo>
                  <a:pt x="105" y="411"/>
                  <a:pt x="113" y="409"/>
                  <a:pt x="118" y="403"/>
                </a:cubicBezTo>
                <a:cubicBezTo>
                  <a:pt x="151" y="361"/>
                  <a:pt x="188" y="324"/>
                  <a:pt x="226" y="286"/>
                </a:cubicBezTo>
                <a:cubicBezTo>
                  <a:pt x="253" y="259"/>
                  <a:pt x="291" y="230"/>
                  <a:pt x="327" y="217"/>
                </a:cubicBezTo>
                <a:cubicBezTo>
                  <a:pt x="347" y="210"/>
                  <a:pt x="389" y="201"/>
                  <a:pt x="389" y="201"/>
                </a:cubicBezTo>
                <a:cubicBezTo>
                  <a:pt x="434" y="171"/>
                  <a:pt x="476" y="139"/>
                  <a:pt x="520" y="108"/>
                </a:cubicBezTo>
                <a:cubicBezTo>
                  <a:pt x="541" y="93"/>
                  <a:pt x="612" y="80"/>
                  <a:pt x="644" y="70"/>
                </a:cubicBezTo>
                <a:cubicBezTo>
                  <a:pt x="715" y="47"/>
                  <a:pt x="762" y="16"/>
                  <a:pt x="838" y="0"/>
                </a:cubicBezTo>
                <a:cubicBezTo>
                  <a:pt x="871" y="3"/>
                  <a:pt x="905" y="1"/>
                  <a:pt x="938" y="8"/>
                </a:cubicBezTo>
                <a:cubicBezTo>
                  <a:pt x="948" y="10"/>
                  <a:pt x="981" y="73"/>
                  <a:pt x="993" y="85"/>
                </a:cubicBezTo>
                <a:cubicBezTo>
                  <a:pt x="1011" y="103"/>
                  <a:pt x="1048" y="133"/>
                  <a:pt x="1062" y="147"/>
                </a:cubicBezTo>
                <a:cubicBezTo>
                  <a:pt x="1067" y="152"/>
                  <a:pt x="1078" y="163"/>
                  <a:pt x="1078" y="163"/>
                </a:cubicBezTo>
                <a:cubicBezTo>
                  <a:pt x="1086" y="189"/>
                  <a:pt x="1090" y="206"/>
                  <a:pt x="1109" y="225"/>
                </a:cubicBezTo>
                <a:cubicBezTo>
                  <a:pt x="1122" y="266"/>
                  <a:pt x="1133" y="305"/>
                  <a:pt x="1140" y="348"/>
                </a:cubicBezTo>
                <a:cubicBezTo>
                  <a:pt x="1134" y="395"/>
                  <a:pt x="1127" y="447"/>
                  <a:pt x="1101" y="488"/>
                </a:cubicBezTo>
                <a:cubicBezTo>
                  <a:pt x="1039" y="586"/>
                  <a:pt x="910" y="602"/>
                  <a:pt x="807" y="612"/>
                </a:cubicBezTo>
                <a:cubicBezTo>
                  <a:pt x="692" y="638"/>
                  <a:pt x="576" y="642"/>
                  <a:pt x="458" y="650"/>
                </a:cubicBezTo>
                <a:cubicBezTo>
                  <a:pt x="406" y="658"/>
                  <a:pt x="354" y="663"/>
                  <a:pt x="303" y="674"/>
                </a:cubicBezTo>
                <a:cubicBezTo>
                  <a:pt x="210" y="671"/>
                  <a:pt x="117" y="674"/>
                  <a:pt x="25" y="666"/>
                </a:cubicBezTo>
                <a:cubicBezTo>
                  <a:pt x="0" y="664"/>
                  <a:pt x="3" y="626"/>
                  <a:pt x="9" y="612"/>
                </a:cubicBezTo>
                <a:close/>
              </a:path>
            </a:pathLst>
          </a:custGeom>
          <a:pattFill prst="dashUpDiag">
            <a:fgClr>
              <a:srgbClr val="33CCCC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Freeform 3"/>
          <p:cNvSpPr>
            <a:spLocks/>
          </p:cNvSpPr>
          <p:nvPr/>
        </p:nvSpPr>
        <p:spPr bwMode="auto">
          <a:xfrm>
            <a:off x="5291667" y="3503614"/>
            <a:ext cx="1210733" cy="1449387"/>
          </a:xfrm>
          <a:custGeom>
            <a:avLst/>
            <a:gdLst>
              <a:gd name="T0" fmla="*/ 47 w 702"/>
              <a:gd name="T1" fmla="*/ 433 h 729"/>
              <a:gd name="T2" fmla="*/ 86 w 702"/>
              <a:gd name="T3" fmla="*/ 162 h 729"/>
              <a:gd name="T4" fmla="*/ 179 w 702"/>
              <a:gd name="T5" fmla="*/ 93 h 729"/>
              <a:gd name="T6" fmla="*/ 225 w 702"/>
              <a:gd name="T7" fmla="*/ 38 h 729"/>
              <a:gd name="T8" fmla="*/ 357 w 702"/>
              <a:gd name="T9" fmla="*/ 0 h 729"/>
              <a:gd name="T10" fmla="*/ 473 w 702"/>
              <a:gd name="T11" fmla="*/ 8 h 729"/>
              <a:gd name="T12" fmla="*/ 558 w 702"/>
              <a:gd name="T13" fmla="*/ 108 h 729"/>
              <a:gd name="T14" fmla="*/ 612 w 702"/>
              <a:gd name="T15" fmla="*/ 240 h 729"/>
              <a:gd name="T16" fmla="*/ 636 w 702"/>
              <a:gd name="T17" fmla="*/ 302 h 729"/>
              <a:gd name="T18" fmla="*/ 682 w 702"/>
              <a:gd name="T19" fmla="*/ 488 h 729"/>
              <a:gd name="T20" fmla="*/ 605 w 702"/>
              <a:gd name="T21" fmla="*/ 728 h 729"/>
              <a:gd name="T22" fmla="*/ 473 w 702"/>
              <a:gd name="T23" fmla="*/ 720 h 729"/>
              <a:gd name="T24" fmla="*/ 450 w 702"/>
              <a:gd name="T25" fmla="*/ 697 h 729"/>
              <a:gd name="T26" fmla="*/ 380 w 702"/>
              <a:gd name="T27" fmla="*/ 658 h 729"/>
              <a:gd name="T28" fmla="*/ 295 w 702"/>
              <a:gd name="T29" fmla="*/ 596 h 729"/>
              <a:gd name="T30" fmla="*/ 39 w 702"/>
              <a:gd name="T31" fmla="*/ 464 h 729"/>
              <a:gd name="T32" fmla="*/ 24 w 702"/>
              <a:gd name="T33" fmla="*/ 441 h 729"/>
              <a:gd name="T34" fmla="*/ 47 w 702"/>
              <a:gd name="T35" fmla="*/ 433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2" h="729">
                <a:moveTo>
                  <a:pt x="47" y="433"/>
                </a:moveTo>
                <a:cubicBezTo>
                  <a:pt x="47" y="419"/>
                  <a:pt x="0" y="192"/>
                  <a:pt x="86" y="162"/>
                </a:cubicBezTo>
                <a:cubicBezTo>
                  <a:pt x="163" y="102"/>
                  <a:pt x="131" y="124"/>
                  <a:pt x="179" y="93"/>
                </a:cubicBezTo>
                <a:cubicBezTo>
                  <a:pt x="190" y="76"/>
                  <a:pt x="207" y="49"/>
                  <a:pt x="225" y="38"/>
                </a:cubicBezTo>
                <a:cubicBezTo>
                  <a:pt x="262" y="16"/>
                  <a:pt x="316" y="14"/>
                  <a:pt x="357" y="0"/>
                </a:cubicBezTo>
                <a:cubicBezTo>
                  <a:pt x="396" y="3"/>
                  <a:pt x="435" y="1"/>
                  <a:pt x="473" y="8"/>
                </a:cubicBezTo>
                <a:cubicBezTo>
                  <a:pt x="488" y="11"/>
                  <a:pt x="540" y="90"/>
                  <a:pt x="558" y="108"/>
                </a:cubicBezTo>
                <a:cubicBezTo>
                  <a:pt x="574" y="153"/>
                  <a:pt x="586" y="199"/>
                  <a:pt x="612" y="240"/>
                </a:cubicBezTo>
                <a:cubicBezTo>
                  <a:pt x="635" y="330"/>
                  <a:pt x="602" y="209"/>
                  <a:pt x="636" y="302"/>
                </a:cubicBezTo>
                <a:cubicBezTo>
                  <a:pt x="658" y="360"/>
                  <a:pt x="666" y="427"/>
                  <a:pt x="682" y="488"/>
                </a:cubicBezTo>
                <a:cubicBezTo>
                  <a:pt x="678" y="566"/>
                  <a:pt x="702" y="694"/>
                  <a:pt x="605" y="728"/>
                </a:cubicBezTo>
                <a:cubicBezTo>
                  <a:pt x="561" y="725"/>
                  <a:pt x="516" y="729"/>
                  <a:pt x="473" y="720"/>
                </a:cubicBezTo>
                <a:cubicBezTo>
                  <a:pt x="462" y="718"/>
                  <a:pt x="459" y="703"/>
                  <a:pt x="450" y="697"/>
                </a:cubicBezTo>
                <a:cubicBezTo>
                  <a:pt x="416" y="674"/>
                  <a:pt x="407" y="680"/>
                  <a:pt x="380" y="658"/>
                </a:cubicBezTo>
                <a:cubicBezTo>
                  <a:pt x="350" y="633"/>
                  <a:pt x="333" y="609"/>
                  <a:pt x="295" y="596"/>
                </a:cubicBezTo>
                <a:cubicBezTo>
                  <a:pt x="238" y="539"/>
                  <a:pt x="119" y="485"/>
                  <a:pt x="39" y="464"/>
                </a:cubicBezTo>
                <a:cubicBezTo>
                  <a:pt x="34" y="456"/>
                  <a:pt x="22" y="450"/>
                  <a:pt x="24" y="441"/>
                </a:cubicBezTo>
                <a:cubicBezTo>
                  <a:pt x="26" y="433"/>
                  <a:pt x="47" y="433"/>
                  <a:pt x="47" y="433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599" y="274637"/>
            <a:ext cx="10663825" cy="950775"/>
          </a:xfrm>
          <a:noFill/>
          <a:ln/>
        </p:spPr>
        <p:txBody>
          <a:bodyPr lIns="92075" tIns="46038" rIns="92075" bIns="46038" anchor="b"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</a:p>
        </p:txBody>
      </p:sp>
      <p:sp>
        <p:nvSpPr>
          <p:cNvPr id="483333" name="Line 5"/>
          <p:cNvSpPr>
            <a:spLocks noChangeShapeType="1"/>
          </p:cNvSpPr>
          <p:nvPr/>
        </p:nvSpPr>
        <p:spPr bwMode="auto">
          <a:xfrm>
            <a:off x="2133600" y="2438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4" name="Line 6"/>
          <p:cNvSpPr>
            <a:spLocks noChangeShapeType="1"/>
          </p:cNvSpPr>
          <p:nvPr/>
        </p:nvSpPr>
        <p:spPr bwMode="auto">
          <a:xfrm>
            <a:off x="2133600" y="5334000"/>
            <a:ext cx="467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auto">
          <a:xfrm>
            <a:off x="4072467" y="44259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6" name="Rectangle 8"/>
          <p:cNvSpPr>
            <a:spLocks noChangeArrowheads="1"/>
          </p:cNvSpPr>
          <p:nvPr/>
        </p:nvSpPr>
        <p:spPr bwMode="auto">
          <a:xfrm>
            <a:off x="4478867" y="41973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7" name="Rectangle 9"/>
          <p:cNvSpPr>
            <a:spLocks noChangeArrowheads="1"/>
          </p:cNvSpPr>
          <p:nvPr/>
        </p:nvSpPr>
        <p:spPr bwMode="auto">
          <a:xfrm>
            <a:off x="4377267" y="44259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8" name="Rectangle 10"/>
          <p:cNvSpPr>
            <a:spLocks noChangeArrowheads="1"/>
          </p:cNvSpPr>
          <p:nvPr/>
        </p:nvSpPr>
        <p:spPr bwMode="auto">
          <a:xfrm>
            <a:off x="4682067" y="47307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9" name="Rectangle 11"/>
          <p:cNvSpPr>
            <a:spLocks noChangeArrowheads="1"/>
          </p:cNvSpPr>
          <p:nvPr/>
        </p:nvSpPr>
        <p:spPr bwMode="auto">
          <a:xfrm>
            <a:off x="5588000" y="441960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0" name="Rectangle 12"/>
          <p:cNvSpPr>
            <a:spLocks noChangeArrowheads="1"/>
          </p:cNvSpPr>
          <p:nvPr/>
        </p:nvSpPr>
        <p:spPr bwMode="auto">
          <a:xfrm>
            <a:off x="3767667" y="46545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1" name="Oval 13"/>
          <p:cNvSpPr>
            <a:spLocks noChangeArrowheads="1"/>
          </p:cNvSpPr>
          <p:nvPr/>
        </p:nvSpPr>
        <p:spPr bwMode="auto">
          <a:xfrm>
            <a:off x="3056467" y="3587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2" name="Oval 14"/>
          <p:cNvSpPr>
            <a:spLocks noChangeArrowheads="1"/>
          </p:cNvSpPr>
          <p:nvPr/>
        </p:nvSpPr>
        <p:spPr bwMode="auto">
          <a:xfrm>
            <a:off x="3259667" y="37401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3" name="Oval 15"/>
          <p:cNvSpPr>
            <a:spLocks noChangeArrowheads="1"/>
          </p:cNvSpPr>
          <p:nvPr/>
        </p:nvSpPr>
        <p:spPr bwMode="auto">
          <a:xfrm>
            <a:off x="3666067" y="3663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4" name="Oval 16"/>
          <p:cNvSpPr>
            <a:spLocks noChangeArrowheads="1"/>
          </p:cNvSpPr>
          <p:nvPr/>
        </p:nvSpPr>
        <p:spPr bwMode="auto">
          <a:xfrm>
            <a:off x="4072467" y="3587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5" name="Oval 17"/>
          <p:cNvSpPr>
            <a:spLocks noChangeArrowheads="1"/>
          </p:cNvSpPr>
          <p:nvPr/>
        </p:nvSpPr>
        <p:spPr bwMode="auto">
          <a:xfrm>
            <a:off x="2954867" y="42735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6" name="Oval 18"/>
          <p:cNvSpPr>
            <a:spLocks noChangeArrowheads="1"/>
          </p:cNvSpPr>
          <p:nvPr/>
        </p:nvSpPr>
        <p:spPr bwMode="auto">
          <a:xfrm>
            <a:off x="4580467" y="3282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7" name="Oval 19"/>
          <p:cNvSpPr>
            <a:spLocks noChangeArrowheads="1"/>
          </p:cNvSpPr>
          <p:nvPr/>
        </p:nvSpPr>
        <p:spPr bwMode="auto">
          <a:xfrm>
            <a:off x="3462867" y="4044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8" name="Oval 20"/>
          <p:cNvSpPr>
            <a:spLocks noChangeArrowheads="1"/>
          </p:cNvSpPr>
          <p:nvPr/>
        </p:nvSpPr>
        <p:spPr bwMode="auto">
          <a:xfrm>
            <a:off x="4072467" y="38925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9" name="Oval 21"/>
          <p:cNvSpPr>
            <a:spLocks noChangeArrowheads="1"/>
          </p:cNvSpPr>
          <p:nvPr/>
        </p:nvSpPr>
        <p:spPr bwMode="auto">
          <a:xfrm>
            <a:off x="4580467" y="38163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0" name="Oval 22"/>
          <p:cNvSpPr>
            <a:spLocks noChangeArrowheads="1"/>
          </p:cNvSpPr>
          <p:nvPr/>
        </p:nvSpPr>
        <p:spPr bwMode="auto">
          <a:xfrm>
            <a:off x="3158067" y="4425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1" name="Oval 23"/>
          <p:cNvSpPr>
            <a:spLocks noChangeArrowheads="1"/>
          </p:cNvSpPr>
          <p:nvPr/>
        </p:nvSpPr>
        <p:spPr bwMode="auto">
          <a:xfrm>
            <a:off x="2853267" y="46545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2" name="Oval 24"/>
          <p:cNvSpPr>
            <a:spLocks noChangeArrowheads="1"/>
          </p:cNvSpPr>
          <p:nvPr/>
        </p:nvSpPr>
        <p:spPr bwMode="auto">
          <a:xfrm>
            <a:off x="3767667" y="32829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3" name="Rectangle 25"/>
          <p:cNvSpPr>
            <a:spLocks noChangeArrowheads="1"/>
          </p:cNvSpPr>
          <p:nvPr/>
        </p:nvSpPr>
        <p:spPr bwMode="auto">
          <a:xfrm>
            <a:off x="3462867" y="48069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4" name="Oval 26"/>
          <p:cNvSpPr>
            <a:spLocks noChangeArrowheads="1"/>
          </p:cNvSpPr>
          <p:nvPr/>
        </p:nvSpPr>
        <p:spPr bwMode="auto">
          <a:xfrm>
            <a:off x="4580467" y="35115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5" name="Oval 27"/>
          <p:cNvSpPr>
            <a:spLocks noChangeArrowheads="1"/>
          </p:cNvSpPr>
          <p:nvPr/>
        </p:nvSpPr>
        <p:spPr bwMode="auto">
          <a:xfrm>
            <a:off x="6002867" y="3587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6" name="Oval 28"/>
          <p:cNvSpPr>
            <a:spLocks noChangeArrowheads="1"/>
          </p:cNvSpPr>
          <p:nvPr/>
        </p:nvSpPr>
        <p:spPr bwMode="auto">
          <a:xfrm>
            <a:off x="5596467" y="38163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7" name="Oval 29"/>
          <p:cNvSpPr>
            <a:spLocks noChangeArrowheads="1"/>
          </p:cNvSpPr>
          <p:nvPr/>
        </p:nvSpPr>
        <p:spPr bwMode="auto">
          <a:xfrm>
            <a:off x="5494867" y="41211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8" name="Oval 30"/>
          <p:cNvSpPr>
            <a:spLocks noChangeArrowheads="1"/>
          </p:cNvSpPr>
          <p:nvPr/>
        </p:nvSpPr>
        <p:spPr bwMode="auto">
          <a:xfrm>
            <a:off x="5901267" y="41973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9" name="Oval 31"/>
          <p:cNvSpPr>
            <a:spLocks noChangeArrowheads="1"/>
          </p:cNvSpPr>
          <p:nvPr/>
        </p:nvSpPr>
        <p:spPr bwMode="auto">
          <a:xfrm>
            <a:off x="6104467" y="4349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0" name="Oval 32"/>
          <p:cNvSpPr>
            <a:spLocks noChangeArrowheads="1"/>
          </p:cNvSpPr>
          <p:nvPr/>
        </p:nvSpPr>
        <p:spPr bwMode="auto">
          <a:xfrm>
            <a:off x="6002867" y="3968750"/>
            <a:ext cx="186267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1" name="Rectangle 33"/>
          <p:cNvSpPr>
            <a:spLocks noChangeArrowheads="1"/>
          </p:cNvSpPr>
          <p:nvPr/>
        </p:nvSpPr>
        <p:spPr bwMode="auto">
          <a:xfrm>
            <a:off x="4275667" y="3282950"/>
            <a:ext cx="186267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2" name="Rectangle 34"/>
          <p:cNvSpPr>
            <a:spLocks noChangeArrowheads="1"/>
          </p:cNvSpPr>
          <p:nvPr/>
        </p:nvSpPr>
        <p:spPr bwMode="auto">
          <a:xfrm>
            <a:off x="926926" y="1225413"/>
            <a:ext cx="10757074" cy="99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Unsupervised learning: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Finds “natural” grouping of instances given un-labeled data</a:t>
            </a:r>
          </a:p>
        </p:txBody>
      </p:sp>
      <p:sp>
        <p:nvSpPr>
          <p:cNvPr id="483363" name="Freeform 35" descr="Wide downward diagonal"/>
          <p:cNvSpPr>
            <a:spLocks/>
          </p:cNvSpPr>
          <p:nvPr/>
        </p:nvSpPr>
        <p:spPr bwMode="auto">
          <a:xfrm>
            <a:off x="2645833" y="3195639"/>
            <a:ext cx="2336800" cy="1684337"/>
          </a:xfrm>
          <a:custGeom>
            <a:avLst/>
            <a:gdLst>
              <a:gd name="T0" fmla="*/ 12 w 1104"/>
              <a:gd name="T1" fmla="*/ 945 h 1061"/>
              <a:gd name="T2" fmla="*/ 51 w 1104"/>
              <a:gd name="T3" fmla="*/ 534 h 1061"/>
              <a:gd name="T4" fmla="*/ 66 w 1104"/>
              <a:gd name="T5" fmla="*/ 457 h 1061"/>
              <a:gd name="T6" fmla="*/ 268 w 1104"/>
              <a:gd name="T7" fmla="*/ 155 h 1061"/>
              <a:gd name="T8" fmla="*/ 360 w 1104"/>
              <a:gd name="T9" fmla="*/ 101 h 1061"/>
              <a:gd name="T10" fmla="*/ 430 w 1104"/>
              <a:gd name="T11" fmla="*/ 54 h 1061"/>
              <a:gd name="T12" fmla="*/ 647 w 1104"/>
              <a:gd name="T13" fmla="*/ 0 h 1061"/>
              <a:gd name="T14" fmla="*/ 879 w 1104"/>
              <a:gd name="T15" fmla="*/ 8 h 1061"/>
              <a:gd name="T16" fmla="*/ 949 w 1104"/>
              <a:gd name="T17" fmla="*/ 31 h 1061"/>
              <a:gd name="T18" fmla="*/ 1065 w 1104"/>
              <a:gd name="T19" fmla="*/ 54 h 1061"/>
              <a:gd name="T20" fmla="*/ 1104 w 1104"/>
              <a:gd name="T21" fmla="*/ 124 h 1061"/>
              <a:gd name="T22" fmla="*/ 1096 w 1104"/>
              <a:gd name="T23" fmla="*/ 349 h 1061"/>
              <a:gd name="T24" fmla="*/ 1057 w 1104"/>
              <a:gd name="T25" fmla="*/ 418 h 1061"/>
              <a:gd name="T26" fmla="*/ 771 w 1104"/>
              <a:gd name="T27" fmla="*/ 565 h 1061"/>
              <a:gd name="T28" fmla="*/ 693 w 1104"/>
              <a:gd name="T29" fmla="*/ 604 h 1061"/>
              <a:gd name="T30" fmla="*/ 624 w 1104"/>
              <a:gd name="T31" fmla="*/ 643 h 1061"/>
              <a:gd name="T32" fmla="*/ 453 w 1104"/>
              <a:gd name="T33" fmla="*/ 782 h 1061"/>
              <a:gd name="T34" fmla="*/ 399 w 1104"/>
              <a:gd name="T35" fmla="*/ 821 h 1061"/>
              <a:gd name="T36" fmla="*/ 275 w 1104"/>
              <a:gd name="T37" fmla="*/ 929 h 1061"/>
              <a:gd name="T38" fmla="*/ 144 w 1104"/>
              <a:gd name="T39" fmla="*/ 968 h 1061"/>
              <a:gd name="T40" fmla="*/ 120 w 1104"/>
              <a:gd name="T41" fmla="*/ 976 h 1061"/>
              <a:gd name="T42" fmla="*/ 182 w 1104"/>
              <a:gd name="T43" fmla="*/ 937 h 1061"/>
              <a:gd name="T44" fmla="*/ 198 w 1104"/>
              <a:gd name="T45" fmla="*/ 1030 h 1061"/>
              <a:gd name="T46" fmla="*/ 120 w 1104"/>
              <a:gd name="T47" fmla="*/ 1061 h 1061"/>
              <a:gd name="T48" fmla="*/ 20 w 1104"/>
              <a:gd name="T49" fmla="*/ 1022 h 1061"/>
              <a:gd name="T50" fmla="*/ 12 w 1104"/>
              <a:gd name="T51" fmla="*/ 94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04" h="1061">
                <a:moveTo>
                  <a:pt x="12" y="945"/>
                </a:moveTo>
                <a:cubicBezTo>
                  <a:pt x="21" y="808"/>
                  <a:pt x="19" y="668"/>
                  <a:pt x="51" y="534"/>
                </a:cubicBezTo>
                <a:cubicBezTo>
                  <a:pt x="53" y="525"/>
                  <a:pt x="63" y="465"/>
                  <a:pt x="66" y="457"/>
                </a:cubicBezTo>
                <a:cubicBezTo>
                  <a:pt x="108" y="349"/>
                  <a:pt x="179" y="231"/>
                  <a:pt x="268" y="155"/>
                </a:cubicBezTo>
                <a:cubicBezTo>
                  <a:pt x="328" y="104"/>
                  <a:pt x="265" y="164"/>
                  <a:pt x="360" y="101"/>
                </a:cubicBezTo>
                <a:cubicBezTo>
                  <a:pt x="383" y="86"/>
                  <a:pt x="403" y="63"/>
                  <a:pt x="430" y="54"/>
                </a:cubicBezTo>
                <a:cubicBezTo>
                  <a:pt x="502" y="31"/>
                  <a:pt x="572" y="11"/>
                  <a:pt x="647" y="0"/>
                </a:cubicBezTo>
                <a:cubicBezTo>
                  <a:pt x="724" y="3"/>
                  <a:pt x="802" y="3"/>
                  <a:pt x="879" y="8"/>
                </a:cubicBezTo>
                <a:cubicBezTo>
                  <a:pt x="902" y="9"/>
                  <a:pt x="927" y="26"/>
                  <a:pt x="949" y="31"/>
                </a:cubicBezTo>
                <a:cubicBezTo>
                  <a:pt x="987" y="40"/>
                  <a:pt x="1026" y="48"/>
                  <a:pt x="1065" y="54"/>
                </a:cubicBezTo>
                <a:cubicBezTo>
                  <a:pt x="1080" y="78"/>
                  <a:pt x="1088" y="101"/>
                  <a:pt x="1104" y="124"/>
                </a:cubicBezTo>
                <a:cubicBezTo>
                  <a:pt x="1101" y="199"/>
                  <a:pt x="1101" y="274"/>
                  <a:pt x="1096" y="349"/>
                </a:cubicBezTo>
                <a:cubicBezTo>
                  <a:pt x="1094" y="375"/>
                  <a:pt x="1057" y="418"/>
                  <a:pt x="1057" y="418"/>
                </a:cubicBezTo>
                <a:cubicBezTo>
                  <a:pt x="1010" y="559"/>
                  <a:pt x="899" y="557"/>
                  <a:pt x="771" y="565"/>
                </a:cubicBezTo>
                <a:cubicBezTo>
                  <a:pt x="737" y="574"/>
                  <a:pt x="725" y="593"/>
                  <a:pt x="693" y="604"/>
                </a:cubicBezTo>
                <a:cubicBezTo>
                  <a:pt x="672" y="626"/>
                  <a:pt x="650" y="626"/>
                  <a:pt x="624" y="643"/>
                </a:cubicBezTo>
                <a:cubicBezTo>
                  <a:pt x="570" y="678"/>
                  <a:pt x="512" y="765"/>
                  <a:pt x="453" y="782"/>
                </a:cubicBezTo>
                <a:cubicBezTo>
                  <a:pt x="435" y="802"/>
                  <a:pt x="425" y="812"/>
                  <a:pt x="399" y="821"/>
                </a:cubicBezTo>
                <a:cubicBezTo>
                  <a:pt x="369" y="867"/>
                  <a:pt x="324" y="905"/>
                  <a:pt x="275" y="929"/>
                </a:cubicBezTo>
                <a:cubicBezTo>
                  <a:pt x="243" y="964"/>
                  <a:pt x="189" y="961"/>
                  <a:pt x="144" y="968"/>
                </a:cubicBezTo>
                <a:cubicBezTo>
                  <a:pt x="136" y="971"/>
                  <a:pt x="124" y="983"/>
                  <a:pt x="120" y="976"/>
                </a:cubicBezTo>
                <a:cubicBezTo>
                  <a:pt x="109" y="954"/>
                  <a:pt x="182" y="937"/>
                  <a:pt x="182" y="937"/>
                </a:cubicBezTo>
                <a:cubicBezTo>
                  <a:pt x="228" y="952"/>
                  <a:pt x="233" y="994"/>
                  <a:pt x="198" y="1030"/>
                </a:cubicBezTo>
                <a:cubicBezTo>
                  <a:pt x="178" y="1051"/>
                  <a:pt x="147" y="1054"/>
                  <a:pt x="120" y="1061"/>
                </a:cubicBezTo>
                <a:cubicBezTo>
                  <a:pt x="52" y="1053"/>
                  <a:pt x="57" y="1061"/>
                  <a:pt x="20" y="1022"/>
                </a:cubicBezTo>
                <a:cubicBezTo>
                  <a:pt x="0" y="966"/>
                  <a:pt x="0" y="992"/>
                  <a:pt x="12" y="945"/>
                </a:cubicBezTo>
                <a:close/>
              </a:path>
            </a:pathLst>
          </a:custGeom>
          <a:pattFill prst="wdDnDiag">
            <a:fgClr>
              <a:srgbClr val="FF99CC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5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nimBg="1"/>
      <p:bldP spid="483331" grpId="0" animBg="1"/>
      <p:bldP spid="4833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Cluster Analysis?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488514" y="1143000"/>
            <a:ext cx="10459233" cy="12954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endParaRPr lang="en-US" altLang="en-US" sz="2000" dirty="0" smtClean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 sz="3300" b="1" dirty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4800600" y="3570288"/>
            <a:ext cx="3048000" cy="2678112"/>
            <a:chOff x="2160" y="2544"/>
            <a:chExt cx="1920" cy="1687"/>
          </a:xfrm>
        </p:grpSpPr>
        <p:sp>
          <p:nvSpPr>
            <p:cNvPr id="5135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6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7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39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0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1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2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3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4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5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6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7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8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49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0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1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2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3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4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5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6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7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8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59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60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6781800" y="2667000"/>
            <a:ext cx="3048000" cy="2514600"/>
            <a:chOff x="3312" y="1584"/>
            <a:chExt cx="1920" cy="1584"/>
          </a:xfrm>
        </p:grpSpPr>
        <p:sp>
          <p:nvSpPr>
            <p:cNvPr id="5133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4419600" y="3657600"/>
            <a:ext cx="3276600" cy="2286000"/>
            <a:chOff x="1824" y="2208"/>
            <a:chExt cx="2064" cy="1440"/>
          </a:xfrm>
        </p:grpSpPr>
        <p:sp>
          <p:nvSpPr>
            <p:cNvPr id="5130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31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5132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2819400" y="2971800"/>
            <a:ext cx="2286000" cy="1676400"/>
            <a:chOff x="816" y="1776"/>
            <a:chExt cx="1440" cy="1056"/>
          </a:xfrm>
        </p:grpSpPr>
        <p:sp>
          <p:nvSpPr>
            <p:cNvPr id="5128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9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4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659" y="703545"/>
            <a:ext cx="10409129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Notion of a Cluster can be Ambiguous</a:t>
            </a:r>
          </a:p>
        </p:txBody>
      </p:sp>
      <p:grpSp>
        <p:nvGrpSpPr>
          <p:cNvPr id="8195" name="Group 91"/>
          <p:cNvGrpSpPr>
            <a:grpSpLocks/>
          </p:cNvGrpSpPr>
          <p:nvPr/>
        </p:nvGrpSpPr>
        <p:grpSpPr bwMode="auto">
          <a:xfrm>
            <a:off x="2209801" y="1905000"/>
            <a:ext cx="3344863" cy="1479550"/>
            <a:chOff x="432" y="1200"/>
            <a:chExt cx="2107" cy="932"/>
          </a:xfrm>
        </p:grpSpPr>
        <p:grpSp>
          <p:nvGrpSpPr>
            <p:cNvPr id="8265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8267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8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9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0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1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2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3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4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5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6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7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8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79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0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1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2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3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4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5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86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</p:grpSp>
        <p:sp>
          <p:nvSpPr>
            <p:cNvPr id="8266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6484938" y="4114800"/>
            <a:ext cx="3344862" cy="1371600"/>
            <a:chOff x="3125" y="2592"/>
            <a:chExt cx="2107" cy="864"/>
          </a:xfrm>
        </p:grpSpPr>
        <p:grpSp>
          <p:nvGrpSpPr>
            <p:cNvPr id="8243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8245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6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7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8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8252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3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4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5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6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7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8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59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0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1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2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3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64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</p:grpSp>
        <p:sp>
          <p:nvSpPr>
            <p:cNvPr id="8244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altLang="en-US" sz="16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2209801" y="4114800"/>
            <a:ext cx="3344863" cy="1371600"/>
            <a:chOff x="432" y="2592"/>
            <a:chExt cx="2107" cy="864"/>
          </a:xfrm>
        </p:grpSpPr>
        <p:grpSp>
          <p:nvGrpSpPr>
            <p:cNvPr id="8221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8223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4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5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6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7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8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9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0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1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2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3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4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5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6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7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8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39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0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1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42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</p:grpSp>
        <p:sp>
          <p:nvSpPr>
            <p:cNvPr id="8222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altLang="en-US" sz="16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6484938" y="1905000"/>
            <a:ext cx="3344862" cy="1479550"/>
            <a:chOff x="3125" y="1200"/>
            <a:chExt cx="2107" cy="932"/>
          </a:xfrm>
        </p:grpSpPr>
        <p:grpSp>
          <p:nvGrpSpPr>
            <p:cNvPr id="8199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8201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02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03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04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8208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09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0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1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2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3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4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5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6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7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8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19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  <p:sp>
            <p:nvSpPr>
              <p:cNvPr id="8220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itchFamily="34" charset="0"/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IN" altLang="en-US" sz="1400"/>
              </a:p>
            </p:txBody>
          </p:sp>
        </p:grpSp>
        <p:sp>
          <p:nvSpPr>
            <p:cNvPr id="8200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altLang="en-US" sz="160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Well-separated </a:t>
            </a:r>
            <a:r>
              <a:rPr lang="en-US" altLang="en-US" sz="2400" b="1" dirty="0" smtClean="0"/>
              <a:t>clusters</a:t>
            </a:r>
            <a:endParaRPr lang="en-US" altLang="en-US" sz="2400" b="1" dirty="0"/>
          </a:p>
          <a:p>
            <a:r>
              <a:rPr lang="en-US" altLang="en-US" sz="2400" b="1" dirty="0"/>
              <a:t>Center-based </a:t>
            </a:r>
            <a:r>
              <a:rPr lang="en-US" altLang="en-US" sz="2400" b="1" dirty="0" smtClean="0"/>
              <a:t>clusters</a:t>
            </a:r>
            <a:endParaRPr lang="en-US" altLang="en-US" sz="2400" b="1" dirty="0"/>
          </a:p>
          <a:p>
            <a:r>
              <a:rPr lang="en-US" altLang="en-US" sz="2400" b="1" dirty="0"/>
              <a:t>Contiguous </a:t>
            </a:r>
            <a:r>
              <a:rPr lang="en-US" altLang="en-US" sz="2400" b="1" dirty="0" smtClean="0"/>
              <a:t>clusters</a:t>
            </a:r>
            <a:endParaRPr lang="en-US" altLang="en-US" sz="2400" b="1" dirty="0"/>
          </a:p>
          <a:p>
            <a:r>
              <a:rPr lang="en-US" altLang="en-US" sz="2400" b="1" dirty="0"/>
              <a:t>Density-based </a:t>
            </a:r>
            <a:r>
              <a:rPr lang="en-US" altLang="en-US" sz="2400" b="1" dirty="0" smtClean="0"/>
              <a:t>clusters</a:t>
            </a:r>
            <a:endParaRPr lang="en-US" altLang="en-US" sz="2400" b="1" dirty="0"/>
          </a:p>
          <a:p>
            <a:r>
              <a:rPr lang="en-US" altLang="en-US" sz="2400" b="1" dirty="0"/>
              <a:t>Property or </a:t>
            </a:r>
            <a:r>
              <a:rPr lang="en-US" altLang="en-US" sz="2400" b="1" dirty="0" smtClean="0"/>
              <a:t>Conceptual</a:t>
            </a:r>
            <a:endParaRPr lang="en-US" altLang="en-US" sz="2400" b="1" dirty="0"/>
          </a:p>
          <a:p>
            <a:r>
              <a:rPr lang="en-US" altLang="en-US" sz="2400" b="1" dirty="0"/>
              <a:t>Described by an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5354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328" y="374073"/>
            <a:ext cx="103632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Well-Separated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95136"/>
            <a:ext cx="9014836" cy="4462752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</a:pPr>
            <a:r>
              <a:rPr lang="en-US" altLang="en-US" sz="2400" dirty="0"/>
              <a:t>Well-Separated Clusters: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 dirty="0"/>
          </a:p>
        </p:txBody>
      </p:sp>
      <p:sp>
        <p:nvSpPr>
          <p:cNvPr id="24580" name="Oval 4"/>
          <p:cNvSpPr>
            <a:spLocks noChangeAspect="1" noChangeArrowheads="1"/>
          </p:cNvSpPr>
          <p:nvPr/>
        </p:nvSpPr>
        <p:spPr bwMode="auto">
          <a:xfrm>
            <a:off x="2971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4581" name="Oval 5"/>
          <p:cNvSpPr>
            <a:spLocks noChangeAspect="1" noChangeArrowheads="1"/>
          </p:cNvSpPr>
          <p:nvPr/>
        </p:nvSpPr>
        <p:spPr bwMode="auto">
          <a:xfrm>
            <a:off x="7086600" y="4495800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4582" name="Oval 6"/>
          <p:cNvSpPr>
            <a:spLocks noChangeAspect="1" noChangeArrowheads="1"/>
          </p:cNvSpPr>
          <p:nvPr/>
        </p:nvSpPr>
        <p:spPr bwMode="auto">
          <a:xfrm>
            <a:off x="5030788" y="32766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191000" y="5957888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11798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387927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Center-Based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63763" y="914400"/>
            <a:ext cx="8001000" cy="510698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en-US" sz="2400" dirty="0"/>
              <a:t>Center-based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800" dirty="0"/>
              <a:t>A cluster is a set of objects such that an object in a cluster is closer (more similar) to the “center” of a cluster, than to the center of any other cluster 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800" dirty="0"/>
              <a:t>The center of a cluster is often a </a:t>
            </a:r>
            <a:r>
              <a:rPr lang="en-US" altLang="en-US" sz="1800" dirty="0">
                <a:solidFill>
                  <a:srgbClr val="FF0000"/>
                </a:solidFill>
              </a:rPr>
              <a:t>centroid</a:t>
            </a:r>
            <a:r>
              <a:rPr lang="en-US" altLang="en-US" sz="1800" dirty="0"/>
              <a:t>, the average of all the points in the cluster, or a </a:t>
            </a:r>
            <a:r>
              <a:rPr lang="en-US" altLang="en-US" sz="1800" dirty="0" err="1">
                <a:solidFill>
                  <a:srgbClr val="FF0000"/>
                </a:solidFill>
              </a:rPr>
              <a:t>medoid</a:t>
            </a:r>
            <a:r>
              <a:rPr lang="en-US" altLang="en-US" sz="1800" dirty="0"/>
              <a:t>, the most “representative” point of a cluster </a:t>
            </a:r>
          </a:p>
        </p:txBody>
      </p:sp>
      <p:sp>
        <p:nvSpPr>
          <p:cNvPr id="25604" name="Oval 4"/>
          <p:cNvSpPr>
            <a:spLocks noChangeAspect="1" noChangeArrowheads="1"/>
          </p:cNvSpPr>
          <p:nvPr/>
        </p:nvSpPr>
        <p:spPr bwMode="auto">
          <a:xfrm>
            <a:off x="2667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5605" name="Oval 5"/>
          <p:cNvSpPr>
            <a:spLocks noChangeAspect="1" noChangeArrowheads="1"/>
          </p:cNvSpPr>
          <p:nvPr/>
        </p:nvSpPr>
        <p:spPr bwMode="auto">
          <a:xfrm>
            <a:off x="4038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5606" name="Oval 6"/>
          <p:cNvSpPr>
            <a:spLocks noChangeAspect="1" noChangeArrowheads="1"/>
          </p:cNvSpPr>
          <p:nvPr/>
        </p:nvSpPr>
        <p:spPr bwMode="auto">
          <a:xfrm>
            <a:off x="6846888" y="4329114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5607" name="Oval 7"/>
          <p:cNvSpPr>
            <a:spLocks noChangeAspect="1" noChangeArrowheads="1"/>
          </p:cNvSpPr>
          <p:nvPr/>
        </p:nvSpPr>
        <p:spPr bwMode="auto">
          <a:xfrm>
            <a:off x="8218488" y="4329114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400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181646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509" y="290945"/>
            <a:ext cx="10418619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Contiguity-Based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0668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</a:pPr>
            <a:r>
              <a:rPr lang="en-US" altLang="en-US" sz="2400" dirty="0"/>
              <a:t>Contiguous Cluster (Nearest neighbor or Transitive)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 dirty="0"/>
          </a:p>
        </p:txBody>
      </p:sp>
      <p:grpSp>
        <p:nvGrpSpPr>
          <p:cNvPr id="26628" name="Group 15"/>
          <p:cNvGrpSpPr>
            <a:grpSpLocks/>
          </p:cNvGrpSpPr>
          <p:nvPr/>
        </p:nvGrpSpPr>
        <p:grpSpPr bwMode="auto">
          <a:xfrm>
            <a:off x="1905000" y="3810000"/>
            <a:ext cx="8534400" cy="1219200"/>
            <a:chOff x="950" y="2544"/>
            <a:chExt cx="4106" cy="576"/>
          </a:xfrm>
        </p:grpSpPr>
        <p:sp>
          <p:nvSpPr>
            <p:cNvPr id="26630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102 w 432"/>
                <a:gd name="T1" fmla="*/ 0 h 744"/>
                <a:gd name="T2" fmla="*/ 62 w 432"/>
                <a:gd name="T3" fmla="*/ 2 h 744"/>
                <a:gd name="T4" fmla="*/ 54 w 432"/>
                <a:gd name="T5" fmla="*/ 9 h 744"/>
                <a:gd name="T6" fmla="*/ 40 w 432"/>
                <a:gd name="T7" fmla="*/ 42 h 744"/>
                <a:gd name="T8" fmla="*/ 43 w 432"/>
                <a:gd name="T9" fmla="*/ 75 h 744"/>
                <a:gd name="T10" fmla="*/ 70 w 432"/>
                <a:gd name="T11" fmla="*/ 117 h 744"/>
                <a:gd name="T12" fmla="*/ 70 w 432"/>
                <a:gd name="T13" fmla="*/ 164 h 744"/>
                <a:gd name="T14" fmla="*/ 59 w 432"/>
                <a:gd name="T15" fmla="*/ 166 h 744"/>
                <a:gd name="T16" fmla="*/ 0 w 432"/>
                <a:gd name="T17" fmla="*/ 173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1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102 w 432"/>
                <a:gd name="T1" fmla="*/ 0 h 744"/>
                <a:gd name="T2" fmla="*/ 62 w 432"/>
                <a:gd name="T3" fmla="*/ 2 h 744"/>
                <a:gd name="T4" fmla="*/ 54 w 432"/>
                <a:gd name="T5" fmla="*/ 9 h 744"/>
                <a:gd name="T6" fmla="*/ 40 w 432"/>
                <a:gd name="T7" fmla="*/ 42 h 744"/>
                <a:gd name="T8" fmla="*/ 43 w 432"/>
                <a:gd name="T9" fmla="*/ 76 h 744"/>
                <a:gd name="T10" fmla="*/ 70 w 432"/>
                <a:gd name="T11" fmla="*/ 118 h 744"/>
                <a:gd name="T12" fmla="*/ 70 w 432"/>
                <a:gd name="T13" fmla="*/ 167 h 744"/>
                <a:gd name="T14" fmla="*/ 59 w 432"/>
                <a:gd name="T15" fmla="*/ 169 h 744"/>
                <a:gd name="T16" fmla="*/ 0 w 432"/>
                <a:gd name="T17" fmla="*/ 17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2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102 w 432"/>
                <a:gd name="T1" fmla="*/ 0 h 744"/>
                <a:gd name="T2" fmla="*/ 62 w 432"/>
                <a:gd name="T3" fmla="*/ 2 h 744"/>
                <a:gd name="T4" fmla="*/ 54 w 432"/>
                <a:gd name="T5" fmla="*/ 9 h 744"/>
                <a:gd name="T6" fmla="*/ 40 w 432"/>
                <a:gd name="T7" fmla="*/ 42 h 744"/>
                <a:gd name="T8" fmla="*/ 43 w 432"/>
                <a:gd name="T9" fmla="*/ 75 h 744"/>
                <a:gd name="T10" fmla="*/ 70 w 432"/>
                <a:gd name="T11" fmla="*/ 117 h 744"/>
                <a:gd name="T12" fmla="*/ 70 w 432"/>
                <a:gd name="T13" fmla="*/ 164 h 744"/>
                <a:gd name="T14" fmla="*/ 59 w 432"/>
                <a:gd name="T15" fmla="*/ 166 h 744"/>
                <a:gd name="T16" fmla="*/ 0 w 432"/>
                <a:gd name="T17" fmla="*/ 173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3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34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5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36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7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38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39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6640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</p:grpSp>
      <p:sp>
        <p:nvSpPr>
          <p:cNvPr id="26629" name="Text Box 16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3892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Density-Based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>
          <a:xfrm>
            <a:off x="2057400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</a:pPr>
            <a:r>
              <a:rPr lang="en-US" altLang="en-US" sz="2400" dirty="0"/>
              <a:t>Density-based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A cluster is a dense region of points, which is separated by low-density regions, from other regions of high density.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Used when the clusters are irregular or intertwined, and when noise and outliers are present. </a:t>
            </a:r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1828800" y="3886200"/>
            <a:ext cx="8610600" cy="1676400"/>
            <a:chOff x="1056" y="3072"/>
            <a:chExt cx="3840" cy="720"/>
          </a:xfrm>
        </p:grpSpPr>
        <p:sp>
          <p:nvSpPr>
            <p:cNvPr id="27654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55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56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7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58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59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60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  <p:sp>
          <p:nvSpPr>
            <p:cNvPr id="27661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IN" altLang="en-US" sz="1400"/>
            </a:p>
          </p:txBody>
        </p:sp>
      </p:grp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28509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663" y="346364"/>
            <a:ext cx="9692409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Clusters: Conceptual Clusters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 dirty="0"/>
              <a:t>Shared Property or Conceptual Clusters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Finds clusters that share some common property or represent a particular concept. 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sz="2000" dirty="0"/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2 Overlapping Circles</a:t>
            </a:r>
          </a:p>
        </p:txBody>
      </p:sp>
      <p:sp>
        <p:nvSpPr>
          <p:cNvPr id="28677" name="AutoShape 15"/>
          <p:cNvSpPr>
            <a:spLocks noChangeArrowheads="1"/>
          </p:cNvSpPr>
          <p:nvPr/>
        </p:nvSpPr>
        <p:spPr bwMode="auto">
          <a:xfrm>
            <a:off x="4114800" y="31242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5181600" y="31242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163763" y="1065212"/>
            <a:ext cx="8001000" cy="510698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clustering</a:t>
            </a:r>
            <a:r>
              <a:rPr lang="en-US" altLang="en-US" sz="2000" dirty="0"/>
              <a:t> is a process to find a set of clusters</a:t>
            </a:r>
            <a:endParaRPr lang="en-US" altLang="en-US" sz="1050" dirty="0"/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Important distinction between </a:t>
            </a:r>
            <a:r>
              <a:rPr lang="en-US" altLang="en-US" sz="2000" dirty="0">
                <a:solidFill>
                  <a:srgbClr val="FF0000"/>
                </a:solidFill>
              </a:rPr>
              <a:t>hierarchical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solidFill>
                  <a:srgbClr val="FF0000"/>
                </a:solidFill>
              </a:rPr>
              <a:t>partitional</a:t>
            </a:r>
            <a:r>
              <a:rPr lang="en-US" altLang="en-US" sz="2000" dirty="0">
                <a:solidFill>
                  <a:srgbClr val="FFCC00"/>
                </a:solidFill>
              </a:rPr>
              <a:t> </a:t>
            </a:r>
            <a:r>
              <a:rPr lang="en-US" altLang="en-US" sz="2000" dirty="0"/>
              <a:t>sets of clusters </a:t>
            </a:r>
            <a:endParaRPr lang="en-US" altLang="en-US" sz="1050" dirty="0">
              <a:solidFill>
                <a:srgbClr val="FFCC0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Partitional Clustering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/>
              <a:t>A division data objects into non-overlapping subsets (clusters) such that each data object is in exactly one subset</a:t>
            </a:r>
            <a:endParaRPr lang="en-US" altLang="en-US" sz="800" dirty="0">
              <a:solidFill>
                <a:srgbClr val="FFCC0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Hierarchical clustering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/>
              <a:t>A set of nested clusters organized as a hierarchical tree </a:t>
            </a:r>
          </a:p>
          <a:p>
            <a:pPr marL="234950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Density based clustering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/>
              <a:t>Discover clusters of arbitrary shape.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/>
              <a:t>Clusters dense regions of objects separated by regions of low density</a:t>
            </a:r>
          </a:p>
        </p:txBody>
      </p:sp>
    </p:spTree>
    <p:extLst>
      <p:ext uri="{BB962C8B-B14F-4D97-AF65-F5344CB8AC3E}">
        <p14:creationId xmlns:p14="http://schemas.microsoft.com/office/powerpoint/2010/main" val="3405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86379"/>
              </p:ext>
            </p:extLst>
          </p:nvPr>
        </p:nvGraphicFramePr>
        <p:xfrm>
          <a:off x="838199" y="1351128"/>
          <a:ext cx="10748749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Partitional Clustering</a:t>
            </a:r>
          </a:p>
        </p:txBody>
      </p:sp>
      <p:sp>
        <p:nvSpPr>
          <p:cNvPr id="34819" name="Freeform 4"/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0" name="Freeform 5"/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1" name="Freeform 6"/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2" name="Freeform 7"/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3" name="Freeform 8"/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4" name="Freeform 9"/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5" name="Freeform 10"/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6" name="Freeform 11"/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7" name="Freeform 12"/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8" name="Freeform 13"/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29" name="Freeform 14"/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0" name="Freeform 15"/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1" name="Freeform 16"/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2" name="Freeform 17"/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3" name="Freeform 18"/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4" name="Freeform 19"/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6248400" y="1295401"/>
            <a:ext cx="3581400" cy="4633913"/>
            <a:chOff x="2976" y="816"/>
            <a:chExt cx="2256" cy="2919"/>
          </a:xfrm>
        </p:grpSpPr>
        <p:graphicFrame>
          <p:nvGraphicFramePr>
            <p:cNvPr id="34837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9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Hierarchical Clustering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438400" y="3200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Traditional Hierarchical Clustering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438400" y="5791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Non-traditional Hierarchical Clustering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324600" y="5791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Non-traditional Dendrogram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324600" y="3200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Traditional Dendrogram</a:t>
            </a:r>
          </a:p>
        </p:txBody>
      </p:sp>
    </p:spTree>
    <p:extLst>
      <p:ext uri="{BB962C8B-B14F-4D97-AF65-F5344CB8AC3E}">
        <p14:creationId xmlns:p14="http://schemas.microsoft.com/office/powerpoint/2010/main" val="30800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804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Density based Clustering</a:t>
            </a:r>
          </a:p>
        </p:txBody>
      </p:sp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9713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514600" y="4876800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Original Points</a:t>
            </a:r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5795964" y="1447800"/>
            <a:ext cx="4872037" cy="3779838"/>
            <a:chOff x="2691" y="633"/>
            <a:chExt cx="3069" cy="2381"/>
          </a:xfrm>
        </p:grpSpPr>
        <p:pic>
          <p:nvPicPr>
            <p:cNvPr id="15872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984" y="2781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 dirty="0"/>
                <a:t>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7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ECEA5DA4-9A62-4421-8A83-F531E97B982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Aspects of clustering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0463"/>
            <a:ext cx="1097280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 clustering algorithm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Partitional</a:t>
            </a:r>
            <a:r>
              <a:rPr lang="en-US" dirty="0"/>
              <a:t> clustering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 distance (similarity, or dissimilarity) function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Clustering quality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Inter-clusters distance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maximized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Intra-clusters distance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minimized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quality</a:t>
            </a:r>
            <a:r>
              <a:rPr lang="en-US" dirty="0"/>
              <a:t> of a clustering result depends on the algorithm, the distance function, and the application.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F05538-F34C-4E11-AC4A-D3FA60B39F2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classification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4434" y="1449388"/>
            <a:ext cx="5528733" cy="4572000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All the data points in a cluster are regarded to have the same class label, e.g., the cluster ID.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run a supervised learning algorithm on the data to find a classification model. </a:t>
            </a:r>
            <a:endParaRPr lang="en-US" sz="2200" dirty="0"/>
          </a:p>
        </p:txBody>
      </p:sp>
      <p:pic>
        <p:nvPicPr>
          <p:cNvPr id="79565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2885" y="1160464"/>
            <a:ext cx="5854700" cy="29987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95654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2085" y="4406900"/>
            <a:ext cx="6098116" cy="15065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1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7038"/>
            <a:ext cx="11887200" cy="79216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Clustering Algorithms</a:t>
            </a:r>
          </a:p>
        </p:txBody>
      </p:sp>
      <p:pic>
        <p:nvPicPr>
          <p:cNvPr id="52327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1"/>
            <a:ext cx="113792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18299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www.youtube.com/watch?v=7Vfra2UDho0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https://www.youtube.com/watch?v=KYH7AlM2FYE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en.wikipedia.org/wiki/Cluster_analysis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https://www.datanovia.com/en/blog/types-of-clustering-methods-overview-and-quick-start-r-code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https://www.geeksforgeeks.org/clustering-in-machine-learning/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9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7" y="6294599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7" y="5129691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Segoe UI" panose="020B0502040204020203" pitchFamily="34" charset="0"/>
                <a:cs typeface="Times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601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3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062249" y="53944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1890653"/>
              </p:ext>
            </p:extLst>
          </p:nvPr>
        </p:nvGraphicFramePr>
        <p:xfrm>
          <a:off x="1555845" y="847796"/>
          <a:ext cx="9797955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137C9834-1CF5-4097-96C9-760D878BA6C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629" y="1486139"/>
            <a:ext cx="11192933" cy="5014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ja-JP" sz="2600" dirty="0">
                <a:ea typeface="ＭＳ Ｐゴシック" pitchFamily="34" charset="-128"/>
              </a:rPr>
              <a:t>Clustering is a technique for finding </a:t>
            </a: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similarity groups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in data, called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itchFamily="34" charset="-128"/>
              </a:rPr>
              <a:t>clusters</a:t>
            </a:r>
            <a:r>
              <a:rPr lang="en-US" altLang="ja-JP" sz="2600" dirty="0">
                <a:ea typeface="ＭＳ Ｐゴシック" pitchFamily="34" charset="-128"/>
              </a:rPr>
              <a:t>. I.e.,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altLang="ja-JP" sz="2200" dirty="0">
                <a:ea typeface="ＭＳ Ｐゴシック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 algn="just">
              <a:lnSpc>
                <a:spcPct val="90000"/>
              </a:lnSpc>
            </a:pPr>
            <a:r>
              <a:rPr lang="en-US" altLang="ja-JP" sz="2600" dirty="0">
                <a:ea typeface="ＭＳ Ｐゴシック" pitchFamily="34" charset="-128"/>
              </a:rPr>
              <a:t>Clustering is often called an </a:t>
            </a:r>
            <a:r>
              <a:rPr lang="en-US" altLang="ja-JP" sz="2600" b="1" dirty="0">
                <a:solidFill>
                  <a:srgbClr val="3333CC"/>
                </a:solidFill>
                <a:ea typeface="ＭＳ Ｐゴシック" pitchFamily="34" charset="-128"/>
              </a:rPr>
              <a:t>unsupervised learning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task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as no class values denoting an </a:t>
            </a:r>
            <a:r>
              <a:rPr lang="en-US" altLang="ja-JP" sz="2600" i="1" dirty="0">
                <a:ea typeface="ＭＳ Ｐゴシック" pitchFamily="34" charset="-128"/>
              </a:rPr>
              <a:t>a priori</a:t>
            </a:r>
            <a:r>
              <a:rPr lang="en-US" altLang="ja-JP" sz="2600" dirty="0">
                <a:ea typeface="ＭＳ Ｐゴシック" pitchFamily="34" charset="-128"/>
              </a:rPr>
              <a:t> grouping of the data instances are given, which is the case in supervised learning. 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Due to historical reasons, clustering is often considered </a:t>
            </a:r>
            <a:r>
              <a:rPr lang="en-US" altLang="ja-JP" sz="2600" dirty="0">
                <a:ea typeface="ＭＳ Ｐゴシック" pitchFamily="34" charset="-128"/>
              </a:rPr>
              <a:t>synonymous with unsupervised learning</a:t>
            </a:r>
            <a:r>
              <a:rPr lang="en-US" sz="2600" dirty="0"/>
              <a:t>.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sz="2200" dirty="0"/>
              <a:t>In fact, association rule mining is also unsupervised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This chapter focuses on clustering. </a:t>
            </a:r>
          </a:p>
        </p:txBody>
      </p:sp>
    </p:spTree>
    <p:extLst>
      <p:ext uri="{BB962C8B-B14F-4D97-AF65-F5344CB8AC3E}">
        <p14:creationId xmlns:p14="http://schemas.microsoft.com/office/powerpoint/2010/main" val="25394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0400" y="105978"/>
            <a:ext cx="103632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27137"/>
            <a:ext cx="9550400" cy="4525963"/>
          </a:xfrm>
        </p:spPr>
        <p:txBody>
          <a:bodyPr/>
          <a:lstStyle/>
          <a:p>
            <a:r>
              <a:rPr lang="en-US" altLang="en-US" sz="2600" dirty="0">
                <a:ea typeface="ＭＳ Ｐゴシック" pitchFamily="34" charset="-128"/>
              </a:rPr>
              <a:t>Clustering is a mode of unsupervised learning.</a:t>
            </a:r>
          </a:p>
          <a:p>
            <a:r>
              <a:rPr lang="en-US" altLang="en-US" sz="2600" dirty="0">
                <a:ea typeface="ＭＳ Ｐゴシック" pitchFamily="34" charset="-128"/>
              </a:rPr>
              <a:t>Given a collection of data points, the goal is to find structure in the data:  organize that data into sensible groups.</a:t>
            </a:r>
          </a:p>
          <a:p>
            <a:r>
              <a:rPr lang="en-US" altLang="en-US" sz="2600" dirty="0">
                <a:ea typeface="ＭＳ Ｐゴシック" pitchFamily="34" charset="-128"/>
              </a:rPr>
              <a:t>We are after a convenient and valid organization of the data, not after a rule for separating future data into categories.</a:t>
            </a:r>
          </a:p>
          <a:p>
            <a:r>
              <a:rPr lang="en-US" altLang="en-US" sz="2600" dirty="0">
                <a:ea typeface="ＭＳ Ｐゴシック" pitchFamily="34" charset="-128"/>
              </a:rPr>
              <a:t>Cluster analysis is the formal study  of algorithms and methods for doing that.</a:t>
            </a:r>
          </a:p>
          <a:p>
            <a:r>
              <a:rPr lang="en-US" altLang="en-US" sz="2000" dirty="0">
                <a:solidFill>
                  <a:srgbClr val="000066"/>
                </a:solidFill>
              </a:rPr>
              <a:t>How many are there ?</a:t>
            </a:r>
          </a:p>
          <a:p>
            <a:endParaRPr lang="en-US" altLang="en-US" sz="2000" dirty="0" smtClean="0"/>
          </a:p>
          <a:p>
            <a:endParaRPr lang="en-US" dirty="0"/>
          </a:p>
        </p:txBody>
      </p:sp>
      <p:sp>
        <p:nvSpPr>
          <p:cNvPr id="197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A1DF7-0CE7-46F6-9410-726ED59003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26372" name="Oval 4"/>
          <p:cNvSpPr>
            <a:spLocks noChangeArrowheads="1"/>
          </p:cNvSpPr>
          <p:nvPr/>
        </p:nvSpPr>
        <p:spPr bwMode="auto">
          <a:xfrm>
            <a:off x="56896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3" name="Oval 5"/>
          <p:cNvSpPr>
            <a:spLocks noChangeArrowheads="1"/>
          </p:cNvSpPr>
          <p:nvPr/>
        </p:nvSpPr>
        <p:spPr bwMode="auto">
          <a:xfrm>
            <a:off x="5994400" y="4648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4" name="Oval 6"/>
          <p:cNvSpPr>
            <a:spLocks noChangeArrowheads="1"/>
          </p:cNvSpPr>
          <p:nvPr/>
        </p:nvSpPr>
        <p:spPr bwMode="auto">
          <a:xfrm>
            <a:off x="58928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5" name="Oval 7"/>
          <p:cNvSpPr>
            <a:spLocks noChangeArrowheads="1"/>
          </p:cNvSpPr>
          <p:nvPr/>
        </p:nvSpPr>
        <p:spPr bwMode="auto">
          <a:xfrm>
            <a:off x="6197600" y="4724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6" name="Oval 8"/>
          <p:cNvSpPr>
            <a:spLocks noChangeArrowheads="1"/>
          </p:cNvSpPr>
          <p:nvPr/>
        </p:nvSpPr>
        <p:spPr bwMode="auto">
          <a:xfrm>
            <a:off x="60960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7" name="Oval 9"/>
          <p:cNvSpPr>
            <a:spLocks noChangeArrowheads="1"/>
          </p:cNvSpPr>
          <p:nvPr/>
        </p:nvSpPr>
        <p:spPr bwMode="auto">
          <a:xfrm>
            <a:off x="6197600" y="4876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Oval 10"/>
          <p:cNvSpPr>
            <a:spLocks noChangeArrowheads="1"/>
          </p:cNvSpPr>
          <p:nvPr/>
        </p:nvSpPr>
        <p:spPr bwMode="auto">
          <a:xfrm>
            <a:off x="5689600" y="4724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Oval 11"/>
          <p:cNvSpPr>
            <a:spLocks noChangeArrowheads="1"/>
          </p:cNvSpPr>
          <p:nvPr/>
        </p:nvSpPr>
        <p:spPr bwMode="auto">
          <a:xfrm>
            <a:off x="56896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0" name="Oval 12"/>
          <p:cNvSpPr>
            <a:spLocks noChangeArrowheads="1"/>
          </p:cNvSpPr>
          <p:nvPr/>
        </p:nvSpPr>
        <p:spPr bwMode="auto">
          <a:xfrm>
            <a:off x="58928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1" name="Oval 13"/>
          <p:cNvSpPr>
            <a:spLocks noChangeArrowheads="1"/>
          </p:cNvSpPr>
          <p:nvPr/>
        </p:nvSpPr>
        <p:spPr bwMode="auto">
          <a:xfrm>
            <a:off x="5791200" y="4876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2" name="Oval 14"/>
          <p:cNvSpPr>
            <a:spLocks noChangeArrowheads="1"/>
          </p:cNvSpPr>
          <p:nvPr/>
        </p:nvSpPr>
        <p:spPr bwMode="auto">
          <a:xfrm>
            <a:off x="61976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3" name="Oval 15"/>
          <p:cNvSpPr>
            <a:spLocks noChangeArrowheads="1"/>
          </p:cNvSpPr>
          <p:nvPr/>
        </p:nvSpPr>
        <p:spPr bwMode="auto">
          <a:xfrm>
            <a:off x="5791200" y="4648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4" name="Oval 16"/>
          <p:cNvSpPr>
            <a:spLocks noChangeArrowheads="1"/>
          </p:cNvSpPr>
          <p:nvPr/>
        </p:nvSpPr>
        <p:spPr bwMode="auto">
          <a:xfrm>
            <a:off x="60960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Oval 17"/>
          <p:cNvSpPr>
            <a:spLocks noChangeArrowheads="1"/>
          </p:cNvSpPr>
          <p:nvPr/>
        </p:nvSpPr>
        <p:spPr bwMode="auto">
          <a:xfrm>
            <a:off x="5810251" y="48768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6" name="Oval 18"/>
          <p:cNvSpPr>
            <a:spLocks noChangeArrowheads="1"/>
          </p:cNvSpPr>
          <p:nvPr/>
        </p:nvSpPr>
        <p:spPr bwMode="auto">
          <a:xfrm>
            <a:off x="5935134" y="4876801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Oval 19"/>
          <p:cNvSpPr>
            <a:spLocks noChangeArrowheads="1"/>
          </p:cNvSpPr>
          <p:nvPr/>
        </p:nvSpPr>
        <p:spPr bwMode="auto">
          <a:xfrm>
            <a:off x="5935134" y="4876801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8" name="Oval 20"/>
          <p:cNvSpPr>
            <a:spLocks noChangeArrowheads="1"/>
          </p:cNvSpPr>
          <p:nvPr/>
        </p:nvSpPr>
        <p:spPr bwMode="auto">
          <a:xfrm>
            <a:off x="6307667" y="4876801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9" name="Oval 21"/>
          <p:cNvSpPr>
            <a:spLocks noChangeArrowheads="1"/>
          </p:cNvSpPr>
          <p:nvPr/>
        </p:nvSpPr>
        <p:spPr bwMode="auto">
          <a:xfrm>
            <a:off x="7668684" y="506571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0" name="Oval 22"/>
          <p:cNvSpPr>
            <a:spLocks noChangeArrowheads="1"/>
          </p:cNvSpPr>
          <p:nvPr/>
        </p:nvSpPr>
        <p:spPr bwMode="auto">
          <a:xfrm>
            <a:off x="7545918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1" name="Oval 23"/>
          <p:cNvSpPr>
            <a:spLocks noChangeArrowheads="1"/>
          </p:cNvSpPr>
          <p:nvPr/>
        </p:nvSpPr>
        <p:spPr bwMode="auto">
          <a:xfrm>
            <a:off x="7793567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2" name="Oval 24"/>
          <p:cNvSpPr>
            <a:spLocks noChangeArrowheads="1"/>
          </p:cNvSpPr>
          <p:nvPr/>
        </p:nvSpPr>
        <p:spPr bwMode="auto">
          <a:xfrm>
            <a:off x="7668684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3" name="Oval 25"/>
          <p:cNvSpPr>
            <a:spLocks noChangeArrowheads="1"/>
          </p:cNvSpPr>
          <p:nvPr/>
        </p:nvSpPr>
        <p:spPr bwMode="auto">
          <a:xfrm>
            <a:off x="7916334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4" name="Oval 26"/>
          <p:cNvSpPr>
            <a:spLocks noChangeArrowheads="1"/>
          </p:cNvSpPr>
          <p:nvPr/>
        </p:nvSpPr>
        <p:spPr bwMode="auto">
          <a:xfrm>
            <a:off x="7050618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5" name="Oval 27"/>
          <p:cNvSpPr>
            <a:spLocks noChangeArrowheads="1"/>
          </p:cNvSpPr>
          <p:nvPr/>
        </p:nvSpPr>
        <p:spPr bwMode="auto">
          <a:xfrm>
            <a:off x="7298267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Oval 28"/>
          <p:cNvSpPr>
            <a:spLocks noChangeArrowheads="1"/>
          </p:cNvSpPr>
          <p:nvPr/>
        </p:nvSpPr>
        <p:spPr bwMode="auto">
          <a:xfrm>
            <a:off x="7173384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Oval 29"/>
          <p:cNvSpPr>
            <a:spLocks noChangeArrowheads="1"/>
          </p:cNvSpPr>
          <p:nvPr/>
        </p:nvSpPr>
        <p:spPr bwMode="auto">
          <a:xfrm>
            <a:off x="7421034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8" name="Oval 30"/>
          <p:cNvSpPr>
            <a:spLocks noChangeArrowheads="1"/>
          </p:cNvSpPr>
          <p:nvPr/>
        </p:nvSpPr>
        <p:spPr bwMode="auto">
          <a:xfrm>
            <a:off x="7421034" y="5065713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9" name="Oval 31"/>
          <p:cNvSpPr>
            <a:spLocks noChangeArrowheads="1"/>
          </p:cNvSpPr>
          <p:nvPr/>
        </p:nvSpPr>
        <p:spPr bwMode="auto">
          <a:xfrm>
            <a:off x="8536517" y="506571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0" name="Oval 32"/>
          <p:cNvSpPr>
            <a:spLocks noChangeArrowheads="1"/>
          </p:cNvSpPr>
          <p:nvPr/>
        </p:nvSpPr>
        <p:spPr bwMode="auto">
          <a:xfrm>
            <a:off x="8413751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1" name="Oval 33"/>
          <p:cNvSpPr>
            <a:spLocks noChangeArrowheads="1"/>
          </p:cNvSpPr>
          <p:nvPr/>
        </p:nvSpPr>
        <p:spPr bwMode="auto">
          <a:xfrm>
            <a:off x="8661401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2" name="Oval 34"/>
          <p:cNvSpPr>
            <a:spLocks noChangeArrowheads="1"/>
          </p:cNvSpPr>
          <p:nvPr/>
        </p:nvSpPr>
        <p:spPr bwMode="auto">
          <a:xfrm>
            <a:off x="8536517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Oval 35"/>
          <p:cNvSpPr>
            <a:spLocks noChangeArrowheads="1"/>
          </p:cNvSpPr>
          <p:nvPr/>
        </p:nvSpPr>
        <p:spPr bwMode="auto">
          <a:xfrm>
            <a:off x="8784167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4" name="Oval 36"/>
          <p:cNvSpPr>
            <a:spLocks noChangeArrowheads="1"/>
          </p:cNvSpPr>
          <p:nvPr/>
        </p:nvSpPr>
        <p:spPr bwMode="auto">
          <a:xfrm>
            <a:off x="7916334" y="5159376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5" name="Oval 37"/>
          <p:cNvSpPr>
            <a:spLocks noChangeArrowheads="1"/>
          </p:cNvSpPr>
          <p:nvPr/>
        </p:nvSpPr>
        <p:spPr bwMode="auto">
          <a:xfrm>
            <a:off x="8166101" y="515937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6" name="Oval 38"/>
          <p:cNvSpPr>
            <a:spLocks noChangeArrowheads="1"/>
          </p:cNvSpPr>
          <p:nvPr/>
        </p:nvSpPr>
        <p:spPr bwMode="auto">
          <a:xfrm>
            <a:off x="8041217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7" name="Oval 39"/>
          <p:cNvSpPr>
            <a:spLocks noChangeArrowheads="1"/>
          </p:cNvSpPr>
          <p:nvPr/>
        </p:nvSpPr>
        <p:spPr bwMode="auto">
          <a:xfrm>
            <a:off x="8288867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8" name="Oval 40"/>
          <p:cNvSpPr>
            <a:spLocks noChangeArrowheads="1"/>
          </p:cNvSpPr>
          <p:nvPr/>
        </p:nvSpPr>
        <p:spPr bwMode="auto">
          <a:xfrm>
            <a:off x="8288867" y="5065713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9" name="Oval 41"/>
          <p:cNvSpPr>
            <a:spLocks noChangeArrowheads="1"/>
          </p:cNvSpPr>
          <p:nvPr/>
        </p:nvSpPr>
        <p:spPr bwMode="auto">
          <a:xfrm>
            <a:off x="7793567" y="591185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0" name="Oval 42"/>
          <p:cNvSpPr>
            <a:spLocks noChangeArrowheads="1"/>
          </p:cNvSpPr>
          <p:nvPr/>
        </p:nvSpPr>
        <p:spPr bwMode="auto">
          <a:xfrm>
            <a:off x="7668684" y="60071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1" name="Oval 43"/>
          <p:cNvSpPr>
            <a:spLocks noChangeArrowheads="1"/>
          </p:cNvSpPr>
          <p:nvPr/>
        </p:nvSpPr>
        <p:spPr bwMode="auto">
          <a:xfrm>
            <a:off x="7916334" y="600710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2" name="Oval 44"/>
          <p:cNvSpPr>
            <a:spLocks noChangeArrowheads="1"/>
          </p:cNvSpPr>
          <p:nvPr/>
        </p:nvSpPr>
        <p:spPr bwMode="auto">
          <a:xfrm>
            <a:off x="7793567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Oval 45"/>
          <p:cNvSpPr>
            <a:spLocks noChangeArrowheads="1"/>
          </p:cNvSpPr>
          <p:nvPr/>
        </p:nvSpPr>
        <p:spPr bwMode="auto">
          <a:xfrm>
            <a:off x="8041217" y="610076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4" name="Oval 46"/>
          <p:cNvSpPr>
            <a:spLocks noChangeArrowheads="1"/>
          </p:cNvSpPr>
          <p:nvPr/>
        </p:nvSpPr>
        <p:spPr bwMode="auto">
          <a:xfrm>
            <a:off x="7173384" y="60071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Oval 47"/>
          <p:cNvSpPr>
            <a:spLocks noChangeArrowheads="1"/>
          </p:cNvSpPr>
          <p:nvPr/>
        </p:nvSpPr>
        <p:spPr bwMode="auto">
          <a:xfrm>
            <a:off x="7421034" y="600710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6" name="Oval 48"/>
          <p:cNvSpPr>
            <a:spLocks noChangeArrowheads="1"/>
          </p:cNvSpPr>
          <p:nvPr/>
        </p:nvSpPr>
        <p:spPr bwMode="auto">
          <a:xfrm>
            <a:off x="7298267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7" name="Oval 49"/>
          <p:cNvSpPr>
            <a:spLocks noChangeArrowheads="1"/>
          </p:cNvSpPr>
          <p:nvPr/>
        </p:nvSpPr>
        <p:spPr bwMode="auto">
          <a:xfrm>
            <a:off x="7545918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8" name="Oval 50"/>
          <p:cNvSpPr>
            <a:spLocks noChangeArrowheads="1"/>
          </p:cNvSpPr>
          <p:nvPr/>
        </p:nvSpPr>
        <p:spPr bwMode="auto">
          <a:xfrm>
            <a:off x="7545918" y="591185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9" name="Oval 51"/>
          <p:cNvSpPr>
            <a:spLocks noChangeArrowheads="1"/>
          </p:cNvSpPr>
          <p:nvPr/>
        </p:nvSpPr>
        <p:spPr bwMode="auto">
          <a:xfrm>
            <a:off x="9031817" y="5911850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0" name="Oval 52"/>
          <p:cNvSpPr>
            <a:spLocks noChangeArrowheads="1"/>
          </p:cNvSpPr>
          <p:nvPr/>
        </p:nvSpPr>
        <p:spPr bwMode="auto">
          <a:xfrm>
            <a:off x="8536517" y="60071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1" name="Oval 53"/>
          <p:cNvSpPr>
            <a:spLocks noChangeArrowheads="1"/>
          </p:cNvSpPr>
          <p:nvPr/>
        </p:nvSpPr>
        <p:spPr bwMode="auto">
          <a:xfrm>
            <a:off x="8784167" y="600710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Oval 54"/>
          <p:cNvSpPr>
            <a:spLocks noChangeArrowheads="1"/>
          </p:cNvSpPr>
          <p:nvPr/>
        </p:nvSpPr>
        <p:spPr bwMode="auto">
          <a:xfrm>
            <a:off x="8661401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3" name="Oval 55"/>
          <p:cNvSpPr>
            <a:spLocks noChangeArrowheads="1"/>
          </p:cNvSpPr>
          <p:nvPr/>
        </p:nvSpPr>
        <p:spPr bwMode="auto">
          <a:xfrm>
            <a:off x="8909051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4" name="Oval 56"/>
          <p:cNvSpPr>
            <a:spLocks noChangeArrowheads="1"/>
          </p:cNvSpPr>
          <p:nvPr/>
        </p:nvSpPr>
        <p:spPr bwMode="auto">
          <a:xfrm>
            <a:off x="8041217" y="60071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5" name="Oval 57"/>
          <p:cNvSpPr>
            <a:spLocks noChangeArrowheads="1"/>
          </p:cNvSpPr>
          <p:nvPr/>
        </p:nvSpPr>
        <p:spPr bwMode="auto">
          <a:xfrm>
            <a:off x="8288867" y="600710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6" name="Oval 58"/>
          <p:cNvSpPr>
            <a:spLocks noChangeArrowheads="1"/>
          </p:cNvSpPr>
          <p:nvPr/>
        </p:nvSpPr>
        <p:spPr bwMode="auto">
          <a:xfrm>
            <a:off x="8166101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7" name="Oval 59"/>
          <p:cNvSpPr>
            <a:spLocks noChangeArrowheads="1"/>
          </p:cNvSpPr>
          <p:nvPr/>
        </p:nvSpPr>
        <p:spPr bwMode="auto">
          <a:xfrm>
            <a:off x="8413751" y="61007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Oval 60"/>
          <p:cNvSpPr>
            <a:spLocks noChangeArrowheads="1"/>
          </p:cNvSpPr>
          <p:nvPr/>
        </p:nvSpPr>
        <p:spPr bwMode="auto">
          <a:xfrm>
            <a:off x="8784167" y="5911850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Oval 61"/>
          <p:cNvSpPr>
            <a:spLocks noChangeArrowheads="1"/>
          </p:cNvSpPr>
          <p:nvPr/>
        </p:nvSpPr>
        <p:spPr bwMode="auto">
          <a:xfrm>
            <a:off x="9279467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Oval 62"/>
          <p:cNvSpPr>
            <a:spLocks noChangeArrowheads="1"/>
          </p:cNvSpPr>
          <p:nvPr/>
        </p:nvSpPr>
        <p:spPr bwMode="auto">
          <a:xfrm>
            <a:off x="9156701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1" name="Oval 63"/>
          <p:cNvSpPr>
            <a:spLocks noChangeArrowheads="1"/>
          </p:cNvSpPr>
          <p:nvPr/>
        </p:nvSpPr>
        <p:spPr bwMode="auto">
          <a:xfrm>
            <a:off x="9404351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2" name="Oval 64"/>
          <p:cNvSpPr>
            <a:spLocks noChangeArrowheads="1"/>
          </p:cNvSpPr>
          <p:nvPr/>
        </p:nvSpPr>
        <p:spPr bwMode="auto">
          <a:xfrm>
            <a:off x="9279467" y="581818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3" name="Oval 65"/>
          <p:cNvSpPr>
            <a:spLocks noChangeArrowheads="1"/>
          </p:cNvSpPr>
          <p:nvPr/>
        </p:nvSpPr>
        <p:spPr bwMode="auto">
          <a:xfrm>
            <a:off x="9527117" y="581818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4" name="Oval 66"/>
          <p:cNvSpPr>
            <a:spLocks noChangeArrowheads="1"/>
          </p:cNvSpPr>
          <p:nvPr/>
        </p:nvSpPr>
        <p:spPr bwMode="auto">
          <a:xfrm>
            <a:off x="8909051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5" name="Oval 67"/>
          <p:cNvSpPr>
            <a:spLocks noChangeArrowheads="1"/>
          </p:cNvSpPr>
          <p:nvPr/>
        </p:nvSpPr>
        <p:spPr bwMode="auto">
          <a:xfrm>
            <a:off x="9031817" y="581818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6" name="Oval 68"/>
          <p:cNvSpPr>
            <a:spLocks noChangeArrowheads="1"/>
          </p:cNvSpPr>
          <p:nvPr/>
        </p:nvSpPr>
        <p:spPr bwMode="auto">
          <a:xfrm>
            <a:off x="9031817" y="5629275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7" name="Oval 69"/>
          <p:cNvSpPr>
            <a:spLocks noChangeArrowheads="1"/>
          </p:cNvSpPr>
          <p:nvPr/>
        </p:nvSpPr>
        <p:spPr bwMode="auto">
          <a:xfrm>
            <a:off x="6678084" y="5629275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8" name="Oval 70"/>
          <p:cNvSpPr>
            <a:spLocks noChangeArrowheads="1"/>
          </p:cNvSpPr>
          <p:nvPr/>
        </p:nvSpPr>
        <p:spPr bwMode="auto">
          <a:xfrm>
            <a:off x="6555318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9" name="Oval 71"/>
          <p:cNvSpPr>
            <a:spLocks noChangeArrowheads="1"/>
          </p:cNvSpPr>
          <p:nvPr/>
        </p:nvSpPr>
        <p:spPr bwMode="auto">
          <a:xfrm>
            <a:off x="6802967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0" name="Oval 72"/>
          <p:cNvSpPr>
            <a:spLocks noChangeArrowheads="1"/>
          </p:cNvSpPr>
          <p:nvPr/>
        </p:nvSpPr>
        <p:spPr bwMode="auto">
          <a:xfrm>
            <a:off x="6678084" y="581818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Oval 73"/>
          <p:cNvSpPr>
            <a:spLocks noChangeArrowheads="1"/>
          </p:cNvSpPr>
          <p:nvPr/>
        </p:nvSpPr>
        <p:spPr bwMode="auto">
          <a:xfrm>
            <a:off x="6925734" y="581818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2" name="Oval 74"/>
          <p:cNvSpPr>
            <a:spLocks noChangeArrowheads="1"/>
          </p:cNvSpPr>
          <p:nvPr/>
        </p:nvSpPr>
        <p:spPr bwMode="auto">
          <a:xfrm>
            <a:off x="6307667" y="5724526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3" name="Oval 75"/>
          <p:cNvSpPr>
            <a:spLocks noChangeArrowheads="1"/>
          </p:cNvSpPr>
          <p:nvPr/>
        </p:nvSpPr>
        <p:spPr bwMode="auto">
          <a:xfrm>
            <a:off x="6430434" y="581818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4" name="Oval 76"/>
          <p:cNvSpPr>
            <a:spLocks noChangeArrowheads="1"/>
          </p:cNvSpPr>
          <p:nvPr/>
        </p:nvSpPr>
        <p:spPr bwMode="auto">
          <a:xfrm>
            <a:off x="6430434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5" name="Oval 77"/>
          <p:cNvSpPr>
            <a:spLocks noChangeArrowheads="1"/>
          </p:cNvSpPr>
          <p:nvPr/>
        </p:nvSpPr>
        <p:spPr bwMode="auto">
          <a:xfrm>
            <a:off x="9031817" y="553561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6" name="Oval 78"/>
          <p:cNvSpPr>
            <a:spLocks noChangeArrowheads="1"/>
          </p:cNvSpPr>
          <p:nvPr/>
        </p:nvSpPr>
        <p:spPr bwMode="auto">
          <a:xfrm>
            <a:off x="8536517" y="5629275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7" name="Oval 79"/>
          <p:cNvSpPr>
            <a:spLocks noChangeArrowheads="1"/>
          </p:cNvSpPr>
          <p:nvPr/>
        </p:nvSpPr>
        <p:spPr bwMode="auto">
          <a:xfrm>
            <a:off x="8784167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8" name="Oval 80"/>
          <p:cNvSpPr>
            <a:spLocks noChangeArrowheads="1"/>
          </p:cNvSpPr>
          <p:nvPr/>
        </p:nvSpPr>
        <p:spPr bwMode="auto">
          <a:xfrm>
            <a:off x="8784167" y="5535613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9" name="Oval 81"/>
          <p:cNvSpPr>
            <a:spLocks noChangeArrowheads="1"/>
          </p:cNvSpPr>
          <p:nvPr/>
        </p:nvSpPr>
        <p:spPr bwMode="auto">
          <a:xfrm>
            <a:off x="9279467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0" name="Oval 82"/>
          <p:cNvSpPr>
            <a:spLocks noChangeArrowheads="1"/>
          </p:cNvSpPr>
          <p:nvPr/>
        </p:nvSpPr>
        <p:spPr bwMode="auto">
          <a:xfrm>
            <a:off x="9156701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1" name="Oval 83"/>
          <p:cNvSpPr>
            <a:spLocks noChangeArrowheads="1"/>
          </p:cNvSpPr>
          <p:nvPr/>
        </p:nvSpPr>
        <p:spPr bwMode="auto">
          <a:xfrm>
            <a:off x="9404351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2" name="Oval 84"/>
          <p:cNvSpPr>
            <a:spLocks noChangeArrowheads="1"/>
          </p:cNvSpPr>
          <p:nvPr/>
        </p:nvSpPr>
        <p:spPr bwMode="auto">
          <a:xfrm>
            <a:off x="9279467" y="5441951"/>
            <a:ext cx="124884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3" name="Oval 85"/>
          <p:cNvSpPr>
            <a:spLocks noChangeArrowheads="1"/>
          </p:cNvSpPr>
          <p:nvPr/>
        </p:nvSpPr>
        <p:spPr bwMode="auto">
          <a:xfrm>
            <a:off x="9527117" y="544195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4" name="Oval 86"/>
          <p:cNvSpPr>
            <a:spLocks noChangeArrowheads="1"/>
          </p:cNvSpPr>
          <p:nvPr/>
        </p:nvSpPr>
        <p:spPr bwMode="auto">
          <a:xfrm>
            <a:off x="8909051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5" name="Oval 87"/>
          <p:cNvSpPr>
            <a:spLocks noChangeArrowheads="1"/>
          </p:cNvSpPr>
          <p:nvPr/>
        </p:nvSpPr>
        <p:spPr bwMode="auto">
          <a:xfrm>
            <a:off x="9031817" y="544195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6" name="Oval 88"/>
          <p:cNvSpPr>
            <a:spLocks noChangeArrowheads="1"/>
          </p:cNvSpPr>
          <p:nvPr/>
        </p:nvSpPr>
        <p:spPr bwMode="auto">
          <a:xfrm>
            <a:off x="9031817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7" name="Oval 89"/>
          <p:cNvSpPr>
            <a:spLocks noChangeArrowheads="1"/>
          </p:cNvSpPr>
          <p:nvPr/>
        </p:nvSpPr>
        <p:spPr bwMode="auto">
          <a:xfrm>
            <a:off x="6430434" y="5253038"/>
            <a:ext cx="124884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8" name="Oval 90"/>
          <p:cNvSpPr>
            <a:spLocks noChangeArrowheads="1"/>
          </p:cNvSpPr>
          <p:nvPr/>
        </p:nvSpPr>
        <p:spPr bwMode="auto">
          <a:xfrm>
            <a:off x="6678084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9" name="Oval 91"/>
          <p:cNvSpPr>
            <a:spLocks noChangeArrowheads="1"/>
          </p:cNvSpPr>
          <p:nvPr/>
        </p:nvSpPr>
        <p:spPr bwMode="auto">
          <a:xfrm>
            <a:off x="6555318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0" name="Oval 92"/>
          <p:cNvSpPr>
            <a:spLocks noChangeArrowheads="1"/>
          </p:cNvSpPr>
          <p:nvPr/>
        </p:nvSpPr>
        <p:spPr bwMode="auto">
          <a:xfrm>
            <a:off x="6802967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1" name="Oval 93"/>
          <p:cNvSpPr>
            <a:spLocks noChangeArrowheads="1"/>
          </p:cNvSpPr>
          <p:nvPr/>
        </p:nvSpPr>
        <p:spPr bwMode="auto">
          <a:xfrm>
            <a:off x="6182784" y="5253038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2" name="Oval 94"/>
          <p:cNvSpPr>
            <a:spLocks noChangeArrowheads="1"/>
          </p:cNvSpPr>
          <p:nvPr/>
        </p:nvSpPr>
        <p:spPr bwMode="auto">
          <a:xfrm>
            <a:off x="6307667" y="53467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Oval 95"/>
          <p:cNvSpPr>
            <a:spLocks noChangeArrowheads="1"/>
          </p:cNvSpPr>
          <p:nvPr/>
        </p:nvSpPr>
        <p:spPr bwMode="auto">
          <a:xfrm>
            <a:off x="6555318" y="553561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4" name="Oval 96"/>
          <p:cNvSpPr>
            <a:spLocks noChangeArrowheads="1"/>
          </p:cNvSpPr>
          <p:nvPr/>
        </p:nvSpPr>
        <p:spPr bwMode="auto">
          <a:xfrm>
            <a:off x="6802967" y="553561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5" name="Oval 97"/>
          <p:cNvSpPr>
            <a:spLocks noChangeArrowheads="1"/>
          </p:cNvSpPr>
          <p:nvPr/>
        </p:nvSpPr>
        <p:spPr bwMode="auto">
          <a:xfrm>
            <a:off x="6678084" y="5629275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Oval 98"/>
          <p:cNvSpPr>
            <a:spLocks noChangeArrowheads="1"/>
          </p:cNvSpPr>
          <p:nvPr/>
        </p:nvSpPr>
        <p:spPr bwMode="auto">
          <a:xfrm>
            <a:off x="6925734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7" name="Oval 99"/>
          <p:cNvSpPr>
            <a:spLocks noChangeArrowheads="1"/>
          </p:cNvSpPr>
          <p:nvPr/>
        </p:nvSpPr>
        <p:spPr bwMode="auto">
          <a:xfrm>
            <a:off x="6307667" y="553561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8" name="Oval 100"/>
          <p:cNvSpPr>
            <a:spLocks noChangeArrowheads="1"/>
          </p:cNvSpPr>
          <p:nvPr/>
        </p:nvSpPr>
        <p:spPr bwMode="auto">
          <a:xfrm>
            <a:off x="6430434" y="5629275"/>
            <a:ext cx="124884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9" name="Oval 101"/>
          <p:cNvSpPr>
            <a:spLocks noChangeArrowheads="1"/>
          </p:cNvSpPr>
          <p:nvPr/>
        </p:nvSpPr>
        <p:spPr bwMode="auto">
          <a:xfrm>
            <a:off x="5827185" y="4972051"/>
            <a:ext cx="122767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0" name="Oval 102"/>
          <p:cNvSpPr>
            <a:spLocks noChangeArrowheads="1"/>
          </p:cNvSpPr>
          <p:nvPr/>
        </p:nvSpPr>
        <p:spPr bwMode="auto">
          <a:xfrm>
            <a:off x="5869517" y="4729163"/>
            <a:ext cx="124883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1" name="Oval 103"/>
          <p:cNvSpPr>
            <a:spLocks noChangeArrowheads="1"/>
          </p:cNvSpPr>
          <p:nvPr/>
        </p:nvSpPr>
        <p:spPr bwMode="auto">
          <a:xfrm>
            <a:off x="5949951" y="4876800"/>
            <a:ext cx="124883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2" name="Oval 104"/>
          <p:cNvSpPr>
            <a:spLocks noChangeArrowheads="1"/>
          </p:cNvSpPr>
          <p:nvPr/>
        </p:nvSpPr>
        <p:spPr bwMode="auto">
          <a:xfrm>
            <a:off x="6072717" y="472440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3" name="Oval 105"/>
          <p:cNvSpPr>
            <a:spLocks noChangeArrowheads="1"/>
          </p:cNvSpPr>
          <p:nvPr/>
        </p:nvSpPr>
        <p:spPr bwMode="auto">
          <a:xfrm>
            <a:off x="5949951" y="4972051"/>
            <a:ext cx="124883" cy="93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4" name="Oval 106"/>
          <p:cNvSpPr>
            <a:spLocks noChangeArrowheads="1"/>
          </p:cNvSpPr>
          <p:nvPr/>
        </p:nvSpPr>
        <p:spPr bwMode="auto">
          <a:xfrm>
            <a:off x="5994401" y="4729163"/>
            <a:ext cx="12276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5" name="Oval 107"/>
          <p:cNvSpPr>
            <a:spLocks noChangeArrowheads="1"/>
          </p:cNvSpPr>
          <p:nvPr/>
        </p:nvSpPr>
        <p:spPr bwMode="auto">
          <a:xfrm>
            <a:off x="6074834" y="4876800"/>
            <a:ext cx="122767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6" name="Oval 108"/>
          <p:cNvSpPr>
            <a:spLocks noChangeArrowheads="1"/>
          </p:cNvSpPr>
          <p:nvPr/>
        </p:nvSpPr>
        <p:spPr bwMode="auto">
          <a:xfrm>
            <a:off x="7010400" y="4724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7" name="Oval 109"/>
          <p:cNvSpPr>
            <a:spLocks noChangeArrowheads="1"/>
          </p:cNvSpPr>
          <p:nvPr/>
        </p:nvSpPr>
        <p:spPr bwMode="auto">
          <a:xfrm>
            <a:off x="7213600" y="4876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8" name="Oval 110"/>
          <p:cNvSpPr>
            <a:spLocks noChangeArrowheads="1"/>
          </p:cNvSpPr>
          <p:nvPr/>
        </p:nvSpPr>
        <p:spPr bwMode="auto">
          <a:xfrm>
            <a:off x="7416800" y="5029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79" name="Oval 111"/>
          <p:cNvSpPr>
            <a:spLocks noChangeArrowheads="1"/>
          </p:cNvSpPr>
          <p:nvPr/>
        </p:nvSpPr>
        <p:spPr bwMode="auto">
          <a:xfrm>
            <a:off x="7213600" y="4724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0" name="Oval 112"/>
          <p:cNvSpPr>
            <a:spLocks noChangeArrowheads="1"/>
          </p:cNvSpPr>
          <p:nvPr/>
        </p:nvSpPr>
        <p:spPr bwMode="auto">
          <a:xfrm>
            <a:off x="7620000" y="5181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1" name="Oval 113"/>
          <p:cNvSpPr>
            <a:spLocks noChangeArrowheads="1"/>
          </p:cNvSpPr>
          <p:nvPr/>
        </p:nvSpPr>
        <p:spPr bwMode="auto">
          <a:xfrm>
            <a:off x="80264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2" name="Oval 114"/>
          <p:cNvSpPr>
            <a:spLocks noChangeArrowheads="1"/>
          </p:cNvSpPr>
          <p:nvPr/>
        </p:nvSpPr>
        <p:spPr bwMode="auto">
          <a:xfrm>
            <a:off x="73152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3" name="Oval 115"/>
          <p:cNvSpPr>
            <a:spLocks noChangeArrowheads="1"/>
          </p:cNvSpPr>
          <p:nvPr/>
        </p:nvSpPr>
        <p:spPr bwMode="auto">
          <a:xfrm>
            <a:off x="75184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4" name="Oval 116"/>
          <p:cNvSpPr>
            <a:spLocks noChangeArrowheads="1"/>
          </p:cNvSpPr>
          <p:nvPr/>
        </p:nvSpPr>
        <p:spPr bwMode="auto">
          <a:xfrm>
            <a:off x="81280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5" name="Oval 117"/>
          <p:cNvSpPr>
            <a:spLocks noChangeArrowheads="1"/>
          </p:cNvSpPr>
          <p:nvPr/>
        </p:nvSpPr>
        <p:spPr bwMode="auto">
          <a:xfrm>
            <a:off x="6197600" y="4114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6" name="Oval 118"/>
          <p:cNvSpPr>
            <a:spLocks noChangeArrowheads="1"/>
          </p:cNvSpPr>
          <p:nvPr/>
        </p:nvSpPr>
        <p:spPr bwMode="auto">
          <a:xfrm>
            <a:off x="6400800" y="4267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7" name="Oval 119"/>
          <p:cNvSpPr>
            <a:spLocks noChangeArrowheads="1"/>
          </p:cNvSpPr>
          <p:nvPr/>
        </p:nvSpPr>
        <p:spPr bwMode="auto">
          <a:xfrm>
            <a:off x="6604000" y="4419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8" name="Oval 120"/>
          <p:cNvSpPr>
            <a:spLocks noChangeArrowheads="1"/>
          </p:cNvSpPr>
          <p:nvPr/>
        </p:nvSpPr>
        <p:spPr bwMode="auto">
          <a:xfrm>
            <a:off x="6807200" y="4572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89" name="Oval 121"/>
          <p:cNvSpPr>
            <a:spLocks noChangeArrowheads="1"/>
          </p:cNvSpPr>
          <p:nvPr/>
        </p:nvSpPr>
        <p:spPr bwMode="auto">
          <a:xfrm>
            <a:off x="71120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0" name="Oval 122"/>
          <p:cNvSpPr>
            <a:spLocks noChangeArrowheads="1"/>
          </p:cNvSpPr>
          <p:nvPr/>
        </p:nvSpPr>
        <p:spPr bwMode="auto">
          <a:xfrm>
            <a:off x="6299200" y="4038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1" name="Oval 123"/>
          <p:cNvSpPr>
            <a:spLocks noChangeArrowheads="1"/>
          </p:cNvSpPr>
          <p:nvPr/>
        </p:nvSpPr>
        <p:spPr bwMode="auto">
          <a:xfrm>
            <a:off x="6502400" y="4191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2" name="Oval 124"/>
          <p:cNvSpPr>
            <a:spLocks noChangeArrowheads="1"/>
          </p:cNvSpPr>
          <p:nvPr/>
        </p:nvSpPr>
        <p:spPr bwMode="auto">
          <a:xfrm>
            <a:off x="6705600" y="4343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3" name="Oval 125"/>
          <p:cNvSpPr>
            <a:spLocks noChangeArrowheads="1"/>
          </p:cNvSpPr>
          <p:nvPr/>
        </p:nvSpPr>
        <p:spPr bwMode="auto">
          <a:xfrm>
            <a:off x="6908800" y="4495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4" name="Oval 126"/>
          <p:cNvSpPr>
            <a:spLocks noChangeArrowheads="1"/>
          </p:cNvSpPr>
          <p:nvPr/>
        </p:nvSpPr>
        <p:spPr bwMode="auto">
          <a:xfrm>
            <a:off x="7112000" y="4648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5" name="Oval 127"/>
          <p:cNvSpPr>
            <a:spLocks noChangeArrowheads="1"/>
          </p:cNvSpPr>
          <p:nvPr/>
        </p:nvSpPr>
        <p:spPr bwMode="auto">
          <a:xfrm>
            <a:off x="6299200" y="4114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6" name="Oval 128"/>
          <p:cNvSpPr>
            <a:spLocks noChangeArrowheads="1"/>
          </p:cNvSpPr>
          <p:nvPr/>
        </p:nvSpPr>
        <p:spPr bwMode="auto">
          <a:xfrm>
            <a:off x="6502400" y="4267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7" name="Oval 129"/>
          <p:cNvSpPr>
            <a:spLocks noChangeArrowheads="1"/>
          </p:cNvSpPr>
          <p:nvPr/>
        </p:nvSpPr>
        <p:spPr bwMode="auto">
          <a:xfrm>
            <a:off x="6705600" y="4419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8" name="Oval 130"/>
          <p:cNvSpPr>
            <a:spLocks noChangeArrowheads="1"/>
          </p:cNvSpPr>
          <p:nvPr/>
        </p:nvSpPr>
        <p:spPr bwMode="auto">
          <a:xfrm>
            <a:off x="6908800" y="4572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99" name="Oval 131"/>
          <p:cNvSpPr>
            <a:spLocks noChangeArrowheads="1"/>
          </p:cNvSpPr>
          <p:nvPr/>
        </p:nvSpPr>
        <p:spPr bwMode="auto">
          <a:xfrm>
            <a:off x="7213600" y="4800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0" name="Oval 132"/>
          <p:cNvSpPr>
            <a:spLocks noChangeArrowheads="1"/>
          </p:cNvSpPr>
          <p:nvPr/>
        </p:nvSpPr>
        <p:spPr bwMode="auto">
          <a:xfrm>
            <a:off x="6400800" y="4038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1" name="Oval 133"/>
          <p:cNvSpPr>
            <a:spLocks noChangeArrowheads="1"/>
          </p:cNvSpPr>
          <p:nvPr/>
        </p:nvSpPr>
        <p:spPr bwMode="auto">
          <a:xfrm>
            <a:off x="6604000" y="4191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2" name="Oval 134"/>
          <p:cNvSpPr>
            <a:spLocks noChangeArrowheads="1"/>
          </p:cNvSpPr>
          <p:nvPr/>
        </p:nvSpPr>
        <p:spPr bwMode="auto">
          <a:xfrm>
            <a:off x="6807200" y="4343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3" name="Oval 135"/>
          <p:cNvSpPr>
            <a:spLocks noChangeArrowheads="1"/>
          </p:cNvSpPr>
          <p:nvPr/>
        </p:nvSpPr>
        <p:spPr bwMode="auto">
          <a:xfrm>
            <a:off x="7010400" y="4495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4" name="Oval 136"/>
          <p:cNvSpPr>
            <a:spLocks noChangeArrowheads="1"/>
          </p:cNvSpPr>
          <p:nvPr/>
        </p:nvSpPr>
        <p:spPr bwMode="auto">
          <a:xfrm>
            <a:off x="7213600" y="4648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5" name="Oval 137"/>
          <p:cNvSpPr>
            <a:spLocks noChangeArrowheads="1"/>
          </p:cNvSpPr>
          <p:nvPr/>
        </p:nvSpPr>
        <p:spPr bwMode="auto">
          <a:xfrm>
            <a:off x="7315200" y="4876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6" name="Oval 138"/>
          <p:cNvSpPr>
            <a:spLocks noChangeArrowheads="1"/>
          </p:cNvSpPr>
          <p:nvPr/>
        </p:nvSpPr>
        <p:spPr bwMode="auto">
          <a:xfrm>
            <a:off x="7518400" y="5029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7" name="Oval 139"/>
          <p:cNvSpPr>
            <a:spLocks noChangeArrowheads="1"/>
          </p:cNvSpPr>
          <p:nvPr/>
        </p:nvSpPr>
        <p:spPr bwMode="auto">
          <a:xfrm>
            <a:off x="81280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8" name="Oval 140"/>
          <p:cNvSpPr>
            <a:spLocks noChangeArrowheads="1"/>
          </p:cNvSpPr>
          <p:nvPr/>
        </p:nvSpPr>
        <p:spPr bwMode="auto">
          <a:xfrm>
            <a:off x="7620000" y="4953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09" name="Oval 141"/>
          <p:cNvSpPr>
            <a:spLocks noChangeArrowheads="1"/>
          </p:cNvSpPr>
          <p:nvPr/>
        </p:nvSpPr>
        <p:spPr bwMode="auto">
          <a:xfrm>
            <a:off x="82296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0" name="Oval 142"/>
          <p:cNvSpPr>
            <a:spLocks noChangeArrowheads="1"/>
          </p:cNvSpPr>
          <p:nvPr/>
        </p:nvSpPr>
        <p:spPr bwMode="auto">
          <a:xfrm>
            <a:off x="8940800" y="5105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1" name="Oval 143"/>
          <p:cNvSpPr>
            <a:spLocks noChangeArrowheads="1"/>
          </p:cNvSpPr>
          <p:nvPr/>
        </p:nvSpPr>
        <p:spPr bwMode="auto">
          <a:xfrm>
            <a:off x="8737600" y="6096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2" name="Oval 144"/>
          <p:cNvSpPr>
            <a:spLocks noChangeArrowheads="1"/>
          </p:cNvSpPr>
          <p:nvPr/>
        </p:nvSpPr>
        <p:spPr bwMode="auto">
          <a:xfrm>
            <a:off x="8940800" y="6248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3" name="Oval 145"/>
          <p:cNvSpPr>
            <a:spLocks noChangeArrowheads="1"/>
          </p:cNvSpPr>
          <p:nvPr/>
        </p:nvSpPr>
        <p:spPr bwMode="auto">
          <a:xfrm>
            <a:off x="9144000" y="5105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4" name="Oval 146"/>
          <p:cNvSpPr>
            <a:spLocks noChangeArrowheads="1"/>
          </p:cNvSpPr>
          <p:nvPr/>
        </p:nvSpPr>
        <p:spPr bwMode="auto">
          <a:xfrm>
            <a:off x="9144000" y="6400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5" name="Oval 147"/>
          <p:cNvSpPr>
            <a:spLocks noChangeArrowheads="1"/>
          </p:cNvSpPr>
          <p:nvPr/>
        </p:nvSpPr>
        <p:spPr bwMode="auto">
          <a:xfrm>
            <a:off x="9042400" y="6400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6" name="Oval 148"/>
          <p:cNvSpPr>
            <a:spLocks noChangeArrowheads="1"/>
          </p:cNvSpPr>
          <p:nvPr/>
        </p:nvSpPr>
        <p:spPr bwMode="auto">
          <a:xfrm>
            <a:off x="88392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7" name="Oval 149"/>
          <p:cNvSpPr>
            <a:spLocks noChangeArrowheads="1"/>
          </p:cNvSpPr>
          <p:nvPr/>
        </p:nvSpPr>
        <p:spPr bwMode="auto">
          <a:xfrm>
            <a:off x="9042400" y="6172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8" name="Oval 150"/>
          <p:cNvSpPr>
            <a:spLocks noChangeArrowheads="1"/>
          </p:cNvSpPr>
          <p:nvPr/>
        </p:nvSpPr>
        <p:spPr bwMode="auto">
          <a:xfrm>
            <a:off x="9144000" y="6324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19" name="Oval 151"/>
          <p:cNvSpPr>
            <a:spLocks noChangeArrowheads="1"/>
          </p:cNvSpPr>
          <p:nvPr/>
        </p:nvSpPr>
        <p:spPr bwMode="auto">
          <a:xfrm>
            <a:off x="77216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0" name="Oval 152"/>
          <p:cNvSpPr>
            <a:spLocks noChangeArrowheads="1"/>
          </p:cNvSpPr>
          <p:nvPr/>
        </p:nvSpPr>
        <p:spPr bwMode="auto">
          <a:xfrm>
            <a:off x="79248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1" name="Oval 153"/>
          <p:cNvSpPr>
            <a:spLocks noChangeArrowheads="1"/>
          </p:cNvSpPr>
          <p:nvPr/>
        </p:nvSpPr>
        <p:spPr bwMode="auto">
          <a:xfrm>
            <a:off x="8128000" y="5638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2" name="Oval 154"/>
          <p:cNvSpPr>
            <a:spLocks noChangeArrowheads="1"/>
          </p:cNvSpPr>
          <p:nvPr/>
        </p:nvSpPr>
        <p:spPr bwMode="auto">
          <a:xfrm>
            <a:off x="8331200" y="5791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3" name="Oval 155"/>
          <p:cNvSpPr>
            <a:spLocks noChangeArrowheads="1"/>
          </p:cNvSpPr>
          <p:nvPr/>
        </p:nvSpPr>
        <p:spPr bwMode="auto">
          <a:xfrm>
            <a:off x="86360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4" name="Oval 156"/>
          <p:cNvSpPr>
            <a:spLocks noChangeArrowheads="1"/>
          </p:cNvSpPr>
          <p:nvPr/>
        </p:nvSpPr>
        <p:spPr bwMode="auto">
          <a:xfrm>
            <a:off x="7823200" y="5257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5" name="Oval 157"/>
          <p:cNvSpPr>
            <a:spLocks noChangeArrowheads="1"/>
          </p:cNvSpPr>
          <p:nvPr/>
        </p:nvSpPr>
        <p:spPr bwMode="auto">
          <a:xfrm>
            <a:off x="80264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6" name="Oval 158"/>
          <p:cNvSpPr>
            <a:spLocks noChangeArrowheads="1"/>
          </p:cNvSpPr>
          <p:nvPr/>
        </p:nvSpPr>
        <p:spPr bwMode="auto">
          <a:xfrm>
            <a:off x="8229600" y="5562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7" name="Oval 159"/>
          <p:cNvSpPr>
            <a:spLocks noChangeArrowheads="1"/>
          </p:cNvSpPr>
          <p:nvPr/>
        </p:nvSpPr>
        <p:spPr bwMode="auto">
          <a:xfrm>
            <a:off x="8432800" y="5715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8" name="Oval 160"/>
          <p:cNvSpPr>
            <a:spLocks noChangeArrowheads="1"/>
          </p:cNvSpPr>
          <p:nvPr/>
        </p:nvSpPr>
        <p:spPr bwMode="auto">
          <a:xfrm>
            <a:off x="8636000" y="5867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29" name="Oval 161"/>
          <p:cNvSpPr>
            <a:spLocks noChangeArrowheads="1"/>
          </p:cNvSpPr>
          <p:nvPr/>
        </p:nvSpPr>
        <p:spPr bwMode="auto">
          <a:xfrm>
            <a:off x="78232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0" name="Oval 162"/>
          <p:cNvSpPr>
            <a:spLocks noChangeArrowheads="1"/>
          </p:cNvSpPr>
          <p:nvPr/>
        </p:nvSpPr>
        <p:spPr bwMode="auto">
          <a:xfrm>
            <a:off x="80264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1" name="Oval 163"/>
          <p:cNvSpPr>
            <a:spLocks noChangeArrowheads="1"/>
          </p:cNvSpPr>
          <p:nvPr/>
        </p:nvSpPr>
        <p:spPr bwMode="auto">
          <a:xfrm>
            <a:off x="8229600" y="5638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2" name="Oval 164"/>
          <p:cNvSpPr>
            <a:spLocks noChangeArrowheads="1"/>
          </p:cNvSpPr>
          <p:nvPr/>
        </p:nvSpPr>
        <p:spPr bwMode="auto">
          <a:xfrm>
            <a:off x="8432800" y="5791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3" name="Oval 165"/>
          <p:cNvSpPr>
            <a:spLocks noChangeArrowheads="1"/>
          </p:cNvSpPr>
          <p:nvPr/>
        </p:nvSpPr>
        <p:spPr bwMode="auto">
          <a:xfrm>
            <a:off x="87376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4" name="Oval 166"/>
          <p:cNvSpPr>
            <a:spLocks noChangeArrowheads="1"/>
          </p:cNvSpPr>
          <p:nvPr/>
        </p:nvSpPr>
        <p:spPr bwMode="auto">
          <a:xfrm>
            <a:off x="7924800" y="5257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5" name="Oval 167"/>
          <p:cNvSpPr>
            <a:spLocks noChangeArrowheads="1"/>
          </p:cNvSpPr>
          <p:nvPr/>
        </p:nvSpPr>
        <p:spPr bwMode="auto">
          <a:xfrm>
            <a:off x="81280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6" name="Oval 168"/>
          <p:cNvSpPr>
            <a:spLocks noChangeArrowheads="1"/>
          </p:cNvSpPr>
          <p:nvPr/>
        </p:nvSpPr>
        <p:spPr bwMode="auto">
          <a:xfrm>
            <a:off x="8331200" y="5562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7" name="Oval 169"/>
          <p:cNvSpPr>
            <a:spLocks noChangeArrowheads="1"/>
          </p:cNvSpPr>
          <p:nvPr/>
        </p:nvSpPr>
        <p:spPr bwMode="auto">
          <a:xfrm>
            <a:off x="8534400" y="5715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8" name="Oval 170"/>
          <p:cNvSpPr>
            <a:spLocks noChangeArrowheads="1"/>
          </p:cNvSpPr>
          <p:nvPr/>
        </p:nvSpPr>
        <p:spPr bwMode="auto">
          <a:xfrm>
            <a:off x="8737600" y="5867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39" name="Oval 171"/>
          <p:cNvSpPr>
            <a:spLocks noChangeArrowheads="1"/>
          </p:cNvSpPr>
          <p:nvPr/>
        </p:nvSpPr>
        <p:spPr bwMode="auto">
          <a:xfrm>
            <a:off x="8839200" y="6096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0" name="Oval 172"/>
          <p:cNvSpPr>
            <a:spLocks noChangeArrowheads="1"/>
          </p:cNvSpPr>
          <p:nvPr/>
        </p:nvSpPr>
        <p:spPr bwMode="auto">
          <a:xfrm>
            <a:off x="9042400" y="6248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1" name="Oval 173"/>
          <p:cNvSpPr>
            <a:spLocks noChangeArrowheads="1"/>
          </p:cNvSpPr>
          <p:nvPr/>
        </p:nvSpPr>
        <p:spPr bwMode="auto">
          <a:xfrm>
            <a:off x="9144000" y="6400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2" name="Oval 174"/>
          <p:cNvSpPr>
            <a:spLocks noChangeArrowheads="1"/>
          </p:cNvSpPr>
          <p:nvPr/>
        </p:nvSpPr>
        <p:spPr bwMode="auto">
          <a:xfrm>
            <a:off x="9144000" y="6172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3" name="Oval 175"/>
          <p:cNvSpPr>
            <a:spLocks noChangeArrowheads="1"/>
          </p:cNvSpPr>
          <p:nvPr/>
        </p:nvSpPr>
        <p:spPr bwMode="auto">
          <a:xfrm>
            <a:off x="9245600" y="6324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4" name="Oval 176"/>
          <p:cNvSpPr>
            <a:spLocks noChangeArrowheads="1"/>
          </p:cNvSpPr>
          <p:nvPr/>
        </p:nvSpPr>
        <p:spPr bwMode="auto">
          <a:xfrm>
            <a:off x="6908800" y="6096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5" name="Oval 177"/>
          <p:cNvSpPr>
            <a:spLocks noChangeArrowheads="1"/>
          </p:cNvSpPr>
          <p:nvPr/>
        </p:nvSpPr>
        <p:spPr bwMode="auto">
          <a:xfrm>
            <a:off x="7112000" y="6096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6" name="Oval 178"/>
          <p:cNvSpPr>
            <a:spLocks noChangeArrowheads="1"/>
          </p:cNvSpPr>
          <p:nvPr/>
        </p:nvSpPr>
        <p:spPr bwMode="auto">
          <a:xfrm>
            <a:off x="6705600" y="5943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7" name="Oval 179"/>
          <p:cNvSpPr>
            <a:spLocks noChangeArrowheads="1"/>
          </p:cNvSpPr>
          <p:nvPr/>
        </p:nvSpPr>
        <p:spPr bwMode="auto">
          <a:xfrm>
            <a:off x="6908800" y="59436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8" name="Oval 180"/>
          <p:cNvSpPr>
            <a:spLocks noChangeArrowheads="1"/>
          </p:cNvSpPr>
          <p:nvPr/>
        </p:nvSpPr>
        <p:spPr bwMode="auto">
          <a:xfrm>
            <a:off x="66040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49" name="Oval 181"/>
          <p:cNvSpPr>
            <a:spLocks noChangeArrowheads="1"/>
          </p:cNvSpPr>
          <p:nvPr/>
        </p:nvSpPr>
        <p:spPr bwMode="auto">
          <a:xfrm>
            <a:off x="6807200" y="6019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0" name="Oval 182"/>
          <p:cNvSpPr>
            <a:spLocks noChangeArrowheads="1"/>
          </p:cNvSpPr>
          <p:nvPr/>
        </p:nvSpPr>
        <p:spPr bwMode="auto">
          <a:xfrm>
            <a:off x="6299200" y="5867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1" name="Oval 183"/>
          <p:cNvSpPr>
            <a:spLocks noChangeArrowheads="1"/>
          </p:cNvSpPr>
          <p:nvPr/>
        </p:nvSpPr>
        <p:spPr bwMode="auto">
          <a:xfrm>
            <a:off x="6502400" y="5867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2" name="Oval 184"/>
          <p:cNvSpPr>
            <a:spLocks noChangeArrowheads="1"/>
          </p:cNvSpPr>
          <p:nvPr/>
        </p:nvSpPr>
        <p:spPr bwMode="auto">
          <a:xfrm>
            <a:off x="69088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3" name="Oval 185"/>
          <p:cNvSpPr>
            <a:spLocks noChangeArrowheads="1"/>
          </p:cNvSpPr>
          <p:nvPr/>
        </p:nvSpPr>
        <p:spPr bwMode="auto">
          <a:xfrm>
            <a:off x="68072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4" name="Oval 186"/>
          <p:cNvSpPr>
            <a:spLocks noChangeArrowheads="1"/>
          </p:cNvSpPr>
          <p:nvPr/>
        </p:nvSpPr>
        <p:spPr bwMode="auto">
          <a:xfrm>
            <a:off x="6908800" y="5257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5" name="Oval 187"/>
          <p:cNvSpPr>
            <a:spLocks noChangeArrowheads="1"/>
          </p:cNvSpPr>
          <p:nvPr/>
        </p:nvSpPr>
        <p:spPr bwMode="auto">
          <a:xfrm>
            <a:off x="6908800" y="53340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6" name="Oval 188"/>
          <p:cNvSpPr>
            <a:spLocks noChangeArrowheads="1"/>
          </p:cNvSpPr>
          <p:nvPr/>
        </p:nvSpPr>
        <p:spPr bwMode="auto">
          <a:xfrm>
            <a:off x="7010400" y="52578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7" name="Oval 189"/>
          <p:cNvSpPr>
            <a:spLocks noChangeArrowheads="1"/>
          </p:cNvSpPr>
          <p:nvPr/>
        </p:nvSpPr>
        <p:spPr bwMode="auto">
          <a:xfrm>
            <a:off x="66040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8" name="Oval 190"/>
          <p:cNvSpPr>
            <a:spLocks noChangeArrowheads="1"/>
          </p:cNvSpPr>
          <p:nvPr/>
        </p:nvSpPr>
        <p:spPr bwMode="auto">
          <a:xfrm>
            <a:off x="65024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59" name="Oval 191"/>
          <p:cNvSpPr>
            <a:spLocks noChangeArrowheads="1"/>
          </p:cNvSpPr>
          <p:nvPr/>
        </p:nvSpPr>
        <p:spPr bwMode="auto">
          <a:xfrm>
            <a:off x="66040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60" name="Oval 192"/>
          <p:cNvSpPr>
            <a:spLocks noChangeArrowheads="1"/>
          </p:cNvSpPr>
          <p:nvPr/>
        </p:nvSpPr>
        <p:spPr bwMode="auto">
          <a:xfrm>
            <a:off x="6604000" y="54864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61" name="Oval 193"/>
          <p:cNvSpPr>
            <a:spLocks noChangeArrowheads="1"/>
          </p:cNvSpPr>
          <p:nvPr/>
        </p:nvSpPr>
        <p:spPr bwMode="auto">
          <a:xfrm>
            <a:off x="6705600" y="5410200"/>
            <a:ext cx="101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7C9ED-908A-4D0F-A17C-FAF5A45885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illustration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196975"/>
            <a:ext cx="11055351" cy="4933950"/>
          </a:xfrm>
        </p:spPr>
        <p:txBody>
          <a:bodyPr/>
          <a:lstStyle/>
          <a:p>
            <a:r>
              <a:rPr lang="en-US" sz="2600"/>
              <a:t>The data set has three natural groups of data points, i.e., 3 natural clusters. </a:t>
            </a:r>
          </a:p>
        </p:txBody>
      </p:sp>
      <p:pic>
        <p:nvPicPr>
          <p:cNvPr id="7557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6367" y="2276476"/>
            <a:ext cx="5903384" cy="36925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BF1B7751-7345-407E-A11C-06C690FBDE2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clustering for? 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6595"/>
            <a:ext cx="10972800" cy="4789487"/>
          </a:xfrm>
        </p:spPr>
        <p:txBody>
          <a:bodyPr/>
          <a:lstStyle/>
          <a:p>
            <a:r>
              <a:rPr lang="en-US" dirty="0"/>
              <a:t>Let us see some real-life examples</a:t>
            </a:r>
          </a:p>
          <a:p>
            <a:r>
              <a:rPr lang="en-US" dirty="0">
                <a:solidFill>
                  <a:srgbClr val="3333CC"/>
                </a:solidFill>
              </a:rPr>
              <a:t>Example 1</a:t>
            </a:r>
            <a:r>
              <a:rPr lang="en-US" dirty="0"/>
              <a:t>: groups people of similar sizes together to make “small”, “medium” and “large” T-Shirts.</a:t>
            </a:r>
          </a:p>
          <a:p>
            <a:pPr lvl="1"/>
            <a:r>
              <a:rPr lang="en-US" dirty="0"/>
              <a:t>Tailor-made for each person: too expensive</a:t>
            </a:r>
          </a:p>
          <a:p>
            <a:pPr lvl="1"/>
            <a:r>
              <a:rPr lang="en-US" dirty="0"/>
              <a:t>One-size-fits-all: does not fit all. </a:t>
            </a:r>
          </a:p>
          <a:p>
            <a:r>
              <a:rPr lang="en-US" dirty="0">
                <a:solidFill>
                  <a:srgbClr val="3333CC"/>
                </a:solidFill>
              </a:rPr>
              <a:t>Example 2</a:t>
            </a:r>
            <a:r>
              <a:rPr lang="en-US" dirty="0"/>
              <a:t>: In marketing, segment customers according to their similarities</a:t>
            </a:r>
          </a:p>
          <a:p>
            <a:pPr lvl="1"/>
            <a:r>
              <a:rPr lang="en-US" dirty="0"/>
              <a:t>To do targeted marketing. </a:t>
            </a:r>
          </a:p>
        </p:txBody>
      </p:sp>
    </p:spTree>
    <p:extLst>
      <p:ext uri="{BB962C8B-B14F-4D97-AF65-F5344CB8AC3E}">
        <p14:creationId xmlns:p14="http://schemas.microsoft.com/office/powerpoint/2010/main" val="26503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68AAE4F4-F974-4BCE-9B53-3011CBFF1DE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clustering for? (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495"/>
            <a:ext cx="109728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Example 3</a:t>
            </a:r>
            <a:r>
              <a:rPr lang="en-US" dirty="0"/>
              <a:t>: Given a collection of text documents, we want to organize them according to their content similarities,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produce a topic hierarchy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It has a long history, and used in almost every field, e.g., medicine</a:t>
            </a:r>
            <a:r>
              <a:rPr lang="en-US" altLang="zh-CN" dirty="0">
                <a:ea typeface="SimSun" pitchFamily="2" charset="-122"/>
              </a:rPr>
              <a:t>, psychology, botany, sociology, biology, </a:t>
            </a:r>
            <a:r>
              <a:rPr lang="en-US" altLang="ja-JP" dirty="0">
                <a:ea typeface="ＭＳ Ｐゴシック" pitchFamily="34" charset="-128"/>
              </a:rPr>
              <a:t>archeology</a:t>
            </a:r>
            <a:r>
              <a:rPr lang="en-US" altLang="zh-CN" dirty="0">
                <a:ea typeface="SimSun" pitchFamily="2" charset="-122"/>
              </a:rPr>
              <a:t>, marketing, insurance, libraries, etc.</a:t>
            </a:r>
            <a:r>
              <a:rPr lang="en-US" altLang="ja-JP" dirty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In recent years, due to the rapid increase of online documents, text clustering becomes important.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2133600" y="4038600"/>
            <a:ext cx="3352800" cy="1295400"/>
          </a:xfrm>
          <a:prstGeom prst="rect">
            <a:avLst/>
          </a:prstGeom>
          <a:solidFill>
            <a:schemeClr val="folHlink">
              <a:alpha val="28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10972800" cy="1143000"/>
          </a:xfrm>
          <a:noFill/>
          <a:ln/>
        </p:spPr>
        <p:txBody>
          <a:bodyPr lIns="92075" tIns="46038" rIns="92075" bIns="46038" anchor="b"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Classification vs. Clustering</a:t>
            </a:r>
          </a:p>
        </p:txBody>
      </p:sp>
      <p:sp>
        <p:nvSpPr>
          <p:cNvPr id="481284" name="Line 4"/>
          <p:cNvSpPr>
            <a:spLocks noChangeShapeType="1"/>
          </p:cNvSpPr>
          <p:nvPr/>
        </p:nvSpPr>
        <p:spPr bwMode="auto">
          <a:xfrm>
            <a:off x="2133600" y="2438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>
            <a:off x="2133600" y="5334000"/>
            <a:ext cx="467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4072467" y="44259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4478867" y="41973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4377267" y="44259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4682067" y="47307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0" name="Rectangle 10"/>
          <p:cNvSpPr>
            <a:spLocks noChangeArrowheads="1"/>
          </p:cNvSpPr>
          <p:nvPr/>
        </p:nvSpPr>
        <p:spPr bwMode="auto">
          <a:xfrm>
            <a:off x="5588000" y="441960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3767667" y="46545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2" name="Oval 12"/>
          <p:cNvSpPr>
            <a:spLocks noChangeArrowheads="1"/>
          </p:cNvSpPr>
          <p:nvPr/>
        </p:nvSpPr>
        <p:spPr bwMode="auto">
          <a:xfrm>
            <a:off x="3056467" y="3587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3" name="Oval 13"/>
          <p:cNvSpPr>
            <a:spLocks noChangeArrowheads="1"/>
          </p:cNvSpPr>
          <p:nvPr/>
        </p:nvSpPr>
        <p:spPr bwMode="auto">
          <a:xfrm>
            <a:off x="3259667" y="37401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4" name="Oval 14"/>
          <p:cNvSpPr>
            <a:spLocks noChangeArrowheads="1"/>
          </p:cNvSpPr>
          <p:nvPr/>
        </p:nvSpPr>
        <p:spPr bwMode="auto">
          <a:xfrm>
            <a:off x="3666067" y="3663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5" name="Oval 15"/>
          <p:cNvSpPr>
            <a:spLocks noChangeArrowheads="1"/>
          </p:cNvSpPr>
          <p:nvPr/>
        </p:nvSpPr>
        <p:spPr bwMode="auto">
          <a:xfrm>
            <a:off x="4072467" y="3587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6" name="Oval 16"/>
          <p:cNvSpPr>
            <a:spLocks noChangeArrowheads="1"/>
          </p:cNvSpPr>
          <p:nvPr/>
        </p:nvSpPr>
        <p:spPr bwMode="auto">
          <a:xfrm>
            <a:off x="2954867" y="42735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7" name="Oval 17"/>
          <p:cNvSpPr>
            <a:spLocks noChangeArrowheads="1"/>
          </p:cNvSpPr>
          <p:nvPr/>
        </p:nvSpPr>
        <p:spPr bwMode="auto">
          <a:xfrm>
            <a:off x="4580467" y="3282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8" name="Oval 18"/>
          <p:cNvSpPr>
            <a:spLocks noChangeArrowheads="1"/>
          </p:cNvSpPr>
          <p:nvPr/>
        </p:nvSpPr>
        <p:spPr bwMode="auto">
          <a:xfrm>
            <a:off x="3462867" y="4044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9" name="Oval 19"/>
          <p:cNvSpPr>
            <a:spLocks noChangeArrowheads="1"/>
          </p:cNvSpPr>
          <p:nvPr/>
        </p:nvSpPr>
        <p:spPr bwMode="auto">
          <a:xfrm>
            <a:off x="4072467" y="38925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0" name="Oval 20"/>
          <p:cNvSpPr>
            <a:spLocks noChangeArrowheads="1"/>
          </p:cNvSpPr>
          <p:nvPr/>
        </p:nvSpPr>
        <p:spPr bwMode="auto">
          <a:xfrm>
            <a:off x="4580467" y="38163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1" name="Oval 21"/>
          <p:cNvSpPr>
            <a:spLocks noChangeArrowheads="1"/>
          </p:cNvSpPr>
          <p:nvPr/>
        </p:nvSpPr>
        <p:spPr bwMode="auto">
          <a:xfrm>
            <a:off x="3158067" y="4425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2" name="Oval 22"/>
          <p:cNvSpPr>
            <a:spLocks noChangeArrowheads="1"/>
          </p:cNvSpPr>
          <p:nvPr/>
        </p:nvSpPr>
        <p:spPr bwMode="auto">
          <a:xfrm>
            <a:off x="2853267" y="46545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3" name="Oval 23"/>
          <p:cNvSpPr>
            <a:spLocks noChangeArrowheads="1"/>
          </p:cNvSpPr>
          <p:nvPr/>
        </p:nvSpPr>
        <p:spPr bwMode="auto">
          <a:xfrm>
            <a:off x="3767667" y="32829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4" name="Rectangle 24"/>
          <p:cNvSpPr>
            <a:spLocks noChangeArrowheads="1"/>
          </p:cNvSpPr>
          <p:nvPr/>
        </p:nvSpPr>
        <p:spPr bwMode="auto">
          <a:xfrm>
            <a:off x="3462867" y="48069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5" name="Oval 25"/>
          <p:cNvSpPr>
            <a:spLocks noChangeArrowheads="1"/>
          </p:cNvSpPr>
          <p:nvPr/>
        </p:nvSpPr>
        <p:spPr bwMode="auto">
          <a:xfrm>
            <a:off x="4580467" y="35115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6" name="Oval 26"/>
          <p:cNvSpPr>
            <a:spLocks noChangeArrowheads="1"/>
          </p:cNvSpPr>
          <p:nvPr/>
        </p:nvSpPr>
        <p:spPr bwMode="auto">
          <a:xfrm>
            <a:off x="6002867" y="3587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7" name="Oval 27"/>
          <p:cNvSpPr>
            <a:spLocks noChangeArrowheads="1"/>
          </p:cNvSpPr>
          <p:nvPr/>
        </p:nvSpPr>
        <p:spPr bwMode="auto">
          <a:xfrm>
            <a:off x="5596467" y="38163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8" name="Oval 28"/>
          <p:cNvSpPr>
            <a:spLocks noChangeArrowheads="1"/>
          </p:cNvSpPr>
          <p:nvPr/>
        </p:nvSpPr>
        <p:spPr bwMode="auto">
          <a:xfrm>
            <a:off x="5494867" y="41211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9" name="Oval 29"/>
          <p:cNvSpPr>
            <a:spLocks noChangeArrowheads="1"/>
          </p:cNvSpPr>
          <p:nvPr/>
        </p:nvSpPr>
        <p:spPr bwMode="auto">
          <a:xfrm>
            <a:off x="5901267" y="41973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0" name="Oval 30"/>
          <p:cNvSpPr>
            <a:spLocks noChangeArrowheads="1"/>
          </p:cNvSpPr>
          <p:nvPr/>
        </p:nvSpPr>
        <p:spPr bwMode="auto">
          <a:xfrm>
            <a:off x="6104467" y="4349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1" name="Oval 31"/>
          <p:cNvSpPr>
            <a:spLocks noChangeArrowheads="1"/>
          </p:cNvSpPr>
          <p:nvPr/>
        </p:nvSpPr>
        <p:spPr bwMode="auto">
          <a:xfrm>
            <a:off x="6002867" y="3968750"/>
            <a:ext cx="186267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2" name="Rectangle 32"/>
          <p:cNvSpPr>
            <a:spLocks noChangeArrowheads="1"/>
          </p:cNvSpPr>
          <p:nvPr/>
        </p:nvSpPr>
        <p:spPr bwMode="auto">
          <a:xfrm>
            <a:off x="4275667" y="3282950"/>
            <a:ext cx="186267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3" name="Rectangle 33"/>
          <p:cNvSpPr>
            <a:spLocks noChangeArrowheads="1"/>
          </p:cNvSpPr>
          <p:nvPr/>
        </p:nvSpPr>
        <p:spPr bwMode="auto">
          <a:xfrm>
            <a:off x="538619" y="1171185"/>
            <a:ext cx="10922696" cy="86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Classification: Supervised learning: Learns a method for predicting the instance class from pre-labeled (classified)  instances</a:t>
            </a:r>
          </a:p>
        </p:txBody>
      </p:sp>
      <p:sp>
        <p:nvSpPr>
          <p:cNvPr id="481314" name="Rectangle 34"/>
          <p:cNvSpPr>
            <a:spLocks noChangeArrowheads="1"/>
          </p:cNvSpPr>
          <p:nvPr/>
        </p:nvSpPr>
        <p:spPr bwMode="auto">
          <a:xfrm>
            <a:off x="5486400" y="2971800"/>
            <a:ext cx="1219200" cy="23622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5" name="Rectangle 35"/>
          <p:cNvSpPr>
            <a:spLocks noChangeArrowheads="1"/>
          </p:cNvSpPr>
          <p:nvPr/>
        </p:nvSpPr>
        <p:spPr bwMode="auto">
          <a:xfrm>
            <a:off x="2133600" y="4038600"/>
            <a:ext cx="1625600" cy="1295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0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5749</TotalTime>
  <Words>1203</Words>
  <Application>Microsoft Office PowerPoint</Application>
  <PresentationFormat>Custom</PresentationFormat>
  <Paragraphs>161</Paragraphs>
  <Slides>27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1_Office Theme</vt:lpstr>
      <vt:lpstr>Contents Slide Master</vt:lpstr>
      <vt:lpstr>CorelDRAW</vt:lpstr>
      <vt:lpstr>VISIO</vt:lpstr>
      <vt:lpstr>PowerPoint Presentation</vt:lpstr>
      <vt:lpstr>Course Outcomes</vt:lpstr>
      <vt:lpstr>Course Objectives</vt:lpstr>
      <vt:lpstr>Clustering</vt:lpstr>
      <vt:lpstr>Clustering</vt:lpstr>
      <vt:lpstr>An illustration</vt:lpstr>
      <vt:lpstr>What is clustering for? </vt:lpstr>
      <vt:lpstr>What is clustering for? (cont…)</vt:lpstr>
      <vt:lpstr>Classification vs. Clustering</vt:lpstr>
      <vt:lpstr>Clustering</vt:lpstr>
      <vt:lpstr>What is Cluster Analysis?</vt:lpstr>
      <vt:lpstr>Notion of a Cluster can be Ambiguous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Clustering</vt:lpstr>
      <vt:lpstr>Partitional Clustering</vt:lpstr>
      <vt:lpstr>Hierarchical Clustering</vt:lpstr>
      <vt:lpstr>Density based Clustering</vt:lpstr>
      <vt:lpstr>Aspects of clustering</vt:lpstr>
      <vt:lpstr>Using classification model</vt:lpstr>
      <vt:lpstr>Types of Clustering Algorithms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459</cp:revision>
  <dcterms:created xsi:type="dcterms:W3CDTF">2019-01-09T10:33:58Z</dcterms:created>
  <dcterms:modified xsi:type="dcterms:W3CDTF">2022-10-20T05:00:44Z</dcterms:modified>
</cp:coreProperties>
</file>