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4" r:id="rId1"/>
    <p:sldMasterId id="2147483686" r:id="rId2"/>
  </p:sldMasterIdLst>
  <p:notesMasterIdLst>
    <p:notesMasterId r:id="rId46"/>
  </p:notesMasterIdLst>
  <p:handoutMasterIdLst>
    <p:handoutMasterId r:id="rId47"/>
  </p:handoutMasterIdLst>
  <p:sldIdLst>
    <p:sldId id="1024" r:id="rId3"/>
    <p:sldId id="1170" r:id="rId4"/>
    <p:sldId id="1171" r:id="rId5"/>
    <p:sldId id="1308" r:id="rId6"/>
    <p:sldId id="1309" r:id="rId7"/>
    <p:sldId id="1318" r:id="rId8"/>
    <p:sldId id="1310" r:id="rId9"/>
    <p:sldId id="1311" r:id="rId10"/>
    <p:sldId id="1312" r:id="rId11"/>
    <p:sldId id="1313" r:id="rId12"/>
    <p:sldId id="1314" r:id="rId13"/>
    <p:sldId id="1315" r:id="rId14"/>
    <p:sldId id="1316" r:id="rId15"/>
    <p:sldId id="1317" r:id="rId16"/>
    <p:sldId id="1185" r:id="rId17"/>
    <p:sldId id="1186" r:id="rId18"/>
    <p:sldId id="1282" r:id="rId19"/>
    <p:sldId id="1283" r:id="rId20"/>
    <p:sldId id="1284" r:id="rId21"/>
    <p:sldId id="1285" r:id="rId22"/>
    <p:sldId id="1286" r:id="rId23"/>
    <p:sldId id="1287" r:id="rId24"/>
    <p:sldId id="1288" r:id="rId25"/>
    <p:sldId id="1319" r:id="rId26"/>
    <p:sldId id="1320" r:id="rId27"/>
    <p:sldId id="1321" r:id="rId28"/>
    <p:sldId id="1322" r:id="rId29"/>
    <p:sldId id="1323" r:id="rId30"/>
    <p:sldId id="1324" r:id="rId31"/>
    <p:sldId id="1325" r:id="rId32"/>
    <p:sldId id="1327" r:id="rId33"/>
    <p:sldId id="1328" r:id="rId34"/>
    <p:sldId id="1326" r:id="rId35"/>
    <p:sldId id="1292" r:id="rId36"/>
    <p:sldId id="1293" r:id="rId37"/>
    <p:sldId id="1294" r:id="rId38"/>
    <p:sldId id="1295" r:id="rId39"/>
    <p:sldId id="1296" r:id="rId40"/>
    <p:sldId id="1297" r:id="rId41"/>
    <p:sldId id="1298" r:id="rId42"/>
    <p:sldId id="1306" r:id="rId43"/>
    <p:sldId id="1329" r:id="rId44"/>
    <p:sldId id="9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66FF"/>
    <a:srgbClr val="FFCC00"/>
    <a:srgbClr val="00FF99"/>
    <a:srgbClr val="CC0099"/>
    <a:srgbClr val="9900FF"/>
    <a:srgbClr val="ED8137"/>
    <a:srgbClr val="FF6699"/>
    <a:srgbClr val="FFFF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94660"/>
  </p:normalViewPr>
  <p:slideViewPr>
    <p:cSldViewPr snapToGrid="0">
      <p:cViewPr>
        <p:scale>
          <a:sx n="76" d="100"/>
          <a:sy n="76" d="100"/>
        </p:scale>
        <p:origin x="-162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D8E82-1EDC-48D9-BD3A-343344AF3DBE}" type="doc">
      <dgm:prSet loTypeId="urn:microsoft.com/office/officeart/2005/8/layout/pyramid2" loCatId="pyramid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578FE76-9D52-42C7-9A08-2D703DEDB889}">
      <dgm:prSet custT="1"/>
      <dgm:spPr/>
      <dgm:t>
        <a:bodyPr/>
        <a:lstStyle/>
        <a:p>
          <a:pPr rtl="0"/>
          <a:r>
            <a:rPr lang="en-IN" sz="1400" b="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dirty="0">
            <a:latin typeface="Times New Roman" pitchFamily="18" charset="0"/>
            <a:cs typeface="Times New Roman" pitchFamily="18" charset="0"/>
          </a:endParaRPr>
        </a:p>
      </dgm:t>
    </dgm:pt>
    <dgm:pt modelId="{9D7F8322-B010-4AEA-B2C8-ABED8DA692AC}" type="parTrans" cxnId="{FCB90C43-334F-41E9-8B10-A2C04BB21436}">
      <dgm:prSet/>
      <dgm:spPr/>
      <dgm:t>
        <a:bodyPr/>
        <a:lstStyle/>
        <a:p>
          <a:endParaRPr lang="en-IN"/>
        </a:p>
      </dgm:t>
    </dgm:pt>
    <dgm:pt modelId="{156D1297-0002-46D1-ACA4-7141136CBED3}" type="sibTrans" cxnId="{FCB90C43-334F-41E9-8B10-A2C04BB21436}">
      <dgm:prSet/>
      <dgm:spPr/>
      <dgm:t>
        <a:bodyPr/>
        <a:lstStyle/>
        <a:p>
          <a:endParaRPr lang="en-IN"/>
        </a:p>
      </dgm:t>
    </dgm:pt>
    <dgm:pt modelId="{B60A9B08-E7FD-4FE6-8037-C7FA94A638AB}">
      <dgm:prSet custT="1"/>
      <dgm:spPr/>
      <dgm:t>
        <a:bodyPr/>
        <a:lstStyle/>
        <a:p>
          <a:pPr algn="l" rtl="0"/>
          <a:r>
            <a:rPr lang="en-IN" sz="1200" b="1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dirty="0" smtClean="0"/>
            <a:t>Understand different machine learning algorithms, as well as underlying theories the behind them.</a:t>
          </a:r>
          <a:endParaRPr lang="en-IN" sz="1200" b="1" dirty="0">
            <a:latin typeface="Times New Roman" pitchFamily="18" charset="0"/>
            <a:cs typeface="Times New Roman" pitchFamily="18" charset="0"/>
          </a:endParaRPr>
        </a:p>
      </dgm:t>
    </dgm:pt>
    <dgm:pt modelId="{1743A4BB-3420-4329-BD14-A855C7BE721C}" type="parTrans" cxnId="{14931E23-CC75-47DD-B94A-3A9131496891}">
      <dgm:prSet/>
      <dgm:spPr/>
      <dgm:t>
        <a:bodyPr/>
        <a:lstStyle/>
        <a:p>
          <a:endParaRPr lang="en-IN"/>
        </a:p>
      </dgm:t>
    </dgm:pt>
    <dgm:pt modelId="{5F67EDBF-CBEF-4869-9C4D-9DEE382706DE}" type="sibTrans" cxnId="{14931E23-CC75-47DD-B94A-3A9131496891}">
      <dgm:prSet/>
      <dgm:spPr/>
      <dgm:t>
        <a:bodyPr/>
        <a:lstStyle/>
        <a:p>
          <a:endParaRPr lang="en-IN"/>
        </a:p>
      </dgm:t>
    </dgm:pt>
    <dgm:pt modelId="{42B7D287-B06F-4860-BF6D-66967ED63566}">
      <dgm:prSet custT="1"/>
      <dgm:spPr/>
      <dgm:t>
        <a:bodyPr/>
        <a:lstStyle/>
        <a:p>
          <a:pPr algn="l" rtl="0"/>
          <a:r>
            <a:rPr lang="en-IN" sz="1200" b="1" dirty="0" smtClean="0"/>
            <a:t>CO-3: </a:t>
          </a:r>
          <a:r>
            <a:rPr lang="en-IN" sz="1200" dirty="0" smtClean="0"/>
            <a:t>Select and apply the appropriate machine learning algorithm to solve problems of moderate complexity</a:t>
          </a:r>
          <a:endParaRPr lang="en-IN" sz="1200" b="1" dirty="0"/>
        </a:p>
      </dgm:t>
    </dgm:pt>
    <dgm:pt modelId="{57DC1ED3-C728-4E8A-B191-EAE392F0BEEA}" type="parTrans" cxnId="{7DDC7924-154E-4364-A74F-F26F909D3799}">
      <dgm:prSet/>
      <dgm:spPr/>
      <dgm:t>
        <a:bodyPr/>
        <a:lstStyle/>
        <a:p>
          <a:endParaRPr lang="en-IN"/>
        </a:p>
      </dgm:t>
    </dgm:pt>
    <dgm:pt modelId="{011A6C04-F795-4BB4-8D9E-6C0E2AEA7658}" type="sibTrans" cxnId="{7DDC7924-154E-4364-A74F-F26F909D3799}">
      <dgm:prSet/>
      <dgm:spPr/>
      <dgm:t>
        <a:bodyPr/>
        <a:lstStyle/>
        <a:p>
          <a:endParaRPr lang="en-IN"/>
        </a:p>
      </dgm:t>
    </dgm:pt>
    <dgm:pt modelId="{BC04120A-B7ED-4D86-B067-8DD56AFAAD85}">
      <dgm:prSet custT="1"/>
      <dgm:spPr/>
      <dgm:t>
        <a:bodyPr/>
        <a:lstStyle/>
        <a:p>
          <a:pPr algn="l" rtl="0"/>
          <a:r>
            <a:rPr lang="en-IN" sz="1800" b="1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dirty="0" smtClean="0"/>
            <a:t>Interpret and evaluate models generated from data.</a:t>
          </a:r>
          <a:endParaRPr lang="en-IN" sz="1800" b="1" dirty="0">
            <a:latin typeface="Times New Roman" pitchFamily="18" charset="0"/>
            <a:cs typeface="Times New Roman" pitchFamily="18" charset="0"/>
          </a:endParaRPr>
        </a:p>
      </dgm:t>
    </dgm:pt>
    <dgm:pt modelId="{9635C7B5-1C62-4B16-83C4-261F3B9B0E34}" type="parTrans" cxnId="{BCCD6AC9-834A-432E-ADFD-09D5BEA9ED9C}">
      <dgm:prSet/>
      <dgm:spPr/>
      <dgm:t>
        <a:bodyPr/>
        <a:lstStyle/>
        <a:p>
          <a:endParaRPr lang="en-US"/>
        </a:p>
      </dgm:t>
    </dgm:pt>
    <dgm:pt modelId="{7CEAAED2-76B4-4543-BC39-BC9D2E55E5C8}" type="sibTrans" cxnId="{BCCD6AC9-834A-432E-ADFD-09D5BEA9ED9C}">
      <dgm:prSet/>
      <dgm:spPr/>
      <dgm:t>
        <a:bodyPr/>
        <a:lstStyle/>
        <a:p>
          <a:endParaRPr lang="en-US"/>
        </a:p>
      </dgm:t>
    </dgm:pt>
    <dgm:pt modelId="{F1BB7016-B67B-4569-BAB3-0274171CE331}">
      <dgm:prSet custT="1"/>
      <dgm:spPr/>
      <dgm:t>
        <a:bodyPr/>
        <a:lstStyle/>
        <a:p>
          <a:pPr algn="l" rtl="0"/>
          <a:r>
            <a:rPr lang="en-IN" sz="1050" b="1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dirty="0">
            <a:latin typeface="Times" pitchFamily="18" charset="0"/>
            <a:cs typeface="Times" pitchFamily="18" charset="0"/>
          </a:endParaRPr>
        </a:p>
      </dgm:t>
    </dgm:pt>
    <dgm:pt modelId="{1A867DB6-F3D9-4717-A818-B7ECC2C5C5A3}" type="parTrans" cxnId="{0B69628D-8008-4F26-9D2D-3AF8C023A1EC}">
      <dgm:prSet/>
      <dgm:spPr/>
      <dgm:t>
        <a:bodyPr/>
        <a:lstStyle/>
        <a:p>
          <a:endParaRPr lang="en-US"/>
        </a:p>
      </dgm:t>
    </dgm:pt>
    <dgm:pt modelId="{705748FD-6959-4253-A059-E5C8271B36FB}" type="sibTrans" cxnId="{0B69628D-8008-4F26-9D2D-3AF8C023A1EC}">
      <dgm:prSet/>
      <dgm:spPr/>
      <dgm:t>
        <a:bodyPr/>
        <a:lstStyle/>
        <a:p>
          <a:endParaRPr lang="en-US"/>
        </a:p>
      </dgm:t>
    </dgm:pt>
    <dgm:pt modelId="{E722635D-9BCF-4168-AF49-C59115C9709E}" type="pres">
      <dgm:prSet presAssocID="{0ECD8E82-1EDC-48D9-BD3A-343344AF3DB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5E4C2482-B8D0-4FC2-9FA2-E973D546DD57}" type="pres">
      <dgm:prSet presAssocID="{0ECD8E82-1EDC-48D9-BD3A-343344AF3DBE}" presName="pyramid" presStyleLbl="node1" presStyleIdx="0" presStyleCnt="1"/>
      <dgm:spPr/>
    </dgm:pt>
    <dgm:pt modelId="{98DE14CE-00C4-40A5-8D4A-6A1F67DB1EF9}" type="pres">
      <dgm:prSet presAssocID="{0ECD8E82-1EDC-48D9-BD3A-343344AF3DBE}" presName="theList" presStyleCnt="0"/>
      <dgm:spPr/>
    </dgm:pt>
    <dgm:pt modelId="{71BB48DD-FA8E-48AB-8BCD-B38FD926FA57}" type="pres">
      <dgm:prSet presAssocID="{6578FE76-9D52-42C7-9A08-2D703DEDB889}" presName="aNode" presStyleLbl="fgAcc1" presStyleIdx="0" presStyleCnt="5" custScaleX="124776" custLinFactX="-25931" custLinFactY="-17917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A2CD65-AC1E-43A6-A98A-94947674F148}" type="pres">
      <dgm:prSet presAssocID="{6578FE76-9D52-42C7-9A08-2D703DEDB889}" presName="aSpace" presStyleCnt="0"/>
      <dgm:spPr/>
    </dgm:pt>
    <dgm:pt modelId="{D2FCBDAE-4285-4B23-88C6-0DED421A418E}" type="pres">
      <dgm:prSet presAssocID="{B60A9B08-E7FD-4FE6-8037-C7FA94A638AB}" presName="aNode" presStyleLbl="fgAcc1" presStyleIdx="1" presStyleCnt="5" custScaleX="124981" custLinFactY="-24321" custLinFactNeighborX="-93866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BD24E4-AA73-4F72-BB9C-BC92D0D1ECFD}" type="pres">
      <dgm:prSet presAssocID="{B60A9B08-E7FD-4FE6-8037-C7FA94A638AB}" presName="aSpace" presStyleCnt="0"/>
      <dgm:spPr/>
    </dgm:pt>
    <dgm:pt modelId="{DAB1C5DE-D37A-465E-92B2-343488CEB278}" type="pres">
      <dgm:prSet presAssocID="{42B7D287-B06F-4860-BF6D-66967ED63566}" presName="aNode" presStyleLbl="fgAcc1" presStyleIdx="2" presStyleCnt="5" custScaleX="127695" custLinFactY="-18999" custLinFactNeighborX="-3264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8B4318-4367-4EFD-B8D3-CFAF8D93713A}" type="pres">
      <dgm:prSet presAssocID="{42B7D287-B06F-4860-BF6D-66967ED63566}" presName="aSpace" presStyleCnt="0"/>
      <dgm:spPr/>
    </dgm:pt>
    <dgm:pt modelId="{515F210A-249C-4CD7-A0CC-1834E039A7DC}" type="pres">
      <dgm:prSet presAssocID="{BC04120A-B7ED-4D86-B067-8DD56AFAAD85}" presName="aNode" presStyleLbl="fgAcc1" presStyleIdx="3" presStyleCnt="5" custScaleX="127695" custLinFactY="-11003" custLinFactNeighborX="3410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033E3-A2EA-4A1B-9539-7E1D40F63E29}" type="pres">
      <dgm:prSet presAssocID="{BC04120A-B7ED-4D86-B067-8DD56AFAAD85}" presName="aSpace" presStyleCnt="0"/>
      <dgm:spPr/>
    </dgm:pt>
    <dgm:pt modelId="{F478A005-C19F-47F1-A9D2-DA26E5AFEC0A}" type="pres">
      <dgm:prSet presAssocID="{F1BB7016-B67B-4569-BAB3-0274171CE331}" presName="aNode" presStyleLbl="fgAcc1" presStyleIdx="4" presStyleCnt="5" custScaleX="127695" custScaleY="138176" custLinFactNeighborX="76531" custLinFactNeighborY="-81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C380B-9C2E-4EC8-81F2-68A7926AEEAF}" type="pres">
      <dgm:prSet presAssocID="{F1BB7016-B67B-4569-BAB3-0274171CE331}" presName="aSpace" presStyleCnt="0"/>
      <dgm:spPr/>
    </dgm:pt>
  </dgm:ptLst>
  <dgm:cxnLst>
    <dgm:cxn modelId="{6152C903-7C76-4E16-8111-932CFDEDAA30}" type="presOf" srcId="{0ECD8E82-1EDC-48D9-BD3A-343344AF3DBE}" destId="{E722635D-9BCF-4168-AF49-C59115C9709E}" srcOrd="0" destOrd="0" presId="urn:microsoft.com/office/officeart/2005/8/layout/pyramid2"/>
    <dgm:cxn modelId="{BCCD6AC9-834A-432E-ADFD-09D5BEA9ED9C}" srcId="{0ECD8E82-1EDC-48D9-BD3A-343344AF3DBE}" destId="{BC04120A-B7ED-4D86-B067-8DD56AFAAD85}" srcOrd="3" destOrd="0" parTransId="{9635C7B5-1C62-4B16-83C4-261F3B9B0E34}" sibTransId="{7CEAAED2-76B4-4543-BC39-BC9D2E55E5C8}"/>
    <dgm:cxn modelId="{0B69628D-8008-4F26-9D2D-3AF8C023A1EC}" srcId="{0ECD8E82-1EDC-48D9-BD3A-343344AF3DBE}" destId="{F1BB7016-B67B-4569-BAB3-0274171CE331}" srcOrd="4" destOrd="0" parTransId="{1A867DB6-F3D9-4717-A818-B7ECC2C5C5A3}" sibTransId="{705748FD-6959-4253-A059-E5C8271B36FB}"/>
    <dgm:cxn modelId="{7DDC7924-154E-4364-A74F-F26F909D3799}" srcId="{0ECD8E82-1EDC-48D9-BD3A-343344AF3DBE}" destId="{42B7D287-B06F-4860-BF6D-66967ED63566}" srcOrd="2" destOrd="0" parTransId="{57DC1ED3-C728-4E8A-B191-EAE392F0BEEA}" sibTransId="{011A6C04-F795-4BB4-8D9E-6C0E2AEA7658}"/>
    <dgm:cxn modelId="{0B68549F-D1EF-445C-B893-64094DA6D3A4}" type="presOf" srcId="{BC04120A-B7ED-4D86-B067-8DD56AFAAD85}" destId="{515F210A-249C-4CD7-A0CC-1834E039A7DC}" srcOrd="0" destOrd="0" presId="urn:microsoft.com/office/officeart/2005/8/layout/pyramid2"/>
    <dgm:cxn modelId="{FCB90C43-334F-41E9-8B10-A2C04BB21436}" srcId="{0ECD8E82-1EDC-48D9-BD3A-343344AF3DBE}" destId="{6578FE76-9D52-42C7-9A08-2D703DEDB889}" srcOrd="0" destOrd="0" parTransId="{9D7F8322-B010-4AEA-B2C8-ABED8DA692AC}" sibTransId="{156D1297-0002-46D1-ACA4-7141136CBED3}"/>
    <dgm:cxn modelId="{14931E23-CC75-47DD-B94A-3A9131496891}" srcId="{0ECD8E82-1EDC-48D9-BD3A-343344AF3DBE}" destId="{B60A9B08-E7FD-4FE6-8037-C7FA94A638AB}" srcOrd="1" destOrd="0" parTransId="{1743A4BB-3420-4329-BD14-A855C7BE721C}" sibTransId="{5F67EDBF-CBEF-4869-9C4D-9DEE382706DE}"/>
    <dgm:cxn modelId="{9274EE01-940C-4BFF-925B-A8082DB03C7A}" type="presOf" srcId="{6578FE76-9D52-42C7-9A08-2D703DEDB889}" destId="{71BB48DD-FA8E-48AB-8BCD-B38FD926FA57}" srcOrd="0" destOrd="0" presId="urn:microsoft.com/office/officeart/2005/8/layout/pyramid2"/>
    <dgm:cxn modelId="{30DC4844-DD0B-459F-9BAC-7CDA01065F1D}" type="presOf" srcId="{42B7D287-B06F-4860-BF6D-66967ED63566}" destId="{DAB1C5DE-D37A-465E-92B2-343488CEB278}" srcOrd="0" destOrd="0" presId="urn:microsoft.com/office/officeart/2005/8/layout/pyramid2"/>
    <dgm:cxn modelId="{02AF5C9C-BB93-46F7-B703-1A6E5C43869F}" type="presOf" srcId="{F1BB7016-B67B-4569-BAB3-0274171CE331}" destId="{F478A005-C19F-47F1-A9D2-DA26E5AFEC0A}" srcOrd="0" destOrd="0" presId="urn:microsoft.com/office/officeart/2005/8/layout/pyramid2"/>
    <dgm:cxn modelId="{963F633C-56D0-48D2-8074-3115E7C7D4F5}" type="presOf" srcId="{B60A9B08-E7FD-4FE6-8037-C7FA94A638AB}" destId="{D2FCBDAE-4285-4B23-88C6-0DED421A418E}" srcOrd="0" destOrd="0" presId="urn:microsoft.com/office/officeart/2005/8/layout/pyramid2"/>
    <dgm:cxn modelId="{6B06876C-794B-4A0B-AB2F-73BF612C02FB}" type="presParOf" srcId="{E722635D-9BCF-4168-AF49-C59115C9709E}" destId="{5E4C2482-B8D0-4FC2-9FA2-E973D546DD57}" srcOrd="0" destOrd="0" presId="urn:microsoft.com/office/officeart/2005/8/layout/pyramid2"/>
    <dgm:cxn modelId="{AC24B905-9B34-436F-BC8D-1D2C801D7D14}" type="presParOf" srcId="{E722635D-9BCF-4168-AF49-C59115C9709E}" destId="{98DE14CE-00C4-40A5-8D4A-6A1F67DB1EF9}" srcOrd="1" destOrd="0" presId="urn:microsoft.com/office/officeart/2005/8/layout/pyramid2"/>
    <dgm:cxn modelId="{E58F3E92-D4DE-43E9-9FAD-9BA0F60B53F7}" type="presParOf" srcId="{98DE14CE-00C4-40A5-8D4A-6A1F67DB1EF9}" destId="{71BB48DD-FA8E-48AB-8BCD-B38FD926FA57}" srcOrd="0" destOrd="0" presId="urn:microsoft.com/office/officeart/2005/8/layout/pyramid2"/>
    <dgm:cxn modelId="{D9E5F576-5691-415A-A1DF-02FB3C189063}" type="presParOf" srcId="{98DE14CE-00C4-40A5-8D4A-6A1F67DB1EF9}" destId="{86A2CD65-AC1E-43A6-A98A-94947674F148}" srcOrd="1" destOrd="0" presId="urn:microsoft.com/office/officeart/2005/8/layout/pyramid2"/>
    <dgm:cxn modelId="{C851C0A3-ADC3-4978-A7FC-C61F650D9CAA}" type="presParOf" srcId="{98DE14CE-00C4-40A5-8D4A-6A1F67DB1EF9}" destId="{D2FCBDAE-4285-4B23-88C6-0DED421A418E}" srcOrd="2" destOrd="0" presId="urn:microsoft.com/office/officeart/2005/8/layout/pyramid2"/>
    <dgm:cxn modelId="{73688E6B-D9AB-46DC-8456-989FEA5FB79E}" type="presParOf" srcId="{98DE14CE-00C4-40A5-8D4A-6A1F67DB1EF9}" destId="{8BBD24E4-AA73-4F72-BB9C-BC92D0D1ECFD}" srcOrd="3" destOrd="0" presId="urn:microsoft.com/office/officeart/2005/8/layout/pyramid2"/>
    <dgm:cxn modelId="{1889B934-3315-4132-9689-C65787D145BC}" type="presParOf" srcId="{98DE14CE-00C4-40A5-8D4A-6A1F67DB1EF9}" destId="{DAB1C5DE-D37A-465E-92B2-343488CEB278}" srcOrd="4" destOrd="0" presId="urn:microsoft.com/office/officeart/2005/8/layout/pyramid2"/>
    <dgm:cxn modelId="{55CBD7B9-FCDF-40DC-9E5F-76506CA37D0A}" type="presParOf" srcId="{98DE14CE-00C4-40A5-8D4A-6A1F67DB1EF9}" destId="{2A8B4318-4367-4EFD-B8D3-CFAF8D93713A}" srcOrd="5" destOrd="0" presId="urn:microsoft.com/office/officeart/2005/8/layout/pyramid2"/>
    <dgm:cxn modelId="{430E0755-134D-4099-ABC2-9FE5C33A7D28}" type="presParOf" srcId="{98DE14CE-00C4-40A5-8D4A-6A1F67DB1EF9}" destId="{515F210A-249C-4CD7-A0CC-1834E039A7DC}" srcOrd="6" destOrd="0" presId="urn:microsoft.com/office/officeart/2005/8/layout/pyramid2"/>
    <dgm:cxn modelId="{15B80E21-0CE1-46DD-907E-F2395E3D7F0D}" type="presParOf" srcId="{98DE14CE-00C4-40A5-8D4A-6A1F67DB1EF9}" destId="{21D033E3-A2EA-4A1B-9539-7E1D40F63E29}" srcOrd="7" destOrd="0" presId="urn:microsoft.com/office/officeart/2005/8/layout/pyramid2"/>
    <dgm:cxn modelId="{0F4DF041-448E-444A-A9EB-E179E6E32577}" type="presParOf" srcId="{98DE14CE-00C4-40A5-8D4A-6A1F67DB1EF9}" destId="{F478A005-C19F-47F1-A9D2-DA26E5AFEC0A}" srcOrd="8" destOrd="0" presId="urn:microsoft.com/office/officeart/2005/8/layout/pyramid2"/>
    <dgm:cxn modelId="{B139889E-2024-4D53-B7AA-B7660D4A8A35}" type="presParOf" srcId="{98DE14CE-00C4-40A5-8D4A-6A1F67DB1EF9}" destId="{6EBC380B-9C2E-4EC8-81F2-68A7926AEEAF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1F1E1-5774-4F1F-BC35-A681E82679CF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2774629-A9AF-46EC-81EB-5BCC1F3A9C86}">
      <dgm:prSet custT="1"/>
      <dgm:spPr/>
      <dgm:t>
        <a:bodyPr/>
        <a:lstStyle/>
        <a:p>
          <a:pPr rtl="0"/>
          <a:r>
            <a:rPr lang="en-IN" sz="1600" b="1" dirty="0" smtClean="0"/>
            <a:t>To understand the history and development of Machine Learning.</a:t>
          </a:r>
          <a:endParaRPr lang="en-IN" sz="1600" b="1" dirty="0"/>
        </a:p>
      </dgm:t>
    </dgm:pt>
    <dgm:pt modelId="{AEDFCF34-A09A-4FC7-9E0D-4CC176EAD940}" type="parTrans" cxnId="{37272932-89E1-4EAA-843E-87758E777A8D}">
      <dgm:prSet/>
      <dgm:spPr/>
      <dgm:t>
        <a:bodyPr/>
        <a:lstStyle/>
        <a:p>
          <a:endParaRPr lang="en-IN"/>
        </a:p>
      </dgm:t>
    </dgm:pt>
    <dgm:pt modelId="{7E040EE3-1663-4478-8979-5F561B67BBC6}" type="sibTrans" cxnId="{37272932-89E1-4EAA-843E-87758E777A8D}">
      <dgm:prSet/>
      <dgm:spPr/>
      <dgm:t>
        <a:bodyPr/>
        <a:lstStyle/>
        <a:p>
          <a:endParaRPr lang="en-IN"/>
        </a:p>
      </dgm:t>
    </dgm:pt>
    <dgm:pt modelId="{BEC27646-216E-41FA-B6F9-E5F3B442AA07}">
      <dgm:prSet custT="1"/>
      <dgm:spPr/>
      <dgm:t>
        <a:bodyPr/>
        <a:lstStyle/>
        <a:p>
          <a:pPr rtl="0"/>
          <a:r>
            <a:rPr lang="en-IN" sz="1600" b="1" dirty="0" smtClean="0"/>
            <a:t>To provide a comprehensive foundation to Machine Learning and Optimization methodology with applications t.</a:t>
          </a:r>
          <a:endParaRPr lang="en-IN" sz="1600" b="1" dirty="0"/>
        </a:p>
      </dgm:t>
    </dgm:pt>
    <dgm:pt modelId="{DA1F586B-A4C8-4B7A-B621-D704EA4D997A}" type="parTrans" cxnId="{3EFC9EE3-66EC-4176-AF25-FBC1D2C7EDB3}">
      <dgm:prSet/>
      <dgm:spPr/>
      <dgm:t>
        <a:bodyPr/>
        <a:lstStyle/>
        <a:p>
          <a:endParaRPr lang="en-IN"/>
        </a:p>
      </dgm:t>
    </dgm:pt>
    <dgm:pt modelId="{BCC79A71-E4EA-45B4-9897-4958965CEAB1}" type="sibTrans" cxnId="{3EFC9EE3-66EC-4176-AF25-FBC1D2C7EDB3}">
      <dgm:prSet/>
      <dgm:spPr/>
      <dgm:t>
        <a:bodyPr/>
        <a:lstStyle/>
        <a:p>
          <a:endParaRPr lang="en-IN"/>
        </a:p>
      </dgm:t>
    </dgm:pt>
    <dgm:pt modelId="{0F0296FB-8ADD-4838-9F9A-1BE68FFAB191}">
      <dgm:prSet custT="1"/>
      <dgm:spPr/>
      <dgm:t>
        <a:bodyPr/>
        <a:lstStyle/>
        <a:p>
          <a:pPr rtl="0"/>
          <a:r>
            <a:rPr lang="en-IN" sz="1600" b="1" dirty="0" smtClean="0"/>
            <a:t>To study learning processes: supervised and unsupervised, deterministic and statistical knowledge of Machine learners, and ensemble learning</a:t>
          </a:r>
          <a:endParaRPr lang="en-IN" sz="1600" b="1" dirty="0"/>
        </a:p>
      </dgm:t>
    </dgm:pt>
    <dgm:pt modelId="{160FAC7C-F894-4F8D-83BA-9F88A270E1D3}" type="parTrans" cxnId="{2ECDA0A1-80FF-45B3-A721-82FE5BF7D332}">
      <dgm:prSet/>
      <dgm:spPr/>
      <dgm:t>
        <a:bodyPr/>
        <a:lstStyle/>
        <a:p>
          <a:endParaRPr lang="en-IN"/>
        </a:p>
      </dgm:t>
    </dgm:pt>
    <dgm:pt modelId="{77479B65-8415-4638-B5DF-5B240C7171E1}" type="sibTrans" cxnId="{2ECDA0A1-80FF-45B3-A721-82FE5BF7D332}">
      <dgm:prSet/>
      <dgm:spPr/>
      <dgm:t>
        <a:bodyPr/>
        <a:lstStyle/>
        <a:p>
          <a:endParaRPr lang="en-IN"/>
        </a:p>
      </dgm:t>
    </dgm:pt>
    <dgm:pt modelId="{93C2B856-9E92-42DC-A772-1E39906DE85D}">
      <dgm:prSet custT="1"/>
      <dgm:spPr/>
      <dgm:t>
        <a:bodyPr/>
        <a:lstStyle/>
        <a:p>
          <a:pPr rtl="0"/>
          <a:r>
            <a:rPr lang="en-IN" sz="1600" b="1" dirty="0" smtClean="0"/>
            <a:t>To understand modern techniques and practical trends of Machine learning.</a:t>
          </a:r>
          <a:endParaRPr lang="en-IN" sz="1600" b="1" dirty="0"/>
        </a:p>
      </dgm:t>
    </dgm:pt>
    <dgm:pt modelId="{2E8BFE8F-A75C-4552-A4B9-B8479173B459}" type="parTrans" cxnId="{73C38D1F-25F9-4757-AC45-54F52501B931}">
      <dgm:prSet/>
      <dgm:spPr/>
      <dgm:t>
        <a:bodyPr/>
        <a:lstStyle/>
        <a:p>
          <a:endParaRPr lang="en-IN"/>
        </a:p>
      </dgm:t>
    </dgm:pt>
    <dgm:pt modelId="{55D74626-E5E5-4B38-94C7-B1E510557E84}" type="sibTrans" cxnId="{73C38D1F-25F9-4757-AC45-54F52501B931}">
      <dgm:prSet/>
      <dgm:spPr/>
      <dgm:t>
        <a:bodyPr/>
        <a:lstStyle/>
        <a:p>
          <a:endParaRPr lang="en-IN"/>
        </a:p>
      </dgm:t>
    </dgm:pt>
    <dgm:pt modelId="{73701E7B-FBC3-42D6-8A7A-B8FE6360C809}" type="pres">
      <dgm:prSet presAssocID="{6F51F1E1-5774-4F1F-BC35-A681E82679C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AE914A-85B6-414D-B985-4C1BCDCDEB28}" type="pres">
      <dgm:prSet presAssocID="{22774629-A9AF-46EC-81EB-5BCC1F3A9C86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6FBC2B-7E38-4A4E-AAC7-9B708FC1F1C6}" type="pres">
      <dgm:prSet presAssocID="{7E040EE3-1663-4478-8979-5F561B67BBC6}" presName="space" presStyleCnt="0"/>
      <dgm:spPr/>
    </dgm:pt>
    <dgm:pt modelId="{73A2E943-AB3A-4641-AEFD-BB51F509B476}" type="pres">
      <dgm:prSet presAssocID="{BEC27646-216E-41FA-B6F9-E5F3B442AA07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789ED7-8F32-4F90-9146-CF649FD801B9}" type="pres">
      <dgm:prSet presAssocID="{BCC79A71-E4EA-45B4-9897-4958965CEAB1}" presName="space" presStyleCnt="0"/>
      <dgm:spPr/>
    </dgm:pt>
    <dgm:pt modelId="{AF4734E7-1ED5-44E4-B1E4-44C4223EABC2}" type="pres">
      <dgm:prSet presAssocID="{0F0296FB-8ADD-4838-9F9A-1BE68FFAB19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8442D6-7009-43F0-A59F-D33608F4100B}" type="pres">
      <dgm:prSet presAssocID="{77479B65-8415-4638-B5DF-5B240C7171E1}" presName="space" presStyleCnt="0"/>
      <dgm:spPr/>
    </dgm:pt>
    <dgm:pt modelId="{520F853D-D5C2-4B43-93D2-153698AFDA17}" type="pres">
      <dgm:prSet presAssocID="{93C2B856-9E92-42DC-A772-1E39906DE85D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C38D1F-25F9-4757-AC45-54F52501B931}" srcId="{6F51F1E1-5774-4F1F-BC35-A681E82679CF}" destId="{93C2B856-9E92-42DC-A772-1E39906DE85D}" srcOrd="3" destOrd="0" parTransId="{2E8BFE8F-A75C-4552-A4B9-B8479173B459}" sibTransId="{55D74626-E5E5-4B38-94C7-B1E510557E84}"/>
    <dgm:cxn modelId="{37272932-89E1-4EAA-843E-87758E777A8D}" srcId="{6F51F1E1-5774-4F1F-BC35-A681E82679CF}" destId="{22774629-A9AF-46EC-81EB-5BCC1F3A9C86}" srcOrd="0" destOrd="0" parTransId="{AEDFCF34-A09A-4FC7-9E0D-4CC176EAD940}" sibTransId="{7E040EE3-1663-4478-8979-5F561B67BBC6}"/>
    <dgm:cxn modelId="{30C45FDF-02C0-4C53-903E-AEB88D4D423E}" type="presOf" srcId="{93C2B856-9E92-42DC-A772-1E39906DE85D}" destId="{520F853D-D5C2-4B43-93D2-153698AFDA17}" srcOrd="0" destOrd="0" presId="urn:microsoft.com/office/officeart/2005/8/layout/venn3"/>
    <dgm:cxn modelId="{1E2B97FB-6892-4069-9814-5357D41E3FDE}" type="presOf" srcId="{22774629-A9AF-46EC-81EB-5BCC1F3A9C86}" destId="{22AE914A-85B6-414D-B985-4C1BCDCDEB28}" srcOrd="0" destOrd="0" presId="urn:microsoft.com/office/officeart/2005/8/layout/venn3"/>
    <dgm:cxn modelId="{EC7E7FE6-7919-45E5-9CD4-7D8D55C796B4}" type="presOf" srcId="{0F0296FB-8ADD-4838-9F9A-1BE68FFAB191}" destId="{AF4734E7-1ED5-44E4-B1E4-44C4223EABC2}" srcOrd="0" destOrd="0" presId="urn:microsoft.com/office/officeart/2005/8/layout/venn3"/>
    <dgm:cxn modelId="{2ECDA0A1-80FF-45B3-A721-82FE5BF7D332}" srcId="{6F51F1E1-5774-4F1F-BC35-A681E82679CF}" destId="{0F0296FB-8ADD-4838-9F9A-1BE68FFAB191}" srcOrd="2" destOrd="0" parTransId="{160FAC7C-F894-4F8D-83BA-9F88A270E1D3}" sibTransId="{77479B65-8415-4638-B5DF-5B240C7171E1}"/>
    <dgm:cxn modelId="{3EFC9EE3-66EC-4176-AF25-FBC1D2C7EDB3}" srcId="{6F51F1E1-5774-4F1F-BC35-A681E82679CF}" destId="{BEC27646-216E-41FA-B6F9-E5F3B442AA07}" srcOrd="1" destOrd="0" parTransId="{DA1F586B-A4C8-4B7A-B621-D704EA4D997A}" sibTransId="{BCC79A71-E4EA-45B4-9897-4958965CEAB1}"/>
    <dgm:cxn modelId="{60D26E4C-ABC0-4B96-99D7-47BB643D0D0B}" type="presOf" srcId="{6F51F1E1-5774-4F1F-BC35-A681E82679CF}" destId="{73701E7B-FBC3-42D6-8A7A-B8FE6360C809}" srcOrd="0" destOrd="0" presId="urn:microsoft.com/office/officeart/2005/8/layout/venn3"/>
    <dgm:cxn modelId="{8225088B-94E3-4B7E-9B40-851A3A752D97}" type="presOf" srcId="{BEC27646-216E-41FA-B6F9-E5F3B442AA07}" destId="{73A2E943-AB3A-4641-AEFD-BB51F509B476}" srcOrd="0" destOrd="0" presId="urn:microsoft.com/office/officeart/2005/8/layout/venn3"/>
    <dgm:cxn modelId="{3AFCFD20-D97F-4DDB-8C11-B2C8B5729ECF}" type="presParOf" srcId="{73701E7B-FBC3-42D6-8A7A-B8FE6360C809}" destId="{22AE914A-85B6-414D-B985-4C1BCDCDEB28}" srcOrd="0" destOrd="0" presId="urn:microsoft.com/office/officeart/2005/8/layout/venn3"/>
    <dgm:cxn modelId="{53668E71-1B92-4298-B2E0-BD40527E785C}" type="presParOf" srcId="{73701E7B-FBC3-42D6-8A7A-B8FE6360C809}" destId="{3E6FBC2B-7E38-4A4E-AAC7-9B708FC1F1C6}" srcOrd="1" destOrd="0" presId="urn:microsoft.com/office/officeart/2005/8/layout/venn3"/>
    <dgm:cxn modelId="{1AD15B4F-6131-40CB-91AD-8CC2E11FD61D}" type="presParOf" srcId="{73701E7B-FBC3-42D6-8A7A-B8FE6360C809}" destId="{73A2E943-AB3A-4641-AEFD-BB51F509B476}" srcOrd="2" destOrd="0" presId="urn:microsoft.com/office/officeart/2005/8/layout/venn3"/>
    <dgm:cxn modelId="{0DD6B713-EDAE-42BD-80E7-35A79246DFF7}" type="presParOf" srcId="{73701E7B-FBC3-42D6-8A7A-B8FE6360C809}" destId="{43789ED7-8F32-4F90-9146-CF649FD801B9}" srcOrd="3" destOrd="0" presId="urn:microsoft.com/office/officeart/2005/8/layout/venn3"/>
    <dgm:cxn modelId="{BDDCED43-AFBF-4241-8872-5C79AAAA5C4E}" type="presParOf" srcId="{73701E7B-FBC3-42D6-8A7A-B8FE6360C809}" destId="{AF4734E7-1ED5-44E4-B1E4-44C4223EABC2}" srcOrd="4" destOrd="0" presId="urn:microsoft.com/office/officeart/2005/8/layout/venn3"/>
    <dgm:cxn modelId="{D24A6F9F-1F16-4E40-BDCD-B2FE28AA713E}" type="presParOf" srcId="{73701E7B-FBC3-42D6-8A7A-B8FE6360C809}" destId="{828442D6-7009-43F0-A59F-D33608F4100B}" srcOrd="5" destOrd="0" presId="urn:microsoft.com/office/officeart/2005/8/layout/venn3"/>
    <dgm:cxn modelId="{89282508-9A6E-49B3-9F5B-EAABE8804653}" type="presParOf" srcId="{73701E7B-FBC3-42D6-8A7A-B8FE6360C809}" destId="{520F853D-D5C2-4B43-93D2-153698AFDA17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C2482-B8D0-4FC2-9FA2-E973D546DD57}">
      <dsp:nvSpPr>
        <dsp:cNvPr id="0" name=""/>
        <dsp:cNvSpPr/>
      </dsp:nvSpPr>
      <dsp:spPr>
        <a:xfrm>
          <a:off x="2382335" y="0"/>
          <a:ext cx="4825835" cy="482583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48DD-FA8E-48AB-8BCD-B38FD926FA57}">
      <dsp:nvSpPr>
        <dsp:cNvPr id="0" name=""/>
        <dsp:cNvSpPr/>
      </dsp:nvSpPr>
      <dsp:spPr>
        <a:xfrm>
          <a:off x="456472" y="289887"/>
          <a:ext cx="391396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87806" y="321221"/>
        <a:ext cx="3851296" cy="579205"/>
      </dsp:txXfrm>
    </dsp:sp>
    <dsp:sp modelId="{D2FCBDAE-4285-4B23-88C6-0DED421A418E}">
      <dsp:nvSpPr>
        <dsp:cNvPr id="0" name=""/>
        <dsp:cNvSpPr/>
      </dsp:nvSpPr>
      <dsp:spPr>
        <a:xfrm>
          <a:off x="1459070" y="970890"/>
          <a:ext cx="392039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kern="1200" dirty="0" smtClean="0"/>
            <a:t>Understand different machine learning algorithms, as well as underlying theories the behind them.</a:t>
          </a:r>
          <a:endParaRPr lang="en-IN" sz="1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90404" y="1002224"/>
        <a:ext cx="3857726" cy="579205"/>
      </dsp:txXfrm>
    </dsp:sp>
    <dsp:sp modelId="{DAB1C5DE-D37A-465E-92B2-343488CEB278}">
      <dsp:nvSpPr>
        <dsp:cNvPr id="0" name=""/>
        <dsp:cNvSpPr/>
      </dsp:nvSpPr>
      <dsp:spPr>
        <a:xfrm>
          <a:off x="3336785" y="1727158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CO-3: </a:t>
          </a:r>
          <a:r>
            <a:rPr lang="en-IN" sz="1200" kern="1200" dirty="0" smtClean="0"/>
            <a:t>Select and apply the appropriate machine learning algorithm to solve problems of moderate complexity</a:t>
          </a:r>
          <a:endParaRPr lang="en-IN" sz="1200" b="1" kern="1200" dirty="0"/>
        </a:p>
      </dsp:txBody>
      <dsp:txXfrm>
        <a:off x="3368119" y="1758492"/>
        <a:ext cx="3942859" cy="579205"/>
      </dsp:txXfrm>
    </dsp:sp>
    <dsp:sp modelId="{515F210A-249C-4CD7-A0CC-1834E039A7DC}">
      <dsp:nvSpPr>
        <dsp:cNvPr id="0" name=""/>
        <dsp:cNvSpPr/>
      </dsp:nvSpPr>
      <dsp:spPr>
        <a:xfrm>
          <a:off x="5430751" y="2500591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kern="1200" dirty="0" smtClean="0"/>
            <a:t>Interpret and evaluate models generated from data.</a:t>
          </a:r>
          <a:endParaRPr lang="en-IN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62085" y="2531925"/>
        <a:ext cx="3942859" cy="579205"/>
      </dsp:txXfrm>
    </dsp:sp>
    <dsp:sp modelId="{F478A005-C19F-47F1-A9D2-DA26E5AFEC0A}">
      <dsp:nvSpPr>
        <dsp:cNvPr id="0" name=""/>
        <dsp:cNvSpPr/>
      </dsp:nvSpPr>
      <dsp:spPr>
        <a:xfrm>
          <a:off x="6743221" y="3308233"/>
          <a:ext cx="4005527" cy="8869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b="1" kern="1200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kern="1200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kern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kern="1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kern="1200" dirty="0">
            <a:latin typeface="Times" pitchFamily="18" charset="0"/>
            <a:cs typeface="Times" pitchFamily="18" charset="0"/>
          </a:endParaRPr>
        </a:p>
      </dsp:txBody>
      <dsp:txXfrm>
        <a:off x="6786517" y="3351529"/>
        <a:ext cx="3918935" cy="800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E914A-85B6-414D-B985-4C1BCDCDEB28}">
      <dsp:nvSpPr>
        <dsp:cNvPr id="0" name=""/>
        <dsp:cNvSpPr/>
      </dsp:nvSpPr>
      <dsp:spPr>
        <a:xfrm>
          <a:off x="287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the history and development of Machine Learning.</a:t>
          </a:r>
          <a:endParaRPr lang="en-IN" sz="1600" b="1" kern="1200" dirty="0"/>
        </a:p>
      </dsp:txBody>
      <dsp:txXfrm>
        <a:off x="424645" y="1827301"/>
        <a:ext cx="2036512" cy="2036512"/>
      </dsp:txXfrm>
    </dsp:sp>
    <dsp:sp modelId="{73A2E943-AB3A-4641-AEFD-BB51F509B476}">
      <dsp:nvSpPr>
        <dsp:cNvPr id="0" name=""/>
        <dsp:cNvSpPr/>
      </dsp:nvSpPr>
      <dsp:spPr>
        <a:xfrm>
          <a:off x="230692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provide a comprehensive foundation to Machine Learning and Optimization methodology with applications t.</a:t>
          </a:r>
          <a:endParaRPr lang="en-IN" sz="1600" b="1" kern="1200" dirty="0"/>
        </a:p>
      </dsp:txBody>
      <dsp:txXfrm>
        <a:off x="2728695" y="1827301"/>
        <a:ext cx="2036512" cy="2036512"/>
      </dsp:txXfrm>
    </dsp:sp>
    <dsp:sp modelId="{AF4734E7-1ED5-44E4-B1E4-44C4223EABC2}">
      <dsp:nvSpPr>
        <dsp:cNvPr id="0" name=""/>
        <dsp:cNvSpPr/>
      </dsp:nvSpPr>
      <dsp:spPr>
        <a:xfrm>
          <a:off x="461097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study learning processes: supervised and unsupervised, deterministic and statistical knowledge of Machine learners, and ensemble learning</a:t>
          </a:r>
          <a:endParaRPr lang="en-IN" sz="1600" b="1" kern="1200" dirty="0"/>
        </a:p>
      </dsp:txBody>
      <dsp:txXfrm>
        <a:off x="5032746" y="1827301"/>
        <a:ext cx="2036512" cy="2036512"/>
      </dsp:txXfrm>
    </dsp:sp>
    <dsp:sp modelId="{520F853D-D5C2-4B43-93D2-153698AFDA17}">
      <dsp:nvSpPr>
        <dsp:cNvPr id="0" name=""/>
        <dsp:cNvSpPr/>
      </dsp:nvSpPr>
      <dsp:spPr>
        <a:xfrm>
          <a:off x="691502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modern techniques and practical trends of Machine learning.</a:t>
          </a:r>
          <a:endParaRPr lang="en-IN" sz="1600" b="1" kern="1200" dirty="0"/>
        </a:p>
      </dsp:txBody>
      <dsp:txXfrm>
        <a:off x="7336796" y="1827301"/>
        <a:ext cx="2036512" cy="2036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FAD11-65F9-4911-AF66-FE6B57220BEA}" type="slidenum">
              <a:rPr lang="en-US"/>
              <a:pPr/>
              <a:t>6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E5B6A-496C-445F-94C0-CDE739CB12F5}" type="slidenum">
              <a:rPr lang="en-US"/>
              <a:pPr/>
              <a:t>32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35894-4638-4B99-89A4-8BCCB0CE9B59}" type="slidenum">
              <a:rPr lang="en-US"/>
              <a:pPr/>
              <a:t>34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0625B-0780-4068-87C7-A0D1EA080F0D}" type="slidenum">
              <a:rPr lang="en-US"/>
              <a:pPr/>
              <a:t>35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B1351-917E-4634-ADB9-489E3B8B6547}" type="slidenum">
              <a:rPr lang="en-US"/>
              <a:pPr/>
              <a:t>36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2E066-1F22-4D81-80DA-08D054984333}" type="slidenum">
              <a:rPr lang="en-US"/>
              <a:pPr/>
              <a:t>37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605C6-5FA9-4159-A4C8-78DF77E91852}" type="slidenum">
              <a:rPr lang="en-US"/>
              <a:pPr/>
              <a:t>38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CA7C5-CF8C-43E3-9E37-6853FA8B6C01}" type="slidenum">
              <a:rPr lang="en-US"/>
              <a:pPr/>
              <a:t>39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0DB28-3467-4FA5-9AC2-C9B138AE6D48}" type="slidenum">
              <a:rPr lang="en-US"/>
              <a:pPr/>
              <a:t>40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7D063-9B8A-4262-89EC-9FBFAF4268D2}" type="slidenum">
              <a:rPr lang="en-US"/>
              <a:pPr/>
              <a:t>41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1FA5C-26A1-465C-9D1C-76D13A812011}" type="slidenum">
              <a:rPr lang="en-US"/>
              <a:pPr/>
              <a:t>17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11F41-1469-468B-8ECA-9A651383DCEE}" type="slidenum">
              <a:rPr lang="en-US"/>
              <a:pPr/>
              <a:t>18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286D5-E94E-4D91-8F33-7B4894ED14CC}" type="slidenum">
              <a:rPr lang="en-US"/>
              <a:pPr/>
              <a:t>19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E502B-F75A-4E47-9C57-3321E4FEA382}" type="slidenum">
              <a:rPr lang="en-US"/>
              <a:pPr/>
              <a:t>20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A57D0-EA50-4674-8D76-F443F079FF87}" type="slidenum">
              <a:rPr lang="en-US"/>
              <a:pPr/>
              <a:t>21</a:t>
            </a:fld>
            <a:endParaRPr 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DCBBE-AA65-41CE-8739-7EE5B456D16F}" type="slidenum">
              <a:rPr lang="en-US"/>
              <a:pPr/>
              <a:t>22</a:t>
            </a:fld>
            <a:endParaRPr 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9FB1B-B8A1-4B57-AEEE-87C8A54B19D6}" type="slidenum">
              <a:rPr lang="en-US"/>
              <a:pPr/>
              <a:t>23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4C5A1-8DE2-4434-9BCC-5D0E225FA7BE}" type="slidenum">
              <a:rPr lang="en-US"/>
              <a:pPr/>
              <a:t>31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0124682-A122-4471-BB9C-D6525DB02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676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eswFFdH03U" TargetMode="External"/><Relationship Id="rId7" Type="http://schemas.openxmlformats.org/officeDocument/2006/relationships/hyperlink" Target="https://towardsdatascience.com/a-practical-guide-on-k-means-clustering-ca3bef3c853d" TargetMode="External"/><Relationship Id="rId2" Type="http://schemas.openxmlformats.org/officeDocument/2006/relationships/hyperlink" Target="https://data-flair.training/blogs/advantages-and-disadvantages-of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10.1007/978-0-387-30164-8_425" TargetMode="External"/><Relationship Id="rId5" Type="http://schemas.openxmlformats.org/officeDocument/2006/relationships/hyperlink" Target="https://en.wikipedia.org/wiki/K-means_clustering" TargetMode="External"/><Relationship Id="rId4" Type="http://schemas.openxmlformats.org/officeDocument/2006/relationships/hyperlink" Target="https://www.youtube.com/watch?v=iNlZ3IU5Ffw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87685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62" descr="Logoof CU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99840" y="1150785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: Machine</a:t>
            </a: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CST-316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K means </a:t>
            </a: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(CO2, CO3)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Lecture-3.1</a:t>
            </a: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551" y="152400"/>
            <a:ext cx="10584493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Importance of Choosing Initial Centroids (Case </a:t>
            </a:r>
            <a:r>
              <a:rPr lang="en-US" alt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71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764" y="152400"/>
            <a:ext cx="9945666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Importance of Choosing Initial Centroids (Case </a:t>
            </a:r>
            <a:r>
              <a:rPr lang="en-US" alt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143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86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7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134" y="152400"/>
            <a:ext cx="10634598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Importance of Choosing Initial Centroids (Case ii)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05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879" y="144966"/>
            <a:ext cx="11123113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Importance of Choosing Initial Centroids (Case ii)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2811" y="152400"/>
            <a:ext cx="9895562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with Selecting Initial Points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002082" y="942583"/>
            <a:ext cx="10233765" cy="5257800"/>
          </a:xfrm>
        </p:spPr>
        <p:txBody>
          <a:bodyPr>
            <a:noAutofit/>
          </a:bodyPr>
          <a:lstStyle/>
          <a:p>
            <a:pPr marL="533400" indent="-5334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sz="2400" dirty="0"/>
              <a:t>If there are K ‘real’ clusters then the chance of selecting one centroid from each cluster is small. </a:t>
            </a:r>
          </a:p>
          <a:p>
            <a:pPr marL="990600" lvl="1" indent="-5334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dirty="0"/>
              <a:t>Chance is relatively small when K is large</a:t>
            </a:r>
          </a:p>
          <a:p>
            <a:pPr marL="990600" lvl="1" indent="-5334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dirty="0"/>
              <a:t>If clusters are the same size, n, then</a:t>
            </a:r>
          </a:p>
          <a:p>
            <a:pPr marL="457200" lvl="1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en-US" altLang="en-US" dirty="0"/>
          </a:p>
          <a:p>
            <a:pPr marL="990600" lvl="1" indent="-5334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For </a:t>
            </a:r>
            <a:r>
              <a:rPr lang="en-US" altLang="en-US" dirty="0"/>
              <a:t>example, if K = 10, then probability = 10!/10</a:t>
            </a:r>
            <a:r>
              <a:rPr lang="en-US" altLang="en-US" baseline="30000" dirty="0"/>
              <a:t>10</a:t>
            </a:r>
            <a:r>
              <a:rPr lang="en-US" altLang="en-US" dirty="0"/>
              <a:t> = 0.00036</a:t>
            </a:r>
          </a:p>
          <a:p>
            <a:pPr marL="990600" lvl="1" indent="-5334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dirty="0"/>
              <a:t>Sometimes the initial centroids will readjust themselves in ‘right’ way, and sometimes they don’t</a:t>
            </a:r>
          </a:p>
          <a:p>
            <a:pPr marL="990600" lvl="1" indent="-5334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dirty="0"/>
              <a:t>Consider an example of five pairs of clusters</a:t>
            </a:r>
          </a:p>
          <a:p>
            <a:pPr marL="482600" indent="-4826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sz="2400" dirty="0"/>
              <a:t>Initial centers from different clusters may produce good clusters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484121"/>
              </p:ext>
            </p:extLst>
          </p:nvPr>
        </p:nvGraphicFramePr>
        <p:xfrm>
          <a:off x="2870548" y="2679280"/>
          <a:ext cx="7010400" cy="727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548" y="2679280"/>
                        <a:ext cx="7010400" cy="727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8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E9CB7A1-BEA4-4BED-95DA-A081EBF6B66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504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775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551" y="1174751"/>
            <a:ext cx="10659533" cy="47656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2976033" y="4329114"/>
            <a:ext cx="863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3200"/>
              <a:t>+</a:t>
            </a: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2112433" y="4005264"/>
            <a:ext cx="863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32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662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E02B05A4-8BEB-4E9D-9900-76BA7C0277E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499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…)</a:t>
            </a:r>
          </a:p>
        </p:txBody>
      </p:sp>
      <p:pic>
        <p:nvPicPr>
          <p:cNvPr id="777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984" y="1233488"/>
            <a:ext cx="10657416" cy="48434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5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85" y="274638"/>
            <a:ext cx="10611660" cy="66675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1</a:t>
            </a:r>
          </a:p>
        </p:txBody>
      </p:sp>
      <p:sp>
        <p:nvSpPr>
          <p:cNvPr id="490499" name="AutoShape 3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2" name="AutoShape 6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3" name="AutoShape 7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4" name="AutoShape 8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5" name="AutoShape 9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7" name="AutoShape 11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8" name="AutoShape 12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9" name="AutoShape 13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0" name="AutoShape 14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1" name="AutoShape 15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2" name="AutoShape 16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3" name="AutoShape 17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4" name="AutoShape 18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5" name="AutoShape 19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6" name="AutoShape 20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7" name="AutoShape 21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8" name="AutoShape 22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9" name="AutoShape 23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20" name="AutoShape 24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21" name="AutoShape 25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22" name="AutoShape 26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23" name="AutoShape 27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24" name="AutoShape 28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25" name="AutoShape 29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0526" name="Group 30"/>
          <p:cNvGrpSpPr>
            <a:grpSpLocks/>
          </p:cNvGrpSpPr>
          <p:nvPr/>
        </p:nvGrpSpPr>
        <p:grpSpPr bwMode="auto">
          <a:xfrm>
            <a:off x="4876800" y="2286000"/>
            <a:ext cx="3657600" cy="3276600"/>
            <a:chOff x="2304" y="1440"/>
            <a:chExt cx="1728" cy="2064"/>
          </a:xfrm>
        </p:grpSpPr>
        <p:grpSp>
          <p:nvGrpSpPr>
            <p:cNvPr id="490527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490528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529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k</a:t>
                </a:r>
                <a:r>
                  <a:rPr lang="en-US" sz="2400" baseline="-250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90530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490531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532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k</a:t>
                </a:r>
                <a:r>
                  <a:rPr lang="en-US" sz="2400" baseline="-25000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490533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490534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535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k</a:t>
                </a:r>
                <a:r>
                  <a:rPr lang="en-US" sz="2400" baseline="-25000">
                    <a:latin typeface="Times New Roman" pitchFamily="18" charset="0"/>
                  </a:rPr>
                  <a:t>3</a:t>
                </a:r>
              </a:p>
            </p:txBody>
          </p:sp>
        </p:grpSp>
      </p:grpSp>
      <p:grpSp>
        <p:nvGrpSpPr>
          <p:cNvPr id="490536" name="Group 40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0537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0538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539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0540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0541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0542" name="Text Box 46"/>
          <p:cNvSpPr txBox="1">
            <a:spLocks noChangeArrowheads="1"/>
          </p:cNvSpPr>
          <p:nvPr/>
        </p:nvSpPr>
        <p:spPr bwMode="auto">
          <a:xfrm>
            <a:off x="508001" y="3352801"/>
            <a:ext cx="15680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Pick 3 </a:t>
            </a:r>
          </a:p>
          <a:p>
            <a:r>
              <a:rPr lang="en-US"/>
              <a:t>initial</a:t>
            </a:r>
          </a:p>
          <a:p>
            <a:r>
              <a:rPr lang="en-US"/>
              <a:t>cluster</a:t>
            </a:r>
          </a:p>
          <a:p>
            <a:r>
              <a:rPr lang="en-US"/>
              <a:t>centers</a:t>
            </a:r>
          </a:p>
          <a:p>
            <a:r>
              <a:rPr lang="en-US"/>
              <a:t>(randomly)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2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1" y="457200"/>
            <a:ext cx="10267951" cy="66675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2</a:t>
            </a:r>
          </a:p>
        </p:txBody>
      </p:sp>
      <p:grpSp>
        <p:nvGrpSpPr>
          <p:cNvPr id="491523" name="Group 3"/>
          <p:cNvGrpSpPr>
            <a:grpSpLocks/>
          </p:cNvGrpSpPr>
          <p:nvPr/>
        </p:nvGrpSpPr>
        <p:grpSpPr bwMode="auto">
          <a:xfrm>
            <a:off x="5892800" y="2286000"/>
            <a:ext cx="914400" cy="533400"/>
            <a:chOff x="192" y="1824"/>
            <a:chExt cx="432" cy="336"/>
          </a:xfrm>
        </p:grpSpPr>
        <p:sp>
          <p:nvSpPr>
            <p:cNvPr id="491524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25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1526" name="Group 6"/>
          <p:cNvGrpSpPr>
            <a:grpSpLocks/>
          </p:cNvGrpSpPr>
          <p:nvPr/>
        </p:nvGrpSpPr>
        <p:grpSpPr bwMode="auto">
          <a:xfrm>
            <a:off x="4876800" y="3429000"/>
            <a:ext cx="914400" cy="533400"/>
            <a:chOff x="192" y="1824"/>
            <a:chExt cx="432" cy="336"/>
          </a:xfrm>
        </p:grpSpPr>
        <p:sp>
          <p:nvSpPr>
            <p:cNvPr id="491527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28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1529" name="Group 9"/>
          <p:cNvGrpSpPr>
            <a:grpSpLocks/>
          </p:cNvGrpSpPr>
          <p:nvPr/>
        </p:nvGrpSpPr>
        <p:grpSpPr bwMode="auto">
          <a:xfrm>
            <a:off x="7620000" y="5029200"/>
            <a:ext cx="914400" cy="533400"/>
            <a:chOff x="192" y="1824"/>
            <a:chExt cx="432" cy="336"/>
          </a:xfrm>
        </p:grpSpPr>
        <p:sp>
          <p:nvSpPr>
            <p:cNvPr id="491530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31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91532" name="AutoShape 12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3" name="AutoShape 13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4" name="AutoShape 14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5" name="AutoShape 15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6" name="AutoShape 16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7" name="AutoShape 17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8" name="AutoShape 18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9" name="AutoShape 19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0" name="AutoShape 20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1" name="AutoShape 21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2" name="AutoShape 22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3" name="AutoShape 23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4" name="AutoShape 24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5" name="AutoShape 25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6" name="AutoShape 26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7" name="AutoShape 27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8" name="AutoShape 28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9" name="AutoShape 29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0" name="AutoShape 30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1" name="AutoShape 31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2" name="AutoShape 32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3" name="AutoShape 33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4" name="AutoShape 34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5" name="AutoShape 35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6" name="AutoShape 36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7" name="AutoShape 37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8" name="AutoShape 38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59" name="Group 39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1560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1561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562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563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1564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1565" name="Text Box 45"/>
          <p:cNvSpPr txBox="1">
            <a:spLocks noChangeArrowheads="1"/>
          </p:cNvSpPr>
          <p:nvPr/>
        </p:nvSpPr>
        <p:spPr bwMode="auto">
          <a:xfrm>
            <a:off x="508000" y="3657601"/>
            <a:ext cx="17892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Assign</a:t>
            </a:r>
          </a:p>
          <a:p>
            <a:r>
              <a:rPr lang="en-US"/>
              <a:t>each point</a:t>
            </a:r>
          </a:p>
          <a:p>
            <a:r>
              <a:rPr lang="en-US"/>
              <a:t>to the closest</a:t>
            </a:r>
          </a:p>
          <a:p>
            <a:r>
              <a:rPr lang="en-US"/>
              <a:t>cluster</a:t>
            </a:r>
          </a:p>
          <a:p>
            <a:r>
              <a:rPr lang="en-US"/>
              <a:t>center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11143989" cy="66675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3</a:t>
            </a:r>
          </a:p>
        </p:txBody>
      </p:sp>
      <p:sp>
        <p:nvSpPr>
          <p:cNvPr id="492547" name="AutoShape 3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48" name="AutoShape 4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4" name="AutoShape 10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5" name="AutoShape 11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6" name="AutoShape 12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7" name="AutoShape 13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8" name="AutoShape 14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9" name="AutoShape 15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1" name="AutoShape 17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2" name="AutoShape 18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3" name="AutoShape 19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4" name="AutoShape 20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5" name="AutoShape 21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6" name="AutoShape 22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7" name="AutoShape 23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8" name="AutoShape 24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9" name="AutoShape 25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70" name="AutoShape 26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71" name="AutoShape 27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72" name="AutoShape 28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73" name="AutoShape 29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574" name="Group 30"/>
          <p:cNvGrpSpPr>
            <a:grpSpLocks/>
          </p:cNvGrpSpPr>
          <p:nvPr/>
        </p:nvGrpSpPr>
        <p:grpSpPr bwMode="auto">
          <a:xfrm>
            <a:off x="4673600" y="2438400"/>
            <a:ext cx="3860800" cy="2590800"/>
            <a:chOff x="2208" y="1536"/>
            <a:chExt cx="1824" cy="1632"/>
          </a:xfrm>
        </p:grpSpPr>
        <p:sp>
          <p:nvSpPr>
            <p:cNvPr id="492575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76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77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2578" name="Group 34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2579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582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2583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2584" name="Text Box 40"/>
          <p:cNvSpPr txBox="1">
            <a:spLocks noChangeArrowheads="1"/>
          </p:cNvSpPr>
          <p:nvPr/>
        </p:nvSpPr>
        <p:spPr bwMode="auto">
          <a:xfrm>
            <a:off x="304800" y="3505201"/>
            <a:ext cx="2844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Move</a:t>
            </a:r>
          </a:p>
          <a:p>
            <a:r>
              <a:rPr lang="en-US"/>
              <a:t>each cluster center</a:t>
            </a:r>
          </a:p>
          <a:p>
            <a:r>
              <a:rPr lang="en-US"/>
              <a:t>to the mean</a:t>
            </a:r>
          </a:p>
          <a:p>
            <a:r>
              <a:rPr lang="en-US"/>
              <a:t>of each cluster</a:t>
            </a:r>
          </a:p>
          <a:p>
            <a:endParaRPr lang="en-US"/>
          </a:p>
        </p:txBody>
      </p:sp>
      <p:grpSp>
        <p:nvGrpSpPr>
          <p:cNvPr id="492585" name="Group 41"/>
          <p:cNvGrpSpPr>
            <a:grpSpLocks/>
          </p:cNvGrpSpPr>
          <p:nvPr/>
        </p:nvGrpSpPr>
        <p:grpSpPr bwMode="auto">
          <a:xfrm>
            <a:off x="8229600" y="2286000"/>
            <a:ext cx="914400" cy="533400"/>
            <a:chOff x="192" y="1824"/>
            <a:chExt cx="432" cy="336"/>
          </a:xfrm>
        </p:grpSpPr>
        <p:sp>
          <p:nvSpPr>
            <p:cNvPr id="492586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87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k</a:t>
              </a:r>
              <a:r>
                <a:rPr lang="en-US" sz="2400" b="1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2588" name="Group 44"/>
          <p:cNvGrpSpPr>
            <a:grpSpLocks/>
          </p:cNvGrpSpPr>
          <p:nvPr/>
        </p:nvGrpSpPr>
        <p:grpSpPr bwMode="auto">
          <a:xfrm>
            <a:off x="4876800" y="3429000"/>
            <a:ext cx="914400" cy="533400"/>
            <a:chOff x="192" y="1824"/>
            <a:chExt cx="432" cy="336"/>
          </a:xfrm>
        </p:grpSpPr>
        <p:sp>
          <p:nvSpPr>
            <p:cNvPr id="492589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0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2591" name="Group 47"/>
          <p:cNvGrpSpPr>
            <a:grpSpLocks/>
          </p:cNvGrpSpPr>
          <p:nvPr/>
        </p:nvGrpSpPr>
        <p:grpSpPr bwMode="auto">
          <a:xfrm>
            <a:off x="4572000" y="4343400"/>
            <a:ext cx="914400" cy="533400"/>
            <a:chOff x="192" y="1824"/>
            <a:chExt cx="432" cy="336"/>
          </a:xfrm>
        </p:grpSpPr>
        <p:sp>
          <p:nvSpPr>
            <p:cNvPr id="492592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3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k</a:t>
              </a:r>
              <a:r>
                <a:rPr lang="en-US" sz="2400" b="1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2594" name="Group 50"/>
          <p:cNvGrpSpPr>
            <a:grpSpLocks/>
          </p:cNvGrpSpPr>
          <p:nvPr/>
        </p:nvGrpSpPr>
        <p:grpSpPr bwMode="auto">
          <a:xfrm>
            <a:off x="5892800" y="2286000"/>
            <a:ext cx="914400" cy="533400"/>
            <a:chOff x="192" y="1824"/>
            <a:chExt cx="432" cy="336"/>
          </a:xfrm>
        </p:grpSpPr>
        <p:sp>
          <p:nvSpPr>
            <p:cNvPr id="492595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6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2597" name="Group 53"/>
          <p:cNvGrpSpPr>
            <a:grpSpLocks/>
          </p:cNvGrpSpPr>
          <p:nvPr/>
        </p:nvGrpSpPr>
        <p:grpSpPr bwMode="auto">
          <a:xfrm>
            <a:off x="7620000" y="5029200"/>
            <a:ext cx="914400" cy="533400"/>
            <a:chOff x="192" y="1824"/>
            <a:chExt cx="432" cy="336"/>
          </a:xfrm>
        </p:grpSpPr>
        <p:sp>
          <p:nvSpPr>
            <p:cNvPr id="492598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9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92600" name="Group 56"/>
          <p:cNvGrpSpPr>
            <a:grpSpLocks/>
          </p:cNvGrpSpPr>
          <p:nvPr/>
        </p:nvGrpSpPr>
        <p:grpSpPr bwMode="auto">
          <a:xfrm>
            <a:off x="8432800" y="4038600"/>
            <a:ext cx="914400" cy="533400"/>
            <a:chOff x="192" y="1824"/>
            <a:chExt cx="432" cy="336"/>
          </a:xfrm>
        </p:grpSpPr>
        <p:sp>
          <p:nvSpPr>
            <p:cNvPr id="492601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02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k</a:t>
              </a:r>
              <a:r>
                <a:rPr lang="en-US" sz="2400" b="1" baseline="-25000">
                  <a:latin typeface="Times New Roman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79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Outcomes</a:t>
            </a:r>
            <a:endParaRPr lang="en-US" sz="6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886379"/>
              </p:ext>
            </p:extLst>
          </p:nvPr>
        </p:nvGraphicFramePr>
        <p:xfrm>
          <a:off x="838199" y="1351128"/>
          <a:ext cx="10748749" cy="482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399" y="457200"/>
            <a:ext cx="11155123" cy="66675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4</a:t>
            </a:r>
          </a:p>
        </p:txBody>
      </p:sp>
      <p:sp>
        <p:nvSpPr>
          <p:cNvPr id="493571" name="AutoShape 3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2" name="AutoShape 4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3" name="AutoShape 5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4" name="AutoShape 6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5" name="AutoShape 7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6" name="AutoShape 8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7" name="AutoShape 9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8" name="AutoShape 10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9" name="AutoShape 11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0" name="AutoShape 12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1" name="AutoShape 13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2" name="AutoShape 14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3" name="AutoShape 15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4" name="AutoShape 16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5" name="AutoShape 17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6" name="AutoShape 18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7" name="AutoShape 19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8" name="AutoShape 20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9" name="AutoShape 21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0" name="AutoShape 22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1" name="AutoShape 23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2" name="AutoShape 24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3" name="AutoShape 25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4" name="AutoShape 26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5" name="AutoShape 27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6" name="AutoShape 28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7" name="AutoShape 29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3598" name="Group 30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3599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3600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01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3602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3603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3604" name="Text Box 36"/>
          <p:cNvSpPr txBox="1">
            <a:spLocks noChangeArrowheads="1"/>
          </p:cNvSpPr>
          <p:nvPr/>
        </p:nvSpPr>
        <p:spPr bwMode="auto">
          <a:xfrm>
            <a:off x="203200" y="1416485"/>
            <a:ext cx="211243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Reassign</a:t>
            </a:r>
          </a:p>
          <a:p>
            <a:r>
              <a:rPr lang="en-US" dirty="0"/>
              <a:t>points </a:t>
            </a:r>
          </a:p>
          <a:p>
            <a:r>
              <a:rPr lang="en-US" dirty="0"/>
              <a:t>closest to a different new cluster center</a:t>
            </a:r>
          </a:p>
          <a:p>
            <a:endParaRPr lang="en-US" b="1" i="1" dirty="0">
              <a:solidFill>
                <a:srgbClr val="E5405D"/>
              </a:solidFill>
            </a:endParaRPr>
          </a:p>
          <a:p>
            <a:r>
              <a:rPr lang="en-US" b="1" i="1" dirty="0">
                <a:solidFill>
                  <a:srgbClr val="E5405D"/>
                </a:solidFill>
              </a:rPr>
              <a:t>Q: Which points are reassigned?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93605" name="Group 37"/>
          <p:cNvGrpSpPr>
            <a:grpSpLocks/>
          </p:cNvGrpSpPr>
          <p:nvPr/>
        </p:nvGrpSpPr>
        <p:grpSpPr bwMode="auto">
          <a:xfrm>
            <a:off x="8229600" y="2286000"/>
            <a:ext cx="914400" cy="533400"/>
            <a:chOff x="192" y="1824"/>
            <a:chExt cx="432" cy="336"/>
          </a:xfrm>
        </p:grpSpPr>
        <p:sp>
          <p:nvSpPr>
            <p:cNvPr id="493606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07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3608" name="Group 40"/>
          <p:cNvGrpSpPr>
            <a:grpSpLocks/>
          </p:cNvGrpSpPr>
          <p:nvPr/>
        </p:nvGrpSpPr>
        <p:grpSpPr bwMode="auto">
          <a:xfrm>
            <a:off x="4572000" y="4343400"/>
            <a:ext cx="914400" cy="533400"/>
            <a:chOff x="192" y="1824"/>
            <a:chExt cx="432" cy="336"/>
          </a:xfrm>
        </p:grpSpPr>
        <p:sp>
          <p:nvSpPr>
            <p:cNvPr id="49360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1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3611" name="Group 43"/>
          <p:cNvGrpSpPr>
            <a:grpSpLocks/>
          </p:cNvGrpSpPr>
          <p:nvPr/>
        </p:nvGrpSpPr>
        <p:grpSpPr bwMode="auto">
          <a:xfrm>
            <a:off x="8432800" y="4038600"/>
            <a:ext cx="914400" cy="533400"/>
            <a:chOff x="192" y="1824"/>
            <a:chExt cx="432" cy="336"/>
          </a:xfrm>
        </p:grpSpPr>
        <p:sp>
          <p:nvSpPr>
            <p:cNvPr id="49361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1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5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11544822" cy="5334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4 …</a:t>
            </a:r>
          </a:p>
        </p:txBody>
      </p:sp>
      <p:sp>
        <p:nvSpPr>
          <p:cNvPr id="494595" name="AutoShape 3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2" name="AutoShape 10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3" name="AutoShape 11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4" name="AutoShape 12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5" name="AutoShape 13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6" name="AutoShape 14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7" name="AutoShape 15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8" name="AutoShape 16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9" name="AutoShape 17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0" name="AutoShape 18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1" name="AutoShape 19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2" name="AutoShape 20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3" name="AutoShape 21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4" name="AutoShape 22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5" name="AutoShape 23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6" name="AutoShape 24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7" name="AutoShape 25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8" name="AutoShape 26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20" name="AutoShape 28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21" name="AutoShape 29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4622" name="Group 30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462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462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2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462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462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4628" name="Text Box 36"/>
          <p:cNvSpPr txBox="1">
            <a:spLocks noChangeArrowheads="1"/>
          </p:cNvSpPr>
          <p:nvPr/>
        </p:nvSpPr>
        <p:spPr bwMode="auto">
          <a:xfrm>
            <a:off x="406400" y="3276600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/>
              <a:t>A: three points with animation</a:t>
            </a:r>
            <a:endParaRPr lang="en-US"/>
          </a:p>
        </p:txBody>
      </p:sp>
      <p:sp>
        <p:nvSpPr>
          <p:cNvPr id="494629" name="Line 37"/>
          <p:cNvSpPr>
            <a:spLocks noChangeShapeType="1"/>
          </p:cNvSpPr>
          <p:nvPr/>
        </p:nvSpPr>
        <p:spPr bwMode="auto">
          <a:xfrm flipV="1">
            <a:off x="1727200" y="2209800"/>
            <a:ext cx="21336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30" name="Line 38"/>
          <p:cNvSpPr>
            <a:spLocks noChangeShapeType="1"/>
          </p:cNvSpPr>
          <p:nvPr/>
        </p:nvSpPr>
        <p:spPr bwMode="auto">
          <a:xfrm>
            <a:off x="1828800" y="3733800"/>
            <a:ext cx="4267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31" name="Line 39"/>
          <p:cNvSpPr>
            <a:spLocks noChangeShapeType="1"/>
          </p:cNvSpPr>
          <p:nvPr/>
        </p:nvSpPr>
        <p:spPr bwMode="auto">
          <a:xfrm flipV="1">
            <a:off x="1828800" y="3352800"/>
            <a:ext cx="6096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4632" name="Group 40"/>
          <p:cNvGrpSpPr>
            <a:grpSpLocks/>
          </p:cNvGrpSpPr>
          <p:nvPr/>
        </p:nvGrpSpPr>
        <p:grpSpPr bwMode="auto">
          <a:xfrm>
            <a:off x="8229600" y="2286000"/>
            <a:ext cx="914400" cy="533400"/>
            <a:chOff x="192" y="1824"/>
            <a:chExt cx="432" cy="336"/>
          </a:xfrm>
        </p:grpSpPr>
        <p:sp>
          <p:nvSpPr>
            <p:cNvPr id="49463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3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4635" name="Group 43"/>
          <p:cNvGrpSpPr>
            <a:grpSpLocks/>
          </p:cNvGrpSpPr>
          <p:nvPr/>
        </p:nvGrpSpPr>
        <p:grpSpPr bwMode="auto">
          <a:xfrm>
            <a:off x="8432800" y="4038600"/>
            <a:ext cx="914400" cy="533400"/>
            <a:chOff x="192" y="1824"/>
            <a:chExt cx="432" cy="336"/>
          </a:xfrm>
        </p:grpSpPr>
        <p:sp>
          <p:nvSpPr>
            <p:cNvPr id="49463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3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94638" name="Group 46"/>
          <p:cNvGrpSpPr>
            <a:grpSpLocks/>
          </p:cNvGrpSpPr>
          <p:nvPr/>
        </p:nvGrpSpPr>
        <p:grpSpPr bwMode="auto">
          <a:xfrm>
            <a:off x="4572000" y="4343400"/>
            <a:ext cx="914400" cy="533400"/>
            <a:chOff x="192" y="1824"/>
            <a:chExt cx="432" cy="336"/>
          </a:xfrm>
        </p:grpSpPr>
        <p:sp>
          <p:nvSpPr>
            <p:cNvPr id="494639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40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6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945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946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946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9" grpId="0" animBg="1"/>
      <p:bldP spid="494603" grpId="0" animBg="1"/>
      <p:bldP spid="494611" grpId="0" animBg="1"/>
      <p:bldP spid="494629" grpId="0" animBg="1"/>
      <p:bldP spid="494630" grpId="0" animBg="1"/>
      <p:bldP spid="4946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11557348" cy="5334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4b</a:t>
            </a:r>
          </a:p>
        </p:txBody>
      </p:sp>
      <p:sp>
        <p:nvSpPr>
          <p:cNvPr id="495619" name="AutoShape 3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0" name="AutoShape 4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1" name="AutoShape 5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2" name="AutoShape 6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3" name="AutoShape 7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4" name="AutoShape 8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5" name="AutoShape 9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6" name="AutoShape 10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7" name="AutoShape 11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8" name="AutoShape 12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9" name="AutoShape 13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0" name="AutoShape 14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2" name="AutoShape 16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3" name="AutoShape 17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4" name="AutoShape 18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5" name="AutoShape 19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6" name="AutoShape 20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7" name="AutoShape 21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8" name="AutoShape 22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9" name="AutoShape 23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0" name="AutoShape 24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1" name="AutoShape 25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2" name="AutoShape 26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3" name="AutoShape 27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4" name="AutoShape 28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5" name="AutoShape 29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 flipH="1" flipV="1">
            <a:off x="4064000" y="4114800"/>
            <a:ext cx="4064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 flipH="1">
            <a:off x="8229600" y="4267200"/>
            <a:ext cx="2032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648" name="Line 32"/>
          <p:cNvSpPr>
            <a:spLocks noChangeShapeType="1"/>
          </p:cNvSpPr>
          <p:nvPr/>
        </p:nvSpPr>
        <p:spPr bwMode="auto">
          <a:xfrm>
            <a:off x="8636000" y="2286000"/>
            <a:ext cx="40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49" name="Group 33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5650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5651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652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5653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5654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5655" name="Text Box 39"/>
          <p:cNvSpPr txBox="1">
            <a:spLocks noChangeArrowheads="1"/>
          </p:cNvSpPr>
          <p:nvPr/>
        </p:nvSpPr>
        <p:spPr bwMode="auto">
          <a:xfrm>
            <a:off x="406400" y="3276600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re-compute cluster means</a:t>
            </a:r>
          </a:p>
        </p:txBody>
      </p:sp>
      <p:grpSp>
        <p:nvGrpSpPr>
          <p:cNvPr id="495656" name="Group 40"/>
          <p:cNvGrpSpPr>
            <a:grpSpLocks/>
          </p:cNvGrpSpPr>
          <p:nvPr/>
        </p:nvGrpSpPr>
        <p:grpSpPr bwMode="auto">
          <a:xfrm>
            <a:off x="8229600" y="2286000"/>
            <a:ext cx="914400" cy="533400"/>
            <a:chOff x="192" y="1824"/>
            <a:chExt cx="432" cy="336"/>
          </a:xfrm>
        </p:grpSpPr>
        <p:sp>
          <p:nvSpPr>
            <p:cNvPr id="495657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58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5659" name="Group 43"/>
          <p:cNvGrpSpPr>
            <a:grpSpLocks/>
          </p:cNvGrpSpPr>
          <p:nvPr/>
        </p:nvGrpSpPr>
        <p:grpSpPr bwMode="auto">
          <a:xfrm>
            <a:off x="8432800" y="4038600"/>
            <a:ext cx="914400" cy="533400"/>
            <a:chOff x="192" y="1824"/>
            <a:chExt cx="432" cy="336"/>
          </a:xfrm>
        </p:grpSpPr>
        <p:sp>
          <p:nvSpPr>
            <p:cNvPr id="495660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61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95662" name="Group 46"/>
          <p:cNvGrpSpPr>
            <a:grpSpLocks/>
          </p:cNvGrpSpPr>
          <p:nvPr/>
        </p:nvGrpSpPr>
        <p:grpSpPr bwMode="auto">
          <a:xfrm>
            <a:off x="4572000" y="4343400"/>
            <a:ext cx="914400" cy="533400"/>
            <a:chOff x="192" y="1824"/>
            <a:chExt cx="432" cy="336"/>
          </a:xfrm>
        </p:grpSpPr>
        <p:sp>
          <p:nvSpPr>
            <p:cNvPr id="495663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64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5</a:t>
            </a:r>
          </a:p>
        </p:txBody>
      </p:sp>
      <p:sp>
        <p:nvSpPr>
          <p:cNvPr id="496643" name="AutoShape 3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48" name="AutoShape 8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49" name="AutoShape 9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0" name="AutoShape 10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1" name="AutoShape 11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2" name="AutoShape 12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3" name="AutoShape 13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4" name="AutoShape 14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5" name="AutoShape 15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6" name="AutoShape 16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7" name="AutoShape 17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8" name="AutoShape 18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9" name="AutoShape 19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0" name="AutoShape 20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1" name="AutoShape 21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2" name="AutoShape 22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3" name="AutoShape 23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4" name="AutoShape 24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5" name="AutoShape 25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6" name="AutoShape 26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7" name="AutoShape 27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8" name="AutoShape 28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9" name="AutoShape 29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6670" name="Group 30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667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667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667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667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667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6676" name="Text Box 36"/>
          <p:cNvSpPr txBox="1">
            <a:spLocks noChangeArrowheads="1"/>
          </p:cNvSpPr>
          <p:nvPr/>
        </p:nvSpPr>
        <p:spPr bwMode="auto">
          <a:xfrm>
            <a:off x="304800" y="4114800"/>
            <a:ext cx="254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move cluster centers to cluster means</a:t>
            </a:r>
          </a:p>
        </p:txBody>
      </p:sp>
      <p:grpSp>
        <p:nvGrpSpPr>
          <p:cNvPr id="496677" name="Group 37"/>
          <p:cNvGrpSpPr>
            <a:grpSpLocks/>
          </p:cNvGrpSpPr>
          <p:nvPr/>
        </p:nvGrpSpPr>
        <p:grpSpPr bwMode="auto">
          <a:xfrm>
            <a:off x="3759200" y="3886200"/>
            <a:ext cx="914400" cy="533400"/>
            <a:chOff x="192" y="1824"/>
            <a:chExt cx="432" cy="336"/>
          </a:xfrm>
        </p:grpSpPr>
        <p:sp>
          <p:nvSpPr>
            <p:cNvPr id="49667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67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6680" name="Group 40"/>
          <p:cNvGrpSpPr>
            <a:grpSpLocks/>
          </p:cNvGrpSpPr>
          <p:nvPr/>
        </p:nvGrpSpPr>
        <p:grpSpPr bwMode="auto">
          <a:xfrm>
            <a:off x="8636000" y="2133600"/>
            <a:ext cx="914400" cy="533400"/>
            <a:chOff x="192" y="1824"/>
            <a:chExt cx="432" cy="336"/>
          </a:xfrm>
        </p:grpSpPr>
        <p:sp>
          <p:nvSpPr>
            <p:cNvPr id="49668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68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6683" name="Group 43"/>
          <p:cNvGrpSpPr>
            <a:grpSpLocks/>
          </p:cNvGrpSpPr>
          <p:nvPr/>
        </p:nvGrpSpPr>
        <p:grpSpPr bwMode="auto">
          <a:xfrm>
            <a:off x="8128000" y="4343400"/>
            <a:ext cx="914400" cy="533400"/>
            <a:chOff x="192" y="1824"/>
            <a:chExt cx="432" cy="336"/>
          </a:xfrm>
        </p:grpSpPr>
        <p:sp>
          <p:nvSpPr>
            <p:cNvPr id="49668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68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96690" name="Rectangle 5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6C81CEC-C913-4B26-94E4-FEB7A6EAE2E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example distance function</a:t>
            </a:r>
          </a:p>
        </p:txBody>
      </p:sp>
      <p:pic>
        <p:nvPicPr>
          <p:cNvPr id="7792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078" y="1471483"/>
            <a:ext cx="11247967" cy="4897437"/>
          </a:xfrm>
        </p:spPr>
      </p:pic>
    </p:spTree>
    <p:extLst>
      <p:ext uri="{BB962C8B-B14F-4D97-AF65-F5344CB8AC3E}">
        <p14:creationId xmlns:p14="http://schemas.microsoft.com/office/powerpoint/2010/main" val="248746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F8BD8B65-2F84-4D86-B67A-6A6923CCAA7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5426"/>
            <a:ext cx="10972800" cy="1139825"/>
          </a:xfrm>
        </p:spPr>
        <p:txBody>
          <a:bodyPr>
            <a:normAutofit/>
          </a:bodyPr>
          <a:lstStyle/>
          <a:p>
            <a:pPr algn="ctr"/>
            <a:r>
              <a:rPr lang="en-US" altLang="ja-JP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Strengths of k-means 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6976"/>
            <a:ext cx="10814051" cy="4932363"/>
          </a:xfrm>
        </p:spPr>
        <p:txBody>
          <a:bodyPr/>
          <a:lstStyle/>
          <a:p>
            <a:r>
              <a:rPr lang="en-US" sz="2600"/>
              <a:t>Strengths: </a:t>
            </a:r>
          </a:p>
          <a:p>
            <a:pPr lvl="1"/>
            <a:r>
              <a:rPr lang="en-US" sz="2200"/>
              <a:t>Simple: easy to understand and to implement</a:t>
            </a:r>
          </a:p>
          <a:p>
            <a:pPr lvl="1"/>
            <a:r>
              <a:rPr lang="en-US" sz="2200"/>
              <a:t>Efficient: </a:t>
            </a:r>
            <a:r>
              <a:rPr lang="en-US" altLang="ja-JP" sz="2200">
                <a:ea typeface="ＭＳ Ｐゴシック" pitchFamily="34" charset="-128"/>
              </a:rPr>
              <a:t>Time complexity: </a:t>
            </a:r>
            <a:r>
              <a:rPr lang="en-US" altLang="ja-JP" sz="2200" i="1">
                <a:ea typeface="ＭＳ Ｐゴシック" pitchFamily="34" charset="-128"/>
              </a:rPr>
              <a:t>O</a:t>
            </a:r>
            <a:r>
              <a:rPr lang="en-US" altLang="ja-JP" sz="2200">
                <a:ea typeface="ＭＳ Ｐゴシック" pitchFamily="34" charset="-128"/>
              </a:rPr>
              <a:t>(</a:t>
            </a:r>
            <a:r>
              <a:rPr lang="en-US" altLang="ja-JP" sz="2200" i="1">
                <a:ea typeface="ＭＳ Ｐゴシック" pitchFamily="34" charset="-128"/>
              </a:rPr>
              <a:t>tkn</a:t>
            </a:r>
            <a:r>
              <a:rPr lang="en-US" altLang="ja-JP" sz="2200">
                <a:ea typeface="ＭＳ Ｐゴシック" pitchFamily="34" charset="-128"/>
              </a:rPr>
              <a:t>),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>
                <a:ea typeface="ＭＳ Ｐゴシック" pitchFamily="34" charset="-128"/>
              </a:rPr>
              <a:t>	where </a:t>
            </a:r>
            <a:r>
              <a:rPr lang="en-US" altLang="ja-JP" sz="2200" i="1">
                <a:ea typeface="ＭＳ Ｐゴシック" pitchFamily="34" charset="-128"/>
              </a:rPr>
              <a:t>n</a:t>
            </a:r>
            <a:r>
              <a:rPr lang="en-US" altLang="ja-JP" sz="2200">
                <a:ea typeface="ＭＳ Ｐゴシック" pitchFamily="34" charset="-128"/>
              </a:rPr>
              <a:t> is the number of data points,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>
                <a:ea typeface="ＭＳ Ｐゴシック" pitchFamily="34" charset="-128"/>
              </a:rPr>
              <a:t>	</a:t>
            </a:r>
            <a:r>
              <a:rPr lang="en-US" altLang="ja-JP" sz="2200" i="1">
                <a:ea typeface="ＭＳ Ｐゴシック" pitchFamily="34" charset="-128"/>
              </a:rPr>
              <a:t>k</a:t>
            </a:r>
            <a:r>
              <a:rPr lang="en-US" altLang="ja-JP" sz="2200">
                <a:ea typeface="ＭＳ Ｐゴシック" pitchFamily="34" charset="-128"/>
              </a:rPr>
              <a:t> is the number of clusters, and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>
                <a:ea typeface="ＭＳ Ｐゴシック" pitchFamily="34" charset="-128"/>
              </a:rPr>
              <a:t>	</a:t>
            </a:r>
            <a:r>
              <a:rPr lang="en-US" altLang="ja-JP" sz="2200" i="1">
                <a:ea typeface="ＭＳ Ｐゴシック" pitchFamily="34" charset="-128"/>
              </a:rPr>
              <a:t>t </a:t>
            </a:r>
            <a:r>
              <a:rPr lang="en-US" altLang="ja-JP" sz="2200">
                <a:ea typeface="ＭＳ Ｐゴシック" pitchFamily="34" charset="-128"/>
              </a:rPr>
              <a:t>is the number of iterations. </a:t>
            </a:r>
          </a:p>
          <a:p>
            <a:pPr lvl="1"/>
            <a:r>
              <a:rPr lang="en-US" altLang="ja-JP" sz="2200">
                <a:ea typeface="ＭＳ Ｐゴシック" pitchFamily="34" charset="-128"/>
              </a:rPr>
              <a:t>Since both </a:t>
            </a:r>
            <a:r>
              <a:rPr lang="en-US" altLang="ja-JP" sz="2200" i="1">
                <a:ea typeface="ＭＳ Ｐゴシック" pitchFamily="34" charset="-128"/>
              </a:rPr>
              <a:t>k</a:t>
            </a:r>
            <a:r>
              <a:rPr lang="en-US" altLang="ja-JP" sz="2200">
                <a:ea typeface="ＭＳ Ｐゴシック" pitchFamily="34" charset="-128"/>
              </a:rPr>
              <a:t> and </a:t>
            </a:r>
            <a:r>
              <a:rPr lang="en-US" altLang="ja-JP" sz="2200" i="1">
                <a:ea typeface="ＭＳ Ｐゴシック" pitchFamily="34" charset="-128"/>
              </a:rPr>
              <a:t>t</a:t>
            </a:r>
            <a:r>
              <a:rPr lang="en-US" altLang="ja-JP" sz="2200">
                <a:ea typeface="ＭＳ Ｐゴシック" pitchFamily="34" charset="-128"/>
              </a:rPr>
              <a:t> are small. </a:t>
            </a:r>
            <a:r>
              <a:rPr lang="en-US" altLang="ja-JP" sz="2200" i="1">
                <a:ea typeface="ＭＳ Ｐゴシック" pitchFamily="34" charset="-128"/>
              </a:rPr>
              <a:t>k</a:t>
            </a:r>
            <a:r>
              <a:rPr lang="en-US" altLang="ja-JP" sz="2200">
                <a:ea typeface="ＭＳ Ｐゴシック" pitchFamily="34" charset="-128"/>
              </a:rPr>
              <a:t>-means is considered a linear algorithm. </a:t>
            </a:r>
          </a:p>
          <a:p>
            <a:r>
              <a:rPr lang="en-US" sz="2600"/>
              <a:t>K-means is the most popular clustering algorithm.</a:t>
            </a:r>
          </a:p>
          <a:p>
            <a:r>
              <a:rPr lang="en-US" sz="2500"/>
              <a:t>Note that: it terminates at a </a:t>
            </a:r>
            <a:r>
              <a:rPr lang="en-US" sz="2500">
                <a:solidFill>
                  <a:srgbClr val="FF0000"/>
                </a:solidFill>
              </a:rPr>
              <a:t>local optimum </a:t>
            </a:r>
            <a:r>
              <a:rPr lang="en-US" sz="2500"/>
              <a:t>if SSE is used. The </a:t>
            </a:r>
            <a:r>
              <a:rPr lang="en-US" sz="2500">
                <a:solidFill>
                  <a:srgbClr val="FF0000"/>
                </a:solidFill>
              </a:rPr>
              <a:t>global optimum</a:t>
            </a:r>
            <a:r>
              <a:rPr lang="en-US" sz="2500"/>
              <a:t> is hard to find due to complexity. 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92019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50DB907E-C48E-44B9-8912-49482A7A1DB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Weaknesses of k-means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79225"/>
            <a:ext cx="10972800" cy="4789487"/>
          </a:xfrm>
        </p:spPr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The algorithm is only applicable if the </a:t>
            </a: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mean</a:t>
            </a:r>
            <a:r>
              <a:rPr lang="en-US" altLang="ja-JP" dirty="0">
                <a:ea typeface="ＭＳ Ｐゴシック" pitchFamily="34" charset="-128"/>
              </a:rPr>
              <a:t> is defined. </a:t>
            </a:r>
          </a:p>
          <a:p>
            <a:pPr lvl="1"/>
            <a:r>
              <a:rPr lang="en-US" dirty="0"/>
              <a:t>For categorical data, </a:t>
            </a:r>
            <a:r>
              <a:rPr lang="en-US" i="1" dirty="0"/>
              <a:t>k</a:t>
            </a:r>
            <a:r>
              <a:rPr lang="en-US" dirty="0"/>
              <a:t>-mode - the centroid is represented by most frequent values. </a:t>
            </a:r>
          </a:p>
          <a:p>
            <a:r>
              <a:rPr lang="en-US" dirty="0"/>
              <a:t>The user needs to specify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/>
              <a:t>.</a:t>
            </a:r>
          </a:p>
          <a:p>
            <a:r>
              <a:rPr lang="en-US" altLang="ja-JP" dirty="0">
                <a:ea typeface="ＭＳ Ｐゴシック" pitchFamily="34" charset="-128"/>
              </a:rPr>
              <a:t>The algorithm is sensitive to </a:t>
            </a:r>
            <a:r>
              <a:rPr lang="en-US" altLang="ja-JP" b="1" dirty="0">
                <a:solidFill>
                  <a:srgbClr val="FF0000"/>
                </a:solidFill>
                <a:ea typeface="ＭＳ Ｐゴシック" pitchFamily="34" charset="-128"/>
              </a:rPr>
              <a:t>outliers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Outliers could be errors in the data recording or some special data points with very different values.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64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C48C58BC-AEF2-48FB-BF02-206A3B53E15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Weaknesses of k-means: Problems with outliers</a:t>
            </a:r>
          </a:p>
        </p:txBody>
      </p:sp>
      <p:pic>
        <p:nvPicPr>
          <p:cNvPr id="7854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82" y="1620512"/>
            <a:ext cx="10972800" cy="4970463"/>
          </a:xfrm>
        </p:spPr>
      </p:pic>
    </p:spTree>
    <p:extLst>
      <p:ext uri="{BB962C8B-B14F-4D97-AF65-F5344CB8AC3E}">
        <p14:creationId xmlns:p14="http://schemas.microsoft.com/office/powerpoint/2010/main" val="2651186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03F230E9-2E40-4E08-84B5-BDA9051BC60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Weaknesses of k-means: To deal with outliers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880" y="1730811"/>
            <a:ext cx="10972800" cy="4645025"/>
          </a:xfrm>
        </p:spPr>
        <p:txBody>
          <a:bodyPr/>
          <a:lstStyle/>
          <a:p>
            <a:r>
              <a:rPr lang="en-US" altLang="ja-JP" sz="2600" dirty="0">
                <a:ea typeface="ＭＳ Ｐゴシック" pitchFamily="34" charset="-128"/>
              </a:rPr>
              <a:t>One method is to remove some data points in the clustering process that are much further away from the centroids than other data points. </a:t>
            </a:r>
          </a:p>
          <a:p>
            <a:pPr lvl="1"/>
            <a:r>
              <a:rPr lang="en-US" altLang="ja-JP" sz="2200" dirty="0">
                <a:ea typeface="ＭＳ Ｐゴシック" pitchFamily="34" charset="-128"/>
              </a:rPr>
              <a:t>To be safe, we may want to monitor these possible outliers over a few iterations and then decide to remove them. </a:t>
            </a:r>
          </a:p>
          <a:p>
            <a:r>
              <a:rPr lang="en-US" altLang="ja-JP" sz="2600" dirty="0">
                <a:ea typeface="ＭＳ Ｐゴシック" pitchFamily="34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/>
            <a:r>
              <a:rPr lang="en-US" sz="2200" dirty="0"/>
              <a:t>Assign the rest of the data points to the clusters by distance or similarity comparison, 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86356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248400"/>
            <a:ext cx="7416800" cy="4572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3CD948-7E7F-4ED5-A0D6-E41A4B6773D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Weaknesses of k-means (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…)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8367" y="1118861"/>
            <a:ext cx="10718800" cy="604838"/>
          </a:xfrm>
        </p:spPr>
        <p:txBody>
          <a:bodyPr/>
          <a:lstStyle/>
          <a:p>
            <a:r>
              <a:rPr lang="en-US" altLang="ja-JP" sz="2600" dirty="0">
                <a:ea typeface="ＭＳ Ｐゴシック" pitchFamily="34" charset="-128"/>
              </a:rPr>
              <a:t>The algorithm is sensitive to </a:t>
            </a:r>
            <a:r>
              <a:rPr lang="en-US" altLang="ja-JP" sz="2600" dirty="0">
                <a:solidFill>
                  <a:srgbClr val="FF0000"/>
                </a:solidFill>
                <a:ea typeface="ＭＳ Ｐゴシック" pitchFamily="34" charset="-128"/>
              </a:rPr>
              <a:t>initial seeds</a:t>
            </a:r>
            <a:r>
              <a:rPr lang="en-US" altLang="ja-JP" sz="2600" dirty="0">
                <a:ea typeface="ＭＳ Ｐゴシック" pitchFamily="34" charset="-128"/>
              </a:rPr>
              <a:t>.</a:t>
            </a:r>
            <a:endParaRPr lang="en-US" sz="2600" dirty="0"/>
          </a:p>
        </p:txBody>
      </p:sp>
      <p:pic>
        <p:nvPicPr>
          <p:cNvPr id="7874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28775"/>
            <a:ext cx="9169400" cy="44529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80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61890653"/>
              </p:ext>
            </p:extLst>
          </p:nvPr>
        </p:nvGraphicFramePr>
        <p:xfrm>
          <a:off x="1555845" y="847796"/>
          <a:ext cx="9797955" cy="569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248400"/>
            <a:ext cx="7416800" cy="4572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149812-8D92-490F-86C4-F3947BE4504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Weaknesses of k-means (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…)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8368" y="1089025"/>
            <a:ext cx="9362017" cy="647700"/>
          </a:xfrm>
        </p:spPr>
        <p:txBody>
          <a:bodyPr/>
          <a:lstStyle/>
          <a:p>
            <a:r>
              <a:rPr lang="en-US" sz="2600"/>
              <a:t>If we use </a:t>
            </a:r>
            <a:r>
              <a:rPr lang="en-US" sz="2600">
                <a:solidFill>
                  <a:srgbClr val="FF0000"/>
                </a:solidFill>
              </a:rPr>
              <a:t>different seeds</a:t>
            </a:r>
            <a:r>
              <a:rPr lang="en-US" sz="2600"/>
              <a:t>: good results</a:t>
            </a:r>
          </a:p>
        </p:txBody>
      </p:sp>
      <p:pic>
        <p:nvPicPr>
          <p:cNvPr id="7895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2285" y="1700213"/>
            <a:ext cx="9552516" cy="44291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8352367" y="1665289"/>
            <a:ext cx="34565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There are some methods to help choose good seeds</a:t>
            </a:r>
          </a:p>
        </p:txBody>
      </p:sp>
    </p:spTree>
    <p:extLst>
      <p:ext uri="{BB962C8B-B14F-4D97-AF65-F5344CB8AC3E}">
        <p14:creationId xmlns:p14="http://schemas.microsoft.com/office/powerpoint/2010/main" val="2912492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274638"/>
            <a:ext cx="10651299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Pros and cons of K-Means</a:t>
            </a:r>
          </a:p>
        </p:txBody>
      </p:sp>
      <p:pic>
        <p:nvPicPr>
          <p:cNvPr id="53453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548" y="1268783"/>
            <a:ext cx="10566400" cy="50149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663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08971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clustering summary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5378451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/>
              <a:t>Advantages</a:t>
            </a:r>
          </a:p>
          <a:p>
            <a:r>
              <a:rPr lang="en-US" sz="2400" b="1"/>
              <a:t>Simple, understandable</a:t>
            </a:r>
          </a:p>
          <a:p>
            <a:r>
              <a:rPr lang="en-US" sz="2400" b="1"/>
              <a:t>items automatically assigned to clusters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03952" y="1600201"/>
            <a:ext cx="5378449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/>
              <a:t>Disadvantages</a:t>
            </a:r>
          </a:p>
          <a:p>
            <a:r>
              <a:rPr lang="en-US" sz="2400" b="1"/>
              <a:t>Must pick number of clusters before hand</a:t>
            </a:r>
          </a:p>
          <a:p>
            <a:r>
              <a:rPr lang="en-US" sz="2400" b="1"/>
              <a:t>All items forced into a cluster</a:t>
            </a:r>
          </a:p>
          <a:p>
            <a:r>
              <a:rPr lang="en-US" sz="2400" b="1"/>
              <a:t>Too sensitive to outliers since an object with an extremely large value may substantially distort the distribution of data</a:t>
            </a:r>
          </a:p>
        </p:txBody>
      </p:sp>
    </p:spTree>
    <p:extLst>
      <p:ext uri="{BB962C8B-B14F-4D97-AF65-F5344CB8AC3E}">
        <p14:creationId xmlns:p14="http://schemas.microsoft.com/office/powerpoint/2010/main" val="118011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/>
      <p:bldP spid="49869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FF51A62D-6433-45C7-8B2F-B0C3DDF4028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8589"/>
            <a:ext cx="10972800" cy="11398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summary</a:t>
            </a:r>
          </a:p>
        </p:txBody>
      </p:sp>
      <p:sp>
        <p:nvSpPr>
          <p:cNvPr id="793603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09600" y="1016001"/>
            <a:ext cx="10972800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Despite weaknesses, </a:t>
            </a:r>
            <a:r>
              <a:rPr lang="en-US" altLang="ja-JP" i="1">
                <a:ea typeface="ＭＳ Ｐゴシック" pitchFamily="34" charset="-128"/>
              </a:rPr>
              <a:t>k</a:t>
            </a:r>
            <a:r>
              <a:rPr lang="en-US" altLang="ja-JP">
                <a:ea typeface="ＭＳ Ｐゴシック" pitchFamily="34" charset="-128"/>
              </a:rPr>
              <a:t>-means is still the most popular algorithm due to its simplicity, efficiency and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other clustering algorithms have their own lists of weaknesses.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No clear evidence that any other clustering algorithm performs better in general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although they may be more suitable for some specific types of data or applications.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Comparing different clustering algorithms is a difficult task. No one knows the correct clusters!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9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274638"/>
            <a:ext cx="10914345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variations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/>
            <a:r>
              <a:rPr lang="en-US" b="1" dirty="0"/>
              <a:t>K-</a:t>
            </a:r>
            <a:r>
              <a:rPr lang="en-US" b="1" dirty="0" err="1"/>
              <a:t>medoids</a:t>
            </a:r>
            <a:r>
              <a:rPr lang="en-US" dirty="0"/>
              <a:t> – instead of mean, use medians of each cluster</a:t>
            </a:r>
          </a:p>
          <a:p>
            <a:pPr marL="566738" lvl="1" indent="-225425"/>
            <a:r>
              <a:rPr lang="en-US" dirty="0"/>
              <a:t>Mean of 1, 3, 5, 7, 9 is </a:t>
            </a:r>
          </a:p>
          <a:p>
            <a:pPr marL="566738" lvl="1" indent="-225425"/>
            <a:r>
              <a:rPr lang="en-US" dirty="0"/>
              <a:t>Mean of 1, 3, 5, 7, 1009 is</a:t>
            </a:r>
          </a:p>
          <a:p>
            <a:pPr marL="566738" lvl="1" indent="-225425"/>
            <a:r>
              <a:rPr lang="en-US" dirty="0"/>
              <a:t>Median of 1, 3, 5, 7, 1009 is </a:t>
            </a:r>
          </a:p>
          <a:p>
            <a:pPr marL="566738" lvl="1" indent="-225425"/>
            <a:r>
              <a:rPr lang="en-US" dirty="0"/>
              <a:t>Median advantage: not affected by extreme values</a:t>
            </a:r>
          </a:p>
          <a:p>
            <a:pPr marL="225425" indent="-225425"/>
            <a:r>
              <a:rPr lang="en-US" dirty="0"/>
              <a:t>For large databases, use sampling</a:t>
            </a:r>
          </a:p>
          <a:p>
            <a:pPr marL="225425" indent="-225425">
              <a:buFontTx/>
              <a:buNone/>
            </a:pPr>
            <a:endParaRPr lang="en-US" dirty="0"/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6460067" y="2667000"/>
            <a:ext cx="338554" cy="461665"/>
          </a:xfrm>
          <a:prstGeom prst="rect">
            <a:avLst/>
          </a:prstGeom>
          <a:solidFill>
            <a:srgbClr val="FFCC99"/>
          </a:solidFill>
          <a:ln w="571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/>
              <a:t>5</a:t>
            </a:r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7272867" y="3124200"/>
            <a:ext cx="646331" cy="461665"/>
          </a:xfrm>
          <a:prstGeom prst="rect">
            <a:avLst/>
          </a:prstGeom>
          <a:solidFill>
            <a:srgbClr val="FFCC99"/>
          </a:solidFill>
          <a:ln w="57150" algn="ctr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/>
              <a:t>205</a:t>
            </a:r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7679267" y="3733800"/>
            <a:ext cx="338554" cy="461665"/>
          </a:xfrm>
          <a:prstGeom prst="rect">
            <a:avLst/>
          </a:prstGeom>
          <a:solidFill>
            <a:srgbClr val="FFCC99"/>
          </a:solidFill>
          <a:ln w="57150" algn="ctr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27102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animBg="1"/>
      <p:bldP spid="499717" grpId="0" animBg="1"/>
      <p:bldP spid="4997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227496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Medoids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3519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00201"/>
            <a:ext cx="10972800" cy="28162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7618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563616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k-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</p:txBody>
      </p:sp>
      <p:pic>
        <p:nvPicPr>
          <p:cNvPr id="53555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2801" y="1600200"/>
            <a:ext cx="9692217" cy="49752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2743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89555" y="274638"/>
            <a:ext cx="10308921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Evaluating Cost of Swapping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Medoids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658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9906000" cy="47434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5075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274638"/>
            <a:ext cx="11560132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Evaluating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Cost of Swapping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Medoids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574926"/>
            <a:ext cx="10972800" cy="25749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5854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588668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Four Cases</a:t>
            </a:r>
          </a:p>
        </p:txBody>
      </p:sp>
      <p:pic>
        <p:nvPicPr>
          <p:cNvPr id="53760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0685" y="1600201"/>
            <a:ext cx="10570633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6995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80400" cy="53340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Partitional</a:t>
            </a:r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Clustering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247" y="1211850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dirty="0"/>
              <a:t>Given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A data set of </a:t>
            </a:r>
            <a:r>
              <a:rPr lang="en-IN" b="1" dirty="0"/>
              <a:t>n objects</a:t>
            </a:r>
          </a:p>
          <a:p>
            <a:pPr lvl="1" algn="just">
              <a:lnSpc>
                <a:spcPct val="100000"/>
              </a:lnSpc>
            </a:pPr>
            <a:r>
              <a:rPr lang="en-IN" b="1" dirty="0"/>
              <a:t>K the number of clusters to form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Organize the objects into k partitions </a:t>
            </a:r>
            <a:r>
              <a:rPr lang="en-IN" sz="2400" b="1" dirty="0"/>
              <a:t>(k&lt;=n) where each partition </a:t>
            </a:r>
            <a:r>
              <a:rPr lang="en-IN" sz="2400" dirty="0"/>
              <a:t>represents a cluster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The clusters are formed to optimize an objective partitioning criterion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Objects within a cluster are </a:t>
            </a:r>
            <a:r>
              <a:rPr lang="en-IN" b="1" dirty="0"/>
              <a:t>similar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Objects of different clusters are </a:t>
            </a:r>
            <a:r>
              <a:rPr lang="en-IN" b="1" dirty="0"/>
              <a:t>dissimilar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8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274638"/>
            <a:ext cx="10713929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Total Cost of Swap</a:t>
            </a:r>
          </a:p>
        </p:txBody>
      </p:sp>
      <p:pic>
        <p:nvPicPr>
          <p:cNvPr id="5396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000" y="1600200"/>
            <a:ext cx="10972800" cy="24193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506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4345" y="3235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055" y="159009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66738" lvl="1" indent="-225425" algn="just">
              <a:lnSpc>
                <a:spcPct val="150000"/>
              </a:lnSpc>
            </a:pPr>
            <a:r>
              <a:rPr lang="en-US" sz="2800" dirty="0" smtClean="0"/>
              <a:t>K-means </a:t>
            </a:r>
            <a:r>
              <a:rPr lang="en-US" sz="2800" dirty="0"/>
              <a:t>– simple, sometimes </a:t>
            </a:r>
            <a:r>
              <a:rPr lang="en-US" sz="2800" dirty="0" smtClean="0"/>
              <a:t>useful</a:t>
            </a:r>
          </a:p>
          <a:p>
            <a:pPr marL="566738" lvl="1" indent="-225425" algn="just">
              <a:lnSpc>
                <a:spcPct val="150000"/>
              </a:lnSpc>
            </a:pPr>
            <a:r>
              <a:rPr lang="en-US" sz="2800" dirty="0" smtClean="0"/>
              <a:t>K-</a:t>
            </a:r>
            <a:r>
              <a:rPr lang="en-US" sz="2800" dirty="0" err="1" smtClean="0"/>
              <a:t>medoids</a:t>
            </a:r>
            <a:r>
              <a:rPr lang="en-US" sz="2800" dirty="0" smtClean="0"/>
              <a:t> </a:t>
            </a:r>
            <a:r>
              <a:rPr lang="en-US" sz="2800" dirty="0"/>
              <a:t>is less sensitive to </a:t>
            </a:r>
            <a:r>
              <a:rPr lang="en-US" sz="2800" dirty="0" smtClean="0"/>
              <a:t>outliers</a:t>
            </a:r>
          </a:p>
          <a:p>
            <a:pPr marL="566738" lvl="1" indent="-225425" algn="just">
              <a:lnSpc>
                <a:spcPct val="150000"/>
              </a:lnSpc>
            </a:pPr>
            <a:r>
              <a:rPr lang="en-US" sz="2800" dirty="0"/>
              <a:t>K-means clustering is the unsupervised machine learning algorithm that is part of a much deep pool of data techniques and operations in the realm of Data Science. </a:t>
            </a:r>
            <a:endParaRPr lang="en-US" sz="2800" dirty="0" smtClean="0"/>
          </a:p>
          <a:p>
            <a:pPr marL="566738" lvl="1" indent="-225425" algn="just">
              <a:lnSpc>
                <a:spcPct val="150000"/>
              </a:lnSpc>
            </a:pPr>
            <a:r>
              <a:rPr lang="en-US" sz="2800" b="1" dirty="0" smtClean="0"/>
              <a:t>It </a:t>
            </a:r>
            <a:r>
              <a:rPr lang="en-US" sz="2800" b="1" dirty="0"/>
              <a:t>is the fastest and most efficient algorithm to categorize data points into groups even when very little information is available about data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280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83" y="1050925"/>
            <a:ext cx="11367407" cy="5487987"/>
          </a:xfrm>
        </p:spPr>
        <p:txBody>
          <a:bodyPr>
            <a:noAutofit/>
          </a:bodyPr>
          <a:lstStyle/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 and Journals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From Theory to Algorithms by Shai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Shalev-Shwartz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Shai Ben-David-Cambridge University Press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machine Learning – the Wikipedia Guide by Osman Omer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Link-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fontAlgn="base"/>
            <a:r>
              <a:rPr lang="en-US" sz="2000" u="sng" dirty="0">
                <a:hlinkClick r:id="rId3"/>
              </a:rPr>
              <a:t>https://</a:t>
            </a:r>
            <a:r>
              <a:rPr lang="en-US" sz="2000" u="sng" dirty="0" smtClean="0">
                <a:hlinkClick r:id="rId3"/>
              </a:rPr>
              <a:t>www.youtube.com/watch?v=SeswFFdH03U</a:t>
            </a:r>
            <a:endParaRPr lang="en-US" sz="2000" u="sng" dirty="0" smtClean="0"/>
          </a:p>
          <a:p>
            <a:pPr fontAlgn="base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www.youtube.com/watch?v=iNlZ3IU5Ffw</a:t>
            </a:r>
            <a:endParaRPr lang="en-US" sz="2000" dirty="0" smtClean="0"/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Link-</a:t>
            </a:r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en.wikipedia.org/wiki/K-means_clustering</a:t>
            </a:r>
            <a:endParaRPr lang="en-US" sz="2000" dirty="0" smtClean="0"/>
          </a:p>
          <a:p>
            <a:r>
              <a:rPr lang="en-US" sz="2000" u="sng" dirty="0">
                <a:hlinkClick r:id="rId6"/>
              </a:rPr>
              <a:t>https://</a:t>
            </a:r>
            <a:r>
              <a:rPr lang="en-US" sz="2000" u="sng" dirty="0" smtClean="0">
                <a:hlinkClick r:id="rId6"/>
              </a:rPr>
              <a:t>link.springer.com/10.1007/978-0-387-30164-8_425</a:t>
            </a:r>
            <a:endParaRPr lang="en-US" sz="2000" u="sng" dirty="0" smtClean="0"/>
          </a:p>
          <a:p>
            <a:r>
              <a:rPr lang="en-US" sz="2000" dirty="0">
                <a:hlinkClick r:id="rId7"/>
              </a:rPr>
              <a:t>https://towardsdatascience.com/a-practical-guide-on-k-means-clustering-ca3bef3c853d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9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7" y="6294599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7" y="5129691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3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itchFamily="18" charset="0"/>
                <a:ea typeface="Segoe UI" panose="020B0502040204020203" pitchFamily="34" charset="0"/>
                <a:cs typeface="Times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601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1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8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062249" y="539444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Clustering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77238" y="1143000"/>
            <a:ext cx="10008296" cy="2590800"/>
          </a:xfrm>
        </p:spPr>
        <p:txBody>
          <a:bodyPr>
            <a:normAutofit/>
          </a:bodyPr>
          <a:lstStyle/>
          <a:p>
            <a:pPr marL="533400" indent="-533400" algn="just">
              <a:spcBef>
                <a:spcPct val="20000"/>
              </a:spcBef>
            </a:pPr>
            <a:r>
              <a:rPr lang="en-US" altLang="en-US" sz="2400" dirty="0"/>
              <a:t>The basic algorithm is very simple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altLang="en-US" sz="2400" dirty="0"/>
              <a:t>Number of clusters, K, must be specified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altLang="en-US" sz="2400" dirty="0"/>
              <a:t>Each cluster is associated with a </a:t>
            </a:r>
            <a:r>
              <a:rPr lang="en-US" altLang="en-US" sz="2400" dirty="0">
                <a:solidFill>
                  <a:srgbClr val="C00000"/>
                </a:solidFill>
              </a:rPr>
              <a:t>centroid </a:t>
            </a:r>
            <a:r>
              <a:rPr lang="en-US" altLang="en-US" sz="2400" dirty="0"/>
              <a:t>(mean or center point) 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altLang="en-US" sz="2400" dirty="0"/>
              <a:t>Each point is assigned to the cluster with the closest centroid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480152"/>
              </p:ext>
            </p:extLst>
          </p:nvPr>
        </p:nvGraphicFramePr>
        <p:xfrm>
          <a:off x="1129430" y="3044086"/>
          <a:ext cx="9154438" cy="23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129430" y="3044086"/>
                        <a:ext cx="9154438" cy="2374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0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Works with numeric data only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/>
              <a:t>Pick a number (K) of cluster centers (at random)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/>
              <a:t>Assign every item to its nearest cluster center (e.g. using Euclidean distance)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/>
              <a:t>Move each cluster center to the mean of its assigned items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/>
              <a:t>Repeat steps 2,3 until convergence (change in cluster assignments less than a threshold)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38200" y="365126"/>
            <a:ext cx="10515600" cy="937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clustering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47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Clustering – Details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77447" y="990600"/>
            <a:ext cx="10108503" cy="5334000"/>
          </a:xfrm>
        </p:spPr>
        <p:txBody>
          <a:bodyPr>
            <a:noAutofit/>
          </a:bodyPr>
          <a:lstStyle/>
          <a:p>
            <a:pPr marL="533400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/>
              <a:t>Initial centroids are often chosen randomly.</a:t>
            </a:r>
          </a:p>
          <a:p>
            <a:pPr marL="990600" lvl="1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Clusters produced vary from one run to another.</a:t>
            </a:r>
          </a:p>
          <a:p>
            <a:pPr marL="533400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/>
              <a:t>The centroid is (typically) the mean of the points in the cluster.</a:t>
            </a:r>
          </a:p>
          <a:p>
            <a:pPr marL="533400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/>
              <a:t>‘Closeness’ is measured by Euclidean distance, cosine similarity, correlation, etc.</a:t>
            </a:r>
          </a:p>
          <a:p>
            <a:pPr marL="533400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/>
              <a:t>K-means will converge for common similarity measures mentioned above.</a:t>
            </a:r>
          </a:p>
          <a:p>
            <a:pPr marL="533400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/>
              <a:t>Most of the convergence happens in the first few iterations.</a:t>
            </a:r>
          </a:p>
          <a:p>
            <a:pPr marL="990600" lvl="1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Often the stopping condition is changed to ‘Until relatively few points change clusters’ or some measure of clustering doesn’t change.</a:t>
            </a:r>
          </a:p>
          <a:p>
            <a:pPr marL="533400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/>
              <a:t>Complexity is O( n * K * I * d )</a:t>
            </a:r>
          </a:p>
          <a:p>
            <a:pPr marL="990600" lvl="1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n = number of points, K = number of clusters, </a:t>
            </a:r>
            <a:br>
              <a:rPr lang="en-US" altLang="en-US" dirty="0"/>
            </a:br>
            <a:r>
              <a:rPr lang="en-US" altLang="en-US" dirty="0"/>
              <a:t>I = number of iterations, d = number of attributes</a:t>
            </a:r>
          </a:p>
        </p:txBody>
      </p:sp>
    </p:spTree>
    <p:extLst>
      <p:ext uri="{BB962C8B-B14F-4D97-AF65-F5344CB8AC3E}">
        <p14:creationId xmlns:p14="http://schemas.microsoft.com/office/powerpoint/2010/main" val="2130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Evaluating K-means Clusters</a:t>
            </a:r>
          </a:p>
        </p:txBody>
      </p:sp>
      <p:graphicFrame>
        <p:nvGraphicFramePr>
          <p:cNvPr id="43012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886200" y="2590800"/>
          <a:ext cx="25193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590800"/>
                        <a:ext cx="25193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3671" y="1330890"/>
            <a:ext cx="11148165" cy="51816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altLang="en-US" sz="2400" dirty="0"/>
              <a:t>Most common measure is Sum of Squared Error (SSE)</a:t>
            </a:r>
          </a:p>
          <a:p>
            <a:pPr lvl="1" algn="just">
              <a:lnSpc>
                <a:spcPct val="100000"/>
              </a:lnSpc>
            </a:pPr>
            <a:r>
              <a:rPr lang="en-US" altLang="en-US" dirty="0"/>
              <a:t>For each point, the error is the distance to the nearest cluster</a:t>
            </a:r>
          </a:p>
          <a:p>
            <a:pPr lvl="1" algn="just">
              <a:lnSpc>
                <a:spcPct val="100000"/>
              </a:lnSpc>
            </a:pPr>
            <a:r>
              <a:rPr lang="en-US" altLang="en-US" dirty="0"/>
              <a:t>To get SSE, we square these errors and sum them.</a:t>
            </a:r>
          </a:p>
          <a:p>
            <a:pPr lvl="1" algn="just">
              <a:lnSpc>
                <a:spcPct val="100000"/>
              </a:lnSpc>
            </a:pPr>
            <a:endParaRPr lang="en-US" alt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altLang="en-US" dirty="0"/>
          </a:p>
          <a:p>
            <a:pPr lvl="1" algn="just">
              <a:lnSpc>
                <a:spcPct val="100000"/>
              </a:lnSpc>
            </a:pPr>
            <a:r>
              <a:rPr lang="en-US" altLang="en-US" i="1" dirty="0"/>
              <a:t>x </a:t>
            </a:r>
            <a:r>
              <a:rPr lang="en-US" altLang="en-US" dirty="0"/>
              <a:t>is a data point in cluster </a:t>
            </a:r>
            <a:r>
              <a:rPr lang="en-US" altLang="en-US" i="1" dirty="0"/>
              <a:t>C</a:t>
            </a:r>
            <a:r>
              <a:rPr lang="en-US" altLang="en-US" baseline="-25000" dirty="0"/>
              <a:t>i </a:t>
            </a:r>
            <a:r>
              <a:rPr lang="en-US" altLang="en-US" dirty="0"/>
              <a:t>and </a:t>
            </a:r>
            <a:r>
              <a:rPr lang="en-US" altLang="en-US" i="1" dirty="0"/>
              <a:t>m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representative point for cluster </a:t>
            </a:r>
            <a:r>
              <a:rPr lang="en-US" altLang="en-US" i="1" dirty="0"/>
              <a:t>C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</a:p>
          <a:p>
            <a:pPr lvl="2" algn="just">
              <a:lnSpc>
                <a:spcPct val="100000"/>
              </a:lnSpc>
            </a:pPr>
            <a:r>
              <a:rPr lang="en-US" altLang="en-US" sz="2400" dirty="0"/>
              <a:t> can show that </a:t>
            </a:r>
            <a:r>
              <a:rPr lang="en-US" altLang="en-US" sz="2400" i="1" dirty="0"/>
              <a:t>m</a:t>
            </a:r>
            <a:r>
              <a:rPr lang="en-US" altLang="en-US" sz="2400" i="1" baseline="-25000" dirty="0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corresponds to the center (mean) of the cluster</a:t>
            </a:r>
          </a:p>
          <a:p>
            <a:pPr lvl="1" algn="just">
              <a:lnSpc>
                <a:spcPct val="100000"/>
              </a:lnSpc>
            </a:pPr>
            <a:r>
              <a:rPr lang="en-US" altLang="en-US" dirty="0"/>
              <a:t>Given two clusters, we can choose the one with the smallest error</a:t>
            </a:r>
          </a:p>
          <a:p>
            <a:pPr algn="just">
              <a:lnSpc>
                <a:spcPct val="100000"/>
              </a:lnSpc>
            </a:pPr>
            <a:r>
              <a:rPr lang="en-US" altLang="en-US" sz="2400" dirty="0"/>
              <a:t>One easy way to reduce SSE is to increase K, i.e. the number of clusters</a:t>
            </a:r>
          </a:p>
          <a:p>
            <a:pPr lvl="1" algn="just">
              <a:lnSpc>
                <a:spcPct val="100000"/>
              </a:lnSpc>
            </a:pPr>
            <a:r>
              <a:rPr lang="en-US" altLang="en-US" dirty="0"/>
              <a:t>A good clustering with smaller K can have a lower SSE than a poor clustering with higher K</a:t>
            </a:r>
          </a:p>
        </p:txBody>
      </p:sp>
    </p:spTree>
    <p:extLst>
      <p:ext uri="{BB962C8B-B14F-4D97-AF65-F5344CB8AC3E}">
        <p14:creationId xmlns:p14="http://schemas.microsoft.com/office/powerpoint/2010/main" val="13269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289" y="152400"/>
            <a:ext cx="10333973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different K-means </a:t>
            </a:r>
            <a:r>
              <a:rPr lang="en-US" alt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Clusterings</a:t>
            </a:r>
            <a:endParaRPr lang="en-US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4" y="990601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6629400" y="3660776"/>
            <a:ext cx="3048000" cy="2587625"/>
            <a:chOff x="3216" y="2306"/>
            <a:chExt cx="1920" cy="1630"/>
          </a:xfrm>
        </p:grpSpPr>
        <p:pic>
          <p:nvPicPr>
            <p:cNvPr id="3994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947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Sub-optimal Clustering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2514600" y="3660776"/>
            <a:ext cx="3043238" cy="2587625"/>
            <a:chOff x="624" y="2306"/>
            <a:chExt cx="1917" cy="1630"/>
          </a:xfrm>
        </p:grpSpPr>
        <p:pic>
          <p:nvPicPr>
            <p:cNvPr id="39944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945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Optimal Clustering</a:t>
              </a:r>
            </a:p>
          </p:txBody>
        </p:sp>
      </p:grpSp>
      <p:sp>
        <p:nvSpPr>
          <p:cNvPr id="39943" name="Text Box 11"/>
          <p:cNvSpPr txBox="1">
            <a:spLocks noChangeArrowheads="1"/>
          </p:cNvSpPr>
          <p:nvPr/>
        </p:nvSpPr>
        <p:spPr bwMode="auto">
          <a:xfrm>
            <a:off x="6781800" y="15240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19529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5777</TotalTime>
  <Words>1396</Words>
  <Application>Microsoft Office PowerPoint</Application>
  <PresentationFormat>Custom</PresentationFormat>
  <Paragraphs>263</Paragraphs>
  <Slides>43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1_Office Theme</vt:lpstr>
      <vt:lpstr>Contents Slide Master</vt:lpstr>
      <vt:lpstr>CorelDRAW</vt:lpstr>
      <vt:lpstr>Bitmap Image</vt:lpstr>
      <vt:lpstr>Equation</vt:lpstr>
      <vt:lpstr>PowerPoint Presentation</vt:lpstr>
      <vt:lpstr>Course Outcomes</vt:lpstr>
      <vt:lpstr>Course Objectives</vt:lpstr>
      <vt:lpstr>Partitional Clustering</vt:lpstr>
      <vt:lpstr>K-means Clustering</vt:lpstr>
      <vt:lpstr>PowerPoint Presentation</vt:lpstr>
      <vt:lpstr>K-means Clustering – Details</vt:lpstr>
      <vt:lpstr>Evaluating K-means Clusters</vt:lpstr>
      <vt:lpstr>Two different K-means Clusterings</vt:lpstr>
      <vt:lpstr>Importance of Choosing Initial Centroids (Case i)</vt:lpstr>
      <vt:lpstr>Importance of Choosing Initial Centroids (Case i)</vt:lpstr>
      <vt:lpstr>Importance of Choosing Initial Centroids (Case ii)</vt:lpstr>
      <vt:lpstr>Importance of Choosing Initial Centroids (Case ii)</vt:lpstr>
      <vt:lpstr>Problems with Selecting Initial Points</vt:lpstr>
      <vt:lpstr>Another example</vt:lpstr>
      <vt:lpstr>(cont …)</vt:lpstr>
      <vt:lpstr>K-means example, step 1</vt:lpstr>
      <vt:lpstr>K-means example, step 2</vt:lpstr>
      <vt:lpstr>K-means example, step 3</vt:lpstr>
      <vt:lpstr>K-means example, step 4</vt:lpstr>
      <vt:lpstr>K-means example, step 4 …</vt:lpstr>
      <vt:lpstr>K-means example, step 4b</vt:lpstr>
      <vt:lpstr>K-means example, step 5</vt:lpstr>
      <vt:lpstr>An example distance function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 (cont …)</vt:lpstr>
      <vt:lpstr>Weaknesses of k-means (cont …)</vt:lpstr>
      <vt:lpstr>Pros and cons of K-Means</vt:lpstr>
      <vt:lpstr>K-means clustering summary</vt:lpstr>
      <vt:lpstr>K-means summary</vt:lpstr>
      <vt:lpstr>K-means variations</vt:lpstr>
      <vt:lpstr>k-Medoids</vt:lpstr>
      <vt:lpstr>The k-Medoids Algorithm</vt:lpstr>
      <vt:lpstr>Evaluating Cost of Swapping Medoids</vt:lpstr>
      <vt:lpstr>Evaluating Cost of Swapping Medoids</vt:lpstr>
      <vt:lpstr>Four Cases</vt:lpstr>
      <vt:lpstr>Total Cost of Swap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Yashika</cp:lastModifiedBy>
  <cp:revision>473</cp:revision>
  <dcterms:created xsi:type="dcterms:W3CDTF">2019-01-09T10:33:58Z</dcterms:created>
  <dcterms:modified xsi:type="dcterms:W3CDTF">2022-10-20T05:02:21Z</dcterms:modified>
</cp:coreProperties>
</file>