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9144000" cy="6858000" type="screen4x3"/>
  <p:notesSz cx="6858000" cy="9144000"/>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Raleway ExtraBold" pitchFamily="2"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8Kh+znu+2+8kSlpCW3xNqmb9O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30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2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guru99.com/operating-system-tutorial.html" TargetMode="External"/><Relationship Id="rId3" Type="http://schemas.openxmlformats.org/officeDocument/2006/relationships/hyperlink" Target="https://www.includehelp.com/c-programming-questions/" TargetMode="External"/><Relationship Id="rId7" Type="http://schemas.openxmlformats.org/officeDocument/2006/relationships/hyperlink" Target="https://www.javatpoint.com/os-tutori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tutorialspoint.com/operating_system/index.htm" TargetMode="External"/><Relationship Id="rId5" Type="http://schemas.openxmlformats.org/officeDocument/2006/relationships/hyperlink" Target="https://computing.llnl.gov/tutorial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316" y="4927756"/>
            <a:ext cx="9147315" cy="11389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85" name="Google Shape;85;p1"/>
          <p:cNvSpPr/>
          <p:nvPr/>
        </p:nvSpPr>
        <p:spPr>
          <a:xfrm>
            <a:off x="226648" y="5283739"/>
            <a:ext cx="34289" cy="46041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6572250" y="573881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
        <p:nvSpPr>
          <p:cNvPr id="87" name="Google Shape;87;p1"/>
          <p:cNvSpPr/>
          <p:nvPr/>
        </p:nvSpPr>
        <p:spPr>
          <a:xfrm rot="10800000" flipH="1">
            <a:off x="7130143" y="5312160"/>
            <a:ext cx="968829" cy="868205"/>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aphicFrame>
        <p:nvGraphicFramePr>
          <p:cNvPr id="88" name="Google Shape;88;p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r:id="rId3" imgW="2477292" imgH="2361044" progId="">
                  <p:embed/>
                </p:oleObj>
              </mc:Choice>
              <mc:Fallback>
                <p:oleObj r:id="rId3" imgW="2477292" imgH="2361044" progId="">
                  <p:embed/>
                  <p:pic>
                    <p:nvPicPr>
                      <p:cNvPr id="88" name="Google Shape;88;p1"/>
                      <p:cNvPicPr preferRelativeResize="0"/>
                      <p:nvPr/>
                    </p:nvPicPr>
                    <p:blipFill rotWithShape="1">
                      <a:blip r:embed="rId4">
                        <a:alphaModFix/>
                      </a:blip>
                      <a:srcRect/>
                      <a:stretch/>
                    </p:blipFill>
                    <p:spPr>
                      <a:xfrm>
                        <a:off x="57591" y="3198541"/>
                        <a:ext cx="2477292" cy="2361044"/>
                      </a:xfrm>
                      <a:prstGeom prst="rect">
                        <a:avLst/>
                      </a:prstGeom>
                      <a:noFill/>
                      <a:ln>
                        <a:noFill/>
                      </a:ln>
                    </p:spPr>
                  </p:pic>
                </p:oleObj>
              </mc:Fallback>
            </mc:AlternateContent>
          </a:graphicData>
        </a:graphic>
      </p:graphicFrame>
      <p:sp>
        <p:nvSpPr>
          <p:cNvPr id="89" name="Google Shape;89;p1"/>
          <p:cNvSpPr/>
          <p:nvPr/>
        </p:nvSpPr>
        <p:spPr>
          <a:xfrm flipH="1">
            <a:off x="5284078" y="808530"/>
            <a:ext cx="3859922" cy="438933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90" name="Google Shape;90;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5">
            <a:alphaModFix/>
          </a:blip>
          <a:srcRect/>
          <a:stretch/>
        </p:blipFill>
        <p:spPr>
          <a:xfrm>
            <a:off x="57591" y="80792"/>
            <a:ext cx="3652047" cy="1455476"/>
          </a:xfrm>
          <a:prstGeom prst="rect">
            <a:avLst/>
          </a:prstGeom>
          <a:noFill/>
          <a:ln>
            <a:noFill/>
          </a:ln>
        </p:spPr>
      </p:pic>
      <p:sp>
        <p:nvSpPr>
          <p:cNvPr id="92" name="Google Shape;92;p1"/>
          <p:cNvSpPr/>
          <p:nvPr/>
        </p:nvSpPr>
        <p:spPr>
          <a:xfrm flipH="1">
            <a:off x="7372348" y="4857750"/>
            <a:ext cx="1774967" cy="120015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3" name="Google Shape;93;p1"/>
          <p:cNvSpPr txBox="1"/>
          <p:nvPr/>
        </p:nvSpPr>
        <p:spPr>
          <a:xfrm>
            <a:off x="5161019" y="5371921"/>
            <a:ext cx="3696456"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i="0" u="none" strike="noStrike" cap="none">
                <a:solidFill>
                  <a:srgbClr val="595959"/>
                </a:solidFill>
                <a:latin typeface="Arial"/>
                <a:ea typeface="Arial"/>
                <a:cs typeface="Arial"/>
                <a:sym typeface="Arial"/>
              </a:rPr>
              <a:t>DISCOVER . </a:t>
            </a:r>
            <a:r>
              <a:rPr lang="en-US" sz="1500" b="1" i="0" u="none" strike="noStrike" cap="none">
                <a:solidFill>
                  <a:srgbClr val="C00000"/>
                </a:solidFill>
                <a:latin typeface="Arial"/>
                <a:ea typeface="Arial"/>
                <a:cs typeface="Arial"/>
                <a:sym typeface="Arial"/>
              </a:rPr>
              <a:t>LEARN</a:t>
            </a:r>
            <a:r>
              <a:rPr lang="en-US" sz="1500" b="1" i="0" u="none" strike="noStrike" cap="none">
                <a:solidFill>
                  <a:srgbClr val="595959"/>
                </a:solidFill>
                <a:latin typeface="Arial"/>
                <a:ea typeface="Arial"/>
                <a:cs typeface="Arial"/>
                <a:sym typeface="Arial"/>
              </a:rPr>
              <a:t> . EMPOWER</a:t>
            </a:r>
            <a:endParaRPr sz="9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94" name="Google Shape;94;p1"/>
          <p:cNvSpPr/>
          <p:nvPr/>
        </p:nvSpPr>
        <p:spPr>
          <a:xfrm>
            <a:off x="5164336" y="5389985"/>
            <a:ext cx="34289" cy="27796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1045029" y="1828801"/>
            <a:ext cx="7344591" cy="453354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chemeClr val="dk1"/>
                </a:solidFill>
                <a:latin typeface="Arial Black"/>
                <a:ea typeface="Arial Black"/>
                <a:cs typeface="Arial Black"/>
                <a:sym typeface="Arial Black"/>
              </a:rPr>
              <a:t>UNIVERSITY INSTITUTEOF ENGINEERING</a:t>
            </a:r>
            <a:endParaRPr/>
          </a:p>
          <a:p>
            <a:pPr marL="0" marR="0" lvl="0" indent="0" algn="ctr" rtl="0">
              <a:lnSpc>
                <a:spcPct val="90000"/>
              </a:lnSpc>
              <a:spcBef>
                <a:spcPts val="840"/>
              </a:spcBef>
              <a:spcAft>
                <a:spcPts val="0"/>
              </a:spcAft>
              <a:buNone/>
            </a:pPr>
            <a:r>
              <a:rPr lang="en-US" sz="2400" b="1" i="0" u="none" strike="noStrike" cap="none">
                <a:solidFill>
                  <a:schemeClr val="dk1"/>
                </a:solidFill>
                <a:latin typeface="Arial Black"/>
                <a:ea typeface="Arial Black"/>
                <a:cs typeface="Arial Black"/>
                <a:sym typeface="Arial Black"/>
              </a:rPr>
              <a:t>Bachelor of Engineering (Computer Science &amp; Engineering) </a:t>
            </a:r>
            <a:endParaRPr/>
          </a:p>
          <a:p>
            <a:pPr marL="0" marR="0" lvl="0" indent="0" algn="ctr" rtl="0">
              <a:lnSpc>
                <a:spcPct val="90000"/>
              </a:lnSpc>
              <a:spcBef>
                <a:spcPts val="840"/>
              </a:spcBef>
              <a:spcAft>
                <a:spcPts val="0"/>
              </a:spcAft>
              <a:buNone/>
            </a:pPr>
            <a:r>
              <a:rPr lang="en-US" sz="2400" b="1" i="0" u="none" strike="noStrike" cap="none">
                <a:solidFill>
                  <a:schemeClr val="dk1"/>
                </a:solidFill>
                <a:latin typeface="Arial Black"/>
                <a:ea typeface="Arial Black"/>
                <a:cs typeface="Arial Black"/>
                <a:sym typeface="Arial Black"/>
              </a:rPr>
              <a:t>Operating System (CST-328)</a:t>
            </a:r>
            <a:endParaRPr/>
          </a:p>
          <a:p>
            <a:pPr marL="0" marR="0" lvl="0" indent="0" algn="ctr" rtl="0">
              <a:lnSpc>
                <a:spcPct val="90000"/>
              </a:lnSpc>
              <a:spcBef>
                <a:spcPts val="840"/>
              </a:spcBef>
              <a:spcAft>
                <a:spcPts val="0"/>
              </a:spcAft>
              <a:buNone/>
            </a:pPr>
            <a:endParaRPr sz="24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840"/>
              </a:spcBef>
              <a:spcAft>
                <a:spcPts val="0"/>
              </a:spcAft>
              <a:buNone/>
            </a:pPr>
            <a:r>
              <a:rPr lang="en-US" sz="1800" b="1" i="0" u="none" strike="noStrike" cap="none">
                <a:solidFill>
                  <a:schemeClr val="dk1"/>
                </a:solidFill>
                <a:latin typeface="Arial Black"/>
                <a:ea typeface="Arial Black"/>
                <a:cs typeface="Arial Black"/>
                <a:sym typeface="Arial Black"/>
              </a:rPr>
              <a:t>Subject Coordinator: Er. Puneet kaur(E6913)</a:t>
            </a:r>
            <a:endParaRPr/>
          </a:p>
          <a:p>
            <a:pPr marL="0" marR="0" lvl="0" indent="0" algn="ctr" rtl="0">
              <a:lnSpc>
                <a:spcPct val="90000"/>
              </a:lnSpc>
              <a:spcBef>
                <a:spcPts val="630"/>
              </a:spcBef>
              <a:spcAft>
                <a:spcPts val="0"/>
              </a:spcAft>
              <a:buNone/>
            </a:pPr>
            <a:endParaRPr sz="18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630"/>
              </a:spcBef>
              <a:spcAft>
                <a:spcPts val="0"/>
              </a:spcAft>
              <a:buNone/>
            </a:pP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a:solidFill>
                  <a:srgbClr val="262626"/>
                </a:solidFill>
                <a:latin typeface="Times New Roman"/>
                <a:ea typeface="Times New Roman"/>
                <a:cs typeface="Times New Roman"/>
                <a:sym typeface="Times New Roman"/>
              </a:rPr>
              <a:t> </a:t>
            </a:r>
            <a:endParaRPr/>
          </a:p>
          <a:p>
            <a:pPr marL="0" marR="0" lvl="0" indent="0" algn="l" rtl="0">
              <a:spcBef>
                <a:spcPts val="840"/>
              </a:spcBef>
              <a:spcAft>
                <a:spcPts val="0"/>
              </a:spcAft>
              <a:buNone/>
            </a:pPr>
            <a:endParaRPr sz="1200" b="0" i="0" u="none" strike="noStrike" cap="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457200" y="228600"/>
            <a:ext cx="8229600" cy="1524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br>
              <a:rPr lang="en-US"/>
            </a:br>
            <a:endParaRPr/>
          </a:p>
        </p:txBody>
      </p:sp>
      <p:sp>
        <p:nvSpPr>
          <p:cNvPr id="153" name="Google Shape;153;p10"/>
          <p:cNvSpPr txBox="1">
            <a:spLocks noGrp="1"/>
          </p:cNvSpPr>
          <p:nvPr>
            <p:ph type="body" idx="1"/>
          </p:nvPr>
        </p:nvSpPr>
        <p:spPr>
          <a:xfrm>
            <a:off x="304800" y="1828800"/>
            <a:ext cx="8686800" cy="4267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Time-sharing or Multitasking is a logical extension of </a:t>
            </a:r>
            <a:endParaRPr dirty="0"/>
          </a:p>
          <a:p>
            <a:pPr marL="342900" lvl="0" indent="-342900" algn="just" rtl="0">
              <a:spcBef>
                <a:spcPts val="360"/>
              </a:spcBef>
              <a:spcAft>
                <a:spcPts val="0"/>
              </a:spcAft>
              <a:buClr>
                <a:schemeClr val="dk1"/>
              </a:buClr>
              <a:buSzPts val="1800"/>
              <a:buNone/>
            </a:pPr>
            <a:r>
              <a:rPr lang="en-US" sz="1800" dirty="0">
                <a:latin typeface="Times New Roman"/>
                <a:ea typeface="Times New Roman"/>
                <a:cs typeface="Times New Roman"/>
                <a:sym typeface="Times New Roman"/>
              </a:rPr>
              <a:t>     multiprogramming.</a:t>
            </a:r>
            <a:endParaRPr dirty="0"/>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Processor's time which is shared among multiple users simultaneously is termed as time-sharing. </a:t>
            </a:r>
            <a:endParaRPr dirty="0"/>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It refers to term where multiple jobs are executed by the CPU simultaneously by switching between them. </a:t>
            </a:r>
            <a:endParaRPr dirty="0"/>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 time sharing operating system is that in which each task is given some time to execute and all tasks are given time so that all processes run seamlessly without any problem. </a:t>
            </a:r>
            <a:endParaRPr dirty="0"/>
          </a:p>
          <a:p>
            <a:pPr marL="342900" lvl="0" indent="-342900" algn="just" rtl="0">
              <a:spcBef>
                <a:spcPts val="400"/>
              </a:spcBef>
              <a:spcAft>
                <a:spcPts val="0"/>
              </a:spcAft>
              <a:buClr>
                <a:schemeClr val="dk1"/>
              </a:buClr>
              <a:buSzPts val="1800"/>
              <a:buChar char="•"/>
            </a:pPr>
            <a:r>
              <a:rPr lang="en-US" sz="1800" dirty="0">
                <a:latin typeface="Times New Roman"/>
                <a:ea typeface="Times New Roman"/>
                <a:cs typeface="Times New Roman"/>
                <a:sym typeface="Times New Roman"/>
              </a:rPr>
              <a:t>Suppose there are many users attached to a single system then each user has given time of CPU</a:t>
            </a:r>
            <a:r>
              <a:rPr lang="en-US" sz="2000" dirty="0">
                <a:latin typeface="Times New Roman"/>
                <a:ea typeface="Times New Roman"/>
                <a:cs typeface="Times New Roman"/>
                <a:sym typeface="Times New Roman"/>
              </a:rPr>
              <a:t>. </a:t>
            </a:r>
            <a:endParaRPr dirty="0"/>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No user can feel to have trouble in using the system</a:t>
            </a:r>
            <a:endParaRPr dirty="0"/>
          </a:p>
          <a:p>
            <a:pPr marL="342900" lvl="0" indent="-190500" algn="just" rtl="0">
              <a:spcBef>
                <a:spcPts val="480"/>
              </a:spcBef>
              <a:spcAft>
                <a:spcPts val="0"/>
              </a:spcAft>
              <a:buClr>
                <a:schemeClr val="dk1"/>
              </a:buClr>
              <a:buSzPts val="2400"/>
              <a:buNone/>
            </a:pPr>
            <a:endParaRPr sz="2400" dirty="0">
              <a:latin typeface="Times New Roman"/>
              <a:ea typeface="Times New Roman"/>
              <a:cs typeface="Times New Roman"/>
              <a:sym typeface="Times New Roman"/>
            </a:endParaRPr>
          </a:p>
          <a:p>
            <a:pPr marL="342900" lvl="0" indent="-342900" algn="just" rtl="0">
              <a:spcBef>
                <a:spcPts val="48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54" name="Google Shape;154;p10"/>
          <p:cNvSpPr/>
          <p:nvPr/>
        </p:nvSpPr>
        <p:spPr>
          <a:xfrm>
            <a:off x="152400" y="457200"/>
            <a:ext cx="86868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914400" y="762000"/>
            <a:ext cx="7772400" cy="106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Multitasking and</a:t>
            </a:r>
            <a:br>
              <a:rPr lang="en-US" sz="4000" b="1">
                <a:solidFill>
                  <a:srgbClr val="C00000"/>
                </a:solidFill>
                <a:latin typeface="Times New Roman"/>
                <a:ea typeface="Times New Roman"/>
                <a:cs typeface="Times New Roman"/>
                <a:sym typeface="Times New Roman"/>
              </a:rPr>
            </a:br>
            <a:r>
              <a:rPr lang="en-US" sz="4000" b="1">
                <a:solidFill>
                  <a:srgbClr val="C00000"/>
                </a:solidFill>
                <a:latin typeface="Times New Roman"/>
                <a:ea typeface="Times New Roman"/>
                <a:cs typeface="Times New Roman"/>
                <a:sym typeface="Times New Roman"/>
              </a:rPr>
              <a:t>Time-sharing operating systems</a:t>
            </a:r>
            <a:br>
              <a:rPr lang="en-US" sz="4000">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pic>
        <p:nvPicPr>
          <p:cNvPr id="160" name="Google Shape;160;p11" descr="C:\Users\student\Desktop\multitasking.jpg"/>
          <p:cNvPicPr preferRelativeResize="0">
            <a:picLocks noGrp="1"/>
          </p:cNvPicPr>
          <p:nvPr>
            <p:ph type="body" idx="1"/>
          </p:nvPr>
        </p:nvPicPr>
        <p:blipFill rotWithShape="1">
          <a:blip r:embed="rId3">
            <a:alphaModFix/>
          </a:blip>
          <a:srcRect/>
          <a:stretch/>
        </p:blipFill>
        <p:spPr>
          <a:xfrm>
            <a:off x="1219200" y="1981200"/>
            <a:ext cx="6858000" cy="38536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1295400" y="457200"/>
            <a:ext cx="73914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br>
              <a:rPr lang="en-US"/>
            </a:br>
            <a:endParaRPr/>
          </a:p>
        </p:txBody>
      </p:sp>
      <p:sp>
        <p:nvSpPr>
          <p:cNvPr id="166" name="Google Shape;166;p12"/>
          <p:cNvSpPr txBox="1">
            <a:spLocks noGrp="1"/>
          </p:cNvSpPr>
          <p:nvPr>
            <p:ph type="body" idx="1"/>
          </p:nvPr>
        </p:nvSpPr>
        <p:spPr>
          <a:xfrm>
            <a:off x="304800" y="1676400"/>
            <a:ext cx="8610600" cy="47244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800"/>
              <a:buNone/>
            </a:pPr>
            <a:endParaRPr sz="1800" b="1">
              <a:solidFill>
                <a:srgbClr val="C00000"/>
              </a:solidFill>
              <a:latin typeface="Times New Roman"/>
              <a:ea typeface="Times New Roman"/>
              <a:cs typeface="Times New Roman"/>
              <a:sym typeface="Times New Roman"/>
            </a:endParaRPr>
          </a:p>
          <a:p>
            <a:pPr marL="0" lvl="0" indent="0" algn="just"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Advantages –</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Provide advantage of quick response.</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Reduces CPU idle time.</a:t>
            </a:r>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Disadvantages -</a:t>
            </a:r>
            <a:r>
              <a:rPr lang="en-US" sz="1800">
                <a:solidFill>
                  <a:srgbClr val="C00000"/>
                </a:solidFill>
                <a:latin typeface="Times New Roman"/>
                <a:ea typeface="Times New Roman"/>
                <a:cs typeface="Times New Roman"/>
                <a:sym typeface="Times New Roman"/>
              </a:rPr>
              <a:t> </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Problem of reliability.</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Security and Integrity of user programs and data is at risk.</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It consumes much resources so it need special operating systems.</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Switching between tasks becomes overhead sometimes.</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67" name="Google Shape;167;p12"/>
          <p:cNvSpPr txBox="1"/>
          <p:nvPr/>
        </p:nvSpPr>
        <p:spPr>
          <a:xfrm>
            <a:off x="457200" y="228600"/>
            <a:ext cx="8229600" cy="15240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400"/>
              <a:buFont typeface="Cambria"/>
              <a:buNone/>
            </a:pPr>
            <a:br>
              <a:rPr lang="en-US" sz="2400" b="1">
                <a:solidFill>
                  <a:schemeClr val="dk1"/>
                </a:solidFill>
                <a:latin typeface="Cambria"/>
                <a:ea typeface="Cambria"/>
                <a:cs typeface="Cambria"/>
                <a:sym typeface="Cambria"/>
              </a:rPr>
            </a:br>
            <a:endParaRPr sz="2400" b="1">
              <a:solidFill>
                <a:schemeClr val="dk1"/>
              </a:solidFill>
              <a:latin typeface="Cambria"/>
              <a:ea typeface="Cambria"/>
              <a:cs typeface="Cambria"/>
              <a:sym typeface="Cambria"/>
            </a:endParaRPr>
          </a:p>
        </p:txBody>
      </p:sp>
      <p:sp>
        <p:nvSpPr>
          <p:cNvPr id="168" name="Google Shape;168;p12"/>
          <p:cNvSpPr/>
          <p:nvPr/>
        </p:nvSpPr>
        <p:spPr>
          <a:xfrm>
            <a:off x="990600" y="457200"/>
            <a:ext cx="78486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1143000" y="685800"/>
            <a:ext cx="75438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Multiprocessing systems</a:t>
            </a:r>
            <a:endParaRPr/>
          </a:p>
        </p:txBody>
      </p:sp>
      <p:sp>
        <p:nvSpPr>
          <p:cNvPr id="174" name="Google Shape;174;p13"/>
          <p:cNvSpPr txBox="1">
            <a:spLocks noGrp="1"/>
          </p:cNvSpPr>
          <p:nvPr>
            <p:ph type="body" idx="1"/>
          </p:nvPr>
        </p:nvSpPr>
        <p:spPr>
          <a:xfrm>
            <a:off x="914400" y="1752600"/>
            <a:ext cx="7848600" cy="43434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Multiprocessing is the use of two or more central processing units (CPUs) within a single computer system. </a:t>
            </a:r>
            <a:endParaRPr dirty="0"/>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The term also refers to the ability of a system to support more than one processor and/or the ability to allocate tasks between them.</a:t>
            </a:r>
            <a:endParaRPr dirty="0"/>
          </a:p>
          <a:p>
            <a:pPr marL="342900" lvl="0" indent="-228600" algn="just" rtl="0">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dirty="0">
                <a:solidFill>
                  <a:srgbClr val="C00000"/>
                </a:solidFill>
                <a:latin typeface="Times New Roman"/>
                <a:ea typeface="Times New Roman"/>
                <a:cs typeface="Times New Roman"/>
                <a:sym typeface="Times New Roman"/>
              </a:rPr>
              <a:t>Advantage -</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1.Increased throughput</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2.Economy of scale</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3. Increased reliability</a:t>
            </a:r>
            <a:endParaRPr dirty="0"/>
          </a:p>
          <a:p>
            <a:pPr marL="342900" lvl="0" indent="-342900" algn="l" rtl="0">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dirty="0">
                <a:solidFill>
                  <a:srgbClr val="C00000"/>
                </a:solidFill>
                <a:latin typeface="Times New Roman"/>
                <a:ea typeface="Times New Roman"/>
                <a:cs typeface="Times New Roman"/>
                <a:sym typeface="Times New Roman"/>
              </a:rPr>
              <a:t>Disadvantage -</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1) If one processor fails then it will affect in the speed</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2) Multiprocessor systems are expensive </a:t>
            </a:r>
            <a:endParaRPr dirty="0"/>
          </a:p>
          <a:p>
            <a:pPr marL="342900" lvl="0" indent="-342900" algn="l" rtl="0">
              <a:spcBef>
                <a:spcPts val="360"/>
              </a:spcBef>
              <a:spcAft>
                <a:spcPts val="0"/>
              </a:spcAft>
              <a:buClr>
                <a:schemeClr val="dk1"/>
              </a:buClr>
              <a:buSzPts val="1800"/>
              <a:buNone/>
            </a:pPr>
            <a:r>
              <a:rPr lang="en-US" sz="1800" dirty="0">
                <a:latin typeface="Times New Roman"/>
                <a:ea typeface="Times New Roman"/>
                <a:cs typeface="Times New Roman"/>
                <a:sym typeface="Times New Roman"/>
              </a:rPr>
              <a:t>      3) Large main memory required.</a:t>
            </a:r>
            <a:endParaRPr dirty="0"/>
          </a:p>
          <a:p>
            <a:pPr marL="342900" lvl="0" indent="-342900" algn="l" rtl="0">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990600" y="685800"/>
            <a:ext cx="77724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Types of Multiprocessor systems</a:t>
            </a:r>
            <a:endParaRPr/>
          </a:p>
        </p:txBody>
      </p:sp>
      <p:sp>
        <p:nvSpPr>
          <p:cNvPr id="180" name="Google Shape;180;p14"/>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1800"/>
              <a:buFont typeface="Noto Sans Symbols"/>
              <a:buChar char="⮚"/>
            </a:pPr>
            <a:r>
              <a:rPr lang="en-US" sz="1800">
                <a:solidFill>
                  <a:srgbClr val="C00000"/>
                </a:solidFill>
                <a:latin typeface="Times New Roman"/>
                <a:ea typeface="Times New Roman"/>
                <a:cs typeface="Times New Roman"/>
                <a:sym typeface="Times New Roman"/>
              </a:rPr>
              <a:t> </a:t>
            </a:r>
            <a:r>
              <a:rPr lang="en-US" sz="1800" b="1">
                <a:solidFill>
                  <a:srgbClr val="C00000"/>
                </a:solidFill>
                <a:latin typeface="Times New Roman"/>
                <a:ea typeface="Times New Roman"/>
                <a:cs typeface="Times New Roman"/>
                <a:sym typeface="Times New Roman"/>
              </a:rPr>
              <a:t>Symmetric Multiprocessor (SMP) – </a:t>
            </a:r>
            <a:endParaRPr/>
          </a:p>
          <a:p>
            <a:pPr marL="342900" lvl="0" indent="-342900" algn="just" rtl="0">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CPU runs an identical copy of OS and can communicate as needed.</a:t>
            </a:r>
            <a:endParaRPr/>
          </a:p>
          <a:p>
            <a:pPr marL="342900" lvl="0" indent="-342900" algn="just"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Font typeface="Noto Sans Symbols"/>
              <a:buChar char="⮚"/>
            </a:pPr>
            <a:r>
              <a:rPr lang="en-US" sz="1800" b="1">
                <a:solidFill>
                  <a:srgbClr val="C00000"/>
                </a:solidFill>
                <a:latin typeface="Times New Roman"/>
                <a:ea typeface="Times New Roman"/>
                <a:cs typeface="Times New Roman"/>
                <a:sym typeface="Times New Roman"/>
              </a:rPr>
              <a:t>Asymmetric Multiprocessor (ASMP) –</a:t>
            </a:r>
            <a:endParaRPr/>
          </a:p>
          <a:p>
            <a:pPr marL="342900" lvl="0" indent="-342900" algn="just" rtl="0">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processor assigned a specific task. This model is called master-slave since one CPU  is the master and all the others are slaves.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990600" y="609600"/>
            <a:ext cx="76962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Distributed systems</a:t>
            </a:r>
            <a:endParaRPr/>
          </a:p>
        </p:txBody>
      </p:sp>
      <p:sp>
        <p:nvSpPr>
          <p:cNvPr id="186" name="Google Shape;186;p15"/>
          <p:cNvSpPr txBox="1">
            <a:spLocks noGrp="1"/>
          </p:cNvSpPr>
          <p:nvPr>
            <p:ph type="body" idx="1"/>
          </p:nvPr>
        </p:nvSpPr>
        <p:spPr>
          <a:xfrm>
            <a:off x="457200" y="1828800"/>
            <a:ext cx="8229600" cy="4648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Distributed systems use multiple central processors to serve multiple real time application and multiple users.</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 Data processing jobs are distributed among the processors accordingly to which one can perform each job most efficiently.</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processors communicate with one another through various communication lines (such as high-speed buses or telephone lines). These are referred as </a:t>
            </a:r>
            <a:r>
              <a:rPr lang="en-US" sz="1800" b="1">
                <a:latin typeface="Times New Roman"/>
                <a:ea typeface="Times New Roman"/>
                <a:cs typeface="Times New Roman"/>
                <a:sym typeface="Times New Roman"/>
              </a:rPr>
              <a:t>loosely coupled systems or distributed systems</a:t>
            </a:r>
            <a:r>
              <a:rPr lang="en-US" sz="1800">
                <a:latin typeface="Times New Roman"/>
                <a:ea typeface="Times New Roman"/>
                <a:cs typeface="Times New Roman"/>
                <a:sym typeface="Times New Roman"/>
              </a:rPr>
              <a:t>. </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Processors in a distributed system may vary in size and function. These processors are referred as sites, nodes, computers and so on.</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Advantages –</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Speedup the exchange of data with one another via electronic mail.</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Reduction of the load on the host computer.</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Reliability (fault tolerance) - if some of the machines crash, the system can survive.</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Sharing of data/resources - shared data is essential to many applications (banking, computer- supported cooperative work, reservation systems); other resources can be also shared (e.g. expensive printers).</a:t>
            </a:r>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Disadvantages –</a:t>
            </a:r>
            <a:endParaRPr/>
          </a:p>
          <a:p>
            <a:pPr marL="342900" lvl="0" indent="-342900" algn="l"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Complex System - </a:t>
            </a:r>
            <a:r>
              <a:rPr lang="en-US" sz="1800">
                <a:latin typeface="Times New Roman"/>
                <a:ea typeface="Times New Roman"/>
                <a:cs typeface="Times New Roman"/>
                <a:sym typeface="Times New Roman"/>
              </a:rPr>
              <a:t>Distributed systems are much more complex to setup and difficult to maintain.</a:t>
            </a:r>
            <a:endParaRPr/>
          </a:p>
          <a:p>
            <a:pPr marL="342900" lvl="0" indent="-342900" algn="l"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Security problems -</a:t>
            </a:r>
            <a:r>
              <a:rPr lang="en-US" sz="1800">
                <a:latin typeface="Times New Roman"/>
                <a:ea typeface="Times New Roman"/>
                <a:cs typeface="Times New Roman"/>
                <a:sym typeface="Times New Roman"/>
              </a:rPr>
              <a:t> sharing generates the problem of data security.</a:t>
            </a:r>
            <a:endParaRPr/>
          </a:p>
          <a:p>
            <a:pPr marL="342900" lvl="0" indent="-342900" algn="l"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Networking problems</a:t>
            </a:r>
            <a:r>
              <a:rPr lang="en-US" sz="1800">
                <a:latin typeface="Times New Roman"/>
                <a:ea typeface="Times New Roman"/>
                <a:cs typeface="Times New Roman"/>
                <a:sym typeface="Times New Roman"/>
              </a:rPr>
              <a:t>: several problems are created by the network infrastructure, which have to be dealt with: loss of messages, overloading, ...</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b="1" i="1">
              <a:latin typeface="Times New Roman"/>
              <a:ea typeface="Times New Roman"/>
              <a:cs typeface="Times New Roman"/>
              <a:sym typeface="Times New Roman"/>
            </a:endParaRPr>
          </a:p>
        </p:txBody>
      </p:sp>
      <p:sp>
        <p:nvSpPr>
          <p:cNvPr id="192" name="Google Shape;192;p16"/>
          <p:cNvSpPr txBox="1">
            <a:spLocks noGrp="1"/>
          </p:cNvSpPr>
          <p:nvPr>
            <p:ph type="title"/>
          </p:nvPr>
        </p:nvSpPr>
        <p:spPr>
          <a:xfrm>
            <a:off x="990600" y="609600"/>
            <a:ext cx="76962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Distributed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914400" y="609600"/>
            <a:ext cx="77724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Real Time Systems</a:t>
            </a:r>
            <a:endParaRPr/>
          </a:p>
        </p:txBody>
      </p:sp>
      <p:sp>
        <p:nvSpPr>
          <p:cNvPr id="198" name="Google Shape;198;p17"/>
          <p:cNvSpPr txBox="1">
            <a:spLocks noGrp="1"/>
          </p:cNvSpPr>
          <p:nvPr>
            <p:ph type="body" idx="1"/>
          </p:nvPr>
        </p:nvSpPr>
        <p:spPr>
          <a:xfrm>
            <a:off x="304800" y="1371600"/>
            <a:ext cx="8382000" cy="4754563"/>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Clr>
                <a:schemeClr val="dk1"/>
              </a:buClr>
              <a:buSzPct val="100000"/>
              <a:buChar char="•"/>
            </a:pPr>
            <a:r>
              <a:rPr lang="en-US" sz="1800">
                <a:latin typeface="Times New Roman"/>
                <a:ea typeface="Times New Roman"/>
                <a:cs typeface="Times New Roman"/>
                <a:sym typeface="Times New Roman"/>
              </a:rPr>
              <a:t>A real time operating system is the type of system which uses maximum time and resources to output exact and on the time result. </a:t>
            </a:r>
            <a:endParaRPr/>
          </a:p>
          <a:p>
            <a:pPr marL="342900" lvl="0" indent="-342900" algn="just" rtl="0">
              <a:spcBef>
                <a:spcPts val="333"/>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just" rtl="0">
              <a:spcBef>
                <a:spcPts val="333"/>
              </a:spcBef>
              <a:spcAft>
                <a:spcPts val="0"/>
              </a:spcAft>
              <a:buClr>
                <a:schemeClr val="dk1"/>
              </a:buClr>
              <a:buSzPct val="100000"/>
              <a:buChar char="•"/>
            </a:pPr>
            <a:r>
              <a:rPr lang="en-US" sz="1800">
                <a:latin typeface="Times New Roman"/>
                <a:ea typeface="Times New Roman"/>
                <a:cs typeface="Times New Roman"/>
                <a:sym typeface="Times New Roman"/>
              </a:rPr>
              <a:t>There is no difference between the results when same problem run on different occasion on same machine. </a:t>
            </a:r>
            <a:endParaRPr/>
          </a:p>
          <a:p>
            <a:pPr marL="342900" lvl="0" indent="-237172" algn="just" rtl="0">
              <a:spcBef>
                <a:spcPts val="333"/>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just" rtl="0">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 System is always on line whereas on line system need not be real time. </a:t>
            </a:r>
            <a:endParaRPr/>
          </a:p>
          <a:p>
            <a:pPr marL="342900" lvl="0" indent="-342900" algn="just" rtl="0">
              <a:spcBef>
                <a:spcPts val="333"/>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just" rtl="0">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systems are used when there are rigid time requirements on the operation of a processor or the flow of data and real-time systems can be used as a control device in a dedicated application. </a:t>
            </a:r>
            <a:endParaRPr/>
          </a:p>
          <a:p>
            <a:pPr marL="342900" lvl="0" indent="-342900" algn="just" rtl="0">
              <a:spcBef>
                <a:spcPts val="333"/>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just" rtl="0">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operating system has well-defined, fixed time constraints otherwise system will fail. </a:t>
            </a:r>
            <a:endParaRPr/>
          </a:p>
          <a:p>
            <a:pPr marL="342900" lvl="0" indent="-342900" algn="just" rtl="0">
              <a:spcBef>
                <a:spcPts val="333"/>
              </a:spcBef>
              <a:spcAft>
                <a:spcPts val="0"/>
              </a:spcAft>
              <a:buClr>
                <a:schemeClr val="dk1"/>
              </a:buClr>
              <a:buSzPct val="100000"/>
              <a:buChar char="•"/>
            </a:pPr>
            <a:r>
              <a:rPr lang="en-US" sz="1800">
                <a:latin typeface="Times New Roman"/>
                <a:ea typeface="Times New Roman"/>
                <a:cs typeface="Times New Roman"/>
                <a:sym typeface="Times New Roman"/>
              </a:rPr>
              <a:t>Example Scientific experiments, medical imaging systems, industrial control systems, weapon systems, robots, and home-applicance controllers, Air traffic control system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body" idx="1"/>
          </p:nvPr>
        </p:nvSpPr>
        <p:spPr>
          <a:xfrm>
            <a:off x="304800" y="1524000"/>
            <a:ext cx="8610600" cy="5029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Hard real-time systems -</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Hard real-time systems guarantee that critical tasks complete on time. For Ex. Scientific experiments, medical imaging systems, industrial control systems, weapon systems, robots, and home-applicance controllers, Air traffic control system etc.</a:t>
            </a:r>
            <a:endParaRPr/>
          </a:p>
          <a:p>
            <a:pPr marL="342900" lvl="0" indent="-342900" algn="just"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Soft real-time systems -</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Soft real time systems are less restrictive. Critical real-time task gets priority over other tasks and retains the priority until it completes. Soft real-time systems have limited utility than hard real-time systems.For example, Multimedia, virtual reality, Advanced Scientific Projects like undersea exploration and planetary rovers etc.</a:t>
            </a:r>
            <a:endParaRPr/>
          </a:p>
          <a:p>
            <a:pPr marL="342900" lvl="0" indent="-228600" algn="l" rtl="0">
              <a:spcBef>
                <a:spcPts val="360"/>
              </a:spcBef>
              <a:spcAft>
                <a:spcPts val="0"/>
              </a:spcAft>
              <a:buClr>
                <a:schemeClr val="dk1"/>
              </a:buClr>
              <a:buSzPts val="1800"/>
              <a:buNone/>
            </a:pPr>
            <a:endParaRPr sz="1800"/>
          </a:p>
        </p:txBody>
      </p:sp>
      <p:sp>
        <p:nvSpPr>
          <p:cNvPr id="204" name="Google Shape;204;p18"/>
          <p:cNvSpPr txBox="1">
            <a:spLocks noGrp="1"/>
          </p:cNvSpPr>
          <p:nvPr>
            <p:ph type="title"/>
          </p:nvPr>
        </p:nvSpPr>
        <p:spPr>
          <a:xfrm>
            <a:off x="914400" y="685800"/>
            <a:ext cx="77724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Types of real-time operating systems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Advantages -</a:t>
            </a:r>
            <a:endParaRPr sz="1800">
              <a:solidFill>
                <a:srgbClr val="C00000"/>
              </a:solidFill>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Focus on Application </a:t>
            </a:r>
            <a:r>
              <a:rPr lang="en-US" sz="1800">
                <a:latin typeface="Times New Roman"/>
                <a:ea typeface="Times New Roman"/>
                <a:cs typeface="Times New Roman"/>
                <a:sym typeface="Times New Roman"/>
              </a:rPr>
              <a:t>- These type of operating system focus on applications which are running and usually give less importance to other application residing in waiting stage of life cycle. So less applications or tasks are managed and give exact result on current execution work.</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Error Free </a:t>
            </a:r>
            <a:r>
              <a:rPr lang="en-US" sz="1800">
                <a:latin typeface="Times New Roman"/>
                <a:ea typeface="Times New Roman"/>
                <a:cs typeface="Times New Roman"/>
                <a:sym typeface="Times New Roman"/>
              </a:rPr>
              <a:t>- RTOS (Real Time Operating System) is error free that mean it has no chances of error in performing tasks.</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24-7 systems</a:t>
            </a:r>
            <a:r>
              <a:rPr lang="en-US" sz="1800">
                <a:latin typeface="Times New Roman"/>
                <a:ea typeface="Times New Roman"/>
                <a:cs typeface="Times New Roman"/>
                <a:sym typeface="Times New Roman"/>
              </a:rPr>
              <a:t>: – RTOS can be best used for any applications which run 24 hours and 7 days because it do less task shifting and give maximum output.</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Memory Allocation</a:t>
            </a:r>
            <a:r>
              <a:rPr lang="en-US" sz="1800">
                <a:latin typeface="Times New Roman"/>
                <a:ea typeface="Times New Roman"/>
                <a:cs typeface="Times New Roman"/>
                <a:sym typeface="Times New Roman"/>
              </a:rPr>
              <a:t>: - Memory allocation is best managed in these type of systems.</a:t>
            </a:r>
            <a:endParaRPr/>
          </a:p>
          <a:p>
            <a:pPr marL="342900" lvl="0" indent="-34290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Disadvantages –</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Expensive</a:t>
            </a:r>
            <a:r>
              <a:rPr lang="en-US" sz="1800">
                <a:latin typeface="Times New Roman"/>
                <a:ea typeface="Times New Roman"/>
                <a:cs typeface="Times New Roman"/>
                <a:sym typeface="Times New Roman"/>
              </a:rPr>
              <a:t>: - RTOS are usually very expensive because of the resources they need to work.</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Not easy to program</a:t>
            </a:r>
            <a:r>
              <a:rPr lang="en-US" sz="1800">
                <a:latin typeface="Times New Roman"/>
                <a:ea typeface="Times New Roman"/>
                <a:cs typeface="Times New Roman"/>
                <a:sym typeface="Times New Roman"/>
              </a:rPr>
              <a:t>: - The designer have to write proficient program for real time operating system which is not easy as a piece of cake.</a:t>
            </a:r>
            <a:endParaRPr/>
          </a:p>
          <a:p>
            <a:pPr marL="342900" lvl="0" indent="-342900" algn="just" rtl="0">
              <a:spcBef>
                <a:spcPts val="360"/>
              </a:spcBef>
              <a:spcAft>
                <a:spcPts val="0"/>
              </a:spcAft>
              <a:buClr>
                <a:schemeClr val="dk1"/>
              </a:buClr>
              <a:buSzPts val="1800"/>
              <a:buChar char="•"/>
            </a:pPr>
            <a:r>
              <a:rPr lang="en-US" sz="1800" b="1">
                <a:latin typeface="Times New Roman"/>
                <a:ea typeface="Times New Roman"/>
                <a:cs typeface="Times New Roman"/>
                <a:sym typeface="Times New Roman"/>
              </a:rPr>
              <a:t>Low Priority Tasks</a:t>
            </a:r>
            <a:r>
              <a:rPr lang="en-US" sz="1800">
                <a:latin typeface="Times New Roman"/>
                <a:ea typeface="Times New Roman"/>
                <a:cs typeface="Times New Roman"/>
                <a:sym typeface="Times New Roman"/>
              </a:rPr>
              <a:t>: - The low priority tasks may not get time to run because these systems have to keep accuracy of current running programs</a:t>
            </a:r>
            <a:endParaRPr/>
          </a:p>
          <a:p>
            <a:pPr marL="342900" lvl="0" indent="-342900" algn="l" rtl="0">
              <a:spcBef>
                <a:spcPts val="360"/>
              </a:spcBef>
              <a:spcAft>
                <a:spcPts val="0"/>
              </a:spcAft>
              <a:buClr>
                <a:schemeClr val="dk1"/>
              </a:buClr>
              <a:buSzPts val="1800"/>
              <a:buNone/>
            </a:pPr>
            <a:endParaRPr sz="1800" b="1">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b="1">
              <a:latin typeface="Times New Roman"/>
              <a:ea typeface="Times New Roman"/>
              <a:cs typeface="Times New Roman"/>
              <a:sym typeface="Times New Roman"/>
            </a:endParaRPr>
          </a:p>
        </p:txBody>
      </p:sp>
      <p:sp>
        <p:nvSpPr>
          <p:cNvPr id="210" name="Google Shape;210;p19"/>
          <p:cNvSpPr txBox="1">
            <a:spLocks noGrp="1"/>
          </p:cNvSpPr>
          <p:nvPr>
            <p:ph type="title"/>
          </p:nvPr>
        </p:nvSpPr>
        <p:spPr>
          <a:xfrm>
            <a:off x="914400" y="685800"/>
            <a:ext cx="77724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dirty="0">
                <a:solidFill>
                  <a:srgbClr val="C00000"/>
                </a:solidFill>
                <a:latin typeface="Times New Roman"/>
                <a:ea typeface="Times New Roman"/>
                <a:cs typeface="Times New Roman"/>
                <a:sym typeface="Times New Roman"/>
              </a:rPr>
              <a:t>Real-time operating systems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Lecture 3 </a:t>
            </a:r>
            <a:br>
              <a:rPr lang="en-US">
                <a:solidFill>
                  <a:srgbClr val="C00000"/>
                </a:solidFill>
                <a:latin typeface="Times New Roman"/>
                <a:ea typeface="Times New Roman"/>
                <a:cs typeface="Times New Roman"/>
                <a:sym typeface="Times New Roman"/>
              </a:rPr>
            </a:br>
            <a:r>
              <a:rPr lang="en-US" b="1">
                <a:solidFill>
                  <a:srgbClr val="C00000"/>
                </a:solidFill>
              </a:rPr>
              <a:t>Types of Operating System</a:t>
            </a:r>
            <a:endParaRPr/>
          </a:p>
        </p:txBody>
      </p:sp>
      <p:sp>
        <p:nvSpPr>
          <p:cNvPr id="101" name="Google Shape;10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Simple Batch Systems</a:t>
            </a:r>
            <a:endParaRPr/>
          </a:p>
          <a:p>
            <a:pPr marL="342900" lvl="0" indent="-342900" algn="l" rtl="0">
              <a:spcBef>
                <a:spcPts val="640"/>
              </a:spcBef>
              <a:spcAft>
                <a:spcPts val="0"/>
              </a:spcAft>
              <a:buClr>
                <a:schemeClr val="dk1"/>
              </a:buClr>
              <a:buSzPts val="3200"/>
              <a:buChar char="•"/>
            </a:pPr>
            <a:r>
              <a:rPr lang="en-US"/>
              <a:t>Multiprogrammed Batch Systems</a:t>
            </a:r>
            <a:endParaRPr/>
          </a:p>
          <a:p>
            <a:pPr marL="342900" lvl="0" indent="-342900" algn="l" rtl="0">
              <a:spcBef>
                <a:spcPts val="640"/>
              </a:spcBef>
              <a:spcAft>
                <a:spcPts val="0"/>
              </a:spcAft>
              <a:buClr>
                <a:schemeClr val="dk1"/>
              </a:buClr>
              <a:buSzPts val="3200"/>
              <a:buChar char="•"/>
            </a:pPr>
            <a:r>
              <a:rPr lang="en-US"/>
              <a:t>Time-sharing operating systems</a:t>
            </a:r>
            <a:endParaRPr/>
          </a:p>
          <a:p>
            <a:pPr marL="342900" lvl="0" indent="-342900" algn="l" rtl="0">
              <a:spcBef>
                <a:spcPts val="640"/>
              </a:spcBef>
              <a:spcAft>
                <a:spcPts val="0"/>
              </a:spcAft>
              <a:buClr>
                <a:schemeClr val="dk1"/>
              </a:buClr>
              <a:buSzPts val="3200"/>
              <a:buChar char="•"/>
            </a:pPr>
            <a:r>
              <a:rPr lang="en-US"/>
              <a:t>Distributed operating System</a:t>
            </a:r>
            <a:endParaRPr/>
          </a:p>
          <a:p>
            <a:pPr marL="342900" lvl="0" indent="-342900" algn="l" rtl="0">
              <a:spcBef>
                <a:spcPts val="640"/>
              </a:spcBef>
              <a:spcAft>
                <a:spcPts val="0"/>
              </a:spcAft>
              <a:buClr>
                <a:schemeClr val="dk1"/>
              </a:buClr>
              <a:buSzPts val="3200"/>
              <a:buChar char="•"/>
            </a:pPr>
            <a:r>
              <a:rPr lang="en-US"/>
              <a:t>Network operating System</a:t>
            </a:r>
            <a:endParaRPr b="1"/>
          </a:p>
          <a:p>
            <a:pPr marL="342900" lvl="0" indent="-342900" algn="l" rtl="0">
              <a:spcBef>
                <a:spcPts val="640"/>
              </a:spcBef>
              <a:spcAft>
                <a:spcPts val="0"/>
              </a:spcAft>
              <a:buClr>
                <a:schemeClr val="dk1"/>
              </a:buClr>
              <a:buSzPts val="3200"/>
              <a:buChar char="•"/>
            </a:pPr>
            <a:r>
              <a:rPr lang="en-US"/>
              <a:t>Real Time operating System</a:t>
            </a:r>
            <a:endParaRPr b="1"/>
          </a:p>
          <a:p>
            <a:pPr marL="342900" lvl="0" indent="-342900" algn="l" rtl="0">
              <a:spcBef>
                <a:spcPts val="640"/>
              </a:spcBef>
              <a:spcAft>
                <a:spcPts val="0"/>
              </a:spcAft>
              <a:buClr>
                <a:schemeClr val="dk1"/>
              </a:buClr>
              <a:buSzPts val="3200"/>
              <a:buNone/>
            </a:pPr>
            <a:r>
              <a:rPr lang="en-US"/>
              <a:t> 		</a:t>
            </a:r>
            <a:r>
              <a:rPr lang="en-US" sz="2000"/>
              <a:t>Hard real-time systems</a:t>
            </a:r>
            <a:endParaRPr/>
          </a:p>
          <a:p>
            <a:pPr marL="342900" lvl="0" indent="-342900" algn="l" rtl="0">
              <a:spcBef>
                <a:spcPts val="400"/>
              </a:spcBef>
              <a:spcAft>
                <a:spcPts val="0"/>
              </a:spcAft>
              <a:buClr>
                <a:schemeClr val="dk1"/>
              </a:buClr>
              <a:buSzPts val="2000"/>
              <a:buNone/>
            </a:pPr>
            <a:r>
              <a:rPr lang="en-US" sz="2000"/>
              <a:t>		Soft real-time systems</a:t>
            </a:r>
            <a:endParaRPr/>
          </a:p>
          <a:p>
            <a:pPr marL="342900" lvl="0" indent="-342900" algn="l" rtl="0">
              <a:spcBef>
                <a:spcPts val="640"/>
              </a:spcBef>
              <a:spcAft>
                <a:spcPts val="0"/>
              </a:spcAft>
              <a:buClr>
                <a:schemeClr val="dk1"/>
              </a:buClr>
              <a:buSzPts val="3200"/>
              <a:buNone/>
            </a:pPr>
            <a:endParaRPr b="1"/>
          </a:p>
          <a:p>
            <a:pPr marL="342900" lvl="0" indent="-3429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0DD-4AFA-D85E-9CD8-51565A2E79C2}"/>
              </a:ext>
            </a:extLst>
          </p:cNvPr>
          <p:cNvSpPr>
            <a:spLocks noGrp="1"/>
          </p:cNvSpPr>
          <p:nvPr>
            <p:ph type="title"/>
          </p:nvPr>
        </p:nvSpPr>
        <p:spPr/>
        <p:txBody>
          <a:bodyPr/>
          <a:lstStyle/>
          <a:p>
            <a:r>
              <a:rPr lang="en-US" sz="4400" dirty="0">
                <a:solidFill>
                  <a:srgbClr val="C00000"/>
                </a:solidFill>
                <a:latin typeface="Times New Roman"/>
                <a:ea typeface="Times New Roman"/>
                <a:cs typeface="Times New Roman"/>
                <a:sym typeface="Times New Roman"/>
              </a:rPr>
              <a:t>Real-time operating systems </a:t>
            </a:r>
            <a:endParaRPr lang="en-IN" dirty="0"/>
          </a:p>
        </p:txBody>
      </p:sp>
      <p:sp>
        <p:nvSpPr>
          <p:cNvPr id="3" name="Text Placeholder 2">
            <a:extLst>
              <a:ext uri="{FF2B5EF4-FFF2-40B4-BE49-F238E27FC236}">
                <a16:creationId xmlns:a16="http://schemas.microsoft.com/office/drawing/2014/main" id="{E4BBAD69-E737-8DC2-5AA0-F2AD0AF40849}"/>
              </a:ext>
            </a:extLst>
          </p:cNvPr>
          <p:cNvSpPr>
            <a:spLocks noGrp="1"/>
          </p:cNvSpPr>
          <p:nvPr>
            <p:ph type="body" idx="1"/>
          </p:nvPr>
        </p:nvSpPr>
        <p:spPr/>
        <p:txBody>
          <a:bodyPr>
            <a:normAutofit lnSpcReduction="10000"/>
          </a:bodyPr>
          <a:lstStyle/>
          <a:p>
            <a:pPr algn="l" fontAlgn="base"/>
            <a:r>
              <a:rPr lang="en-US" sz="1200" b="1" i="0" dirty="0">
                <a:solidFill>
                  <a:schemeClr val="tx1"/>
                </a:solidFill>
                <a:effectLst/>
                <a:latin typeface="urw-din"/>
              </a:rPr>
              <a:t>Firm </a:t>
            </a:r>
            <a:r>
              <a:rPr lang="en-US" sz="1200" b="0" i="0" dirty="0">
                <a:solidFill>
                  <a:schemeClr val="tx1"/>
                </a:solidFill>
                <a:effectLst/>
                <a:latin typeface="urw-din"/>
              </a:rPr>
              <a:t>Real-time</a:t>
            </a:r>
            <a:r>
              <a:rPr lang="en-US" sz="1200" b="1" i="0" dirty="0">
                <a:solidFill>
                  <a:schemeClr val="tx1"/>
                </a:solidFill>
                <a:effectLst/>
                <a:latin typeface="urw-din"/>
              </a:rPr>
              <a:t> Operating System</a:t>
            </a:r>
            <a:r>
              <a:rPr lang="en-US" sz="1200" b="0" i="0" dirty="0">
                <a:solidFill>
                  <a:schemeClr val="tx1"/>
                </a:solidFill>
                <a:effectLst/>
                <a:latin typeface="urw-din"/>
              </a:rPr>
              <a:t>: </a:t>
            </a:r>
            <a:br>
              <a:rPr lang="en-US" sz="1200" dirty="0">
                <a:solidFill>
                  <a:schemeClr val="tx1"/>
                </a:solidFill>
              </a:rPr>
            </a:br>
            <a:r>
              <a:rPr lang="en-US" sz="1200" b="0" i="0" dirty="0">
                <a:solidFill>
                  <a:schemeClr val="tx1"/>
                </a:solidFill>
                <a:effectLst/>
                <a:latin typeface="urw-din"/>
              </a:rPr>
              <a:t>RTOS of this type have to follow deadlines as well. In spite of its small impact, missing a deadline can have unintended consequences, including a reduction in the quality of the product. Example: Multimedia applications.</a:t>
            </a:r>
          </a:p>
          <a:p>
            <a:pPr algn="l" fontAlgn="base"/>
            <a:r>
              <a:rPr lang="en-US" sz="1200" b="1" i="0" dirty="0">
                <a:solidFill>
                  <a:schemeClr val="tx1"/>
                </a:solidFill>
                <a:effectLst/>
                <a:latin typeface="urw-din"/>
              </a:rPr>
              <a:t>Advantages:</a:t>
            </a:r>
            <a:r>
              <a:rPr lang="en-US" sz="1200" b="0" i="0" dirty="0">
                <a:solidFill>
                  <a:schemeClr val="tx1"/>
                </a:solidFill>
                <a:effectLst/>
                <a:latin typeface="urw-din"/>
              </a:rPr>
              <a:t> </a:t>
            </a:r>
          </a:p>
          <a:p>
            <a:pPr algn="l" fontAlgn="base"/>
            <a:r>
              <a:rPr lang="en-US" sz="1200" b="0" i="0" dirty="0">
                <a:solidFill>
                  <a:schemeClr val="tx1"/>
                </a:solidFill>
                <a:effectLst/>
                <a:latin typeface="urw-din"/>
              </a:rPr>
              <a:t>The advantages of real-time operating systems are as follows- </a:t>
            </a:r>
          </a:p>
          <a:p>
            <a:pPr algn="l" fontAlgn="base">
              <a:buFont typeface="+mj-lt"/>
              <a:buAutoNum type="arabicPeriod"/>
            </a:pPr>
            <a:r>
              <a:rPr lang="en-US" sz="1200" b="1" i="0" dirty="0">
                <a:solidFill>
                  <a:schemeClr val="tx1"/>
                </a:solidFill>
                <a:effectLst/>
                <a:latin typeface="urw-din"/>
              </a:rPr>
              <a:t>Maximum consumption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Maximum utilization of devices and systems. Thus more output from all the resources. </a:t>
            </a:r>
            <a:br>
              <a:rPr lang="en-US" sz="1200" b="0" i="0" dirty="0">
                <a:solidFill>
                  <a:schemeClr val="tx1"/>
                </a:solidFill>
                <a:effectLst/>
                <a:latin typeface="urw-din"/>
              </a:rPr>
            </a:br>
            <a:r>
              <a:rPr lang="en-US" sz="1200" b="0" i="0" dirty="0">
                <a:solidFill>
                  <a:schemeClr val="tx1"/>
                </a:solidFill>
                <a:effectLst/>
                <a:latin typeface="urw-din"/>
              </a:rPr>
              <a:t> </a:t>
            </a:r>
          </a:p>
          <a:p>
            <a:pPr algn="l" fontAlgn="base">
              <a:buFont typeface="+mj-lt"/>
              <a:buAutoNum type="arabicPeriod"/>
            </a:pPr>
            <a:r>
              <a:rPr lang="en-US" sz="1200" b="1" i="0" dirty="0">
                <a:solidFill>
                  <a:schemeClr val="tx1"/>
                </a:solidFill>
                <a:effectLst/>
                <a:latin typeface="urw-din"/>
              </a:rPr>
              <a:t>Task Shifting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Time assigned for shifting tasks in these systems is very less. For example, in older systems, it takes about 10 microseconds. Shifting one task to another and in the latest systems, it takes 3 microseconds. </a:t>
            </a:r>
            <a:br>
              <a:rPr lang="en-US" sz="1200" b="0" i="0" dirty="0">
                <a:solidFill>
                  <a:schemeClr val="tx1"/>
                </a:solidFill>
                <a:effectLst/>
                <a:latin typeface="urw-din"/>
              </a:rPr>
            </a:br>
            <a:r>
              <a:rPr lang="en-US" sz="1200" b="0" i="0" dirty="0">
                <a:solidFill>
                  <a:schemeClr val="tx1"/>
                </a:solidFill>
                <a:effectLst/>
                <a:latin typeface="urw-din"/>
              </a:rPr>
              <a:t> </a:t>
            </a:r>
          </a:p>
          <a:p>
            <a:pPr algn="l" fontAlgn="base">
              <a:buFont typeface="+mj-lt"/>
              <a:buAutoNum type="arabicPeriod"/>
            </a:pPr>
            <a:r>
              <a:rPr lang="en-US" sz="1200" b="1" i="0" dirty="0">
                <a:solidFill>
                  <a:schemeClr val="tx1"/>
                </a:solidFill>
                <a:effectLst/>
                <a:latin typeface="urw-din"/>
              </a:rPr>
              <a:t>Focus On Application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Focus on running applications and less importance to applications that are in the queue. </a:t>
            </a:r>
            <a:br>
              <a:rPr lang="en-US" sz="1200" b="0" i="0" dirty="0">
                <a:solidFill>
                  <a:schemeClr val="tx1"/>
                </a:solidFill>
                <a:effectLst/>
                <a:latin typeface="urw-din"/>
              </a:rPr>
            </a:br>
            <a:r>
              <a:rPr lang="en-US" sz="1200" b="0" i="0" dirty="0">
                <a:solidFill>
                  <a:schemeClr val="tx1"/>
                </a:solidFill>
                <a:effectLst/>
                <a:latin typeface="urw-din"/>
              </a:rPr>
              <a:t> </a:t>
            </a:r>
          </a:p>
          <a:p>
            <a:pPr algn="l" fontAlgn="base">
              <a:buFont typeface="+mj-lt"/>
              <a:buAutoNum type="arabicPeriod"/>
            </a:pPr>
            <a:r>
              <a:rPr lang="en-US" sz="1200" b="0" i="0" dirty="0">
                <a:solidFill>
                  <a:schemeClr val="tx1"/>
                </a:solidFill>
                <a:effectLst/>
                <a:latin typeface="urw-din"/>
              </a:rPr>
              <a:t>Real-Time</a:t>
            </a:r>
            <a:r>
              <a:rPr lang="en-US" sz="1200" b="1" i="0" dirty="0">
                <a:solidFill>
                  <a:schemeClr val="tx1"/>
                </a:solidFill>
                <a:effectLst/>
                <a:latin typeface="urw-din"/>
              </a:rPr>
              <a:t> Operating System In Embedded System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Since the size of programs is small, RTOS can also be embedded systems like in transport and others. </a:t>
            </a:r>
            <a:br>
              <a:rPr lang="en-US" sz="1200" b="0" i="0" dirty="0">
                <a:solidFill>
                  <a:schemeClr val="tx1"/>
                </a:solidFill>
                <a:effectLst/>
                <a:latin typeface="urw-din"/>
              </a:rPr>
            </a:br>
            <a:r>
              <a:rPr lang="en-US" sz="1200" b="0" i="0" dirty="0">
                <a:solidFill>
                  <a:schemeClr val="tx1"/>
                </a:solidFill>
                <a:effectLst/>
                <a:latin typeface="urw-din"/>
              </a:rPr>
              <a:t> </a:t>
            </a:r>
          </a:p>
          <a:p>
            <a:pPr algn="l" fontAlgn="base">
              <a:buFont typeface="+mj-lt"/>
              <a:buAutoNum type="arabicPeriod"/>
            </a:pPr>
            <a:r>
              <a:rPr lang="en-US" sz="1200" b="1" i="0" dirty="0">
                <a:solidFill>
                  <a:schemeClr val="tx1"/>
                </a:solidFill>
                <a:effectLst/>
                <a:latin typeface="urw-din"/>
              </a:rPr>
              <a:t>Error Free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These types of systems are error-free. </a:t>
            </a:r>
            <a:br>
              <a:rPr lang="en-US" sz="1200" b="0" i="0" dirty="0">
                <a:solidFill>
                  <a:schemeClr val="tx1"/>
                </a:solidFill>
                <a:effectLst/>
                <a:latin typeface="urw-din"/>
              </a:rPr>
            </a:br>
            <a:r>
              <a:rPr lang="en-US" sz="1200" b="0" i="0" dirty="0">
                <a:solidFill>
                  <a:schemeClr val="tx1"/>
                </a:solidFill>
                <a:effectLst/>
                <a:latin typeface="urw-din"/>
              </a:rPr>
              <a:t> </a:t>
            </a:r>
          </a:p>
          <a:p>
            <a:pPr algn="l" fontAlgn="base">
              <a:buFont typeface="+mj-lt"/>
              <a:buAutoNum type="arabicPeriod"/>
            </a:pPr>
            <a:r>
              <a:rPr lang="en-US" sz="1200" b="1" i="0" dirty="0">
                <a:solidFill>
                  <a:schemeClr val="tx1"/>
                </a:solidFill>
                <a:effectLst/>
                <a:latin typeface="urw-din"/>
              </a:rPr>
              <a:t>Memory Allocation –</a:t>
            </a:r>
            <a:r>
              <a:rPr lang="en-US" sz="1200" b="0" i="0" dirty="0">
                <a:solidFill>
                  <a:schemeClr val="tx1"/>
                </a:solidFill>
                <a:effectLst/>
                <a:latin typeface="urw-din"/>
              </a:rPr>
              <a:t> </a:t>
            </a:r>
            <a:br>
              <a:rPr lang="en-US" sz="1200" b="0" i="0" dirty="0">
                <a:solidFill>
                  <a:schemeClr val="tx1"/>
                </a:solidFill>
                <a:effectLst/>
                <a:latin typeface="urw-din"/>
              </a:rPr>
            </a:br>
            <a:r>
              <a:rPr lang="en-US" sz="1200" b="0" i="0" dirty="0">
                <a:solidFill>
                  <a:schemeClr val="tx1"/>
                </a:solidFill>
                <a:effectLst/>
                <a:latin typeface="urw-din"/>
              </a:rPr>
              <a:t>Memory allocation is best managed in these types of systems.</a:t>
            </a:r>
          </a:p>
          <a:p>
            <a:pPr marL="114300" indent="0" algn="l" fontAlgn="base">
              <a:buNone/>
            </a:pPr>
            <a:endParaRPr lang="en-IN" sz="2000" dirty="0">
              <a:solidFill>
                <a:schemeClr val="tx1"/>
              </a:solidFill>
            </a:endParaRPr>
          </a:p>
        </p:txBody>
      </p:sp>
    </p:spTree>
    <p:extLst>
      <p:ext uri="{BB962C8B-B14F-4D97-AF65-F5344CB8AC3E}">
        <p14:creationId xmlns:p14="http://schemas.microsoft.com/office/powerpoint/2010/main" val="186566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ctrTitle"/>
          </p:nvPr>
        </p:nvSpPr>
        <p:spPr>
          <a:xfrm>
            <a:off x="685800" y="228601"/>
            <a:ext cx="7772400" cy="10667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Conclusion</a:t>
            </a:r>
            <a:endParaRPr/>
          </a:p>
        </p:txBody>
      </p:sp>
      <p:sp>
        <p:nvSpPr>
          <p:cNvPr id="216" name="Google Shape;216;p20"/>
          <p:cNvSpPr txBox="1">
            <a:spLocks noGrp="1"/>
          </p:cNvSpPr>
          <p:nvPr>
            <p:ph type="subTitle" idx="1"/>
          </p:nvPr>
        </p:nvSpPr>
        <p:spPr>
          <a:xfrm>
            <a:off x="762000" y="1752600"/>
            <a:ext cx="7696200" cy="449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2000">
                <a:solidFill>
                  <a:schemeClr val="dk1"/>
                </a:solidFill>
              </a:rPr>
              <a:t>Learning this lecture will enable the students to understand various types of operating systems. It also gives students the opportunity to compare different types of operating systems on the basis of advantages and disadvantages mentioned in these slides.</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ctrTitle"/>
          </p:nvPr>
        </p:nvSpPr>
        <p:spPr>
          <a:xfrm>
            <a:off x="685800" y="381001"/>
            <a:ext cx="7772400" cy="10667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222" name="Google Shape;222;p21"/>
          <p:cNvSpPr txBox="1">
            <a:spLocks noGrp="1"/>
          </p:cNvSpPr>
          <p:nvPr>
            <p:ph type="subTitle" idx="1"/>
          </p:nvPr>
        </p:nvSpPr>
        <p:spPr>
          <a:xfrm>
            <a:off x="838200" y="1828800"/>
            <a:ext cx="7467600" cy="3810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marL="0" lvl="0" indent="0" algn="l" rtl="0">
              <a:spcBef>
                <a:spcPts val="280"/>
              </a:spcBef>
              <a:spcAft>
                <a:spcPts val="0"/>
              </a:spcAft>
              <a:buClr>
                <a:srgbClr val="888888"/>
              </a:buClr>
              <a:buSzPts val="1400"/>
              <a:buNone/>
            </a:pPr>
            <a:endParaRPr sz="1400"/>
          </a:p>
          <a:p>
            <a:pPr marL="0" lvl="0" indent="0" algn="l" rtl="0">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marL="0" lvl="0" indent="0" algn="l" rtl="0">
              <a:spcBef>
                <a:spcPts val="280"/>
              </a:spcBef>
              <a:spcAft>
                <a:spcPts val="0"/>
              </a:spcAft>
              <a:buClr>
                <a:srgbClr val="888888"/>
              </a:buClr>
              <a:buSzPts val="1400"/>
              <a:buNone/>
            </a:pPr>
            <a:endParaRPr sz="1400"/>
          </a:p>
          <a:p>
            <a:pPr marL="0" lvl="0" indent="0" algn="l" rtl="0">
              <a:spcBef>
                <a:spcPts val="280"/>
              </a:spcBef>
              <a:spcAft>
                <a:spcPts val="0"/>
              </a:spcAft>
              <a:buClr>
                <a:srgbClr val="0070C0"/>
              </a:buClr>
              <a:buSzPts val="1400"/>
              <a:buNone/>
            </a:pPr>
            <a:r>
              <a:rPr lang="en-US" sz="1400" u="sng">
                <a:solidFill>
                  <a:srgbClr val="0070C0"/>
                </a:solidFill>
                <a:hlinkClick r:id="rId5">
                  <a:extLst>
                    <a:ext uri="{A12FA001-AC4F-418D-AE19-62706E023703}">
                      <ahyp:hlinkClr xmlns:ahyp="http://schemas.microsoft.com/office/drawing/2018/hyperlinkcolor" val="tx"/>
                    </a:ext>
                  </a:extLst>
                </a:hlinkClick>
              </a:rPr>
              <a:t>https://computing.llnl.gov/tutorials/</a:t>
            </a:r>
            <a:endParaRPr sz="1400" u="sng">
              <a:solidFill>
                <a:srgbClr val="0070C0"/>
              </a:solidFill>
            </a:endParaRPr>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marL="0" lvl="0" indent="0" algn="l" rtl="0">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marL="0" lvl="0" indent="0" algn="l" rtl="0">
              <a:spcBef>
                <a:spcPts val="280"/>
              </a:spcBef>
              <a:spcAft>
                <a:spcPts val="0"/>
              </a:spcAft>
              <a:buClr>
                <a:srgbClr val="888888"/>
              </a:buClr>
              <a:buSzPts val="1400"/>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990600" y="685800"/>
            <a:ext cx="79248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Batch operating system</a:t>
            </a:r>
            <a:br>
              <a:rPr lang="en-US" sz="4000" b="1">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sp>
        <p:nvSpPr>
          <p:cNvPr id="107" name="Google Shape;107;p3"/>
          <p:cNvSpPr txBox="1">
            <a:spLocks noGrp="1"/>
          </p:cNvSpPr>
          <p:nvPr>
            <p:ph type="body" idx="1"/>
          </p:nvPr>
        </p:nvSpPr>
        <p:spPr>
          <a:xfrm>
            <a:off x="457200" y="1828800"/>
            <a:ext cx="8229600" cy="47244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In early days, computer work was given on punch cards and then these punch cards behave as input to the computer. </a:t>
            </a:r>
            <a:endParaRPr dirty="0"/>
          </a:p>
          <a:p>
            <a:pPr marL="0" lvl="0" indent="0" algn="just" rtl="0">
              <a:spcBef>
                <a:spcPts val="0"/>
              </a:spcBef>
              <a:spcAft>
                <a:spcPts val="0"/>
              </a:spcAft>
              <a:buClr>
                <a:schemeClr val="dk1"/>
              </a:buClr>
              <a:buSzPts val="1800"/>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These jobs or batch jobs were then executed by the computer one by one. So that computers were called as batch computers or batch systems. </a:t>
            </a:r>
            <a:endParaRPr dirty="0"/>
          </a:p>
          <a:p>
            <a:pPr marL="0" lvl="0" indent="0" algn="just" rtl="0">
              <a:spcBef>
                <a:spcPts val="0"/>
              </a:spcBef>
              <a:spcAft>
                <a:spcPts val="0"/>
              </a:spcAft>
              <a:buClr>
                <a:schemeClr val="dk1"/>
              </a:buClr>
              <a:buSzPts val="1800"/>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The work done by batch systems are in parts i.e. one job is processed then another job in the queue is processed and so on.</a:t>
            </a:r>
            <a:endParaRPr dirty="0"/>
          </a:p>
          <a:p>
            <a:pPr marL="0" lvl="0" indent="114300" algn="just" rtl="0">
              <a:spcBef>
                <a:spcPts val="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The various jobs of the users are collected in a queue. This process is known as </a:t>
            </a:r>
            <a:r>
              <a:rPr lang="en-US" sz="1800" b="1" dirty="0">
                <a:latin typeface="Times New Roman"/>
                <a:ea typeface="Times New Roman"/>
                <a:cs typeface="Times New Roman"/>
                <a:sym typeface="Times New Roman"/>
              </a:rPr>
              <a:t>Spooling (Simultaneous Peripheral Operations On Line).</a:t>
            </a:r>
            <a:endParaRPr dirty="0"/>
          </a:p>
          <a:p>
            <a:pPr marL="0" lvl="0" indent="0" algn="just" rtl="0">
              <a:spcBef>
                <a:spcPts val="0"/>
              </a:spcBef>
              <a:spcAft>
                <a:spcPts val="0"/>
              </a:spcAft>
              <a:buClr>
                <a:schemeClr val="dk1"/>
              </a:buClr>
              <a:buSzPts val="1800"/>
              <a:buNone/>
            </a:pP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body" idx="1"/>
          </p:nvPr>
        </p:nvSpPr>
        <p:spPr>
          <a:xfrm>
            <a:off x="1447800" y="603766"/>
            <a:ext cx="6705600" cy="1301234"/>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Clr>
                <a:srgbClr val="C00000"/>
              </a:buClr>
              <a:buSzPts val="4000"/>
              <a:buNone/>
            </a:pPr>
            <a:r>
              <a:rPr lang="en-US" sz="4000" b="1">
                <a:solidFill>
                  <a:srgbClr val="C00000"/>
                </a:solidFill>
                <a:latin typeface="Times New Roman"/>
                <a:ea typeface="Times New Roman"/>
                <a:cs typeface="Times New Roman"/>
                <a:sym typeface="Times New Roman"/>
              </a:rPr>
              <a:t> Memory Layout for a Simple Batch System</a:t>
            </a:r>
            <a:endParaRPr/>
          </a:p>
          <a:p>
            <a:pPr marL="342900" lvl="0" indent="-342900" algn="l" rtl="0">
              <a:spcBef>
                <a:spcPts val="800"/>
              </a:spcBef>
              <a:spcAft>
                <a:spcPts val="0"/>
              </a:spcAft>
              <a:buClr>
                <a:schemeClr val="dk1"/>
              </a:buClr>
              <a:buSzPts val="4000"/>
              <a:buNone/>
            </a:pPr>
            <a:endParaRPr sz="4000">
              <a:solidFill>
                <a:srgbClr val="C00000"/>
              </a:solidFill>
              <a:latin typeface="Times New Roman"/>
              <a:ea typeface="Times New Roman"/>
              <a:cs typeface="Times New Roman"/>
              <a:sym typeface="Times New Roman"/>
            </a:endParaRPr>
          </a:p>
          <a:p>
            <a:pPr marL="342900" lvl="0" indent="-342900" algn="l" rtl="0">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marL="342900" lvl="0" indent="-342900" algn="l" rtl="0">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marL="342900" lvl="0" indent="-342900" algn="l" rtl="0">
              <a:spcBef>
                <a:spcPts val="800"/>
              </a:spcBef>
              <a:spcAft>
                <a:spcPts val="0"/>
              </a:spcAft>
              <a:buClr>
                <a:schemeClr val="dk1"/>
              </a:buClr>
              <a:buSzPts val="4000"/>
              <a:buNone/>
            </a:pPr>
            <a:endParaRPr sz="4000">
              <a:solidFill>
                <a:srgbClr val="C00000"/>
              </a:solidFill>
              <a:latin typeface="Times New Roman"/>
              <a:ea typeface="Times New Roman"/>
              <a:cs typeface="Times New Roman"/>
              <a:sym typeface="Times New Roman"/>
            </a:endParaRPr>
          </a:p>
          <a:p>
            <a:pPr marL="342900" lvl="0" indent="-342900" algn="l" rtl="0">
              <a:spcBef>
                <a:spcPts val="800"/>
              </a:spcBef>
              <a:spcAft>
                <a:spcPts val="0"/>
              </a:spcAft>
              <a:buClr>
                <a:schemeClr val="dk1"/>
              </a:buClr>
              <a:buSzPts val="4000"/>
              <a:buNone/>
            </a:pPr>
            <a:endParaRPr sz="4000">
              <a:solidFill>
                <a:srgbClr val="C00000"/>
              </a:solidFill>
              <a:latin typeface="Times New Roman"/>
              <a:ea typeface="Times New Roman"/>
              <a:cs typeface="Times New Roman"/>
              <a:sym typeface="Times New Roman"/>
            </a:endParaRPr>
          </a:p>
        </p:txBody>
      </p:sp>
      <p:sp>
        <p:nvSpPr>
          <p:cNvPr id="113" name="Google Shape;113;p4"/>
          <p:cNvSpPr/>
          <p:nvPr/>
        </p:nvSpPr>
        <p:spPr>
          <a:xfrm>
            <a:off x="3733800" y="1905000"/>
            <a:ext cx="1524000" cy="2743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4"/>
          <p:cNvSpPr/>
          <p:nvPr/>
        </p:nvSpPr>
        <p:spPr>
          <a:xfrm>
            <a:off x="3124200" y="2286000"/>
            <a:ext cx="2362200" cy="3048000"/>
          </a:xfrm>
          <a:prstGeom prst="rect">
            <a:avLst/>
          </a:prstGeom>
          <a:solidFill>
            <a:srgbClr val="8CB3E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5" name="Google Shape;115;p4"/>
          <p:cNvCxnSpPr/>
          <p:nvPr/>
        </p:nvCxnSpPr>
        <p:spPr>
          <a:xfrm>
            <a:off x="3124200" y="3352800"/>
            <a:ext cx="2362200" cy="0"/>
          </a:xfrm>
          <a:prstGeom prst="straightConnector1">
            <a:avLst/>
          </a:prstGeom>
          <a:noFill/>
          <a:ln w="9525" cap="flat" cmpd="sng">
            <a:solidFill>
              <a:srgbClr val="4A7DBA"/>
            </a:solidFill>
            <a:prstDash val="solid"/>
            <a:round/>
            <a:headEnd type="none" w="sm" len="sm"/>
            <a:tailEnd type="none" w="sm" len="sm"/>
          </a:ln>
        </p:spPr>
      </p:cxnSp>
      <p:sp>
        <p:nvSpPr>
          <p:cNvPr id="116" name="Google Shape;116;p4"/>
          <p:cNvSpPr txBox="1"/>
          <p:nvPr/>
        </p:nvSpPr>
        <p:spPr>
          <a:xfrm>
            <a:off x="3810000" y="2743200"/>
            <a:ext cx="990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OS</a:t>
            </a:r>
            <a:endParaRPr/>
          </a:p>
        </p:txBody>
      </p:sp>
      <p:sp>
        <p:nvSpPr>
          <p:cNvPr id="117" name="Google Shape;117;p4"/>
          <p:cNvSpPr txBox="1"/>
          <p:nvPr/>
        </p:nvSpPr>
        <p:spPr>
          <a:xfrm>
            <a:off x="3810000" y="3810000"/>
            <a:ext cx="9906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User</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Program</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Area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57200" y="533400"/>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Batch Processing system</a:t>
            </a:r>
            <a:endParaRPr/>
          </a:p>
        </p:txBody>
      </p:sp>
      <p:pic>
        <p:nvPicPr>
          <p:cNvPr id="123" name="Google Shape;123;p5" descr="C:\Users\Student\Desktop\Batch-processing-system.png"/>
          <p:cNvPicPr preferRelativeResize="0">
            <a:picLocks noGrp="1"/>
          </p:cNvPicPr>
          <p:nvPr>
            <p:ph type="body" idx="1"/>
          </p:nvPr>
        </p:nvPicPr>
        <p:blipFill rotWithShape="1">
          <a:blip r:embed="rId3">
            <a:alphaModFix/>
          </a:blip>
          <a:srcRect/>
          <a:stretch/>
        </p:blipFill>
        <p:spPr>
          <a:xfrm>
            <a:off x="1447800" y="1371600"/>
            <a:ext cx="6553200" cy="36101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body" idx="1"/>
          </p:nvPr>
        </p:nvSpPr>
        <p:spPr>
          <a:xfrm>
            <a:off x="457200" y="1447800"/>
            <a:ext cx="8229600" cy="472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endParaRPr sz="1800" b="1">
              <a:solidFill>
                <a:srgbClr val="C00000"/>
              </a:solidFill>
              <a:latin typeface="Times New Roman"/>
              <a:ea typeface="Times New Roman"/>
              <a:cs typeface="Times New Roman"/>
              <a:sym typeface="Times New Roman"/>
            </a:endParaRPr>
          </a:p>
          <a:p>
            <a:pPr marL="0" lvl="0" indent="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Advantages -</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Repeated jobs are done fast in batch systems without user interaction.</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You don’t need special hardware and system support to input data in batch systems.</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Best for large organizations but small organizations can also benefit from it.</a:t>
            </a:r>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Disadvantages</a:t>
            </a:r>
            <a:r>
              <a:rPr lang="en-US" sz="1800" b="1">
                <a:latin typeface="Times New Roman"/>
                <a:ea typeface="Times New Roman"/>
                <a:cs typeface="Times New Roman"/>
                <a:sym typeface="Times New Roman"/>
              </a:rPr>
              <a:t> </a:t>
            </a:r>
            <a:r>
              <a:rPr lang="en-US" sz="1800" b="1">
                <a:solidFill>
                  <a:srgbClr val="C00000"/>
                </a:solidFill>
                <a:latin typeface="Times New Roman"/>
                <a:ea typeface="Times New Roman"/>
                <a:cs typeface="Times New Roman"/>
                <a:sym typeface="Times New Roman"/>
              </a:rPr>
              <a:t>- </a:t>
            </a:r>
            <a:endParaRPr sz="1800">
              <a:solidFill>
                <a:srgbClr val="C00000"/>
              </a:solidFill>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Lack of interaction between the user and job.</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CPU is often idle, because the speeds of the mechanical I/O devices is slower than CPU.</a:t>
            </a:r>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Difficult to provide the desired priority.</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Examples</a:t>
            </a:r>
            <a:r>
              <a:rPr lang="en-US" sz="1800">
                <a:solidFill>
                  <a:srgbClr val="C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Payroll   systems, Bank statements…etc.</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29" name="Google Shape;129;p6"/>
          <p:cNvSpPr txBox="1">
            <a:spLocks noGrp="1"/>
          </p:cNvSpPr>
          <p:nvPr>
            <p:ph type="title"/>
          </p:nvPr>
        </p:nvSpPr>
        <p:spPr>
          <a:xfrm>
            <a:off x="990600" y="685800"/>
            <a:ext cx="79248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Batch operating system</a:t>
            </a:r>
            <a:br>
              <a:rPr lang="en-US" sz="4000">
                <a:solidFill>
                  <a:srgbClr val="C00000"/>
                </a:solidFill>
                <a:latin typeface="Times New Roman"/>
                <a:ea typeface="Times New Roman"/>
                <a:cs typeface="Times New Roman"/>
                <a:sym typeface="Times New Roman"/>
              </a:rPr>
            </a:b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Multiprogrammed Systems</a:t>
            </a:r>
            <a:endParaRPr/>
          </a:p>
        </p:txBody>
      </p:sp>
      <p:sp>
        <p:nvSpPr>
          <p:cNvPr id="135" name="Google Shape;135;p7"/>
          <p:cNvSpPr txBox="1">
            <a:spLocks noGrp="1"/>
          </p:cNvSpPr>
          <p:nvPr>
            <p:ph type="body" idx="1"/>
          </p:nvPr>
        </p:nvSpPr>
        <p:spPr>
          <a:xfrm>
            <a:off x="228600" y="1371600"/>
            <a:ext cx="8686800" cy="4495800"/>
          </a:xfrm>
          <a:prstGeom prst="rect">
            <a:avLst/>
          </a:prstGeom>
          <a:noFill/>
          <a:ln>
            <a:noFill/>
          </a:ln>
        </p:spPr>
        <p:txBody>
          <a:bodyPr spcFirstLastPara="1" wrap="square" lIns="91425" tIns="45700" rIns="91425" bIns="45700" anchor="t" anchorCtr="0">
            <a:normAutofit/>
          </a:bodyPr>
          <a:lstStyle/>
          <a:p>
            <a:pPr marL="342900" lvl="0" indent="-228600" algn="just" rtl="0">
              <a:spcBef>
                <a:spcPts val="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allows to execute multiple programs.</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this, several processes are kept in memory (set of jobs are kept in </a:t>
            </a:r>
            <a:r>
              <a:rPr lang="en-US" sz="1800" b="1">
                <a:latin typeface="Times New Roman"/>
                <a:ea typeface="Times New Roman"/>
                <a:cs typeface="Times New Roman"/>
                <a:sym typeface="Times New Roman"/>
              </a:rPr>
              <a:t>Job Pool</a:t>
            </a:r>
            <a:r>
              <a:rPr lang="en-US" sz="1800">
                <a:latin typeface="Times New Roman"/>
                <a:ea typeface="Times New Roman"/>
                <a:cs typeface="Times New Roman"/>
                <a:sym typeface="Times New Roman"/>
              </a:rPr>
              <a:t>) &amp; CPU execute all these processes concurrently.</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When one process start performing I/O operations , the CPU is allocated to another user process in the main memory that is ready to use the CPU.</a:t>
            </a:r>
            <a:endParaRPr/>
          </a:p>
          <a:p>
            <a:pPr marL="342900" lvl="0" indent="-228600" algn="just" rtl="0">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Multiprogramming </a:t>
            </a:r>
            <a:r>
              <a:rPr lang="en-US" sz="1800" b="1">
                <a:latin typeface="Times New Roman"/>
                <a:ea typeface="Times New Roman"/>
                <a:cs typeface="Times New Roman"/>
                <a:sym typeface="Times New Roman"/>
              </a:rPr>
              <a:t>increases CPU utilization</a:t>
            </a:r>
            <a:r>
              <a:rPr lang="en-US" sz="1800">
                <a:latin typeface="Times New Roman"/>
                <a:ea typeface="Times New Roman"/>
                <a:cs typeface="Times New Roman"/>
                <a:sym typeface="Times New Roman"/>
              </a:rPr>
              <a:t> by organizing jobs so that the CPU always has one to execute.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1066800" y="762000"/>
            <a:ext cx="79248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b="1">
                <a:solidFill>
                  <a:srgbClr val="C00000"/>
                </a:solidFill>
                <a:latin typeface="Times New Roman"/>
                <a:ea typeface="Times New Roman"/>
                <a:cs typeface="Times New Roman"/>
                <a:sym typeface="Times New Roman"/>
              </a:rPr>
              <a:t>Memory layout for a multiprogramming system</a:t>
            </a:r>
            <a:r>
              <a:rPr lang="en-US" sz="4000">
                <a:solidFill>
                  <a:srgbClr val="C00000"/>
                </a:solidFill>
                <a:latin typeface="Times New Roman"/>
                <a:ea typeface="Times New Roman"/>
                <a:cs typeface="Times New Roman"/>
                <a:sym typeface="Times New Roman"/>
              </a:rPr>
              <a:t>.</a:t>
            </a:r>
            <a:endParaRPr/>
          </a:p>
        </p:txBody>
      </p:sp>
      <p:pic>
        <p:nvPicPr>
          <p:cNvPr id="141" name="Google Shape;141;p8" descr="C:\Users\Student\Desktop\memory_layout.jpg"/>
          <p:cNvPicPr preferRelativeResize="0">
            <a:picLocks noGrp="1"/>
          </p:cNvPicPr>
          <p:nvPr>
            <p:ph type="body" idx="1"/>
          </p:nvPr>
        </p:nvPicPr>
        <p:blipFill rotWithShape="1">
          <a:blip r:embed="rId3">
            <a:alphaModFix/>
          </a:blip>
          <a:srcRect/>
          <a:stretch/>
        </p:blipFill>
        <p:spPr>
          <a:xfrm>
            <a:off x="2514600" y="2057400"/>
            <a:ext cx="3057525" cy="39060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533400" y="533400"/>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Multiprogrammed Systems</a:t>
            </a:r>
            <a:endParaRPr sz="4000" b="1">
              <a:latin typeface="Times New Roman"/>
              <a:ea typeface="Times New Roman"/>
              <a:cs typeface="Times New Roman"/>
              <a:sym typeface="Times New Roman"/>
            </a:endParaRPr>
          </a:p>
        </p:txBody>
      </p:sp>
      <p:sp>
        <p:nvSpPr>
          <p:cNvPr id="147" name="Google Shape;147;p9"/>
          <p:cNvSpPr txBox="1">
            <a:spLocks noGrp="1"/>
          </p:cNvSpPr>
          <p:nvPr>
            <p:ph type="body" idx="1"/>
          </p:nvPr>
        </p:nvSpPr>
        <p:spPr>
          <a:xfrm>
            <a:off x="457200" y="1447800"/>
            <a:ext cx="8229600" cy="47244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1800"/>
              <a:buNone/>
            </a:pPr>
            <a:endParaRPr sz="1800" b="1">
              <a:solidFill>
                <a:srgbClr val="C00000"/>
              </a:solidFill>
              <a:latin typeface="Times New Roman"/>
              <a:ea typeface="Times New Roman"/>
              <a:cs typeface="Times New Roman"/>
              <a:sym typeface="Times New Roman"/>
            </a:endParaRPr>
          </a:p>
          <a:p>
            <a:pPr marL="0" lvl="0" indent="0" algn="l" rtl="0">
              <a:lnSpc>
                <a:spcPct val="120000"/>
              </a:lnSpc>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Advantages –</a:t>
            </a:r>
            <a:endParaRPr/>
          </a:p>
          <a:p>
            <a:pPr marL="342900" lvl="0" indent="-342900" algn="l" rtl="0">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CPU utilization. </a:t>
            </a:r>
            <a:endParaRPr/>
          </a:p>
          <a:p>
            <a:pPr marL="342900" lvl="0" indent="-342900" algn="l" rtl="0">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throughput also by utilizing idle time of CPU for running other programs that are already present in main memory.  </a:t>
            </a:r>
            <a:endParaRPr/>
          </a:p>
          <a:p>
            <a:pPr marL="342900" lvl="0" indent="-342900" algn="l" rtl="0">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It lowers the Response time by recognizing the priority of a job as it enters the system &amp; by processing jobs on a priority basis.</a:t>
            </a:r>
            <a:endParaRPr/>
          </a:p>
          <a:p>
            <a:pPr marL="0" lvl="0" indent="0" algn="l" rtl="0">
              <a:lnSpc>
                <a:spcPct val="120000"/>
              </a:lnSpc>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Disadvantages -</a:t>
            </a:r>
            <a:endParaRPr sz="1800">
              <a:solidFill>
                <a:srgbClr val="C00000"/>
              </a:solidFill>
              <a:latin typeface="Times New Roman"/>
              <a:ea typeface="Times New Roman"/>
              <a:cs typeface="Times New Roman"/>
              <a:sym typeface="Times New Roman"/>
            </a:endParaRPr>
          </a:p>
          <a:p>
            <a:pPr marL="342900" lvl="0" indent="-342900" algn="l" rtl="0">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is fairly sophisticated and more complex.</a:t>
            </a:r>
            <a:endParaRPr/>
          </a:p>
          <a:p>
            <a:pPr marL="342900" lvl="0" indent="-342900" algn="l" rtl="0">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 multiprogramming operating system must keep track of all kinds of jobs it is concurrently running. </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1831</Words>
  <Application>Microsoft Office PowerPoint</Application>
  <PresentationFormat>On-screen Show (4:3)</PresentationFormat>
  <Paragraphs>181</Paragraphs>
  <Slides>22</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31" baseType="lpstr">
      <vt:lpstr>Arial</vt:lpstr>
      <vt:lpstr>urw-din</vt:lpstr>
      <vt:lpstr>Noto Sans Symbols</vt:lpstr>
      <vt:lpstr>Calibri</vt:lpstr>
      <vt:lpstr>Arial Black</vt:lpstr>
      <vt:lpstr>Cambria</vt:lpstr>
      <vt:lpstr>Raleway ExtraBold</vt:lpstr>
      <vt:lpstr>Times New Roman</vt:lpstr>
      <vt:lpstr>Office Theme</vt:lpstr>
      <vt:lpstr>PowerPoint Presentation</vt:lpstr>
      <vt:lpstr>Lecture 3  Types of Operating System</vt:lpstr>
      <vt:lpstr>Batch operating system </vt:lpstr>
      <vt:lpstr>PowerPoint Presentation</vt:lpstr>
      <vt:lpstr>Batch Processing system</vt:lpstr>
      <vt:lpstr>Batch operating system </vt:lpstr>
      <vt:lpstr>Multiprogrammed Systems</vt:lpstr>
      <vt:lpstr>Memory layout for a multiprogramming system.</vt:lpstr>
      <vt:lpstr>Multiprogrammed Systems</vt:lpstr>
      <vt:lpstr> </vt:lpstr>
      <vt:lpstr>Multitasking and Time-sharing operating systems </vt:lpstr>
      <vt:lpstr> </vt:lpstr>
      <vt:lpstr>Multiprocessing systems</vt:lpstr>
      <vt:lpstr>Types of Multiprocessor systems</vt:lpstr>
      <vt:lpstr>Distributed systems</vt:lpstr>
      <vt:lpstr>Distributed systems</vt:lpstr>
      <vt:lpstr>Real Time Systems</vt:lpstr>
      <vt:lpstr>Types of real-time operating systems </vt:lpstr>
      <vt:lpstr>Real-time operating systems </vt:lpstr>
      <vt:lpstr>Real-time operating systems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sukhvir</cp:lastModifiedBy>
  <cp:revision>4</cp:revision>
  <dcterms:created xsi:type="dcterms:W3CDTF">2020-06-22T09:54:16Z</dcterms:created>
  <dcterms:modified xsi:type="dcterms:W3CDTF">2022-08-05T10:00:13Z</dcterms:modified>
</cp:coreProperties>
</file>