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Raleway ExtraBold"/>
      <p:bold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RAwFDlwyRYHspyVsmtKMUfRN6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0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0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0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5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5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6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6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6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6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6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6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6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6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7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8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9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9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4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40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0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0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40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0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40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41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41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1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41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2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4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3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3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3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43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4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45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2" name="Google Shape;18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Google Shape;18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IN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I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127857" y="2051945"/>
            <a:ext cx="9063318" cy="5075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CSE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BASED LEARNING IN JAVA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(20CST-319/20ITT-319)</a:t>
            </a:r>
            <a:endParaRPr b="1" i="0" sz="20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OF PRESENTATION: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417830" y="5001613"/>
            <a:ext cx="82238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wrapper classes in Java- Integer, Character, Long, Boolean. Autoboxing and Unboxing.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945931" y="-4088"/>
            <a:ext cx="8033984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 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116056" y="773232"/>
            <a:ext cx="6336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in java.lang.Character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612000" y="1536859"/>
            <a:ext cx="8928992" cy="47089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isDefined(char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isDigit(char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isLetter(char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isLetterOrDigit(char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isLowerCase(char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isSpaceChar(char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isUpperCase(char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isWhitespace(char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char toLowerCase(char ch)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char toUpperCase(char ch)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>
          <a:xfrm>
            <a:off x="1182414" y="-4088"/>
            <a:ext cx="7797501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712973" y="767422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406177" y="1703526"/>
            <a:ext cx="581439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Boolean(boolean </a:t>
            </a:r>
            <a:r>
              <a:rPr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boolValue</a:t>
            </a: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Boolean(String </a:t>
            </a:r>
            <a:r>
              <a:rPr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boolString</a:t>
            </a: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001005" y="1271478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1001005" y="2393989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Methods in java.lang.Boolean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1361045" y="2927662"/>
            <a:ext cx="7344816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compareTo(Boolean b)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 equals(Object boolObj)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parseBoolean(String str)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String toString( 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String toString(boolean boolVal)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Boolean valueOf(String boolString)</a:t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1008993" y="-4088"/>
            <a:ext cx="7970922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Boxing and Unboxing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509752" y="1411162"/>
            <a:ext cx="1080264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allows primitive types and wrapper classes to be converted automatically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a primitive value to a wrapper object is called </a:t>
            </a:r>
            <a:r>
              <a:rPr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reverse conversion is called </a:t>
            </a:r>
            <a:r>
              <a:rPr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Unboxing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55" y="3661353"/>
            <a:ext cx="10443207" cy="14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/>
          <p:nvPr/>
        </p:nvSpPr>
        <p:spPr>
          <a:xfrm>
            <a:off x="882869" y="-4088"/>
            <a:ext cx="8097046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Boxing and Unboxing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574445" y="1017043"/>
            <a:ext cx="1003737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AutoBox {</a:t>
            </a:r>
            <a:endParaRPr/>
          </a:p>
          <a:p>
            <a:pPr indent="0" lvl="0" marL="2841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args[]) {</a:t>
            </a:r>
            <a:endParaRPr/>
          </a:p>
          <a:p>
            <a:pPr indent="-15875" lvl="0" marL="520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iOb = 100;    // autobox an int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" lvl="0" marL="520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iOb;                  // auto-unbox</a:t>
            </a:r>
            <a:endParaRPr/>
          </a:p>
          <a:p>
            <a:pPr indent="-15875" lvl="0" marL="520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 + " " + iOb);</a:t>
            </a:r>
            <a:endParaRPr/>
          </a:p>
          <a:p>
            <a:pPr indent="-15875" lvl="0" marL="2841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100 100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Summary: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665982" y="2141162"/>
            <a:ext cx="89509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session, you were able to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268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about Wrapper Classes.</a:t>
            </a:r>
            <a:endParaRPr/>
          </a:p>
          <a:p>
            <a:pPr indent="2682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6" name="Google Shape;306;p14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307" name="Google Shape;307;p14"/>
            <p:cNvSpPr/>
            <p:nvPr/>
          </p:nvSpPr>
          <p:spPr>
            <a:xfrm flipH="1">
              <a:off x="1681" y="3824"/>
              <a:ext cx="110" cy="107"/>
            </a:xfrm>
            <a:custGeom>
              <a:rect b="b" l="l" r="r" t="t"/>
              <a:pathLst>
                <a:path extrusionOk="0" h="107" w="11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flipH="1">
              <a:off x="1786" y="3762"/>
              <a:ext cx="35" cy="88"/>
            </a:xfrm>
            <a:custGeom>
              <a:rect b="b" l="l" r="r" t="t"/>
              <a:pathLst>
                <a:path extrusionOk="0" h="88" w="35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flipH="1">
              <a:off x="1587" y="3719"/>
              <a:ext cx="54" cy="29"/>
            </a:xfrm>
            <a:custGeom>
              <a:rect b="b" l="l" r="r" t="t"/>
              <a:pathLst>
                <a:path extrusionOk="0" h="29" w="54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flipH="1">
              <a:off x="1259" y="3082"/>
              <a:ext cx="884" cy="884"/>
            </a:xfrm>
            <a:custGeom>
              <a:rect b="b" l="l" r="r" t="t"/>
              <a:pathLst>
                <a:path extrusionOk="0" h="884" w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flipH="1">
              <a:off x="1517" y="3611"/>
              <a:ext cx="102" cy="78"/>
            </a:xfrm>
            <a:custGeom>
              <a:rect b="b" l="l" r="r" t="t"/>
              <a:pathLst>
                <a:path extrusionOk="0" h="78" w="102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561051" y="1391654"/>
            <a:ext cx="839376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Balaguruswamy, </a:t>
            </a: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Primer, E.Balaguruswamy, </a:t>
            </a: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with Java,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Tata McGraw Hill Companies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John P. Flynt Thomson, </a:t>
            </a: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https://www.javatpoint.com/post/java-character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https://www.javatpoint.com/wrapper-class-in-java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https://www.javatpoint.com/java-boolean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https://youtu.be/9ch_rkRwk1M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https://youtu.be/RBHtgLSUiw0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8" name="Google Shape;318;p15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319" name="Google Shape;319;p15"/>
            <p:cNvSpPr/>
            <p:nvPr/>
          </p:nvSpPr>
          <p:spPr>
            <a:xfrm flipH="1">
              <a:off x="1681" y="3824"/>
              <a:ext cx="110" cy="107"/>
            </a:xfrm>
            <a:custGeom>
              <a:rect b="b" l="l" r="r" t="t"/>
              <a:pathLst>
                <a:path extrusionOk="0" h="107" w="11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 flipH="1">
              <a:off x="1786" y="3762"/>
              <a:ext cx="35" cy="88"/>
            </a:xfrm>
            <a:custGeom>
              <a:rect b="b" l="l" r="r" t="t"/>
              <a:pathLst>
                <a:path extrusionOk="0" h="88" w="35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 flipH="1">
              <a:off x="1587" y="3719"/>
              <a:ext cx="54" cy="29"/>
            </a:xfrm>
            <a:custGeom>
              <a:rect b="b" l="l" r="r" t="t"/>
              <a:pathLst>
                <a:path extrusionOk="0" h="29" w="54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 flipH="1">
              <a:off x="1259" y="3082"/>
              <a:ext cx="884" cy="884"/>
            </a:xfrm>
            <a:custGeom>
              <a:rect b="b" l="l" r="r" t="t"/>
              <a:pathLst>
                <a:path extrusionOk="0" h="884" w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 flipH="1">
              <a:off x="1517" y="3611"/>
              <a:ext cx="102" cy="78"/>
            </a:xfrm>
            <a:custGeom>
              <a:rect b="b" l="l" r="r" t="t"/>
              <a:pathLst>
                <a:path extrusionOk="0" h="78" w="102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29" name="Google Shape;329;p16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16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16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16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16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34" name="Google Shape;334;p16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6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37" name="Google Shape;337;p16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40" name="Google Shape;340;p16"/>
            <p:cNvGraphicFramePr/>
            <p:nvPr/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40" name="Google Shape;340;p16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idx="2" type="body"/>
          </p:nvPr>
        </p:nvSpPr>
        <p:spPr>
          <a:xfrm>
            <a:off x="449263" y="1840230"/>
            <a:ext cx="4280392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this lecture, we will discuss:</a:t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Use of wrapper classes in Java- Integer, Character, Long, Boolean. Autoboxing and Unboxing.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type="title"/>
          </p:nvPr>
        </p:nvSpPr>
        <p:spPr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Objectives</a:t>
            </a:r>
            <a:b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405890"/>
            <a:ext cx="4305300" cy="450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838200" y="1825625"/>
            <a:ext cx="107967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Primitive data types are not used as objects in Java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However, many Java methods require the use of objects as arguments. For example, the add(object) method in the ArrayList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Java offers a convenient way to incorporate, or wrap, a primitive data type into an object. Corresponding class is called a </a:t>
            </a:r>
            <a:r>
              <a:rPr lang="en-IN" sz="2000" u="sng"/>
              <a:t>Wrapper Class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For example, wrapping </a:t>
            </a:r>
            <a:r>
              <a:rPr lang="en-IN" sz="2000" u="sng"/>
              <a:t>int into the Integer </a:t>
            </a:r>
            <a:r>
              <a:rPr lang="en-IN" sz="2000"/>
              <a:t>class, and wrapping </a:t>
            </a:r>
            <a:r>
              <a:rPr lang="en-IN" sz="2000" u="sng"/>
              <a:t>double into the Double </a:t>
            </a:r>
            <a:r>
              <a:rPr lang="en-IN" sz="2000"/>
              <a:t>class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Most wrapper class names for a primitive type are the same as the primitive data type name with the first letter capitalized. The exceptions are Integer and Character.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Java provides Boolean, Character, Double, Float, Byte, Short, Integer, and Long wrapper classes for primitive data types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/>
              <a:t>These classes are grouped in the </a:t>
            </a:r>
            <a:r>
              <a:rPr lang="en-IN" sz="2000" u="sng"/>
              <a:t>java.lang package</a:t>
            </a:r>
            <a:r>
              <a:rPr lang="en-IN" sz="2000"/>
              <a:t>.</a:t>
            </a:r>
            <a:endParaRPr sz="2000"/>
          </a:p>
        </p:txBody>
      </p:sp>
      <p:sp>
        <p:nvSpPr>
          <p:cNvPr id="209" name="Google Shape;209;p3"/>
          <p:cNvSpPr txBox="1"/>
          <p:nvPr/>
        </p:nvSpPr>
        <p:spPr>
          <a:xfrm>
            <a:off x="1259119" y="696802"/>
            <a:ext cx="36923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Wrapper Classes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704840" y="1146673"/>
            <a:ext cx="10515600" cy="5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Inheritance Hierarchy of Wrapper Classes</a:t>
            </a:r>
            <a:endParaRPr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55" y="2207172"/>
            <a:ext cx="10071081" cy="37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882869" y="-4088"/>
            <a:ext cx="8097046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Double and Float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791178" y="646935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I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and Float</a:t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1484382" y="1511031"/>
            <a:ext cx="5814392" cy="6463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Double(double </a:t>
            </a:r>
            <a:r>
              <a:rPr b="0" i="1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Double(String </a:t>
            </a:r>
            <a:r>
              <a:rPr b="0" i="1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 throws NumberFormatException</a:t>
            </a:r>
            <a:endParaRPr b="0" i="0" sz="1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439250" y="4005177"/>
            <a:ext cx="6912768" cy="2031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MAX_VALUE                     Maximum positive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MIN_VALUE                      Minimum positive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NaN                                    Not a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POSITIVE_INFINITY          Positive infinity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NEGATIVE_INFINITY         Negative infinity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                                    The </a:t>
            </a:r>
            <a:r>
              <a:rPr b="1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for </a:t>
            </a:r>
            <a:r>
              <a:rPr b="1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		         Number of bits used to represent double type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511258" y="2315893"/>
            <a:ext cx="6336704" cy="923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Float(double </a:t>
            </a:r>
            <a:r>
              <a:rPr b="0" i="1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Float(float </a:t>
            </a:r>
            <a:r>
              <a:rPr b="0" i="1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Float(String </a:t>
            </a:r>
            <a:r>
              <a:rPr b="0" i="1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en-I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 throws NumberFormatException </a:t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1079210" y="1078983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1" i="0" lang="en-IN" sz="18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1079210" y="3527255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None/>
            </a:pPr>
            <a:r>
              <a:rPr b="1" i="0" lang="en-IN" sz="18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Constants ( static 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914400" y="-4088"/>
            <a:ext cx="8065515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Double and Float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1292772" y="720869"/>
            <a:ext cx="56397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in java.lang.Double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791407" y="1314090"/>
            <a:ext cx="7344816" cy="42473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int compare(double d1, double d2)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compareTo(Double anotherDouble)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 equals(Object obj)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 isInfinite()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 isNaN()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double parseDouble(String s)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String toString()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Double valueOf(String 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String toHexString(double d) </a:t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1462898" y="5824519"/>
            <a:ext cx="8828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Similar methods in java.lang.Float but with float or Float argument </a:t>
            </a:r>
            <a:endParaRPr b="1" sz="24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/>
          <p:nvPr/>
        </p:nvSpPr>
        <p:spPr>
          <a:xfrm>
            <a:off x="1087821" y="-4088"/>
            <a:ext cx="7892094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1119510" y="840310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1812714" y="1994179"/>
            <a:ext cx="5814392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Integer(int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Integer(String s) 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1767582" y="4198552"/>
            <a:ext cx="6912768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MAX_VALUE                     Maximum positive value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MIN_VALUE                      Minimum positive value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                                   The Class object for float or double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		         Number of bits used to represent int type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1407542" y="1479090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1407542" y="3576614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Constants (static)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>
            <a:off x="961697" y="-4088"/>
            <a:ext cx="8018218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494429" y="647052"/>
            <a:ext cx="6336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in java.lang.Integer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90373" y="1497547"/>
            <a:ext cx="8928900" cy="470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compareTo(Integer anotherInteger)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double doubleValue()   </a:t>
            </a: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 similarly  intValue(), byteValue(), floatValue(), shortValue()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boolean equals(Object obj)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int parseInt(String s)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int parseInt(String s, int radix)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String toBinaryString(int i) </a:t>
            </a:r>
            <a:r>
              <a:rPr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 toHexString(), toOctalString()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String toString()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String toString(int i)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Integer valueOf(String s)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Integer valueOf(String s, int radix) </a:t>
            </a:r>
            <a:endParaRPr b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788276" y="-4088"/>
            <a:ext cx="8191639" cy="55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44503" y="903023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1437707" y="2056892"/>
            <a:ext cx="5814392" cy="4648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Character(char </a:t>
            </a:r>
            <a:r>
              <a:rPr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392575" y="3567319"/>
            <a:ext cx="6912768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MAX_VALUE            The largest character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MIN_VALUE             The smallest character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                          The Class object for char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                            The number of bits used to represent a char value</a:t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1032535" y="1557569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032535" y="2919247"/>
            <a:ext cx="36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Constants (static)</a:t>
            </a:r>
            <a:endParaRPr b="1" sz="1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