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embeddedFontLst>
    <p:embeddedFont>
      <p:font typeface="Calibri" pitchFamily="34" charset="0"/>
      <p:regular r:id="rId17"/>
      <p:bold r:id="rId18"/>
      <p:italic r:id="rId19"/>
      <p:boldItalic r:id="rId20"/>
    </p:embeddedFont>
    <p:embeddedFont>
      <p:font typeface="Raleway Thin" charset="0"/>
      <p:regular r:id="rId21"/>
      <p:bold r:id="rId22"/>
      <p:italic r:id="rId23"/>
      <p:boldItalic r:id="rId24"/>
    </p:embeddedFont>
    <p:embeddedFont>
      <p:font typeface="Arial Black" pitchFamily="34" charset="0"/>
      <p:bold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384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6" roundtripDataSignature="AMtx7mgtxaOjzqrrcGwgX1PcnfoYh9l7M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customschemas.google.com/relationships/presentationmetadata" Target="meta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7102555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3" name="Google Shape;8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84" name="Google Shape;84;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5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0" name="Google Shape;170;p5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171" name="Google Shape;171;p5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alibri"/>
                <a:ea typeface="Calibri"/>
                <a:cs typeface="Calibri"/>
                <a:sym typeface="Calibri"/>
              </a:rPr>
              <a:t>11</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6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6" name="Google Shape;186;p6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187" name="Google Shape;187;p6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alibri"/>
                <a:ea typeface="Calibri"/>
                <a:cs typeface="Calibri"/>
                <a:sym typeface="Calibri"/>
              </a:rPr>
              <a:t>13</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3" name="Google Shape;193;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de84802b53_1_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 name="Google Shape;114;gde84802b53_1_2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5" name="Google Shape;115;gde84802b53_1_2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5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5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5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5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0"/>
        <p:cNvGrpSpPr/>
        <p:nvPr/>
      </p:nvGrpSpPr>
      <p:grpSpPr>
        <a:xfrm>
          <a:off x="0" y="0"/>
          <a:ext cx="0" cy="0"/>
          <a:chOff x="0" y="0"/>
          <a:chExt cx="0" cy="0"/>
        </a:xfrm>
      </p:grpSpPr>
      <p:sp>
        <p:nvSpPr>
          <p:cNvPr id="71" name="Google Shape;71;p3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3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3" name="Google Shape;73;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Титульный слайд">
  <p:cSld name="1_Титульный слайд">
    <p:spTree>
      <p:nvGrpSpPr>
        <p:cNvPr id="1" name="Shape 76"/>
        <p:cNvGrpSpPr/>
        <p:nvPr/>
      </p:nvGrpSpPr>
      <p:grpSpPr>
        <a:xfrm>
          <a:off x="0" y="0"/>
          <a:ext cx="0" cy="0"/>
          <a:chOff x="0" y="0"/>
          <a:chExt cx="0" cy="0"/>
        </a:xfrm>
      </p:grpSpPr>
      <p:sp>
        <p:nvSpPr>
          <p:cNvPr id="77" name="Google Shape;77;p35"/>
          <p:cNvSpPr/>
          <p:nvPr/>
        </p:nvSpPr>
        <p:spPr>
          <a:xfrm>
            <a:off x="-19050" y="1905000"/>
            <a:ext cx="12211051" cy="4953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8" name="Google Shape;78;p35"/>
          <p:cNvSpPr/>
          <p:nvPr/>
        </p:nvSpPr>
        <p:spPr>
          <a:xfrm>
            <a:off x="-19050" y="0"/>
            <a:ext cx="12211050" cy="4438650"/>
          </a:xfrm>
          <a:custGeom>
            <a:avLst/>
            <a:gdLst/>
            <a:ahLst/>
            <a:cxnLst/>
            <a:rect l="l" t="t" r="r" b="b"/>
            <a:pathLst>
              <a:path w="12211050" h="4438650" extrusionOk="0">
                <a:moveTo>
                  <a:pt x="19050" y="0"/>
                </a:moveTo>
                <a:lnTo>
                  <a:pt x="12211050" y="0"/>
                </a:lnTo>
                <a:lnTo>
                  <a:pt x="12211050" y="4438650"/>
                </a:lnTo>
                <a:lnTo>
                  <a:pt x="0" y="3219450"/>
                </a:lnTo>
                <a:lnTo>
                  <a:pt x="19050" y="0"/>
                </a:lnTo>
                <a:close/>
              </a:path>
            </a:pathLst>
          </a:custGeom>
          <a:solidFill>
            <a:srgbClr val="17161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9" name="Google Shape;79;p35"/>
          <p:cNvSpPr/>
          <p:nvPr/>
        </p:nvSpPr>
        <p:spPr>
          <a:xfrm>
            <a:off x="1085850" y="1009650"/>
            <a:ext cx="10020300" cy="523875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0" name="Google Shape;80;p35"/>
          <p:cNvSpPr>
            <a:spLocks noGrp="1"/>
          </p:cNvSpPr>
          <p:nvPr>
            <p:ph type="pic" idx="2"/>
          </p:nvPr>
        </p:nvSpPr>
        <p:spPr>
          <a:xfrm>
            <a:off x="1847850" y="2819400"/>
            <a:ext cx="8496300" cy="2800350"/>
          </a:xfrm>
          <a:prstGeom prst="rect">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21"/>
        <p:cNvGrpSpPr/>
        <p:nvPr/>
      </p:nvGrpSpPr>
      <p:grpSpPr>
        <a:xfrm>
          <a:off x="0" y="0"/>
          <a:ext cx="0" cy="0"/>
          <a:chOff x="0" y="0"/>
          <a:chExt cx="0" cy="0"/>
        </a:xfrm>
      </p:grpSpPr>
      <p:sp>
        <p:nvSpPr>
          <p:cNvPr id="22" name="Google Shape;22;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5"/>
        <p:cNvGrpSpPr/>
        <p:nvPr/>
      </p:nvGrpSpPr>
      <p:grpSpPr>
        <a:xfrm>
          <a:off x="0" y="0"/>
          <a:ext cx="0" cy="0"/>
          <a:chOff x="0" y="0"/>
          <a:chExt cx="0" cy="0"/>
        </a:xfrm>
      </p:grpSpPr>
      <p:sp>
        <p:nvSpPr>
          <p:cNvPr id="26" name="Google Shape;26;p2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2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8" name="Google Shape;28;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2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2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2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2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2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2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7"/>
        <p:cNvGrpSpPr/>
        <p:nvPr/>
      </p:nvGrpSpPr>
      <p:grpSpPr>
        <a:xfrm>
          <a:off x="0" y="0"/>
          <a:ext cx="0" cy="0"/>
          <a:chOff x="0" y="0"/>
          <a:chExt cx="0" cy="0"/>
        </a:xfrm>
      </p:grpSpPr>
      <p:sp>
        <p:nvSpPr>
          <p:cNvPr id="58" name="Google Shape;58;p3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32"/>
          <p:cNvSpPr>
            <a:spLocks noGrp="1"/>
          </p:cNvSpPr>
          <p:nvPr>
            <p:ph type="pic" idx="2"/>
          </p:nvPr>
        </p:nvSpPr>
        <p:spPr>
          <a:xfrm>
            <a:off x="5183188" y="987425"/>
            <a:ext cx="6172200" cy="4873625"/>
          </a:xfrm>
          <a:prstGeom prst="rect">
            <a:avLst/>
          </a:prstGeom>
          <a:noFill/>
          <a:ln>
            <a:noFill/>
          </a:ln>
        </p:spPr>
      </p:sp>
      <p:sp>
        <p:nvSpPr>
          <p:cNvPr id="60" name="Google Shape;60;p3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1" name="Google Shape;61;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4"/>
        <p:cNvGrpSpPr/>
        <p:nvPr/>
      </p:nvGrpSpPr>
      <p:grpSpPr>
        <a:xfrm>
          <a:off x="0" y="0"/>
          <a:ext cx="0" cy="0"/>
          <a:chOff x="0" y="0"/>
          <a:chExt cx="0" cy="0"/>
        </a:xfrm>
      </p:grpSpPr>
      <p:sp>
        <p:nvSpPr>
          <p:cNvPr id="65" name="Google Shape;65;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3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www.slideserve.com/domani/introduction-to-computer-software-powerpoint-ppt-presentation"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hyperlink" Target="https://www.geeksforgeeks.org/types-of-software/?ref=gcse" TargetMode="External"/><Relationship Id="rId4" Type="http://schemas.openxmlformats.org/officeDocument/2006/relationships/hyperlink" Target="https://w3htmlschool.com/blog/introduction-to-software/"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
          <p:cNvSpPr/>
          <p:nvPr/>
        </p:nvSpPr>
        <p:spPr>
          <a:xfrm>
            <a:off x="-4421" y="5427341"/>
            <a:ext cx="12196421" cy="151855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7" name="Google Shape;87;p1"/>
          <p:cNvSpPr/>
          <p:nvPr/>
        </p:nvSpPr>
        <p:spPr>
          <a:xfrm>
            <a:off x="302197" y="5901985"/>
            <a:ext cx="45719" cy="61388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8" name="Google Shape;88;p1"/>
          <p:cNvSpPr txBox="1"/>
          <p:nvPr/>
        </p:nvSpPr>
        <p:spPr>
          <a:xfrm>
            <a:off x="8763000" y="65087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endParaRPr sz="1200" b="0" i="0" u="none" strike="noStrike" cap="none">
              <a:solidFill>
                <a:srgbClr val="888888"/>
              </a:solidFill>
              <a:latin typeface="Calibri"/>
              <a:ea typeface="Calibri"/>
              <a:cs typeface="Calibri"/>
              <a:sym typeface="Calibri"/>
            </a:endParaRPr>
          </a:p>
        </p:txBody>
      </p:sp>
      <p:sp>
        <p:nvSpPr>
          <p:cNvPr id="89" name="Google Shape;89;p1"/>
          <p:cNvSpPr/>
          <p:nvPr/>
        </p:nvSpPr>
        <p:spPr>
          <a:xfrm rot="10800000" flipH="1">
            <a:off x="9506857" y="5939880"/>
            <a:ext cx="1291772" cy="1157606"/>
          </a:xfrm>
          <a:prstGeom prst="rtTriangle">
            <a:avLst/>
          </a:prstGeom>
          <a:solidFill>
            <a:srgbClr val="F2F2F2">
              <a:alpha val="1647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90" name="Google Shape;90;p1"/>
          <p:cNvSpPr/>
          <p:nvPr/>
        </p:nvSpPr>
        <p:spPr>
          <a:xfrm flipH="1">
            <a:off x="7045437" y="-64960"/>
            <a:ext cx="5146562" cy="5852440"/>
          </a:xfrm>
          <a:prstGeom prst="rtTriangle">
            <a:avLst/>
          </a:prstGeom>
          <a:solidFill>
            <a:srgbClr val="F2F2F2">
              <a:alpha val="1647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91" name="Google Shape;91;p1"/>
          <p:cNvSpPr/>
          <p:nvPr/>
        </p:nvSpPr>
        <p:spPr>
          <a:xfrm>
            <a:off x="2124074" y="2025525"/>
            <a:ext cx="6829425" cy="1580679"/>
          </a:xfrm>
          <a:prstGeom prst="rect">
            <a:avLst/>
          </a:prstGeom>
          <a:gradFill>
            <a:gsLst>
              <a:gs pos="0">
                <a:srgbClr val="FFFFFF">
                  <a:alpha val="0"/>
                </a:srgbClr>
              </a:gs>
              <a:gs pos="2655">
                <a:srgbClr val="FFFFFF">
                  <a:alpha val="0"/>
                </a:srgbClr>
              </a:gs>
              <a:gs pos="15000">
                <a:srgbClr val="FFFFFF">
                  <a:alpha val="33333"/>
                </a:srgbClr>
              </a:gs>
              <a:gs pos="51000">
                <a:schemeClr val="lt1"/>
              </a:gs>
              <a:gs pos="94000">
                <a:srgbClr val="FFFFFF">
                  <a:alpha val="33333"/>
                </a:srgbClr>
              </a:gs>
              <a:gs pos="100000">
                <a:srgbClr val="FFFFFF">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92" name="Google Shape;92;p1"/>
          <p:cNvPicPr preferRelativeResize="0"/>
          <p:nvPr/>
        </p:nvPicPr>
        <p:blipFill rotWithShape="1">
          <a:blip r:embed="rId3">
            <a:alphaModFix/>
          </a:blip>
          <a:srcRect/>
          <a:stretch/>
        </p:blipFill>
        <p:spPr>
          <a:xfrm>
            <a:off x="12104" y="24501"/>
            <a:ext cx="3859753" cy="1538254"/>
          </a:xfrm>
          <a:prstGeom prst="rect">
            <a:avLst/>
          </a:prstGeom>
          <a:noFill/>
          <a:ln>
            <a:noFill/>
          </a:ln>
        </p:spPr>
      </p:pic>
      <p:sp>
        <p:nvSpPr>
          <p:cNvPr id="93" name="Google Shape;93;p1"/>
          <p:cNvSpPr/>
          <p:nvPr/>
        </p:nvSpPr>
        <p:spPr>
          <a:xfrm flipH="1">
            <a:off x="9829797" y="5353049"/>
            <a:ext cx="2366623" cy="1600201"/>
          </a:xfrm>
          <a:prstGeom prst="rtTriangle">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4" name="Google Shape;94;p1"/>
          <p:cNvSpPr txBox="1"/>
          <p:nvPr/>
        </p:nvSpPr>
        <p:spPr>
          <a:xfrm>
            <a:off x="6881359" y="6019560"/>
            <a:ext cx="4928608"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595959"/>
                </a:solidFill>
                <a:latin typeface="Arial"/>
                <a:ea typeface="Arial"/>
                <a:cs typeface="Arial"/>
                <a:sym typeface="Arial"/>
              </a:rPr>
              <a:t>DISCOVER . </a:t>
            </a:r>
            <a:r>
              <a:rPr lang="en-US" sz="2000" b="1" i="0" u="none" strike="noStrike" cap="none">
                <a:solidFill>
                  <a:srgbClr val="C00000"/>
                </a:solidFill>
                <a:latin typeface="Arial"/>
                <a:ea typeface="Arial"/>
                <a:cs typeface="Arial"/>
                <a:sym typeface="Arial"/>
              </a:rPr>
              <a:t>LEARN</a:t>
            </a:r>
            <a:r>
              <a:rPr lang="en-US" sz="2000" b="1" i="0" u="none" strike="noStrike" cap="none">
                <a:solidFill>
                  <a:srgbClr val="595959"/>
                </a:solidFill>
                <a:latin typeface="Arial"/>
                <a:ea typeface="Arial"/>
                <a:cs typeface="Arial"/>
                <a:sym typeface="Arial"/>
              </a:rPr>
              <a:t> . EMPOWER</a:t>
            </a:r>
            <a:endParaRPr sz="12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1" i="0" u="none" strike="noStrike" cap="none">
              <a:solidFill>
                <a:schemeClr val="dk1"/>
              </a:solidFill>
              <a:latin typeface="Arial"/>
              <a:ea typeface="Arial"/>
              <a:cs typeface="Arial"/>
              <a:sym typeface="Arial"/>
            </a:endParaRPr>
          </a:p>
        </p:txBody>
      </p:sp>
      <p:sp>
        <p:nvSpPr>
          <p:cNvPr id="95" name="Google Shape;95;p1"/>
          <p:cNvSpPr/>
          <p:nvPr/>
        </p:nvSpPr>
        <p:spPr>
          <a:xfrm>
            <a:off x="6885780" y="6043646"/>
            <a:ext cx="45719" cy="37062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6" name="Google Shape;96;p1"/>
          <p:cNvSpPr txBox="1"/>
          <p:nvPr/>
        </p:nvSpPr>
        <p:spPr>
          <a:xfrm>
            <a:off x="3871857" y="6296559"/>
            <a:ext cx="1830785"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 </a:t>
            </a:r>
            <a:endParaRPr sz="1800" b="0" i="0" u="none" strike="noStrike" cap="none">
              <a:solidFill>
                <a:schemeClr val="dk1"/>
              </a:solidFill>
              <a:latin typeface="Calibri"/>
              <a:ea typeface="Calibri"/>
              <a:cs typeface="Calibri"/>
              <a:sym typeface="Calibri"/>
            </a:endParaRPr>
          </a:p>
        </p:txBody>
      </p:sp>
      <p:sp>
        <p:nvSpPr>
          <p:cNvPr id="97" name="Google Shape;97;p1"/>
          <p:cNvSpPr txBox="1"/>
          <p:nvPr/>
        </p:nvSpPr>
        <p:spPr>
          <a:xfrm>
            <a:off x="2127857" y="2051945"/>
            <a:ext cx="9063318" cy="5251141"/>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Clr>
                <a:srgbClr val="000000"/>
              </a:buClr>
              <a:buSzPts val="3200"/>
              <a:buFont typeface="Arial"/>
              <a:buNone/>
            </a:pPr>
            <a:r>
              <a:rPr lang="en-US" sz="3200" b="1" i="0" u="none" strike="noStrike" cap="none">
                <a:solidFill>
                  <a:schemeClr val="dk1"/>
                </a:solidFill>
                <a:latin typeface="Arial Black"/>
                <a:ea typeface="Arial Black"/>
                <a:cs typeface="Arial Black"/>
                <a:sym typeface="Arial Black"/>
              </a:rPr>
              <a:t>University Institute of Engineering</a:t>
            </a:r>
            <a:endParaRPr sz="1400" b="0" i="0" u="none" strike="noStrike" cap="none">
              <a:solidFill>
                <a:srgbClr val="000000"/>
              </a:solidFill>
              <a:latin typeface="Arial"/>
              <a:ea typeface="Arial"/>
              <a:cs typeface="Arial"/>
              <a:sym typeface="Arial"/>
            </a:endParaRPr>
          </a:p>
          <a:p>
            <a:pPr marL="0" marR="0" lvl="0" indent="0" algn="ctr" rtl="0">
              <a:lnSpc>
                <a:spcPct val="90000"/>
              </a:lnSpc>
              <a:spcBef>
                <a:spcPts val="1120"/>
              </a:spcBef>
              <a:spcAft>
                <a:spcPts val="0"/>
              </a:spcAft>
              <a:buClr>
                <a:srgbClr val="000000"/>
              </a:buClr>
              <a:buSzPts val="3200"/>
              <a:buFont typeface="Arial"/>
              <a:buNone/>
            </a:pPr>
            <a:r>
              <a:rPr lang="en-US" sz="3200" b="1" i="0" u="none" strike="noStrike" cap="none">
                <a:solidFill>
                  <a:schemeClr val="dk1"/>
                </a:solidFill>
                <a:latin typeface="Arial Black"/>
                <a:ea typeface="Arial Black"/>
                <a:cs typeface="Arial Black"/>
                <a:sym typeface="Arial Black"/>
              </a:rPr>
              <a:t>DEPARTMENT OF COMPUTER SCIENCE &amp; ENGINEERING</a:t>
            </a:r>
            <a:endParaRPr sz="3200" b="1" i="0" u="none" strike="noStrike" cap="none">
              <a:solidFill>
                <a:schemeClr val="dk1"/>
              </a:solidFill>
              <a:latin typeface="Arial Black"/>
              <a:ea typeface="Arial Black"/>
              <a:cs typeface="Arial Black"/>
              <a:sym typeface="Arial Black"/>
            </a:endParaRPr>
          </a:p>
          <a:p>
            <a:pPr marL="0" marR="0" lvl="0" indent="0" algn="ctr" rtl="0">
              <a:lnSpc>
                <a:spcPct val="90000"/>
              </a:lnSpc>
              <a:spcBef>
                <a:spcPts val="1120"/>
              </a:spcBef>
              <a:spcAft>
                <a:spcPts val="0"/>
              </a:spcAft>
              <a:buClr>
                <a:srgbClr val="000000"/>
              </a:buClr>
              <a:buSzPts val="2800"/>
              <a:buFont typeface="Arial"/>
              <a:buNone/>
            </a:pPr>
            <a:r>
              <a:rPr lang="en-US" sz="2800" b="0" i="0" u="none" strike="noStrike" cap="none">
                <a:solidFill>
                  <a:schemeClr val="dk1"/>
                </a:solidFill>
                <a:latin typeface="Times New Roman"/>
                <a:ea typeface="Times New Roman"/>
                <a:cs typeface="Times New Roman"/>
                <a:sym typeface="Times New Roman"/>
              </a:rPr>
              <a:t>Bachelor of  Engineering  </a:t>
            </a:r>
            <a:endParaRPr sz="1400" b="0" i="0" u="none" strike="noStrike" cap="none">
              <a:solidFill>
                <a:srgbClr val="000000"/>
              </a:solidFill>
              <a:latin typeface="Arial"/>
              <a:ea typeface="Arial"/>
              <a:cs typeface="Arial"/>
              <a:sym typeface="Arial"/>
            </a:endParaRPr>
          </a:p>
          <a:p>
            <a:pPr marL="0" marR="0" lvl="0" indent="0" algn="ctr" rtl="0">
              <a:lnSpc>
                <a:spcPct val="90000"/>
              </a:lnSpc>
              <a:spcBef>
                <a:spcPts val="980"/>
              </a:spcBef>
              <a:spcAft>
                <a:spcPts val="0"/>
              </a:spcAft>
              <a:buClr>
                <a:srgbClr val="000000"/>
              </a:buClr>
              <a:buSzPts val="2800"/>
              <a:buFont typeface="Arial"/>
              <a:buNone/>
            </a:pPr>
            <a:r>
              <a:rPr lang="en-US" sz="2800" b="0" i="0" u="none" strike="noStrike" cap="none">
                <a:solidFill>
                  <a:schemeClr val="dk1"/>
                </a:solidFill>
                <a:latin typeface="Times New Roman"/>
                <a:ea typeface="Times New Roman"/>
                <a:cs typeface="Times New Roman"/>
                <a:sym typeface="Times New Roman"/>
              </a:rPr>
              <a:t>Subject Name: System Programming</a:t>
            </a:r>
            <a:endParaRPr sz="1400" b="0" i="0" u="none" strike="noStrike" cap="none">
              <a:solidFill>
                <a:srgbClr val="000000"/>
              </a:solidFill>
              <a:latin typeface="Arial"/>
              <a:ea typeface="Arial"/>
              <a:cs typeface="Arial"/>
              <a:sym typeface="Arial"/>
            </a:endParaRPr>
          </a:p>
          <a:p>
            <a:pPr marL="0" marR="0" lvl="0" indent="0" algn="ctr" rtl="0">
              <a:lnSpc>
                <a:spcPct val="90000"/>
              </a:lnSpc>
              <a:spcBef>
                <a:spcPts val="980"/>
              </a:spcBef>
              <a:spcAft>
                <a:spcPts val="0"/>
              </a:spcAft>
              <a:buClr>
                <a:srgbClr val="000000"/>
              </a:buClr>
              <a:buSzPts val="2800"/>
              <a:buFont typeface="Arial"/>
              <a:buNone/>
            </a:pPr>
            <a:r>
              <a:rPr lang="en-US" sz="2800" b="0" i="0" u="none" strike="noStrike" cap="none">
                <a:solidFill>
                  <a:schemeClr val="dk1"/>
                </a:solidFill>
                <a:latin typeface="Times New Roman"/>
                <a:ea typeface="Times New Roman"/>
                <a:cs typeface="Times New Roman"/>
                <a:sym typeface="Times New Roman"/>
              </a:rPr>
              <a:t>Subject Code: CST-315</a:t>
            </a:r>
            <a:endParaRPr sz="2400" b="0" i="0" u="none" strike="noStrike" cap="none">
              <a:solidFill>
                <a:schemeClr val="dk1"/>
              </a:solidFill>
              <a:latin typeface="Calibri"/>
              <a:ea typeface="Calibri"/>
              <a:cs typeface="Calibri"/>
              <a:sym typeface="Calibri"/>
            </a:endParaRPr>
          </a:p>
          <a:p>
            <a:pPr marL="0" marR="0" lvl="0" indent="0" algn="ctr" rtl="0">
              <a:lnSpc>
                <a:spcPct val="90000"/>
              </a:lnSpc>
              <a:spcBef>
                <a:spcPts val="980"/>
              </a:spcBef>
              <a:spcAft>
                <a:spcPts val="0"/>
              </a:spcAft>
              <a:buClr>
                <a:srgbClr val="000000"/>
              </a:buClr>
              <a:buSzPts val="3200"/>
              <a:buFont typeface="Arial"/>
              <a:buNone/>
            </a:pPr>
            <a:endParaRPr sz="3200" b="1" i="0" u="none" strike="noStrike" cap="none">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Clr>
                <a:srgbClr val="000000"/>
              </a:buClr>
              <a:buSzPts val="3200"/>
              <a:buFont typeface="Arial"/>
              <a:buNone/>
            </a:pPr>
            <a:endParaRPr sz="3200" b="1" i="0" u="none" strike="noStrike" cap="none">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Clr>
                <a:srgbClr val="000000"/>
              </a:buClr>
              <a:buSzPts val="3200"/>
              <a:buFont typeface="Arial"/>
              <a:buNone/>
            </a:pPr>
            <a:r>
              <a:rPr lang="en-US" sz="3200" b="1" i="0" u="none" strike="noStrike" cap="none">
                <a:solidFill>
                  <a:srgbClr val="262626"/>
                </a:solidFill>
                <a:latin typeface="Times New Roman"/>
                <a:ea typeface="Times New Roman"/>
                <a:cs typeface="Times New Roman"/>
                <a:sym typeface="Times New Roman"/>
              </a:rPr>
              <a:t> </a:t>
            </a:r>
            <a:endParaRPr sz="3200" b="1" i="0" u="none" strike="noStrike" cap="none">
              <a:solidFill>
                <a:srgbClr val="262626"/>
              </a:solidFill>
              <a:latin typeface="Times New Roman"/>
              <a:ea typeface="Times New Roman"/>
              <a:cs typeface="Times New Roman"/>
              <a:sym typeface="Times New Roman"/>
            </a:endParaRPr>
          </a:p>
          <a:p>
            <a:pPr marL="0" marR="0" lvl="0" indent="0" algn="l" rtl="0">
              <a:lnSpc>
                <a:spcPct val="100000"/>
              </a:lnSpc>
              <a:spcBef>
                <a:spcPts val="1120"/>
              </a:spcBef>
              <a:spcAft>
                <a:spcPts val="0"/>
              </a:spcAft>
              <a:buClr>
                <a:srgbClr val="000000"/>
              </a:buClr>
              <a:buSzPts val="1600"/>
              <a:buFont typeface="Arial"/>
              <a:buNone/>
            </a:pPr>
            <a:endParaRPr sz="1600" b="0" i="0" u="none" strike="noStrike" cap="none">
              <a:solidFill>
                <a:schemeClr val="dk1"/>
              </a:solidFill>
              <a:latin typeface="Raleway Thin"/>
              <a:ea typeface="Raleway Thin"/>
              <a:cs typeface="Raleway Thin"/>
              <a:sym typeface="Raleway Thin"/>
            </a:endParaRPr>
          </a:p>
        </p:txBody>
      </p:sp>
      <p:sp>
        <p:nvSpPr>
          <p:cNvPr id="98" name="Google Shape;98;p1"/>
          <p:cNvSpPr/>
          <p:nvPr/>
        </p:nvSpPr>
        <p:spPr>
          <a:xfrm>
            <a:off x="8513890" y="242054"/>
            <a:ext cx="3302379"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Department of Computer Science</a:t>
            </a:r>
            <a:endParaRPr sz="1800" b="0" i="0" u="none" strike="noStrike" cap="none">
              <a:solidFill>
                <a:schemeClr val="dk1"/>
              </a:solidFill>
              <a:latin typeface="Calibri"/>
              <a:ea typeface="Calibri"/>
              <a:cs typeface="Calibri"/>
              <a:sym typeface="Calibri"/>
            </a:endParaRPr>
          </a:p>
        </p:txBody>
      </p:sp>
      <p:sp>
        <p:nvSpPr>
          <p:cNvPr id="99" name="Google Shape;99;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a:p>
        </p:txBody>
      </p:sp>
      <p:sp>
        <p:nvSpPr>
          <p:cNvPr id="100" name="Google Shape;100;p1"/>
          <p:cNvSpPr/>
          <p:nvPr/>
        </p:nvSpPr>
        <p:spPr>
          <a:xfrm>
            <a:off x="678043" y="6120884"/>
            <a:ext cx="3627257"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Calibri"/>
                <a:ea typeface="Calibri"/>
                <a:cs typeface="Calibri"/>
                <a:sym typeface="Calibri"/>
              </a:rPr>
              <a:t>Assemblers</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5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10</a:t>
            </a:fld>
            <a:endParaRPr/>
          </a:p>
        </p:txBody>
      </p:sp>
      <p:sp>
        <p:nvSpPr>
          <p:cNvPr id="167" name="Google Shape;167;p57"/>
          <p:cNvSpPr/>
          <p:nvPr/>
        </p:nvSpPr>
        <p:spPr>
          <a:xfrm>
            <a:off x="928048" y="545910"/>
            <a:ext cx="9103056" cy="570412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4000" u="sng">
                <a:latin typeface="Times New Roman"/>
                <a:ea typeface="Times New Roman"/>
                <a:cs typeface="Times New Roman"/>
                <a:sym typeface="Times New Roman"/>
              </a:rPr>
              <a:t>Types of </a:t>
            </a:r>
            <a:r>
              <a:rPr lang="en-US" sz="4000" b="0" i="0" u="sng" strike="noStrike" cap="none">
                <a:solidFill>
                  <a:srgbClr val="000000"/>
                </a:solidFill>
                <a:latin typeface="Times New Roman"/>
                <a:ea typeface="Times New Roman"/>
                <a:cs typeface="Times New Roman"/>
                <a:sym typeface="Times New Roman"/>
              </a:rPr>
              <a:t>Applications Software</a:t>
            </a:r>
            <a:endParaRPr u="sng"/>
          </a:p>
          <a:p>
            <a:pPr marL="0" marR="0" lvl="0" indent="0" algn="just" rtl="0">
              <a:lnSpc>
                <a:spcPct val="100000"/>
              </a:lnSpc>
              <a:spcBef>
                <a:spcPts val="0"/>
              </a:spcBef>
              <a:spcAft>
                <a:spcPts val="0"/>
              </a:spcAft>
              <a:buNone/>
            </a:pPr>
            <a:endParaRPr sz="2200" b="0" i="0" u="none" strike="noStrike" cap="none">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r>
              <a:rPr lang="en-US" sz="2200" b="0" i="0" u="none" strike="noStrike" cap="none">
                <a:solidFill>
                  <a:srgbClr val="000000"/>
                </a:solidFill>
                <a:latin typeface="Times New Roman"/>
                <a:ea typeface="Times New Roman"/>
                <a:cs typeface="Times New Roman"/>
                <a:sym typeface="Times New Roman"/>
              </a:rPr>
              <a:t>Application software can also be seen as being either horizontal or vertical.</a:t>
            </a:r>
            <a:endParaRPr/>
          </a:p>
          <a:p>
            <a:pPr marL="0" marR="0" lvl="0" indent="0" algn="just" rtl="0">
              <a:lnSpc>
                <a:spcPct val="100000"/>
              </a:lnSpc>
              <a:spcBef>
                <a:spcPts val="0"/>
              </a:spcBef>
              <a:spcAft>
                <a:spcPts val="0"/>
              </a:spcAft>
              <a:buNone/>
            </a:pPr>
            <a:endParaRPr sz="2200" b="0" i="0" u="none" strike="noStrike" cap="none" baseline="30000">
              <a:solidFill>
                <a:srgbClr val="000000"/>
              </a:solidFill>
              <a:latin typeface="Times New Roman"/>
              <a:ea typeface="Times New Roman"/>
              <a:cs typeface="Times New Roman"/>
              <a:sym typeface="Times New Roman"/>
            </a:endParaRPr>
          </a:p>
          <a:p>
            <a:pPr marL="342900" marR="0" lvl="0" indent="-342900" algn="just" rtl="0">
              <a:lnSpc>
                <a:spcPct val="100000"/>
              </a:lnSpc>
              <a:spcBef>
                <a:spcPts val="0"/>
              </a:spcBef>
              <a:spcAft>
                <a:spcPts val="0"/>
              </a:spcAft>
              <a:buClr>
                <a:srgbClr val="000000"/>
              </a:buClr>
              <a:buSzPts val="2200"/>
              <a:buFont typeface="Arial"/>
              <a:buChar char="•"/>
            </a:pPr>
            <a:r>
              <a:rPr lang="en-US" sz="2200" b="1" i="0" u="none" strike="noStrike" cap="none">
                <a:solidFill>
                  <a:srgbClr val="000000"/>
                </a:solidFill>
                <a:latin typeface="Times New Roman"/>
                <a:ea typeface="Times New Roman"/>
                <a:cs typeface="Times New Roman"/>
                <a:sym typeface="Times New Roman"/>
              </a:rPr>
              <a:t>Horizontal applications </a:t>
            </a:r>
            <a:r>
              <a:rPr lang="en-US" sz="2200" b="0" i="0" u="none" strike="noStrike" cap="none">
                <a:solidFill>
                  <a:srgbClr val="000000"/>
                </a:solidFill>
                <a:latin typeface="Times New Roman"/>
                <a:ea typeface="Times New Roman"/>
                <a:cs typeface="Times New Roman"/>
                <a:sym typeface="Times New Roman"/>
              </a:rPr>
              <a:t>are more popular and widespread, because they are general purpose, for example word processors or databases. </a:t>
            </a:r>
            <a:endParaRPr sz="2200" b="0" i="0" u="none" strike="noStrike" cap="none">
              <a:solidFill>
                <a:srgbClr val="000000"/>
              </a:solidFill>
              <a:latin typeface="Times New Roman"/>
              <a:ea typeface="Times New Roman"/>
              <a:cs typeface="Times New Roman"/>
              <a:sym typeface="Times New Roman"/>
            </a:endParaRPr>
          </a:p>
          <a:p>
            <a:pPr marL="457200" marR="0" lvl="0" indent="0" algn="just" rtl="0">
              <a:lnSpc>
                <a:spcPct val="100000"/>
              </a:lnSpc>
              <a:spcBef>
                <a:spcPts val="0"/>
              </a:spcBef>
              <a:spcAft>
                <a:spcPts val="0"/>
              </a:spcAft>
              <a:buNone/>
            </a:pPr>
            <a:endParaRPr sz="2200">
              <a:latin typeface="Times New Roman"/>
              <a:ea typeface="Times New Roman"/>
              <a:cs typeface="Times New Roman"/>
              <a:sym typeface="Times New Roman"/>
            </a:endParaRPr>
          </a:p>
          <a:p>
            <a:pPr marL="342900" marR="0" lvl="0" indent="-342900" algn="just" rtl="0">
              <a:lnSpc>
                <a:spcPct val="100000"/>
              </a:lnSpc>
              <a:spcBef>
                <a:spcPts val="0"/>
              </a:spcBef>
              <a:spcAft>
                <a:spcPts val="0"/>
              </a:spcAft>
              <a:buClr>
                <a:srgbClr val="000000"/>
              </a:buClr>
              <a:buSzPts val="2200"/>
              <a:buFont typeface="Arial"/>
              <a:buChar char="•"/>
            </a:pPr>
            <a:r>
              <a:rPr lang="en-US" sz="2200" b="1" i="0" u="none" strike="noStrike" cap="none">
                <a:solidFill>
                  <a:srgbClr val="000000"/>
                </a:solidFill>
                <a:latin typeface="Times New Roman"/>
                <a:ea typeface="Times New Roman"/>
                <a:cs typeface="Times New Roman"/>
                <a:sym typeface="Times New Roman"/>
              </a:rPr>
              <a:t>Vertical applications </a:t>
            </a:r>
            <a:r>
              <a:rPr lang="en-US" sz="2200" b="0" i="0" u="none" strike="noStrike" cap="none">
                <a:solidFill>
                  <a:srgbClr val="000000"/>
                </a:solidFill>
                <a:latin typeface="Times New Roman"/>
                <a:ea typeface="Times New Roman"/>
                <a:cs typeface="Times New Roman"/>
                <a:sym typeface="Times New Roman"/>
              </a:rPr>
              <a:t>are niche products, designed for a particular type of industry or business, or department within an organization. Integrated suites of software will try to handle every specific aspect possible of, for example, manufacturing or banking systems, or accounting, or customer service.</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5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a:p>
        </p:txBody>
      </p:sp>
      <p:sp>
        <p:nvSpPr>
          <p:cNvPr id="174" name="Google Shape;174;p59"/>
          <p:cNvSpPr/>
          <p:nvPr/>
        </p:nvSpPr>
        <p:spPr>
          <a:xfrm>
            <a:off x="-3548542" y="4726746"/>
            <a:ext cx="25761267"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r>
              <a:rPr lang="en-US" sz="1400" b="0" i="0" u="none" strike="noStrike" cap="none">
                <a:solidFill>
                  <a:srgbClr val="000000"/>
                </a:solidFill>
                <a:latin typeface="Times New Roman"/>
                <a:ea typeface="Times New Roman"/>
                <a:cs typeface="Times New Roman"/>
                <a:sym typeface="Times New Roman"/>
              </a:rPr>
              <a:t>:</a:t>
            </a:r>
            <a:endParaRPr sz="1400" b="0" i="0" u="none" strike="noStrike" cap="none">
              <a:solidFill>
                <a:srgbClr val="000000"/>
              </a:solidFill>
              <a:latin typeface="Times New Roman"/>
              <a:ea typeface="Times New Roman"/>
              <a:cs typeface="Times New Roman"/>
              <a:sym typeface="Times New Roman"/>
            </a:endParaRPr>
          </a:p>
        </p:txBody>
      </p:sp>
      <p:pic>
        <p:nvPicPr>
          <p:cNvPr id="175" name="Google Shape;175;p59" descr="See the source image"/>
          <p:cNvPicPr preferRelativeResize="0"/>
          <p:nvPr/>
        </p:nvPicPr>
        <p:blipFill rotWithShape="1">
          <a:blip r:embed="rId3">
            <a:alphaModFix/>
          </a:blip>
          <a:srcRect/>
          <a:stretch/>
        </p:blipFill>
        <p:spPr>
          <a:xfrm>
            <a:off x="1547447" y="121797"/>
            <a:ext cx="10185009" cy="7315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60"/>
          <p:cNvSpPr txBox="1">
            <a:spLocks noGrp="1"/>
          </p:cNvSpPr>
          <p:nvPr>
            <p:ph type="ftr" idx="11"/>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rgbClr val="888888"/>
              </a:solidFill>
              <a:latin typeface="Calibri"/>
              <a:ea typeface="Calibri"/>
              <a:cs typeface="Calibri"/>
              <a:sym typeface="Calibri"/>
            </a:endParaRPr>
          </a:p>
        </p:txBody>
      </p:sp>
      <p:sp>
        <p:nvSpPr>
          <p:cNvPr id="181" name="Google Shape;181;p60"/>
          <p:cNvSpPr txBox="1">
            <a:spLocks noGrp="1"/>
          </p:cNvSpPr>
          <p:nvPr>
            <p:ph type="sldNum" idx="12"/>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n-US" sz="1200" b="0" i="0" u="none" strike="noStrike" cap="none">
                <a:solidFill>
                  <a:srgbClr val="888888"/>
                </a:solidFill>
                <a:latin typeface="Calibri"/>
                <a:ea typeface="Calibri"/>
                <a:cs typeface="Calibri"/>
                <a:sym typeface="Calibri"/>
              </a:rPr>
              <a:t>12</a:t>
            </a:fld>
            <a:endParaRPr sz="1200" b="0" i="0" u="none" strike="noStrike" cap="none">
              <a:solidFill>
                <a:srgbClr val="888888"/>
              </a:solidFill>
              <a:latin typeface="Calibri"/>
              <a:ea typeface="Calibri"/>
              <a:cs typeface="Calibri"/>
              <a:sym typeface="Calibri"/>
            </a:endParaRPr>
          </a:p>
        </p:txBody>
      </p:sp>
      <p:sp>
        <p:nvSpPr>
          <p:cNvPr id="182" name="Google Shape;182;p6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b="1">
                <a:solidFill>
                  <a:schemeClr val="dk1"/>
                </a:solidFill>
              </a:rPr>
              <a:t>System Programming</a:t>
            </a:r>
            <a:endParaRPr/>
          </a:p>
        </p:txBody>
      </p:sp>
      <p:sp>
        <p:nvSpPr>
          <p:cNvPr id="183" name="Google Shape;183;p60"/>
          <p:cNvSpPr txBox="1">
            <a:spLocks noGrp="1"/>
          </p:cNvSpPr>
          <p:nvPr>
            <p:ph type="body" idx="1"/>
          </p:nvPr>
        </p:nvSpPr>
        <p:spPr>
          <a:xfrm>
            <a:off x="914400" y="1447800"/>
            <a:ext cx="10363200" cy="3886200"/>
          </a:xfrm>
          <a:prstGeom prst="rect">
            <a:avLst/>
          </a:prstGeom>
          <a:noFill/>
          <a:ln>
            <a:noFill/>
          </a:ln>
        </p:spPr>
        <p:txBody>
          <a:bodyPr spcFirstLastPara="1" wrap="square" lIns="91425" tIns="45700" rIns="91425" bIns="45700" anchor="t" anchorCtr="0">
            <a:normAutofit/>
          </a:bodyPr>
          <a:lstStyle/>
          <a:p>
            <a:pPr marL="457200" lvl="0" indent="-342900" algn="just" rtl="0">
              <a:lnSpc>
                <a:spcPct val="90000"/>
              </a:lnSpc>
              <a:spcBef>
                <a:spcPts val="1000"/>
              </a:spcBef>
              <a:spcAft>
                <a:spcPts val="0"/>
              </a:spcAft>
              <a:buSzPts val="1800"/>
              <a:buChar char="•"/>
            </a:pPr>
            <a:r>
              <a:rPr lang="en-US" sz="1800"/>
              <a:t>System programming (or systems programming) is the activity of programming the system software. The primary distinguishing characteristic of systems programming when compared to application programming is that application programming aims to produce software which provides services to the user (e.g. word processor), whereas systems programming aims to produce software which provides services to the computer hardware (e.g. disk defragmenter). It requires a greater degree of hardware awareness.</a:t>
            </a:r>
            <a:endParaRPr/>
          </a:p>
          <a:p>
            <a:pPr marL="457200" lvl="0" indent="-342900" algn="just" rtl="0">
              <a:lnSpc>
                <a:spcPct val="90000"/>
              </a:lnSpc>
              <a:spcBef>
                <a:spcPts val="1000"/>
              </a:spcBef>
              <a:spcAft>
                <a:spcPts val="0"/>
              </a:spcAft>
              <a:buSzPts val="1800"/>
              <a:buChar char="•"/>
            </a:pPr>
            <a:r>
              <a:rPr lang="en-US" sz="1800"/>
              <a:t>An example is an operating system, which usually acts as the interface between the user, the application software, and computer hardware. The OS provides an environment that enables users to execute other programs efficiently. Comprising of a set of system programs, the operating system functions include storage management, file handling, memory management, CPU and device scheduling and management, error handling, process control and more.</a:t>
            </a:r>
            <a:endParaRPr sz="1800" b="1">
              <a:solidFill>
                <a:schemeClr val="lt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6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13</a:t>
            </a:fld>
            <a:endParaRPr/>
          </a:p>
        </p:txBody>
      </p:sp>
      <p:sp>
        <p:nvSpPr>
          <p:cNvPr id="190" name="Google Shape;190;p61"/>
          <p:cNvSpPr/>
          <p:nvPr/>
        </p:nvSpPr>
        <p:spPr>
          <a:xfrm>
            <a:off x="801858" y="661183"/>
            <a:ext cx="11390142" cy="406265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4000" b="1" i="0" u="none" strike="noStrike" cap="none">
                <a:solidFill>
                  <a:srgbClr val="000000"/>
                </a:solidFill>
                <a:latin typeface="Times New Roman"/>
                <a:ea typeface="Times New Roman"/>
                <a:cs typeface="Times New Roman"/>
                <a:sym typeface="Times New Roman"/>
              </a:rPr>
              <a:t>References</a:t>
            </a:r>
            <a:endParaRPr/>
          </a:p>
          <a:p>
            <a:pPr marL="0" marR="0" lvl="0" indent="0" algn="l" rtl="0">
              <a:lnSpc>
                <a:spcPct val="100000"/>
              </a:lnSpc>
              <a:spcBef>
                <a:spcPts val="0"/>
              </a:spcBef>
              <a:spcAft>
                <a:spcPts val="0"/>
              </a:spcAft>
              <a:buNone/>
            </a:pPr>
            <a:endParaRPr sz="4000" b="1" i="0" u="none" strike="noStrike" cap="none">
              <a:solidFill>
                <a:srgbClr val="000000"/>
              </a:solidFill>
              <a:latin typeface="Times New Roman"/>
              <a:ea typeface="Times New Roman"/>
              <a:cs typeface="Times New Roman"/>
              <a:sym typeface="Times New Roman"/>
            </a:endParaRPr>
          </a:p>
          <a:p>
            <a:pPr marL="342900" marR="0" lvl="0" indent="-342900" algn="l" rtl="0">
              <a:lnSpc>
                <a:spcPct val="100000"/>
              </a:lnSpc>
              <a:spcBef>
                <a:spcPts val="0"/>
              </a:spcBef>
              <a:spcAft>
                <a:spcPts val="0"/>
              </a:spcAft>
              <a:buClr>
                <a:srgbClr val="000000"/>
              </a:buClr>
              <a:buSzPts val="2000"/>
              <a:buFont typeface="Arial"/>
              <a:buChar char="•"/>
            </a:pPr>
            <a:r>
              <a:rPr lang="en-US" sz="2000" b="0" i="0" u="sng" strike="noStrike" cap="none">
                <a:solidFill>
                  <a:srgbClr val="000000"/>
                </a:solidFill>
                <a:latin typeface="Arial"/>
                <a:ea typeface="Arial"/>
                <a:cs typeface="Arial"/>
                <a:sym typeface="Aria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Introduction to Computer Software PowerPoint Presentation, free download - ID:5644955 (slideserve.com)</a:t>
            </a:r>
            <a:endParaRPr sz="2000" b="0" i="0" u="none" strike="noStrike" cap="none">
              <a:solidFill>
                <a:srgbClr val="000000"/>
              </a:solidFill>
              <a:latin typeface="Arial"/>
              <a:ea typeface="Arial"/>
              <a:cs typeface="Arial"/>
              <a:sym typeface="Arial"/>
            </a:endParaRPr>
          </a:p>
          <a:p>
            <a:pPr marL="342900" marR="0" lvl="0" indent="-21590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2000"/>
              <a:buFont typeface="Arial"/>
              <a:buChar char="•"/>
            </a:pPr>
            <a:r>
              <a:rPr lang="en-US" sz="2000" b="0" i="0" u="sng" strike="noStrike" cap="none">
                <a:solidFill>
                  <a:srgbClr val="000000"/>
                </a:solidFill>
                <a:latin typeface="Arial"/>
                <a:ea typeface="Arial"/>
                <a:cs typeface="Arial"/>
                <a:sym typeface="Aria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Introduction to software | computer Software (w3htmlschool.com)</a:t>
            </a:r>
            <a:endParaRPr sz="2000" b="0" i="0" u="none" strike="noStrike" cap="none">
              <a:solidFill>
                <a:srgbClr val="000000"/>
              </a:solidFill>
              <a:latin typeface="Arial"/>
              <a:ea typeface="Arial"/>
              <a:cs typeface="Arial"/>
              <a:sym typeface="Arial"/>
            </a:endParaRPr>
          </a:p>
          <a:p>
            <a:pPr marL="342900" marR="0" lvl="0" indent="-21590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2000"/>
              <a:buFont typeface="Arial"/>
              <a:buChar char="•"/>
            </a:pPr>
            <a:r>
              <a:rPr lang="en-US" sz="2000" b="0" i="0" u="sng" strike="noStrike" cap="none">
                <a:solidFill>
                  <a:srgbClr val="000000"/>
                </a:solidFill>
                <a:latin typeface="Arial"/>
                <a:ea typeface="Arial"/>
                <a:cs typeface="Arial"/>
                <a:sym typeface="Arial"/>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Types of Software – GeeksforGeeks</a:t>
            </a:r>
            <a:endParaRPr sz="2000" b="0" i="0" u="none" strike="noStrike" cap="none">
              <a:solidFill>
                <a:srgbClr val="000000"/>
              </a:solidFill>
              <a:latin typeface="Arial"/>
              <a:ea typeface="Arial"/>
              <a:cs typeface="Arial"/>
              <a:sym typeface="Arial"/>
            </a:endParaRPr>
          </a:p>
          <a:p>
            <a:pPr marL="342900" marR="0" lvl="0" indent="-21590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400" b="0" i="0" u="none" strike="noStrike" cap="none">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4"/>
        <p:cNvGrpSpPr/>
        <p:nvPr/>
      </p:nvGrpSpPr>
      <p:grpSpPr>
        <a:xfrm>
          <a:off x="0" y="0"/>
          <a:ext cx="0" cy="0"/>
          <a:chOff x="0" y="0"/>
          <a:chExt cx="0" cy="0"/>
        </a:xfrm>
      </p:grpSpPr>
      <p:sp>
        <p:nvSpPr>
          <p:cNvPr id="195" name="Google Shape;195;p21"/>
          <p:cNvSpPr/>
          <p:nvPr/>
        </p:nvSpPr>
        <p:spPr>
          <a:xfrm>
            <a:off x="0" y="0"/>
            <a:ext cx="12192000" cy="4686918"/>
          </a:xfrm>
          <a:prstGeom prst="rect">
            <a:avLst/>
          </a:prstGeom>
          <a:solidFill>
            <a:srgbClr val="385623">
              <a:alpha val="6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cxnSp>
        <p:nvCxnSpPr>
          <p:cNvPr id="196" name="Google Shape;196;p21"/>
          <p:cNvCxnSpPr/>
          <p:nvPr/>
        </p:nvCxnSpPr>
        <p:spPr>
          <a:xfrm>
            <a:off x="9347200" y="0"/>
            <a:ext cx="1828800" cy="1828800"/>
          </a:xfrm>
          <a:prstGeom prst="straightConnector1">
            <a:avLst/>
          </a:prstGeom>
          <a:noFill/>
          <a:ln w="9525" cap="flat" cmpd="sng">
            <a:solidFill>
              <a:schemeClr val="accent2"/>
            </a:solidFill>
            <a:prstDash val="solid"/>
            <a:miter lim="800000"/>
            <a:headEnd type="none" w="sm" len="sm"/>
            <a:tailEnd type="none" w="sm" len="sm"/>
          </a:ln>
        </p:spPr>
      </p:cxnSp>
      <p:cxnSp>
        <p:nvCxnSpPr>
          <p:cNvPr id="197" name="Google Shape;197;p21"/>
          <p:cNvCxnSpPr/>
          <p:nvPr/>
        </p:nvCxnSpPr>
        <p:spPr>
          <a:xfrm>
            <a:off x="10169128" y="0"/>
            <a:ext cx="663972" cy="663972"/>
          </a:xfrm>
          <a:prstGeom prst="straightConnector1">
            <a:avLst/>
          </a:prstGeom>
          <a:noFill/>
          <a:ln w="9525" cap="flat" cmpd="sng">
            <a:solidFill>
              <a:schemeClr val="accent2"/>
            </a:solidFill>
            <a:prstDash val="solid"/>
            <a:miter lim="800000"/>
            <a:headEnd type="none" w="sm" len="sm"/>
            <a:tailEnd type="none" w="sm" len="sm"/>
          </a:ln>
        </p:spPr>
      </p:cxnSp>
      <p:cxnSp>
        <p:nvCxnSpPr>
          <p:cNvPr id="198" name="Google Shape;198;p21"/>
          <p:cNvCxnSpPr/>
          <p:nvPr/>
        </p:nvCxnSpPr>
        <p:spPr>
          <a:xfrm>
            <a:off x="733426" y="6294597"/>
            <a:ext cx="558345" cy="558345"/>
          </a:xfrm>
          <a:prstGeom prst="straightConnector1">
            <a:avLst/>
          </a:prstGeom>
          <a:noFill/>
          <a:ln w="9525" cap="flat" cmpd="sng">
            <a:solidFill>
              <a:schemeClr val="accent2"/>
            </a:solidFill>
            <a:prstDash val="solid"/>
            <a:miter lim="800000"/>
            <a:headEnd type="none" w="sm" len="sm"/>
            <a:tailEnd type="none" w="sm" len="sm"/>
          </a:ln>
        </p:spPr>
      </p:cxnSp>
      <p:cxnSp>
        <p:nvCxnSpPr>
          <p:cNvPr id="199" name="Google Shape;199;p21"/>
          <p:cNvCxnSpPr/>
          <p:nvPr/>
        </p:nvCxnSpPr>
        <p:spPr>
          <a:xfrm>
            <a:off x="390526" y="5129689"/>
            <a:ext cx="1728311" cy="1728311"/>
          </a:xfrm>
          <a:prstGeom prst="straightConnector1">
            <a:avLst/>
          </a:prstGeom>
          <a:noFill/>
          <a:ln w="9525" cap="flat" cmpd="sng">
            <a:solidFill>
              <a:schemeClr val="accent2"/>
            </a:solidFill>
            <a:prstDash val="solid"/>
            <a:miter lim="800000"/>
            <a:headEnd type="none" w="sm" len="sm"/>
            <a:tailEnd type="none" w="sm" len="sm"/>
          </a:ln>
        </p:spPr>
      </p:cxnSp>
      <p:sp>
        <p:nvSpPr>
          <p:cNvPr id="200" name="Google Shape;200;p21"/>
          <p:cNvSpPr txBox="1"/>
          <p:nvPr/>
        </p:nvSpPr>
        <p:spPr>
          <a:xfrm>
            <a:off x="1485902" y="2249080"/>
            <a:ext cx="10725148" cy="1231106"/>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FFFFFF"/>
              </a:buClr>
              <a:buSzPts val="8000"/>
              <a:buFont typeface="Arial"/>
              <a:buNone/>
            </a:pPr>
            <a:r>
              <a:rPr lang="en-US" sz="8000" b="0" i="0" u="none" strike="noStrike" cap="none">
                <a:solidFill>
                  <a:srgbClr val="FFFFFF"/>
                </a:solidFill>
                <a:latin typeface="Arial"/>
                <a:ea typeface="Arial"/>
                <a:cs typeface="Arial"/>
                <a:sym typeface="Arial"/>
              </a:rPr>
              <a:t>THANK YOU</a:t>
            </a:r>
            <a:endParaRPr sz="1400" b="0" i="0" u="none" strike="noStrike" cap="none">
              <a:solidFill>
                <a:srgbClr val="000000"/>
              </a:solidFill>
              <a:latin typeface="Arial"/>
              <a:ea typeface="Arial"/>
              <a:cs typeface="Arial"/>
              <a:sym typeface="Arial"/>
            </a:endParaRPr>
          </a:p>
        </p:txBody>
      </p:sp>
      <p:sp>
        <p:nvSpPr>
          <p:cNvPr id="201" name="Google Shape;201;p21"/>
          <p:cNvSpPr/>
          <p:nvPr/>
        </p:nvSpPr>
        <p:spPr>
          <a:xfrm>
            <a:off x="2641599" y="1214279"/>
            <a:ext cx="2430463" cy="3225800"/>
          </a:xfrm>
          <a:custGeom>
            <a:avLst/>
            <a:gdLst/>
            <a:ahLst/>
            <a:cxnLst/>
            <a:rect l="l" t="t" r="r" b="b"/>
            <a:pathLst>
              <a:path w="2430463" h="3225800" extrusionOk="0">
                <a:moveTo>
                  <a:pt x="2430463" y="2413000"/>
                </a:moveTo>
                <a:lnTo>
                  <a:pt x="1612900" y="3225800"/>
                </a:lnTo>
                <a:lnTo>
                  <a:pt x="0" y="1612900"/>
                </a:lnTo>
                <a:lnTo>
                  <a:pt x="1612900" y="0"/>
                </a:lnTo>
                <a:lnTo>
                  <a:pt x="2430463" y="817563"/>
                </a:lnTo>
              </a:path>
            </a:pathLst>
          </a:custGeom>
          <a:noFill/>
          <a:ln w="381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02" name="Google Shape;202;p21"/>
          <p:cNvSpPr/>
          <p:nvPr/>
        </p:nvSpPr>
        <p:spPr>
          <a:xfrm>
            <a:off x="2898774" y="1214279"/>
            <a:ext cx="2430463" cy="3225800"/>
          </a:xfrm>
          <a:custGeom>
            <a:avLst/>
            <a:gdLst/>
            <a:ahLst/>
            <a:cxnLst/>
            <a:rect l="l" t="t" r="r" b="b"/>
            <a:pathLst>
              <a:path w="2430463" h="3225800" extrusionOk="0">
                <a:moveTo>
                  <a:pt x="2430463" y="2413000"/>
                </a:moveTo>
                <a:lnTo>
                  <a:pt x="1612900" y="3225800"/>
                </a:lnTo>
                <a:lnTo>
                  <a:pt x="0" y="1612900"/>
                </a:lnTo>
                <a:lnTo>
                  <a:pt x="1612900" y="0"/>
                </a:lnTo>
                <a:lnTo>
                  <a:pt x="2430463" y="817563"/>
                </a:lnTo>
              </a:path>
            </a:pathLst>
          </a:custGeom>
          <a:noFill/>
          <a:ln w="3810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203" name="Google Shape;203;p21"/>
          <p:cNvGrpSpPr/>
          <p:nvPr/>
        </p:nvGrpSpPr>
        <p:grpSpPr>
          <a:xfrm>
            <a:off x="237520" y="152400"/>
            <a:ext cx="410563" cy="1612900"/>
            <a:chOff x="83821" y="0"/>
            <a:chExt cx="219636" cy="903079"/>
          </a:xfrm>
        </p:grpSpPr>
        <p:sp>
          <p:nvSpPr>
            <p:cNvPr id="204" name="Google Shape;204;p21"/>
            <p:cNvSpPr/>
            <p:nvPr/>
          </p:nvSpPr>
          <p:spPr>
            <a:xfrm>
              <a:off x="84026" y="0"/>
              <a:ext cx="219431" cy="210952"/>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5" name="Google Shape;205;p21"/>
            <p:cNvSpPr/>
            <p:nvPr/>
          </p:nvSpPr>
          <p:spPr>
            <a:xfrm>
              <a:off x="84262" y="408599"/>
              <a:ext cx="219194" cy="494480"/>
            </a:xfrm>
            <a:prstGeom prst="rect">
              <a:avLst/>
            </a:prstGeom>
            <a:solidFill>
              <a:srgbClr val="0C0C0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6" name="Google Shape;206;p21"/>
            <p:cNvSpPr/>
            <p:nvPr/>
          </p:nvSpPr>
          <p:spPr>
            <a:xfrm>
              <a:off x="83821" y="210952"/>
              <a:ext cx="217937" cy="2209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207" name="Google Shape;207;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solidFill>
                  <a:srgbClr val="888888"/>
                </a:solidFill>
              </a:rPr>
              <a:t>14</a:t>
            </a:fld>
            <a:endParaRPr>
              <a:solidFill>
                <a:srgbClr val="888888"/>
              </a:solidFill>
            </a:endParaRPr>
          </a:p>
        </p:txBody>
      </p:sp>
      <p:pic>
        <p:nvPicPr>
          <p:cNvPr id="208" name="Google Shape;208;p21" descr="rId1"/>
          <p:cNvPicPr preferRelativeResize="0"/>
          <p:nvPr/>
        </p:nvPicPr>
        <p:blipFill rotWithShape="1">
          <a:blip r:embed="rId3">
            <a:alphaModFix/>
          </a:blip>
          <a:srcRect/>
          <a:stretch/>
        </p:blipFill>
        <p:spPr>
          <a:xfrm>
            <a:off x="88900" y="228600"/>
            <a:ext cx="177800" cy="177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a:spLocks noGrp="1"/>
          </p:cNvSpPr>
          <p:nvPr>
            <p:ph type="title"/>
          </p:nvPr>
        </p:nvSpPr>
        <p:spPr>
          <a:xfrm>
            <a:off x="838200" y="360361"/>
            <a:ext cx="10515600" cy="1279527"/>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a:latin typeface="Times New Roman"/>
                <a:ea typeface="Times New Roman"/>
                <a:cs typeface="Times New Roman"/>
                <a:sym typeface="Times New Roman"/>
              </a:rPr>
              <a:t>Chapter-1</a:t>
            </a:r>
            <a:br>
              <a:rPr lang="en-US">
                <a:latin typeface="Times New Roman"/>
                <a:ea typeface="Times New Roman"/>
                <a:cs typeface="Times New Roman"/>
                <a:sym typeface="Times New Roman"/>
              </a:rPr>
            </a:br>
            <a:r>
              <a:rPr lang="en-US"/>
              <a:t>Overview of System Software</a:t>
            </a:r>
            <a:endParaRPr>
              <a:latin typeface="Times New Roman"/>
              <a:ea typeface="Times New Roman"/>
              <a:cs typeface="Times New Roman"/>
              <a:sym typeface="Times New Roman"/>
            </a:endParaRPr>
          </a:p>
        </p:txBody>
      </p:sp>
      <p:sp>
        <p:nvSpPr>
          <p:cNvPr id="107" name="Google Shape;107;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150000"/>
              </a:lnSpc>
              <a:spcBef>
                <a:spcPts val="0"/>
              </a:spcBef>
              <a:spcAft>
                <a:spcPts val="0"/>
              </a:spcAft>
              <a:buSzPts val="2400"/>
              <a:buChar char="•"/>
            </a:pPr>
            <a:r>
              <a:rPr lang="en-US"/>
              <a:t>Introduction</a:t>
            </a:r>
            <a:endParaRPr/>
          </a:p>
          <a:p>
            <a:pPr marL="228600" lvl="0" indent="-228600" algn="l" rtl="0">
              <a:lnSpc>
                <a:spcPct val="150000"/>
              </a:lnSpc>
              <a:spcBef>
                <a:spcPts val="0"/>
              </a:spcBef>
              <a:spcAft>
                <a:spcPts val="0"/>
              </a:spcAft>
              <a:buSzPts val="2400"/>
              <a:buChar char="•"/>
            </a:pPr>
            <a:r>
              <a:rPr lang="en-US"/>
              <a:t>Software</a:t>
            </a:r>
            <a:endParaRPr/>
          </a:p>
          <a:p>
            <a:pPr marL="228600" lvl="0" indent="-228600" algn="l" rtl="0">
              <a:lnSpc>
                <a:spcPct val="150000"/>
              </a:lnSpc>
              <a:spcBef>
                <a:spcPts val="0"/>
              </a:spcBef>
              <a:spcAft>
                <a:spcPts val="0"/>
              </a:spcAft>
              <a:buSzPts val="2400"/>
              <a:buChar char="•"/>
            </a:pPr>
            <a:r>
              <a:rPr lang="en-US"/>
              <a:t>Software Hierarchy</a:t>
            </a:r>
            <a:endParaRPr/>
          </a:p>
          <a:p>
            <a:pPr marL="228600" lvl="0" indent="-228600" algn="l" rtl="0">
              <a:lnSpc>
                <a:spcPct val="150000"/>
              </a:lnSpc>
              <a:spcBef>
                <a:spcPts val="0"/>
              </a:spcBef>
              <a:spcAft>
                <a:spcPts val="0"/>
              </a:spcAft>
              <a:buSzPts val="2400"/>
              <a:buChar char="•"/>
            </a:pPr>
            <a:r>
              <a:rPr lang="en-US"/>
              <a:t>System Programming</a:t>
            </a:r>
            <a:endParaRPr/>
          </a:p>
        </p:txBody>
      </p:sp>
      <p:sp>
        <p:nvSpPr>
          <p:cNvPr id="108" name="Google Shape;108;p3"/>
          <p:cNvSpPr/>
          <p:nvPr/>
        </p:nvSpPr>
        <p:spPr>
          <a:xfrm>
            <a:off x="838200" y="1803400"/>
            <a:ext cx="10515600" cy="4368800"/>
          </a:xfrm>
          <a:prstGeom prst="rect">
            <a:avLst/>
          </a:prstGeom>
          <a:no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9" name="Google Shape;109;p3"/>
          <p:cNvSpPr/>
          <p:nvPr/>
        </p:nvSpPr>
        <p:spPr>
          <a:xfrm>
            <a:off x="807720" y="390841"/>
            <a:ext cx="10515600" cy="1263651"/>
          </a:xfrm>
          <a:prstGeom prst="rect">
            <a:avLst/>
          </a:prstGeom>
          <a:no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0" name="Google Shape;110;p3"/>
          <p:cNvSpPr/>
          <p:nvPr/>
        </p:nvSpPr>
        <p:spPr>
          <a:xfrm>
            <a:off x="8544370" y="0"/>
            <a:ext cx="3302379"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Department of computer Science</a:t>
            </a:r>
            <a:endParaRPr sz="1800" b="0" i="0" u="none" strike="noStrike" cap="none">
              <a:solidFill>
                <a:schemeClr val="dk1"/>
              </a:solidFill>
              <a:latin typeface="Calibri"/>
              <a:ea typeface="Calibri"/>
              <a:cs typeface="Calibri"/>
              <a:sym typeface="Calibri"/>
            </a:endParaRPr>
          </a:p>
        </p:txBody>
      </p:sp>
      <p:sp>
        <p:nvSpPr>
          <p:cNvPr id="111" name="Google Shape;111;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gde84802b53_1_2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US" sz="4000" b="1">
                <a:solidFill>
                  <a:schemeClr val="dk1"/>
                </a:solidFill>
              </a:rPr>
              <a:t>Introduction-Software</a:t>
            </a:r>
            <a:endParaRPr sz="4000" b="1">
              <a:latin typeface="Times New Roman"/>
              <a:ea typeface="Times New Roman"/>
              <a:cs typeface="Times New Roman"/>
              <a:sym typeface="Times New Roman"/>
            </a:endParaRPr>
          </a:p>
        </p:txBody>
      </p:sp>
      <p:sp>
        <p:nvSpPr>
          <p:cNvPr id="118" name="Google Shape;118;gde84802b53_1_21"/>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457200" lvl="0" indent="-342900" algn="just" rtl="0">
              <a:lnSpc>
                <a:spcPct val="90000"/>
              </a:lnSpc>
              <a:spcBef>
                <a:spcPts val="1000"/>
              </a:spcBef>
              <a:spcAft>
                <a:spcPts val="0"/>
              </a:spcAft>
              <a:buSzPts val="1800"/>
              <a:buChar char="•"/>
            </a:pPr>
            <a:r>
              <a:rPr lang="en-US"/>
              <a:t>Software means computer instructions or data. Anything that can be stored electronically is software, in contrast to storage devices and display devices which are called hardware. </a:t>
            </a:r>
            <a:endParaRPr/>
          </a:p>
          <a:p>
            <a:pPr marL="457200" lvl="0" indent="-342900" algn="just" rtl="0">
              <a:lnSpc>
                <a:spcPct val="90000"/>
              </a:lnSpc>
              <a:spcBef>
                <a:spcPts val="1000"/>
              </a:spcBef>
              <a:spcAft>
                <a:spcPts val="0"/>
              </a:spcAft>
              <a:buSzPts val="1800"/>
              <a:buChar char="•"/>
            </a:pPr>
            <a:r>
              <a:rPr lang="en-US"/>
              <a:t>A computer system consists of two components; Hardware (the physical component of which includes keyboard, mouse, printer etc) and the software (the electronic  working components). Hence, software is indispensable for any computer system</a:t>
            </a:r>
            <a:endParaRPr/>
          </a:p>
          <a:p>
            <a:pPr marL="0" lvl="0" indent="0" algn="l" rtl="0">
              <a:lnSpc>
                <a:spcPct val="90000"/>
              </a:lnSpc>
              <a:spcBef>
                <a:spcPts val="1000"/>
              </a:spcBef>
              <a:spcAft>
                <a:spcPts val="0"/>
              </a:spcAft>
              <a:buSzPts val="1800"/>
              <a:buNone/>
            </a:pPr>
            <a:endParaRPr/>
          </a:p>
        </p:txBody>
      </p:sp>
      <p:sp>
        <p:nvSpPr>
          <p:cNvPr id="119" name="Google Shape;119;gde84802b53_1_2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5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4</a:t>
            </a:fld>
            <a:endParaRPr/>
          </a:p>
        </p:txBody>
      </p:sp>
      <p:pic>
        <p:nvPicPr>
          <p:cNvPr id="125" name="Google Shape;125;p51" descr="See the source image"/>
          <p:cNvPicPr preferRelativeResize="0"/>
          <p:nvPr/>
        </p:nvPicPr>
        <p:blipFill rotWithShape="1">
          <a:blip r:embed="rId3">
            <a:alphaModFix/>
          </a:blip>
          <a:srcRect/>
          <a:stretch/>
        </p:blipFill>
        <p:spPr>
          <a:xfrm>
            <a:off x="1132764" y="464025"/>
            <a:ext cx="9335069" cy="580444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5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a:p>
        </p:txBody>
      </p:sp>
      <p:sp>
        <p:nvSpPr>
          <p:cNvPr id="131" name="Google Shape;131;p52"/>
          <p:cNvSpPr/>
          <p:nvPr/>
        </p:nvSpPr>
        <p:spPr>
          <a:xfrm>
            <a:off x="668740" y="95535"/>
            <a:ext cx="11523260" cy="755591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4000" b="1" i="0" u="none" strike="noStrike" cap="none">
                <a:solidFill>
                  <a:schemeClr val="dk1"/>
                </a:solidFill>
                <a:latin typeface="Arial"/>
                <a:ea typeface="Arial"/>
                <a:cs typeface="Arial"/>
                <a:sym typeface="Arial"/>
              </a:rPr>
              <a:t>Categories of Software</a:t>
            </a:r>
            <a:endParaRPr/>
          </a:p>
          <a:p>
            <a:pPr marL="0" marR="0" lvl="0" indent="0" algn="l" rtl="0">
              <a:lnSpc>
                <a:spcPct val="100000"/>
              </a:lnSpc>
              <a:spcBef>
                <a:spcPts val="0"/>
              </a:spcBef>
              <a:spcAft>
                <a:spcPts val="0"/>
              </a:spcAft>
              <a:buNone/>
            </a:pPr>
            <a:endParaRPr sz="4000" b="1"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r>
              <a:rPr lang="en-US" sz="2000" b="0" i="0" u="none" strike="noStrike" cap="none">
                <a:solidFill>
                  <a:srgbClr val="000000"/>
                </a:solidFill>
                <a:latin typeface="Times New Roman"/>
                <a:ea typeface="Times New Roman"/>
                <a:cs typeface="Times New Roman"/>
                <a:sym typeface="Times New Roman"/>
              </a:rPr>
              <a:t>Software is categorized into </a:t>
            </a:r>
            <a:endParaRPr sz="2000" b="0" i="0" u="none" strike="noStrike" cap="none">
              <a:solidFill>
                <a:srgbClr val="000000"/>
              </a:solidFill>
              <a:latin typeface="Times New Roman"/>
              <a:ea typeface="Times New Roman"/>
              <a:cs typeface="Times New Roman"/>
              <a:sym typeface="Times New Roman"/>
            </a:endParaRPr>
          </a:p>
          <a:p>
            <a:pPr marL="342900" marR="0" lvl="0" indent="-342900" algn="just" rtl="0">
              <a:lnSpc>
                <a:spcPct val="100000"/>
              </a:lnSpc>
              <a:spcBef>
                <a:spcPts val="0"/>
              </a:spcBef>
              <a:spcAft>
                <a:spcPts val="0"/>
              </a:spcAft>
              <a:buClr>
                <a:srgbClr val="000000"/>
              </a:buClr>
              <a:buSzPts val="2000"/>
              <a:buFont typeface="Arial"/>
              <a:buChar char="•"/>
            </a:pPr>
            <a:r>
              <a:rPr lang="en-US" sz="2000" b="0" i="0" u="none" strike="noStrike" cap="none">
                <a:solidFill>
                  <a:srgbClr val="000000"/>
                </a:solidFill>
                <a:latin typeface="Times New Roman"/>
                <a:ea typeface="Times New Roman"/>
                <a:cs typeface="Times New Roman"/>
                <a:sym typeface="Times New Roman"/>
              </a:rPr>
              <a:t>Systems software and </a:t>
            </a:r>
            <a:endParaRPr sz="2000" b="0" i="0" u="none" strike="noStrike" cap="none">
              <a:solidFill>
                <a:srgbClr val="000000"/>
              </a:solidFill>
              <a:latin typeface="Times New Roman"/>
              <a:ea typeface="Times New Roman"/>
              <a:cs typeface="Times New Roman"/>
              <a:sym typeface="Times New Roman"/>
            </a:endParaRPr>
          </a:p>
          <a:p>
            <a:pPr marL="342900" marR="0" lvl="0" indent="-342900" algn="just" rtl="0">
              <a:lnSpc>
                <a:spcPct val="100000"/>
              </a:lnSpc>
              <a:spcBef>
                <a:spcPts val="0"/>
              </a:spcBef>
              <a:spcAft>
                <a:spcPts val="0"/>
              </a:spcAft>
              <a:buClr>
                <a:srgbClr val="000000"/>
              </a:buClr>
              <a:buSzPts val="2000"/>
              <a:buFont typeface="Arial"/>
              <a:buChar char="•"/>
            </a:pPr>
            <a:r>
              <a:rPr lang="en-US" sz="2000" b="0" i="0" u="none" strike="noStrike" cap="none">
                <a:solidFill>
                  <a:srgbClr val="000000"/>
                </a:solidFill>
                <a:latin typeface="Times New Roman"/>
                <a:ea typeface="Times New Roman"/>
                <a:cs typeface="Times New Roman"/>
                <a:sym typeface="Times New Roman"/>
              </a:rPr>
              <a:t>Applications software.</a:t>
            </a:r>
            <a:endParaRPr/>
          </a:p>
          <a:p>
            <a:pPr marL="342900" marR="0" lvl="0" indent="-342900" algn="just" rtl="0">
              <a:lnSpc>
                <a:spcPct val="100000"/>
              </a:lnSpc>
              <a:spcBef>
                <a:spcPts val="0"/>
              </a:spcBef>
              <a:spcAft>
                <a:spcPts val="0"/>
              </a:spcAft>
              <a:buClr>
                <a:srgbClr val="000000"/>
              </a:buClr>
              <a:buSzPts val="2000"/>
              <a:buFont typeface="Arial"/>
              <a:buChar char="•"/>
            </a:pPr>
            <a:r>
              <a:rPr lang="en-US" sz="2000" b="0" i="0" u="none" strike="noStrike" cap="none">
                <a:solidFill>
                  <a:srgbClr val="000000"/>
                </a:solidFill>
                <a:latin typeface="Times New Roman"/>
                <a:ea typeface="Times New Roman"/>
                <a:cs typeface="Times New Roman"/>
                <a:sym typeface="Times New Roman"/>
              </a:rPr>
              <a:t>Development Software</a:t>
            </a:r>
            <a:endParaRPr sz="2000" b="0" i="0" u="none" strike="noStrike" cap="none">
              <a:solidFill>
                <a:srgbClr val="000000"/>
              </a:solidFill>
              <a:latin typeface="Times New Roman"/>
              <a:ea typeface="Times New Roman"/>
              <a:cs typeface="Times New Roman"/>
              <a:sym typeface="Times New Roman"/>
            </a:endParaRPr>
          </a:p>
          <a:p>
            <a:pPr marL="0" marR="0" lvl="1" indent="0" algn="just" rtl="0">
              <a:lnSpc>
                <a:spcPct val="100000"/>
              </a:lnSpc>
              <a:spcBef>
                <a:spcPts val="580"/>
              </a:spcBef>
              <a:spcAft>
                <a:spcPts val="0"/>
              </a:spcAft>
              <a:buNone/>
            </a:pPr>
            <a:r>
              <a:rPr lang="en-US" sz="2000" b="0" i="0" u="none" strike="noStrike" cap="none">
                <a:solidFill>
                  <a:srgbClr val="000000"/>
                </a:solidFill>
                <a:latin typeface="Times New Roman"/>
                <a:ea typeface="Times New Roman"/>
                <a:cs typeface="Times New Roman"/>
                <a:sym typeface="Times New Roman"/>
              </a:rPr>
              <a:t>-Systems Software refers to set of programs that coordinates activities and functions of the hardware and various other programs.It is  operating system and all utility programs that manage computer resources at a low level.</a:t>
            </a:r>
            <a:endParaRPr/>
          </a:p>
          <a:p>
            <a:pPr marL="0" marR="0" lvl="0" indent="0" algn="just" rtl="0">
              <a:lnSpc>
                <a:spcPct val="100000"/>
              </a:lnSpc>
              <a:spcBef>
                <a:spcPts val="0"/>
              </a:spcBef>
              <a:spcAft>
                <a:spcPts val="0"/>
              </a:spcAft>
              <a:buNone/>
            </a:pPr>
            <a:r>
              <a:rPr lang="en-US" sz="2000" b="0" i="0" u="none" strike="noStrike" cap="none">
                <a:solidFill>
                  <a:srgbClr val="000000"/>
                </a:solidFill>
                <a:latin typeface="Times New Roman"/>
                <a:ea typeface="Times New Roman"/>
                <a:cs typeface="Times New Roman"/>
                <a:sym typeface="Times New Roman"/>
              </a:rPr>
              <a:t>The systems software consists of </a:t>
            </a:r>
            <a:endParaRPr sz="2000" b="0" i="0" u="none" strike="noStrike" cap="none">
              <a:solidFill>
                <a:srgbClr val="000000"/>
              </a:solidFill>
              <a:latin typeface="Times New Roman"/>
              <a:ea typeface="Times New Roman"/>
              <a:cs typeface="Times New Roman"/>
              <a:sym typeface="Times New Roman"/>
            </a:endParaRPr>
          </a:p>
          <a:p>
            <a:pPr marL="342900" marR="0" lvl="0" indent="-342900" algn="just" rtl="0">
              <a:lnSpc>
                <a:spcPct val="100000"/>
              </a:lnSpc>
              <a:spcBef>
                <a:spcPts val="0"/>
              </a:spcBef>
              <a:spcAft>
                <a:spcPts val="0"/>
              </a:spcAft>
              <a:buClr>
                <a:srgbClr val="000000"/>
              </a:buClr>
              <a:buSzPts val="2000"/>
              <a:buFont typeface="Arial"/>
              <a:buChar char="•"/>
            </a:pPr>
            <a:r>
              <a:rPr lang="en-US" sz="2000" b="0" i="0" u="none" strike="noStrike" cap="none">
                <a:solidFill>
                  <a:srgbClr val="000000"/>
                </a:solidFill>
                <a:latin typeface="Times New Roman"/>
                <a:ea typeface="Times New Roman"/>
                <a:cs typeface="Times New Roman"/>
                <a:sym typeface="Times New Roman"/>
              </a:rPr>
              <a:t>operating systems </a:t>
            </a:r>
            <a:endParaRPr/>
          </a:p>
          <a:p>
            <a:pPr marL="342900" marR="0" lvl="0" indent="-342900" algn="just" rtl="0">
              <a:lnSpc>
                <a:spcPct val="100000"/>
              </a:lnSpc>
              <a:spcBef>
                <a:spcPts val="0"/>
              </a:spcBef>
              <a:spcAft>
                <a:spcPts val="0"/>
              </a:spcAft>
              <a:buClr>
                <a:srgbClr val="000000"/>
              </a:buClr>
              <a:buSzPts val="2000"/>
              <a:buFont typeface="Arial"/>
              <a:buChar char="•"/>
            </a:pPr>
            <a:r>
              <a:rPr lang="en-US" sz="2000" b="0" i="0" u="none" strike="noStrike" cap="none">
                <a:solidFill>
                  <a:srgbClr val="000000"/>
                </a:solidFill>
                <a:latin typeface="Times New Roman"/>
                <a:ea typeface="Times New Roman"/>
                <a:cs typeface="Times New Roman"/>
                <a:sym typeface="Times New Roman"/>
              </a:rPr>
              <a:t>Utility systems</a:t>
            </a:r>
            <a:endParaRPr/>
          </a:p>
          <a:p>
            <a:pPr marL="342900" marR="0" lvl="0" indent="-342900" algn="just" rtl="0">
              <a:lnSpc>
                <a:spcPct val="100000"/>
              </a:lnSpc>
              <a:spcBef>
                <a:spcPts val="0"/>
              </a:spcBef>
              <a:spcAft>
                <a:spcPts val="0"/>
              </a:spcAft>
              <a:buClr>
                <a:srgbClr val="000000"/>
              </a:buClr>
              <a:buSzPts val="2000"/>
              <a:buFont typeface="Arial"/>
              <a:buChar char="•"/>
            </a:pPr>
            <a:r>
              <a:rPr lang="en-US" sz="2000" b="0" i="0" u="none" strike="noStrike" cap="none">
                <a:solidFill>
                  <a:srgbClr val="000000"/>
                </a:solidFill>
                <a:latin typeface="Times New Roman"/>
                <a:ea typeface="Times New Roman"/>
                <a:cs typeface="Times New Roman"/>
                <a:sym typeface="Times New Roman"/>
              </a:rPr>
              <a:t>Devices drivers and </a:t>
            </a:r>
            <a:endParaRPr sz="2000" b="0" i="0" u="none" strike="noStrike" cap="none">
              <a:solidFill>
                <a:srgbClr val="000000"/>
              </a:solidFill>
              <a:latin typeface="Times New Roman"/>
              <a:ea typeface="Times New Roman"/>
              <a:cs typeface="Times New Roman"/>
              <a:sym typeface="Times New Roman"/>
            </a:endParaRPr>
          </a:p>
          <a:p>
            <a:pPr marL="342900" marR="0" lvl="0" indent="-342900" algn="just" rtl="0">
              <a:lnSpc>
                <a:spcPct val="100000"/>
              </a:lnSpc>
              <a:spcBef>
                <a:spcPts val="0"/>
              </a:spcBef>
              <a:spcAft>
                <a:spcPts val="0"/>
              </a:spcAft>
              <a:buClr>
                <a:srgbClr val="000000"/>
              </a:buClr>
              <a:buSzPts val="2000"/>
              <a:buFont typeface="Arial"/>
              <a:buChar char="•"/>
            </a:pPr>
            <a:r>
              <a:rPr lang="en-US" sz="2000" b="0" i="0" u="none" strike="noStrike" cap="none">
                <a:solidFill>
                  <a:srgbClr val="000000"/>
                </a:solidFill>
                <a:latin typeface="Times New Roman"/>
                <a:ea typeface="Times New Roman"/>
                <a:cs typeface="Times New Roman"/>
                <a:sym typeface="Times New Roman"/>
              </a:rPr>
              <a:t>programming languages.</a:t>
            </a:r>
            <a:endParaRPr/>
          </a:p>
          <a:p>
            <a:pPr marL="0" marR="0" lvl="0" indent="0" algn="just" rtl="0">
              <a:lnSpc>
                <a:spcPct val="100000"/>
              </a:lnSpc>
              <a:spcBef>
                <a:spcPts val="0"/>
              </a:spcBef>
              <a:spcAft>
                <a:spcPts val="0"/>
              </a:spcAft>
              <a:buNone/>
            </a:pPr>
            <a:r>
              <a:rPr lang="en-US" sz="2000" b="1">
                <a:latin typeface="Times New Roman"/>
                <a:ea typeface="Times New Roman"/>
                <a:cs typeface="Times New Roman"/>
                <a:sym typeface="Times New Roman"/>
              </a:rPr>
              <a:t>O</a:t>
            </a:r>
            <a:r>
              <a:rPr lang="en-US" sz="2000" b="1" i="0" u="none" strike="noStrike" cap="none">
                <a:solidFill>
                  <a:srgbClr val="000000"/>
                </a:solidFill>
                <a:latin typeface="Times New Roman"/>
                <a:ea typeface="Times New Roman"/>
                <a:cs typeface="Times New Roman"/>
                <a:sym typeface="Times New Roman"/>
              </a:rPr>
              <a:t>perating system </a:t>
            </a:r>
            <a:r>
              <a:rPr lang="en-US" sz="2000" b="0" i="0" u="none" strike="noStrike" cap="none">
                <a:solidFill>
                  <a:srgbClr val="000000"/>
                </a:solidFill>
                <a:latin typeface="Times New Roman"/>
                <a:ea typeface="Times New Roman"/>
                <a:cs typeface="Times New Roman"/>
                <a:sym typeface="Times New Roman"/>
              </a:rPr>
              <a:t> refers to the system which runs a computer.  Operating systems consist of the master system of programs that manage the basic operations of the computer.. Examples of OS for the PC include Windows, Unix etc.</a:t>
            </a:r>
            <a:endParaRPr/>
          </a:p>
          <a:p>
            <a:pPr marL="0" marR="0" lvl="0" indent="0" algn="just" rtl="0">
              <a:lnSpc>
                <a:spcPct val="100000"/>
              </a:lnSpc>
              <a:spcBef>
                <a:spcPts val="0"/>
              </a:spcBef>
              <a:spcAft>
                <a:spcPts val="0"/>
              </a:spcAft>
              <a:buNone/>
            </a:pPr>
            <a:r>
              <a:rPr lang="en-US" sz="2000" b="1" i="0" u="none" strike="noStrike" cap="none">
                <a:solidFill>
                  <a:srgbClr val="000000"/>
                </a:solidFill>
                <a:latin typeface="Times New Roman"/>
                <a:ea typeface="Times New Roman"/>
                <a:cs typeface="Times New Roman"/>
                <a:sym typeface="Times New Roman"/>
              </a:rPr>
              <a:t>Utility Software</a:t>
            </a:r>
            <a:r>
              <a:rPr lang="en-US" sz="2000" b="0" i="0" u="none" strike="noStrike" cap="none">
                <a:solidFill>
                  <a:srgbClr val="000000"/>
                </a:solidFill>
                <a:latin typeface="Times New Roman"/>
                <a:ea typeface="Times New Roman"/>
                <a:cs typeface="Times New Roman"/>
                <a:sym typeface="Times New Roman"/>
              </a:rPr>
              <a:t>- Utility software (a type of system software) is designed to help you monitor and configure settings for your computer system equipment, the operating system, or application software.  A desktop widget is a specialized utility program that appears on a computer’s screen-based desktop</a:t>
            </a:r>
            <a:endParaRPr/>
          </a:p>
          <a:p>
            <a:pPr marL="0" marR="0" lvl="0" indent="0" algn="l" rtl="0">
              <a:lnSpc>
                <a:spcPct val="100000"/>
              </a:lnSpc>
              <a:spcBef>
                <a:spcPts val="0"/>
              </a:spcBef>
              <a:spcAft>
                <a:spcPts val="0"/>
              </a:spcAft>
              <a:buNone/>
            </a:pPr>
            <a:endParaRPr sz="40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53"/>
          <p:cNvSpPr txBox="1">
            <a:spLocks noGrp="1"/>
          </p:cNvSpPr>
          <p:nvPr>
            <p:ph type="ftr" idx="11"/>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rgbClr val="888888"/>
              </a:solidFill>
              <a:latin typeface="Calibri"/>
              <a:ea typeface="Calibri"/>
              <a:cs typeface="Calibri"/>
              <a:sym typeface="Calibri"/>
            </a:endParaRPr>
          </a:p>
        </p:txBody>
      </p:sp>
      <p:sp>
        <p:nvSpPr>
          <p:cNvPr id="137" name="Google Shape;137;p53"/>
          <p:cNvSpPr txBox="1">
            <a:spLocks noGrp="1"/>
          </p:cNvSpPr>
          <p:nvPr>
            <p:ph type="sldNum" idx="12"/>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n-US" sz="1200" b="0" i="0" u="none" strike="noStrike" cap="none">
                <a:solidFill>
                  <a:srgbClr val="888888"/>
                </a:solidFill>
                <a:latin typeface="Calibri"/>
                <a:ea typeface="Calibri"/>
                <a:cs typeface="Calibri"/>
                <a:sym typeface="Calibri"/>
              </a:rPr>
              <a:t>6</a:t>
            </a:fld>
            <a:endParaRPr sz="1200" b="0" i="0" u="none" strike="noStrike" cap="none">
              <a:solidFill>
                <a:srgbClr val="888888"/>
              </a:solidFill>
              <a:latin typeface="Calibri"/>
              <a:ea typeface="Calibri"/>
              <a:cs typeface="Calibri"/>
              <a:sym typeface="Calibri"/>
            </a:endParaRPr>
          </a:p>
        </p:txBody>
      </p:sp>
      <p:sp>
        <p:nvSpPr>
          <p:cNvPr id="138" name="Google Shape;138;p5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b="1">
                <a:solidFill>
                  <a:schemeClr val="dk1"/>
                </a:solidFill>
              </a:rPr>
              <a:t>Systems Software</a:t>
            </a:r>
            <a:endParaRPr/>
          </a:p>
        </p:txBody>
      </p:sp>
      <p:sp>
        <p:nvSpPr>
          <p:cNvPr id="139" name="Google Shape;139;p53"/>
          <p:cNvSpPr txBox="1">
            <a:spLocks noGrp="1"/>
          </p:cNvSpPr>
          <p:nvPr>
            <p:ph type="body" idx="1"/>
          </p:nvPr>
        </p:nvSpPr>
        <p:spPr>
          <a:xfrm>
            <a:off x="1524000" y="1447800"/>
            <a:ext cx="9347200" cy="4495800"/>
          </a:xfrm>
          <a:prstGeom prst="rect">
            <a:avLst/>
          </a:prstGeom>
          <a:noFill/>
          <a:ln>
            <a:noFill/>
          </a:ln>
        </p:spPr>
        <p:txBody>
          <a:bodyPr spcFirstLastPara="1" wrap="square" lIns="91425" tIns="45700" rIns="91425" bIns="45700" anchor="t" anchorCtr="0">
            <a:normAutofit/>
          </a:bodyPr>
          <a:lstStyle/>
          <a:p>
            <a:pPr marL="457200" lvl="0" indent="-342900" algn="just" rtl="0">
              <a:lnSpc>
                <a:spcPct val="90000"/>
              </a:lnSpc>
              <a:spcBef>
                <a:spcPts val="1000"/>
              </a:spcBef>
              <a:spcAft>
                <a:spcPts val="0"/>
              </a:spcAft>
              <a:buSzPts val="1800"/>
              <a:buChar char="•"/>
            </a:pPr>
            <a:r>
              <a:rPr lang="en-US" sz="2200" b="1">
                <a:latin typeface="Times New Roman"/>
                <a:ea typeface="Times New Roman"/>
                <a:cs typeface="Times New Roman"/>
                <a:sym typeface="Times New Roman"/>
              </a:rPr>
              <a:t>Device Drivers</a:t>
            </a:r>
            <a:r>
              <a:rPr lang="en-US" sz="2200">
                <a:latin typeface="Times New Roman"/>
                <a:ea typeface="Times New Roman"/>
                <a:cs typeface="Times New Roman"/>
                <a:sym typeface="Times New Roman"/>
              </a:rPr>
              <a:t> .  A device driver is software that helps a peripheral device establish communication with a computer. Eg., Windows Device Manager.</a:t>
            </a:r>
            <a:endParaRPr/>
          </a:p>
          <a:p>
            <a:pPr marL="274320" lvl="1" indent="-274320" algn="just" rtl="0">
              <a:lnSpc>
                <a:spcPct val="90000"/>
              </a:lnSpc>
              <a:spcBef>
                <a:spcPts val="580"/>
              </a:spcBef>
              <a:spcAft>
                <a:spcPts val="0"/>
              </a:spcAft>
              <a:buClr>
                <a:schemeClr val="accent1"/>
              </a:buClr>
              <a:buSzPts val="1800"/>
              <a:buChar char="•"/>
            </a:pPr>
            <a:r>
              <a:rPr lang="en-US" sz="2200">
                <a:latin typeface="Times New Roman"/>
                <a:ea typeface="Times New Roman"/>
                <a:cs typeface="Times New Roman"/>
                <a:sym typeface="Times New Roman"/>
              </a:rPr>
              <a:t>The Programming Languages refers to c</a:t>
            </a:r>
            <a:r>
              <a:rPr lang="en-US">
                <a:latin typeface="Times New Roman"/>
                <a:ea typeface="Times New Roman"/>
                <a:cs typeface="Times New Roman"/>
                <a:sym typeface="Times New Roman"/>
              </a:rPr>
              <a:t>oding schemes used to write both systems and application software</a:t>
            </a:r>
            <a:endParaRPr sz="2200">
              <a:latin typeface="Times New Roman"/>
              <a:ea typeface="Times New Roman"/>
              <a:cs typeface="Times New Roman"/>
              <a:sym typeface="Times New Roman"/>
            </a:endParaRPr>
          </a:p>
          <a:p>
            <a:pPr marL="457200" lvl="0" indent="-342900" algn="just" rtl="0">
              <a:lnSpc>
                <a:spcPct val="90000"/>
              </a:lnSpc>
              <a:spcBef>
                <a:spcPts val="1000"/>
              </a:spcBef>
              <a:spcAft>
                <a:spcPts val="0"/>
              </a:spcAft>
              <a:buSzPts val="1800"/>
              <a:buChar char="•"/>
            </a:pPr>
            <a:r>
              <a:rPr lang="en-US" sz="2200">
                <a:latin typeface="Times New Roman"/>
                <a:ea typeface="Times New Roman"/>
                <a:cs typeface="Times New Roman"/>
                <a:sym typeface="Times New Roman"/>
              </a:rPr>
              <a:t>Hence, systems software refers to the operating system and all utility programs that manage computer resources at a low level. The system software serves the application, which in turn serves the user.</a:t>
            </a:r>
            <a:endParaRPr/>
          </a:p>
          <a:p>
            <a:pPr marL="457200" lvl="0" indent="-342900" algn="just" rtl="0">
              <a:lnSpc>
                <a:spcPct val="90000"/>
              </a:lnSpc>
              <a:spcBef>
                <a:spcPts val="1000"/>
              </a:spcBef>
              <a:spcAft>
                <a:spcPts val="0"/>
              </a:spcAft>
              <a:buSzPts val="1800"/>
              <a:buChar char="•"/>
            </a:pPr>
            <a:r>
              <a:rPr lang="en-US" sz="2400" b="1">
                <a:latin typeface="Times New Roman"/>
                <a:ea typeface="Times New Roman"/>
                <a:cs typeface="Times New Roman"/>
                <a:sym typeface="Times New Roman"/>
              </a:rPr>
              <a:t>Systems software:</a:t>
            </a:r>
            <a:r>
              <a:rPr lang="en-US" sz="2400" i="1">
                <a:latin typeface="Times New Roman"/>
                <a:ea typeface="Times New Roman"/>
                <a:cs typeface="Times New Roman"/>
                <a:sym typeface="Times New Roman"/>
              </a:rPr>
              <a:t> </a:t>
            </a:r>
            <a:r>
              <a:rPr lang="en-US" sz="2400">
                <a:latin typeface="Times New Roman"/>
                <a:ea typeface="Times New Roman"/>
                <a:cs typeface="Times New Roman"/>
                <a:sym typeface="Times New Roman"/>
              </a:rPr>
              <a:t>coordinates the activities and functions of hardware and programs</a:t>
            </a:r>
            <a:endParaRPr/>
          </a:p>
          <a:p>
            <a:pPr marL="457200" lvl="0" indent="-228600" algn="just" rtl="0">
              <a:lnSpc>
                <a:spcPct val="90000"/>
              </a:lnSpc>
              <a:spcBef>
                <a:spcPts val="1000"/>
              </a:spcBef>
              <a:spcAft>
                <a:spcPts val="0"/>
              </a:spcAft>
              <a:buSzPts val="1800"/>
              <a:buNone/>
            </a:pPr>
            <a:endParaRPr sz="22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54"/>
          <p:cNvSpPr txBox="1">
            <a:spLocks noGrp="1"/>
          </p:cNvSpPr>
          <p:nvPr>
            <p:ph type="ftr" idx="11"/>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rgbClr val="888888"/>
              </a:solidFill>
              <a:latin typeface="Calibri"/>
              <a:ea typeface="Calibri"/>
              <a:cs typeface="Calibri"/>
              <a:sym typeface="Calibri"/>
            </a:endParaRPr>
          </a:p>
        </p:txBody>
      </p:sp>
      <p:sp>
        <p:nvSpPr>
          <p:cNvPr id="145" name="Google Shape;145;p54"/>
          <p:cNvSpPr txBox="1">
            <a:spLocks noGrp="1"/>
          </p:cNvSpPr>
          <p:nvPr>
            <p:ph type="sldNum" idx="12"/>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n-US" sz="1200" b="0" i="0" u="none" strike="noStrike" cap="none">
                <a:solidFill>
                  <a:srgbClr val="888888"/>
                </a:solidFill>
                <a:latin typeface="Calibri"/>
                <a:ea typeface="Calibri"/>
                <a:cs typeface="Calibri"/>
                <a:sym typeface="Calibri"/>
              </a:rPr>
              <a:t>7</a:t>
            </a:fld>
            <a:endParaRPr sz="1200" b="0" i="0" u="none" strike="noStrike" cap="none">
              <a:solidFill>
                <a:srgbClr val="888888"/>
              </a:solidFill>
              <a:latin typeface="Calibri"/>
              <a:ea typeface="Calibri"/>
              <a:cs typeface="Calibri"/>
              <a:sym typeface="Calibri"/>
            </a:endParaRPr>
          </a:p>
        </p:txBody>
      </p:sp>
      <p:sp>
        <p:nvSpPr>
          <p:cNvPr id="146" name="Google Shape;146;p5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b="1">
                <a:solidFill>
                  <a:schemeClr val="dk1"/>
                </a:solidFill>
              </a:rPr>
              <a:t>Operating Systems Functions</a:t>
            </a:r>
            <a:endParaRPr/>
          </a:p>
        </p:txBody>
      </p:sp>
      <p:sp>
        <p:nvSpPr>
          <p:cNvPr id="147" name="Google Shape;147;p54"/>
          <p:cNvSpPr txBox="1">
            <a:spLocks noGrp="1"/>
          </p:cNvSpPr>
          <p:nvPr>
            <p:ph type="body" idx="1"/>
          </p:nvPr>
        </p:nvSpPr>
        <p:spPr>
          <a:xfrm>
            <a:off x="914400" y="1447800"/>
            <a:ext cx="10363200" cy="3886200"/>
          </a:xfrm>
          <a:prstGeom prst="rect">
            <a:avLst/>
          </a:prstGeom>
          <a:noFill/>
          <a:ln>
            <a:noFill/>
          </a:ln>
        </p:spPr>
        <p:txBody>
          <a:bodyPr spcFirstLastPara="1" wrap="square" lIns="91425" tIns="45700" rIns="91425" bIns="45700" anchor="t" anchorCtr="0">
            <a:normAutofit fontScale="92500" lnSpcReduction="20000"/>
          </a:bodyPr>
          <a:lstStyle/>
          <a:p>
            <a:pPr marL="514350" lvl="0" indent="-514350" algn="just" rtl="0">
              <a:lnSpc>
                <a:spcPct val="90000"/>
              </a:lnSpc>
              <a:spcBef>
                <a:spcPts val="1000"/>
              </a:spcBef>
              <a:spcAft>
                <a:spcPts val="0"/>
              </a:spcAft>
              <a:buSzPct val="69498"/>
              <a:buFont typeface="Times New Roman"/>
              <a:buAutoNum type="arabicPeriod"/>
            </a:pPr>
            <a:r>
              <a:rPr lang="en-US">
                <a:latin typeface="Times New Roman"/>
                <a:ea typeface="Times New Roman"/>
                <a:cs typeface="Times New Roman"/>
                <a:sym typeface="Times New Roman"/>
              </a:rPr>
              <a:t>User interface and input/output management</a:t>
            </a:r>
            <a:endParaRPr/>
          </a:p>
          <a:p>
            <a:pPr marL="914400" lvl="1" indent="-342900" algn="just" rtl="0">
              <a:lnSpc>
                <a:spcPct val="90000"/>
              </a:lnSpc>
              <a:spcBef>
                <a:spcPts val="500"/>
              </a:spcBef>
              <a:spcAft>
                <a:spcPts val="0"/>
              </a:spcAft>
              <a:buSzPct val="81081"/>
              <a:buChar char="•"/>
            </a:pPr>
            <a:r>
              <a:rPr lang="en-US">
                <a:latin typeface="Times New Roman"/>
                <a:ea typeface="Times New Roman"/>
                <a:cs typeface="Times New Roman"/>
                <a:sym typeface="Times New Roman"/>
              </a:rPr>
              <a:t>User interface: allows individuals to access and command the computer system</a:t>
            </a:r>
            <a:endParaRPr/>
          </a:p>
          <a:p>
            <a:pPr marL="914400" lvl="1" indent="-342900" algn="just" rtl="0">
              <a:lnSpc>
                <a:spcPct val="90000"/>
              </a:lnSpc>
              <a:spcBef>
                <a:spcPts val="500"/>
              </a:spcBef>
              <a:spcAft>
                <a:spcPts val="0"/>
              </a:spcAft>
              <a:buSzPct val="81081"/>
              <a:buChar char="•"/>
            </a:pPr>
            <a:r>
              <a:rPr lang="en-US">
                <a:latin typeface="Times New Roman"/>
                <a:ea typeface="Times New Roman"/>
                <a:cs typeface="Times New Roman"/>
                <a:sym typeface="Times New Roman"/>
              </a:rPr>
              <a:t>Command-based user interface: requires that text commands be given to the computer to perform basic activities</a:t>
            </a:r>
            <a:endParaRPr/>
          </a:p>
          <a:p>
            <a:pPr marL="914400" lvl="1" indent="-342900" algn="just" rtl="0">
              <a:lnSpc>
                <a:spcPct val="90000"/>
              </a:lnSpc>
              <a:spcBef>
                <a:spcPts val="500"/>
              </a:spcBef>
              <a:spcAft>
                <a:spcPts val="0"/>
              </a:spcAft>
              <a:buSzPct val="81081"/>
              <a:buChar char="•"/>
            </a:pPr>
            <a:r>
              <a:rPr lang="en-US">
                <a:latin typeface="Times New Roman"/>
                <a:ea typeface="Times New Roman"/>
                <a:cs typeface="Times New Roman"/>
                <a:sym typeface="Times New Roman"/>
              </a:rPr>
              <a:t>Graphical user interface (GUI): uses icons and menus displayed on screen to send commands to the computer system</a:t>
            </a:r>
            <a:endParaRPr/>
          </a:p>
          <a:p>
            <a:pPr marL="514350" lvl="0" indent="-514350" algn="just" rtl="0">
              <a:lnSpc>
                <a:spcPct val="90000"/>
              </a:lnSpc>
              <a:spcBef>
                <a:spcPts val="1000"/>
              </a:spcBef>
              <a:spcAft>
                <a:spcPts val="0"/>
              </a:spcAft>
              <a:buSzPct val="69498"/>
              <a:buFont typeface="Times New Roman"/>
              <a:buAutoNum type="arabicPeriod"/>
            </a:pPr>
            <a:r>
              <a:rPr lang="en-US">
                <a:latin typeface="Times New Roman"/>
                <a:ea typeface="Times New Roman"/>
                <a:cs typeface="Times New Roman"/>
                <a:sym typeface="Times New Roman"/>
              </a:rPr>
              <a:t>Hardware independence</a:t>
            </a:r>
            <a:endParaRPr/>
          </a:p>
          <a:p>
            <a:pPr marL="914400" lvl="1" indent="-342900" algn="just" rtl="0">
              <a:lnSpc>
                <a:spcPct val="90000"/>
              </a:lnSpc>
              <a:spcBef>
                <a:spcPts val="500"/>
              </a:spcBef>
              <a:spcAft>
                <a:spcPts val="0"/>
              </a:spcAft>
              <a:buSzPct val="81081"/>
              <a:buChar char="•"/>
            </a:pPr>
            <a:r>
              <a:rPr lang="en-US">
                <a:latin typeface="Times New Roman"/>
                <a:ea typeface="Times New Roman"/>
                <a:cs typeface="Times New Roman"/>
                <a:sym typeface="Times New Roman"/>
              </a:rPr>
              <a:t>Application program interface (API): allows applications to make use of the operating system</a:t>
            </a:r>
            <a:endParaRPr/>
          </a:p>
          <a:p>
            <a:pPr marL="514350" lvl="0" indent="-514350" algn="just" rtl="0">
              <a:lnSpc>
                <a:spcPct val="90000"/>
              </a:lnSpc>
              <a:spcBef>
                <a:spcPts val="1000"/>
              </a:spcBef>
              <a:spcAft>
                <a:spcPts val="0"/>
              </a:spcAft>
              <a:buSzPct val="69498"/>
              <a:buFont typeface="Times New Roman"/>
              <a:buAutoNum type="arabicPeriod"/>
            </a:pPr>
            <a:r>
              <a:rPr lang="en-US">
                <a:latin typeface="Times New Roman"/>
                <a:ea typeface="Times New Roman"/>
                <a:cs typeface="Times New Roman"/>
                <a:sym typeface="Times New Roman"/>
              </a:rPr>
              <a:t>Memory management</a:t>
            </a:r>
            <a:endParaRPr/>
          </a:p>
          <a:p>
            <a:pPr marL="914400" lvl="1" indent="-342900" algn="just" rtl="0">
              <a:lnSpc>
                <a:spcPct val="90000"/>
              </a:lnSpc>
              <a:spcBef>
                <a:spcPts val="500"/>
              </a:spcBef>
              <a:spcAft>
                <a:spcPts val="0"/>
              </a:spcAft>
              <a:buSzPct val="81081"/>
              <a:buChar char="•"/>
            </a:pPr>
            <a:r>
              <a:rPr lang="en-US">
                <a:latin typeface="Times New Roman"/>
                <a:ea typeface="Times New Roman"/>
                <a:cs typeface="Times New Roman"/>
                <a:sym typeface="Times New Roman"/>
              </a:rPr>
              <a:t>Control how memory is accessed and maximize available memory and storage</a:t>
            </a:r>
            <a:endParaRPr/>
          </a:p>
          <a:p>
            <a:pPr marL="457200" lvl="0" indent="-228600" algn="l" rtl="0">
              <a:lnSpc>
                <a:spcPct val="90000"/>
              </a:lnSpc>
              <a:spcBef>
                <a:spcPts val="1000"/>
              </a:spcBef>
              <a:spcAft>
                <a:spcPts val="0"/>
              </a:spcAft>
              <a:buClr>
                <a:schemeClr val="dk1"/>
              </a:buClr>
              <a:buSzPct val="108108"/>
              <a:buNone/>
            </a:pPr>
            <a:endParaRPr sz="1800" b="1">
              <a:solidFill>
                <a:schemeClr val="lt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55"/>
          <p:cNvSpPr txBox="1">
            <a:spLocks noGrp="1"/>
          </p:cNvSpPr>
          <p:nvPr>
            <p:ph type="ftr" idx="11"/>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rgbClr val="888888"/>
              </a:solidFill>
              <a:latin typeface="Calibri"/>
              <a:ea typeface="Calibri"/>
              <a:cs typeface="Calibri"/>
              <a:sym typeface="Calibri"/>
            </a:endParaRPr>
          </a:p>
        </p:txBody>
      </p:sp>
      <p:sp>
        <p:nvSpPr>
          <p:cNvPr id="153" name="Google Shape;153;p55"/>
          <p:cNvSpPr txBox="1">
            <a:spLocks noGrp="1"/>
          </p:cNvSpPr>
          <p:nvPr>
            <p:ph type="sldNum" idx="12"/>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n-US" sz="1200" b="0" i="0" u="none" strike="noStrike" cap="none">
                <a:solidFill>
                  <a:srgbClr val="888888"/>
                </a:solidFill>
                <a:latin typeface="Calibri"/>
                <a:ea typeface="Calibri"/>
                <a:cs typeface="Calibri"/>
                <a:sym typeface="Calibri"/>
              </a:rPr>
              <a:t>8</a:t>
            </a:fld>
            <a:endParaRPr sz="1200" b="0" i="0" u="none" strike="noStrike" cap="none">
              <a:solidFill>
                <a:srgbClr val="888888"/>
              </a:solidFill>
              <a:latin typeface="Calibri"/>
              <a:ea typeface="Calibri"/>
              <a:cs typeface="Calibri"/>
              <a:sym typeface="Calibri"/>
            </a:endParaRPr>
          </a:p>
        </p:txBody>
      </p:sp>
      <p:sp>
        <p:nvSpPr>
          <p:cNvPr id="154" name="Google Shape;154;p5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b="1">
                <a:solidFill>
                  <a:schemeClr val="dk1"/>
                </a:solidFill>
              </a:rPr>
              <a:t>Operating Systems Functions</a:t>
            </a:r>
            <a:endParaRPr/>
          </a:p>
        </p:txBody>
      </p:sp>
      <p:sp>
        <p:nvSpPr>
          <p:cNvPr id="155" name="Google Shape;155;p55"/>
          <p:cNvSpPr txBox="1">
            <a:spLocks noGrp="1"/>
          </p:cNvSpPr>
          <p:nvPr>
            <p:ph type="body" idx="1"/>
          </p:nvPr>
        </p:nvSpPr>
        <p:spPr>
          <a:xfrm>
            <a:off x="1524000" y="1600200"/>
            <a:ext cx="9347200" cy="3886200"/>
          </a:xfrm>
          <a:prstGeom prst="rect">
            <a:avLst/>
          </a:prstGeom>
          <a:noFill/>
          <a:ln>
            <a:noFill/>
          </a:ln>
        </p:spPr>
        <p:txBody>
          <a:bodyPr spcFirstLastPara="1" wrap="square" lIns="91425" tIns="45700" rIns="91425" bIns="45700" anchor="t" anchorCtr="0">
            <a:normAutofit fontScale="70000" lnSpcReduction="20000"/>
          </a:bodyPr>
          <a:lstStyle/>
          <a:p>
            <a:pPr marL="514350" lvl="0" indent="-514350" algn="just" rtl="0">
              <a:lnSpc>
                <a:spcPct val="90000"/>
              </a:lnSpc>
              <a:spcBef>
                <a:spcPts val="1000"/>
              </a:spcBef>
              <a:spcAft>
                <a:spcPts val="0"/>
              </a:spcAft>
              <a:buSzPct val="91836"/>
              <a:buFont typeface="Times New Roman"/>
              <a:buAutoNum type="arabicPeriod" startAt="4"/>
            </a:pPr>
            <a:r>
              <a:rPr lang="en-US">
                <a:latin typeface="Times New Roman"/>
                <a:ea typeface="Times New Roman"/>
                <a:cs typeface="Times New Roman"/>
                <a:sym typeface="Times New Roman"/>
              </a:rPr>
              <a:t>Processing tasks</a:t>
            </a:r>
            <a:endParaRPr/>
          </a:p>
          <a:p>
            <a:pPr marL="914400" lvl="1" indent="-342900" algn="just" rtl="0">
              <a:lnSpc>
                <a:spcPct val="90000"/>
              </a:lnSpc>
              <a:spcBef>
                <a:spcPts val="500"/>
              </a:spcBef>
              <a:spcAft>
                <a:spcPts val="0"/>
              </a:spcAft>
              <a:buSzPct val="107142"/>
              <a:buChar char="•"/>
            </a:pPr>
            <a:r>
              <a:rPr lang="en-US" b="1">
                <a:latin typeface="Times New Roman"/>
                <a:ea typeface="Times New Roman"/>
                <a:cs typeface="Times New Roman"/>
                <a:sym typeface="Times New Roman"/>
              </a:rPr>
              <a:t>Multitasking: </a:t>
            </a:r>
            <a:r>
              <a:rPr lang="en-US">
                <a:latin typeface="Times New Roman"/>
                <a:ea typeface="Times New Roman"/>
                <a:cs typeface="Times New Roman"/>
                <a:sym typeface="Times New Roman"/>
              </a:rPr>
              <a:t>more than one program can run at the same time</a:t>
            </a:r>
            <a:endParaRPr/>
          </a:p>
          <a:p>
            <a:pPr marL="914400" lvl="1" indent="-342900" algn="just" rtl="0">
              <a:lnSpc>
                <a:spcPct val="90000"/>
              </a:lnSpc>
              <a:spcBef>
                <a:spcPts val="500"/>
              </a:spcBef>
              <a:spcAft>
                <a:spcPts val="0"/>
              </a:spcAft>
              <a:buSzPct val="107142"/>
              <a:buChar char="•"/>
            </a:pPr>
            <a:r>
              <a:rPr lang="en-US" b="1">
                <a:latin typeface="Times New Roman"/>
                <a:ea typeface="Times New Roman"/>
                <a:cs typeface="Times New Roman"/>
                <a:sym typeface="Times New Roman"/>
              </a:rPr>
              <a:t>Time-sharing:</a:t>
            </a:r>
            <a:r>
              <a:rPr lang="en-US">
                <a:latin typeface="Times New Roman"/>
                <a:ea typeface="Times New Roman"/>
                <a:cs typeface="Times New Roman"/>
                <a:sym typeface="Times New Roman"/>
              </a:rPr>
              <a:t> allows more than one person to use a computer system at the same time</a:t>
            </a:r>
            <a:endParaRPr/>
          </a:p>
          <a:p>
            <a:pPr marL="914400" lvl="1" indent="-342900" algn="just" rtl="0">
              <a:lnSpc>
                <a:spcPct val="90000"/>
              </a:lnSpc>
              <a:spcBef>
                <a:spcPts val="500"/>
              </a:spcBef>
              <a:spcAft>
                <a:spcPts val="0"/>
              </a:spcAft>
              <a:buSzPct val="107142"/>
              <a:buChar char="•"/>
            </a:pPr>
            <a:r>
              <a:rPr lang="en-US" b="1">
                <a:latin typeface="Times New Roman"/>
                <a:ea typeface="Times New Roman"/>
                <a:cs typeface="Times New Roman"/>
                <a:sym typeface="Times New Roman"/>
              </a:rPr>
              <a:t>Scalability:</a:t>
            </a:r>
            <a:r>
              <a:rPr lang="en-US">
                <a:latin typeface="Times New Roman"/>
                <a:ea typeface="Times New Roman"/>
                <a:cs typeface="Times New Roman"/>
                <a:sym typeface="Times New Roman"/>
              </a:rPr>
              <a:t> ability of the computer to handle an increasing number of concurrent users smoothly</a:t>
            </a:r>
            <a:endParaRPr/>
          </a:p>
          <a:p>
            <a:pPr marL="514350" lvl="0" indent="-514350" algn="just" rtl="0">
              <a:lnSpc>
                <a:spcPct val="90000"/>
              </a:lnSpc>
              <a:spcBef>
                <a:spcPts val="1000"/>
              </a:spcBef>
              <a:spcAft>
                <a:spcPts val="0"/>
              </a:spcAft>
              <a:buSzPct val="91836"/>
              <a:buFont typeface="Times New Roman"/>
              <a:buAutoNum type="arabicPeriod" startAt="4"/>
            </a:pPr>
            <a:r>
              <a:rPr lang="en-US">
                <a:latin typeface="Times New Roman"/>
                <a:ea typeface="Times New Roman"/>
                <a:cs typeface="Times New Roman"/>
                <a:sym typeface="Times New Roman"/>
              </a:rPr>
              <a:t>Networking capability</a:t>
            </a:r>
            <a:endParaRPr/>
          </a:p>
          <a:p>
            <a:pPr marL="914400" lvl="1" indent="-342900" algn="just" rtl="0">
              <a:lnSpc>
                <a:spcPct val="90000"/>
              </a:lnSpc>
              <a:spcBef>
                <a:spcPts val="500"/>
              </a:spcBef>
              <a:spcAft>
                <a:spcPts val="0"/>
              </a:spcAft>
              <a:buSzPct val="107142"/>
              <a:buChar char="•"/>
            </a:pPr>
            <a:r>
              <a:rPr lang="en-US">
                <a:latin typeface="Times New Roman"/>
                <a:ea typeface="Times New Roman"/>
                <a:cs typeface="Times New Roman"/>
                <a:sym typeface="Times New Roman"/>
              </a:rPr>
              <a:t>Features and capabilities of the OS that aid users in connecting to a computer network</a:t>
            </a:r>
            <a:endParaRPr/>
          </a:p>
          <a:p>
            <a:pPr marL="514350" lvl="0" indent="-514350" algn="just" rtl="0">
              <a:lnSpc>
                <a:spcPct val="90000"/>
              </a:lnSpc>
              <a:spcBef>
                <a:spcPts val="1000"/>
              </a:spcBef>
              <a:spcAft>
                <a:spcPts val="0"/>
              </a:spcAft>
              <a:buSzPct val="91836"/>
              <a:buFont typeface="Times New Roman"/>
              <a:buAutoNum type="arabicPeriod" startAt="4"/>
            </a:pPr>
            <a:r>
              <a:rPr lang="en-US">
                <a:latin typeface="Times New Roman"/>
                <a:ea typeface="Times New Roman"/>
                <a:cs typeface="Times New Roman"/>
                <a:sym typeface="Times New Roman"/>
              </a:rPr>
              <a:t>Access to system resources and security</a:t>
            </a:r>
            <a:endParaRPr/>
          </a:p>
          <a:p>
            <a:pPr marL="914400" lvl="1" indent="-342900" algn="just" rtl="0">
              <a:lnSpc>
                <a:spcPct val="90000"/>
              </a:lnSpc>
              <a:spcBef>
                <a:spcPts val="500"/>
              </a:spcBef>
              <a:spcAft>
                <a:spcPts val="0"/>
              </a:spcAft>
              <a:buSzPct val="107142"/>
              <a:buChar char="•"/>
            </a:pPr>
            <a:r>
              <a:rPr lang="en-US">
                <a:latin typeface="Times New Roman"/>
                <a:ea typeface="Times New Roman"/>
                <a:cs typeface="Times New Roman"/>
                <a:sym typeface="Times New Roman"/>
              </a:rPr>
              <a:t>Protection against unauthorized access</a:t>
            </a:r>
            <a:endParaRPr/>
          </a:p>
          <a:p>
            <a:pPr marL="914400" lvl="1" indent="-342900" algn="just" rtl="0">
              <a:lnSpc>
                <a:spcPct val="90000"/>
              </a:lnSpc>
              <a:spcBef>
                <a:spcPts val="500"/>
              </a:spcBef>
              <a:spcAft>
                <a:spcPts val="0"/>
              </a:spcAft>
              <a:buSzPct val="107142"/>
              <a:buChar char="•"/>
            </a:pPr>
            <a:r>
              <a:rPr lang="en-US">
                <a:latin typeface="Times New Roman"/>
                <a:ea typeface="Times New Roman"/>
                <a:cs typeface="Times New Roman"/>
                <a:sym typeface="Times New Roman"/>
              </a:rPr>
              <a:t>Logins and passwords</a:t>
            </a:r>
            <a:endParaRPr/>
          </a:p>
          <a:p>
            <a:pPr marL="514350" lvl="0" indent="-514350" algn="just" rtl="0">
              <a:lnSpc>
                <a:spcPct val="90000"/>
              </a:lnSpc>
              <a:spcBef>
                <a:spcPts val="1000"/>
              </a:spcBef>
              <a:spcAft>
                <a:spcPts val="0"/>
              </a:spcAft>
              <a:buSzPct val="91836"/>
              <a:buFont typeface="Times New Roman"/>
              <a:buAutoNum type="arabicPeriod" startAt="4"/>
            </a:pPr>
            <a:r>
              <a:rPr lang="en-US">
                <a:latin typeface="Times New Roman"/>
                <a:ea typeface="Times New Roman"/>
                <a:cs typeface="Times New Roman"/>
                <a:sym typeface="Times New Roman"/>
              </a:rPr>
              <a:t>File management</a:t>
            </a:r>
            <a:endParaRPr/>
          </a:p>
          <a:p>
            <a:pPr marL="914400" lvl="1" indent="-342900" algn="just" rtl="0">
              <a:lnSpc>
                <a:spcPct val="90000"/>
              </a:lnSpc>
              <a:spcBef>
                <a:spcPts val="500"/>
              </a:spcBef>
              <a:spcAft>
                <a:spcPts val="0"/>
              </a:spcAft>
              <a:buSzPct val="107142"/>
              <a:buChar char="•"/>
            </a:pPr>
            <a:r>
              <a:rPr lang="en-US">
                <a:latin typeface="Times New Roman"/>
                <a:ea typeface="Times New Roman"/>
                <a:cs typeface="Times New Roman"/>
                <a:sym typeface="Times New Roman"/>
              </a:rPr>
              <a:t>Ensures that files in secondary storage are available when needed and that they are protected from access by unauthorized users</a:t>
            </a:r>
            <a:endParaRPr/>
          </a:p>
          <a:p>
            <a:pPr marL="457200" lvl="0" indent="-228600" algn="l" rtl="0">
              <a:lnSpc>
                <a:spcPct val="90000"/>
              </a:lnSpc>
              <a:spcBef>
                <a:spcPts val="1000"/>
              </a:spcBef>
              <a:spcAft>
                <a:spcPts val="0"/>
              </a:spcAft>
              <a:buClr>
                <a:schemeClr val="dk1"/>
              </a:buClr>
              <a:buSzPct val="91836"/>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5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9</a:t>
            </a:fld>
            <a:endParaRPr/>
          </a:p>
        </p:txBody>
      </p:sp>
      <p:sp>
        <p:nvSpPr>
          <p:cNvPr id="161" name="Google Shape;161;p56"/>
          <p:cNvSpPr/>
          <p:nvPr/>
        </p:nvSpPr>
        <p:spPr>
          <a:xfrm>
            <a:off x="928048" y="545910"/>
            <a:ext cx="9103200" cy="6678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4000" b="1" i="0" u="sng" strike="noStrike" cap="none">
                <a:solidFill>
                  <a:srgbClr val="000000"/>
                </a:solidFill>
                <a:latin typeface="Times New Roman"/>
                <a:ea typeface="Times New Roman"/>
                <a:cs typeface="Times New Roman"/>
                <a:sym typeface="Times New Roman"/>
              </a:rPr>
              <a:t>Applications Software</a:t>
            </a:r>
            <a:endParaRPr b="1" u="sng"/>
          </a:p>
          <a:p>
            <a:pPr marL="0" marR="0" lvl="0" indent="0" algn="l" rtl="0">
              <a:lnSpc>
                <a:spcPct val="100000"/>
              </a:lnSpc>
              <a:spcBef>
                <a:spcPts val="0"/>
              </a:spcBef>
              <a:spcAft>
                <a:spcPts val="0"/>
              </a:spcAft>
              <a:buNone/>
            </a:pPr>
            <a:endParaRPr sz="4000" b="0" i="0" u="none" strike="noStrike" cap="none">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r>
              <a:rPr lang="en-US" sz="2200" b="0" i="0" u="none" strike="noStrike" cap="none">
                <a:solidFill>
                  <a:srgbClr val="000000"/>
                </a:solidFill>
                <a:latin typeface="Times New Roman"/>
                <a:ea typeface="Times New Roman"/>
                <a:cs typeface="Times New Roman"/>
                <a:sym typeface="Times New Roman"/>
              </a:rPr>
              <a:t>Application software is all the computer software that causes a computer to perform useful tasks beyond the running of the computer itself. A specific instance of such software is called a software application, application program, application or app. </a:t>
            </a:r>
            <a:endParaRPr sz="2200" b="0" i="0" u="none" strike="noStrike" cap="none">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endParaRPr sz="2200">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r>
              <a:rPr lang="en-US" sz="2200" b="0" i="0" u="none" strike="noStrike" cap="none">
                <a:solidFill>
                  <a:srgbClr val="000000"/>
                </a:solidFill>
                <a:latin typeface="Times New Roman"/>
                <a:ea typeface="Times New Roman"/>
                <a:cs typeface="Times New Roman"/>
                <a:sym typeface="Times New Roman"/>
              </a:rPr>
              <a:t>Applications software comprises programs designed for an end user.</a:t>
            </a:r>
            <a:endParaRPr sz="2200" b="0" i="0" u="none" strike="noStrike" cap="none">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r>
              <a:rPr lang="en-US" sz="2200" b="0" i="0" u="none" strike="noStrike" cap="none">
                <a:solidFill>
                  <a:srgbClr val="000000"/>
                </a:solidFill>
                <a:latin typeface="Times New Roman"/>
                <a:ea typeface="Times New Roman"/>
                <a:cs typeface="Times New Roman"/>
                <a:sym typeface="Times New Roman"/>
              </a:rPr>
              <a:t> </a:t>
            </a:r>
            <a:endParaRPr sz="2200" b="0" i="0" u="none" strike="noStrike" cap="none">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r>
              <a:rPr lang="en-US" sz="2200" b="1" i="0" u="none" strike="noStrike" cap="none">
                <a:solidFill>
                  <a:srgbClr val="000000"/>
                </a:solidFill>
                <a:latin typeface="Times New Roman"/>
                <a:ea typeface="Times New Roman"/>
                <a:cs typeface="Times New Roman"/>
                <a:sym typeface="Times New Roman"/>
              </a:rPr>
              <a:t>Examples </a:t>
            </a:r>
            <a:endParaRPr sz="2200" b="1">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r>
              <a:rPr lang="en-US" sz="2200" b="0" i="0" u="none" strike="noStrike" cap="none">
                <a:solidFill>
                  <a:srgbClr val="000000"/>
                </a:solidFill>
                <a:latin typeface="Times New Roman"/>
                <a:ea typeface="Times New Roman"/>
                <a:cs typeface="Times New Roman"/>
                <a:sym typeface="Times New Roman"/>
              </a:rPr>
              <a:t>accounting software enterprise </a:t>
            </a:r>
            <a:endParaRPr sz="2200" b="0" i="0" u="none" strike="noStrike" cap="none">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r>
              <a:rPr lang="en-US" sz="2200" b="0" i="0" u="none" strike="noStrike" cap="none">
                <a:solidFill>
                  <a:srgbClr val="000000"/>
                </a:solidFill>
                <a:latin typeface="Times New Roman"/>
                <a:ea typeface="Times New Roman"/>
                <a:cs typeface="Times New Roman"/>
                <a:sym typeface="Times New Roman"/>
              </a:rPr>
              <a:t>software, graphics software, </a:t>
            </a:r>
            <a:endParaRPr sz="2200" b="0" i="0" u="none" strike="noStrike" cap="none">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r>
              <a:rPr lang="en-US" sz="2200" b="0" i="0" u="none" strike="noStrike" cap="none">
                <a:solidFill>
                  <a:srgbClr val="000000"/>
                </a:solidFill>
                <a:latin typeface="Times New Roman"/>
                <a:ea typeface="Times New Roman"/>
                <a:cs typeface="Times New Roman"/>
                <a:sym typeface="Times New Roman"/>
              </a:rPr>
              <a:t>media players, </a:t>
            </a:r>
            <a:endParaRPr sz="2200">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r>
              <a:rPr lang="en-US" sz="2200" b="0" i="0" u="none" strike="noStrike" cap="none">
                <a:solidFill>
                  <a:srgbClr val="000000"/>
                </a:solidFill>
                <a:latin typeface="Times New Roman"/>
                <a:ea typeface="Times New Roman"/>
                <a:cs typeface="Times New Roman"/>
                <a:sym typeface="Times New Roman"/>
              </a:rPr>
              <a:t>word processors, database systems, and spreadsheet programs. </a:t>
            </a:r>
            <a:endParaRPr sz="2200" b="0" i="0" u="none" strike="noStrike" cap="none">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endParaRPr sz="2200">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r>
              <a:rPr lang="en-US" sz="2200" b="0" i="0" u="none" strike="noStrike" cap="none">
                <a:solidFill>
                  <a:srgbClr val="000000"/>
                </a:solidFill>
                <a:latin typeface="Times New Roman"/>
                <a:ea typeface="Times New Roman"/>
                <a:cs typeface="Times New Roman"/>
                <a:sym typeface="Times New Roman"/>
              </a:rPr>
              <a:t>Figuratively speaking, applications software sits on top of systems software because it is unable to run without the operating system and systems utilities.</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947</Words>
  <Application>Microsoft Office PowerPoint</Application>
  <PresentationFormat>Custom</PresentationFormat>
  <Paragraphs>115</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Times New Roman</vt:lpstr>
      <vt:lpstr>Calibri</vt:lpstr>
      <vt:lpstr>Raleway Thin</vt:lpstr>
      <vt:lpstr>Arial Black</vt:lpstr>
      <vt:lpstr>1_Office Theme</vt:lpstr>
      <vt:lpstr>PowerPoint Presentation</vt:lpstr>
      <vt:lpstr>Chapter-1 Overview of System Software</vt:lpstr>
      <vt:lpstr>Introduction-Software</vt:lpstr>
      <vt:lpstr>PowerPoint Presentation</vt:lpstr>
      <vt:lpstr>PowerPoint Presentation</vt:lpstr>
      <vt:lpstr>Systems Software</vt:lpstr>
      <vt:lpstr>Operating Systems Functions</vt:lpstr>
      <vt:lpstr>Operating Systems Functions</vt:lpstr>
      <vt:lpstr>PowerPoint Presentation</vt:lpstr>
      <vt:lpstr>PowerPoint Presentation</vt:lpstr>
      <vt:lpstr>PowerPoint Presentation</vt:lpstr>
      <vt:lpstr>System Programming</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Jitender</cp:lastModifiedBy>
  <cp:revision>1</cp:revision>
  <dcterms:created xsi:type="dcterms:W3CDTF">2019-01-09T10:33:58Z</dcterms:created>
  <dcterms:modified xsi:type="dcterms:W3CDTF">2022-08-16T05:09:47Z</dcterms:modified>
</cp:coreProperties>
</file>