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6"/>
  </p:notesMasterIdLst>
  <p:handoutMasterIdLst>
    <p:handoutMasterId r:id="rId17"/>
  </p:handoutMasterIdLst>
  <p:sldIdLst>
    <p:sldId id="287" r:id="rId3"/>
    <p:sldId id="281" r:id="rId4"/>
    <p:sldId id="430" r:id="rId5"/>
    <p:sldId id="433" r:id="rId6"/>
    <p:sldId id="434" r:id="rId7"/>
    <p:sldId id="432" r:id="rId8"/>
    <p:sldId id="439" r:id="rId9"/>
    <p:sldId id="435" r:id="rId10"/>
    <p:sldId id="437" r:id="rId11"/>
    <p:sldId id="438" r:id="rId12"/>
    <p:sldId id="436" r:id="rId13"/>
    <p:sldId id="409"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4624" autoAdjust="0"/>
  </p:normalViewPr>
  <p:slideViewPr>
    <p:cSldViewPr snapToGrid="0">
      <p:cViewPr>
        <p:scale>
          <a:sx n="60" d="100"/>
          <a:sy n="60" d="100"/>
        </p:scale>
        <p:origin x="-1104" y="-294"/>
      </p:cViewPr>
      <p:guideLst>
        <p:guide orient="horz" pos="2160"/>
        <p:guide pos="3840"/>
      </p:guideLst>
    </p:cSldViewPr>
  </p:slideViewPr>
  <p:outlineViewPr>
    <p:cViewPr>
      <p:scale>
        <a:sx n="33" d="100"/>
        <a:sy n="33" d="100"/>
      </p:scale>
      <p:origin x="0" y="45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10/10/2022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10/10/2022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1971782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ill Sans MT" pitchFamily="34" charset="0"/>
              </a:defRPr>
            </a:lvl1pPr>
            <a:lvl2pPr marL="742950" indent="-285750">
              <a:defRPr>
                <a:solidFill>
                  <a:schemeClr val="tx1"/>
                </a:solidFill>
                <a:latin typeface="Gill Sans MT" pitchFamily="34" charset="0"/>
              </a:defRPr>
            </a:lvl2pPr>
            <a:lvl3pPr marL="1143000" indent="-228600">
              <a:defRPr>
                <a:solidFill>
                  <a:schemeClr val="tx1"/>
                </a:solidFill>
                <a:latin typeface="Gill Sans MT" pitchFamily="34" charset="0"/>
              </a:defRPr>
            </a:lvl3pPr>
            <a:lvl4pPr marL="1600200" indent="-228600">
              <a:defRPr>
                <a:solidFill>
                  <a:schemeClr val="tx1"/>
                </a:solidFill>
                <a:latin typeface="Gill Sans MT" pitchFamily="34" charset="0"/>
              </a:defRPr>
            </a:lvl4pPr>
            <a:lvl5pPr marL="2057400" indent="-228600">
              <a:defRPr>
                <a:solidFill>
                  <a:schemeClr val="tx1"/>
                </a:solidFill>
                <a:latin typeface="Gill Sans MT" pitchFamily="34" charset="0"/>
              </a:defRPr>
            </a:lvl5pPr>
            <a:lvl6pPr marL="2514600" indent="-228600" fontAlgn="base">
              <a:spcBef>
                <a:spcPct val="0"/>
              </a:spcBef>
              <a:spcAft>
                <a:spcPct val="0"/>
              </a:spcAft>
              <a:defRPr>
                <a:solidFill>
                  <a:schemeClr val="tx1"/>
                </a:solidFill>
                <a:latin typeface="Gill Sans MT" pitchFamily="34" charset="0"/>
              </a:defRPr>
            </a:lvl6pPr>
            <a:lvl7pPr marL="2971800" indent="-228600" fontAlgn="base">
              <a:spcBef>
                <a:spcPct val="0"/>
              </a:spcBef>
              <a:spcAft>
                <a:spcPct val="0"/>
              </a:spcAft>
              <a:defRPr>
                <a:solidFill>
                  <a:schemeClr val="tx1"/>
                </a:solidFill>
                <a:latin typeface="Gill Sans MT" pitchFamily="34" charset="0"/>
              </a:defRPr>
            </a:lvl7pPr>
            <a:lvl8pPr marL="3429000" indent="-228600" fontAlgn="base">
              <a:spcBef>
                <a:spcPct val="0"/>
              </a:spcBef>
              <a:spcAft>
                <a:spcPct val="0"/>
              </a:spcAft>
              <a:defRPr>
                <a:solidFill>
                  <a:schemeClr val="tx1"/>
                </a:solidFill>
                <a:latin typeface="Gill Sans MT" pitchFamily="34" charset="0"/>
              </a:defRPr>
            </a:lvl8pPr>
            <a:lvl9pPr marL="3886200" indent="-228600" fontAlgn="base">
              <a:spcBef>
                <a:spcPct val="0"/>
              </a:spcBef>
              <a:spcAft>
                <a:spcPct val="0"/>
              </a:spcAft>
              <a:defRPr>
                <a:solidFill>
                  <a:schemeClr val="tx1"/>
                </a:solidFill>
                <a:latin typeface="Gill Sans MT" pitchFamily="34" charset="0"/>
              </a:defRPr>
            </a:lvl9pPr>
          </a:lstStyle>
          <a:p>
            <a:fld id="{DFC45E1E-D1BE-4141-B596-8AF6BA51B12E}" type="slidenum">
              <a:rPr lang="en-US" altLang="en-US">
                <a:latin typeface="Calibri" pitchFamily="34" charset="0"/>
              </a:rPr>
              <a:pPr/>
              <a:t>3</a:t>
            </a:fld>
            <a:endParaRPr lang="en-US" alt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12</a:t>
            </a:fld>
            <a:endParaRPr lang="en-US"/>
          </a:p>
        </p:txBody>
      </p:sp>
    </p:spTree>
    <p:extLst>
      <p:ext uri="{BB962C8B-B14F-4D97-AF65-F5344CB8AC3E}">
        <p14:creationId xmlns:p14="http://schemas.microsoft.com/office/powerpoint/2010/main" val="39272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10/10/2022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tealthlabs.com/blog/cyber-security-threats-all-you-need-to-kno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greycampus.com/opencampus/ethical-hacking/web-server-and-its-types-of-attacks" TargetMode="Externa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1342"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2908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492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WEB AND MOBILE SECURITY (Professional Elective-I</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algn="ctr" defTabSz="622300">
              <a:lnSpc>
                <a:spcPct val="90000"/>
              </a:lnSpc>
              <a:spcBef>
                <a:spcPct val="0"/>
              </a:spcBef>
              <a:spcAft>
                <a:spcPct val="35000"/>
              </a:spcAft>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r>
              <a:rPr lang="en-US" sz="2000" b="1" dirty="0" smtClean="0">
                <a:solidFill>
                  <a:prstClr val="black">
                    <a:lumMod val="85000"/>
                    <a:lumOff val="15000"/>
                  </a:prstClr>
                </a:solidFill>
                <a:latin typeface="Times New Roman" panose="02020603050405020304" pitchFamily="18" charset="0"/>
                <a:cs typeface="Times New Roman" panose="02020603050405020304" pitchFamily="18" charset="0"/>
              </a:rPr>
              <a:t>20CST/IT-333</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a:t>
            </a: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3178041" y="4566315"/>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3206107" y="4985847"/>
            <a:ext cx="7047166" cy="707886"/>
          </a:xfrm>
          <a:prstGeom prst="rect">
            <a:avLst/>
          </a:prstGeom>
          <a:noFill/>
        </p:spPr>
        <p:txBody>
          <a:bodyPr wrap="square" rtlCol="0">
            <a:spAutoFit/>
          </a:bodyPr>
          <a:lstStyle/>
          <a:p>
            <a:pPr algn="ctr"/>
            <a:r>
              <a:rPr lang="en-US" sz="2000" dirty="0" smtClean="0"/>
              <a:t>Attacks </a:t>
            </a:r>
            <a:r>
              <a:rPr lang="en-US" sz="2000" dirty="0"/>
              <a:t>and countermeasures for the most popular web platforms, including IIS, Apache, PHP, and ASP.NET</a:t>
            </a:r>
            <a:r>
              <a:rPr lang="en-US" sz="2000" dirty="0" smtClean="0"/>
              <a:t>. </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79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7103"/>
            <a:ext cx="10515600" cy="5309860"/>
          </a:xfrm>
        </p:spPr>
        <p:txBody>
          <a:bodyPr>
            <a:normAutofit lnSpcReduction="10000"/>
          </a:bodyPr>
          <a:lstStyle/>
          <a:p>
            <a:pPr marL="0" indent="0" algn="just">
              <a:buNone/>
            </a:pPr>
            <a:r>
              <a:rPr lang="en-US" b="1" dirty="0" smtClean="0"/>
              <a:t>Vulnerability Scanning:</a:t>
            </a:r>
          </a:p>
          <a:p>
            <a:pPr algn="just"/>
            <a:r>
              <a:rPr lang="en-US" dirty="0" smtClean="0"/>
              <a:t>There </a:t>
            </a:r>
            <a:r>
              <a:rPr lang="en-US" dirty="0"/>
              <a:t>are automated tools for scanning a web server and applications running on it. The results may show various threats and vulnerabilities on the target web server; these vulnerabilities may later be exploited using tools or manually.</a:t>
            </a:r>
          </a:p>
          <a:p>
            <a:pPr algn="just"/>
            <a:r>
              <a:rPr lang="en-US" dirty="0" smtClean="0"/>
              <a:t>E.g. Acunetix, </a:t>
            </a:r>
            <a:r>
              <a:rPr lang="en-US" dirty="0" err="1" smtClean="0"/>
              <a:t>Nikto</a:t>
            </a:r>
            <a:r>
              <a:rPr lang="en-US" dirty="0" smtClean="0"/>
              <a:t>, Vega </a:t>
            </a:r>
            <a:r>
              <a:rPr lang="en-US" dirty="0" err="1" smtClean="0"/>
              <a:t>etc</a:t>
            </a:r>
            <a:endParaRPr lang="en-US" dirty="0" smtClean="0"/>
          </a:p>
          <a:p>
            <a:pPr marL="0" indent="0" algn="just">
              <a:buNone/>
            </a:pPr>
            <a:r>
              <a:rPr lang="en-US" b="1" dirty="0" smtClean="0"/>
              <a:t>Password </a:t>
            </a:r>
            <a:r>
              <a:rPr lang="en-US" b="1" dirty="0"/>
              <a:t>Attacks:</a:t>
            </a:r>
          </a:p>
          <a:p>
            <a:pPr algn="just"/>
            <a:r>
              <a:rPr lang="en-US" dirty="0"/>
              <a:t>Guessing/Default passwords</a:t>
            </a:r>
          </a:p>
          <a:p>
            <a:pPr algn="just"/>
            <a:r>
              <a:rPr lang="en-US" dirty="0"/>
              <a:t>Brute Forcing</a:t>
            </a:r>
          </a:p>
          <a:p>
            <a:pPr algn="just"/>
            <a:r>
              <a:rPr lang="en-US" b="1" dirty="0"/>
              <a:t>Dictionary </a:t>
            </a:r>
            <a:r>
              <a:rPr lang="en-US" b="1" dirty="0" smtClean="0"/>
              <a:t>Attacks: </a:t>
            </a:r>
            <a:r>
              <a:rPr lang="en-US" b="1" dirty="0"/>
              <a:t>A dictionary attack is a method of breaking into a password-protected computer, network or other IT resource by systematically entering every word in a dictionary as a </a:t>
            </a:r>
            <a:r>
              <a:rPr lang="en-US" b="1" dirty="0" smtClean="0"/>
              <a:t>password.</a:t>
            </a:r>
            <a:endParaRPr lang="en-US" b="1" dirty="0"/>
          </a:p>
          <a:p>
            <a:pPr algn="just"/>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62874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820"/>
          </a:xfrm>
        </p:spPr>
        <p:txBody>
          <a:bodyPr/>
          <a:lstStyle/>
          <a:p>
            <a:r>
              <a:rPr lang="en-US" b="1" dirty="0" smtClean="0"/>
              <a:t>Countermeasures</a:t>
            </a:r>
            <a:endParaRPr lang="en-US" b="1" dirty="0"/>
          </a:p>
        </p:txBody>
      </p:sp>
      <p:sp>
        <p:nvSpPr>
          <p:cNvPr id="3" name="Content Placeholder 2"/>
          <p:cNvSpPr>
            <a:spLocks noGrp="1"/>
          </p:cNvSpPr>
          <p:nvPr>
            <p:ph idx="1"/>
          </p:nvPr>
        </p:nvSpPr>
        <p:spPr>
          <a:xfrm>
            <a:off x="838200" y="1371600"/>
            <a:ext cx="10515600" cy="4805363"/>
          </a:xfrm>
        </p:spPr>
        <p:txBody>
          <a:bodyPr>
            <a:normAutofit lnSpcReduction="10000"/>
          </a:bodyPr>
          <a:lstStyle/>
          <a:p>
            <a:r>
              <a:rPr lang="en-US" dirty="0" smtClean="0"/>
              <a:t>Update </a:t>
            </a:r>
            <a:r>
              <a:rPr lang="en-US" dirty="0"/>
              <a:t>and patch web servers regularly.</a:t>
            </a:r>
          </a:p>
          <a:p>
            <a:r>
              <a:rPr lang="en-US" dirty="0"/>
              <a:t>Do not use the default configuration.</a:t>
            </a:r>
          </a:p>
          <a:p>
            <a:r>
              <a:rPr lang="en-US" dirty="0"/>
              <a:t>Store configuration files securely.</a:t>
            </a:r>
          </a:p>
          <a:p>
            <a:r>
              <a:rPr lang="en-US" dirty="0"/>
              <a:t>Scan the applications running on the web server for all vulnerabilities.</a:t>
            </a:r>
          </a:p>
          <a:p>
            <a:r>
              <a:rPr lang="en-US" dirty="0"/>
              <a:t>Use IDS and firewall with updated signatures.</a:t>
            </a:r>
          </a:p>
          <a:p>
            <a:r>
              <a:rPr lang="en-US" dirty="0"/>
              <a:t>Block all unnecessary protocols and services.</a:t>
            </a:r>
          </a:p>
          <a:p>
            <a:r>
              <a:rPr lang="en-US" dirty="0"/>
              <a:t>Use secure protocols.</a:t>
            </a:r>
          </a:p>
          <a:p>
            <a:r>
              <a:rPr lang="en-US" dirty="0"/>
              <a:t>Disable default accounts, follow strict access control policy.</a:t>
            </a:r>
          </a:p>
          <a:p>
            <a:r>
              <a:rPr lang="en-US" dirty="0"/>
              <a:t>Install Anti-virus, and update it regularly.</a:t>
            </a:r>
          </a:p>
          <a:p>
            <a:r>
              <a:rPr lang="en-US" dirty="0"/>
              <a:t>All OS and software used should be latest and updated.</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71391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a:xfrm>
            <a:off x="1116330" y="524398"/>
            <a:ext cx="10515600" cy="776009"/>
          </a:xfrm>
        </p:spPr>
        <p:txBody>
          <a:bodyPr>
            <a:normAutofit/>
          </a:bodyPr>
          <a:lstStyle/>
          <a:p>
            <a:pPr algn="ctr"/>
            <a:r>
              <a:rPr lang="en-US" b="1" dirty="0">
                <a:latin typeface="Times New Roman" pitchFamily="18" charset="0"/>
                <a:cs typeface="Times New Roman" pitchFamily="18" charset="0"/>
              </a:rPr>
              <a:t>References: </a:t>
            </a:r>
            <a:endParaRPr lang="en-US" sz="2000" dirty="0">
              <a:latin typeface="Times New Roman" pitchFamily="18" charset="0"/>
              <a:cs typeface="Times New Roman" pitchFamily="18" charset="0"/>
            </a:endParaRPr>
          </a:p>
        </p:txBody>
      </p:sp>
      <p:sp>
        <p:nvSpPr>
          <p:cNvPr id="140594" name="Text Box 306"/>
          <p:cNvSpPr txBox="1">
            <a:spLocks noChangeArrowheads="1"/>
          </p:cNvSpPr>
          <p:nvPr/>
        </p:nvSpPr>
        <p:spPr bwMode="auto">
          <a:xfrm>
            <a:off x="813299" y="1453998"/>
            <a:ext cx="7575551" cy="5078313"/>
          </a:xfrm>
          <a:prstGeom prst="rect">
            <a:avLst/>
          </a:prstGeom>
          <a:noFill/>
          <a:ln w="9525">
            <a:noFill/>
            <a:miter lim="800000"/>
            <a:headEnd/>
            <a:tailEnd/>
          </a:ln>
          <a:effectLst/>
        </p:spPr>
        <p:txBody>
          <a:bodyPr wrap="square">
            <a:spAutoFit/>
          </a:bodyPr>
          <a:lstStyle/>
          <a:p>
            <a:r>
              <a:rPr lang="en-US" b="1" dirty="0">
                <a:latin typeface="Times New Roman" pitchFamily="18" charset="0"/>
                <a:cs typeface="Times New Roman" pitchFamily="18" charset="0"/>
              </a:rPr>
              <a:t>Books: </a:t>
            </a:r>
            <a:endParaRPr lang="en-IN" b="1"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Mobile: Security Secrets &amp; Solutions 1st Edition, Kindle Edition, by Neil Bergman, Mike Stanfield, Jason Rouse, and Joel </a:t>
            </a:r>
            <a:r>
              <a:rPr lang="en-US" dirty="0" err="1" smtClean="0">
                <a:latin typeface="Times New Roman" pitchFamily="18" charset="0"/>
                <a:cs typeface="Times New Roman" pitchFamily="18" charset="0"/>
              </a:rPr>
              <a:t>Scambray</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Hacking </a:t>
            </a:r>
            <a:r>
              <a:rPr lang="en-US" dirty="0">
                <a:latin typeface="Times New Roman" pitchFamily="18" charset="0"/>
                <a:cs typeface="Times New Roman" pitchFamily="18" charset="0"/>
              </a:rPr>
              <a:t>Exposed Web Applications, 3rd edition, Joel </a:t>
            </a:r>
            <a:r>
              <a:rPr lang="en-US" dirty="0" err="1">
                <a:latin typeface="Times New Roman" pitchFamily="18" charset="0"/>
                <a:cs typeface="Times New Roman" pitchFamily="18" charset="0"/>
              </a:rPr>
              <a:t>Scambray</a:t>
            </a:r>
            <a:r>
              <a:rPr lang="en-US" dirty="0">
                <a:latin typeface="Times New Roman" pitchFamily="18" charset="0"/>
                <a:cs typeface="Times New Roman" pitchFamily="18" charset="0"/>
              </a:rPr>
              <a:t>, Vincent Liu, Caleb Sima, Released October 2010, Publisher(s): McGraw-Hill</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Video </a:t>
            </a:r>
            <a:r>
              <a:rPr lang="en-US" b="1" dirty="0">
                <a:latin typeface="Times New Roman" pitchFamily="18" charset="0"/>
                <a:cs typeface="Times New Roman" pitchFamily="18" charset="0"/>
              </a:rPr>
              <a:t>Lectures : </a:t>
            </a:r>
            <a:endParaRPr lang="en-US" b="1" dirty="0" smtClean="0">
              <a:latin typeface="Times New Roman" pitchFamily="18" charset="0"/>
              <a:cs typeface="Times New Roman" pitchFamily="18" charset="0"/>
            </a:endParaRPr>
          </a:p>
          <a:p>
            <a:r>
              <a:rPr lang="en-US" dirty="0" smtClean="0"/>
              <a:t>1</a:t>
            </a:r>
            <a:r>
              <a:rPr lang="en-US" dirty="0"/>
              <a:t>https://www.simplilearn.com/tutorials/cyber-security-tutorial/types-of-cyber-attacks</a:t>
            </a:r>
          </a:p>
          <a:p>
            <a:r>
              <a:rPr lang="en-US" dirty="0" smtClean="0"/>
              <a:t>2. https</a:t>
            </a:r>
            <a:r>
              <a:rPr lang="en-US" dirty="0"/>
              <a:t>://intellipaat.com/blog/what-are-cyber-security-threats/</a:t>
            </a:r>
          </a:p>
          <a:p>
            <a:r>
              <a:rPr lang="en-IN" b="1" dirty="0" smtClean="0">
                <a:latin typeface="Times New Roman" pitchFamily="18" charset="0"/>
                <a:cs typeface="Times New Roman" pitchFamily="18" charset="0"/>
              </a:rPr>
              <a:t>Reference Links:</a:t>
            </a:r>
          </a:p>
          <a:p>
            <a:r>
              <a:rPr lang="en-US" dirty="0"/>
              <a:t>1. https://developer.mozilla.org/en-US/docs/Web/Security/Types_of_attacks</a:t>
            </a:r>
          </a:p>
          <a:p>
            <a:r>
              <a:rPr lang="en-US" dirty="0" smtClean="0">
                <a:hlinkClick r:id="rId3"/>
              </a:rPr>
              <a:t>2. https</a:t>
            </a:r>
            <a:r>
              <a:rPr lang="en-US" dirty="0">
                <a:hlinkClick r:id="rId3"/>
              </a:rPr>
              <a:t>://www.stealthlabs.com/blog/cyber-security-threats-all-you-need-to-know</a:t>
            </a:r>
            <a:r>
              <a:rPr lang="en-US" dirty="0" smtClean="0">
                <a:hlinkClick r:id="rId3"/>
              </a:rPr>
              <a:t>/</a:t>
            </a:r>
            <a:endParaRPr lang="en-US" dirty="0" smtClean="0"/>
          </a:p>
          <a:p>
            <a:r>
              <a:rPr lang="en-US" dirty="0">
                <a:hlinkClick r:id="rId4"/>
              </a:rPr>
              <a:t>https://</a:t>
            </a:r>
            <a:r>
              <a:rPr lang="en-US" dirty="0" smtClean="0">
                <a:hlinkClick r:id="rId4"/>
              </a:rPr>
              <a:t>www.greycampus.com/opencampus/ethical-hacking/web-server-and-its-types-of-attacks</a:t>
            </a:r>
            <a:endParaRPr lang="en-US" dirty="0" smtClean="0"/>
          </a:p>
          <a:p>
            <a:endParaRPr lang="en-US" dirty="0" smtClean="0"/>
          </a:p>
          <a:p>
            <a:endParaRPr lang="en-US" dirty="0"/>
          </a:p>
        </p:txBody>
      </p:sp>
      <p:grpSp>
        <p:nvGrpSpPr>
          <p:cNvPr id="2" name="Group 308"/>
          <p:cNvGrpSpPr>
            <a:grpSpLocks/>
          </p:cNvGrpSpPr>
          <p:nvPr/>
        </p:nvGrpSpPr>
        <p:grpSpPr bwMode="auto">
          <a:xfrm>
            <a:off x="9858375" y="2028825"/>
            <a:ext cx="1900238" cy="1893887"/>
            <a:chOff x="1259" y="3082"/>
            <a:chExt cx="884" cy="884"/>
          </a:xfrm>
        </p:grpSpPr>
        <p:sp>
          <p:nvSpPr>
            <p:cNvPr id="140597" name="Freeform 309"/>
            <p:cNvSpPr>
              <a:spLocks/>
            </p:cNvSpPr>
            <p:nvPr/>
          </p:nvSpPr>
          <p:spPr bwMode="auto">
            <a:xfrm flipH="1">
              <a:off x="1681" y="3824"/>
              <a:ext cx="110" cy="107"/>
            </a:xfrm>
            <a:custGeom>
              <a:avLst/>
              <a:gdLst/>
              <a:ahLst/>
              <a:cxnLst>
                <a:cxn ang="0">
                  <a:pos x="80" y="107"/>
                </a:cxn>
                <a:cxn ang="0">
                  <a:pos x="89" y="104"/>
                </a:cxn>
                <a:cxn ang="0">
                  <a:pos x="99" y="96"/>
                </a:cxn>
                <a:cxn ang="0">
                  <a:pos x="105" y="91"/>
                </a:cxn>
                <a:cxn ang="0">
                  <a:pos x="110" y="80"/>
                </a:cxn>
                <a:cxn ang="0">
                  <a:pos x="56" y="18"/>
                </a:cxn>
                <a:cxn ang="0">
                  <a:pos x="51" y="16"/>
                </a:cxn>
                <a:cxn ang="0">
                  <a:pos x="29" y="5"/>
                </a:cxn>
                <a:cxn ang="0">
                  <a:pos x="13" y="0"/>
                </a:cxn>
                <a:cxn ang="0">
                  <a:pos x="0" y="10"/>
                </a:cxn>
                <a:cxn ang="0">
                  <a:pos x="80" y="107"/>
                </a:cxn>
              </a:cxnLst>
              <a:rect l="0" t="0" r="r" b="b"/>
              <a:pathLst>
                <a:path w="110" h="107">
                  <a:moveTo>
                    <a:pt x="80" y="107"/>
                  </a:moveTo>
                  <a:lnTo>
                    <a:pt x="89" y="104"/>
                  </a:lnTo>
                  <a:lnTo>
                    <a:pt x="99" y="96"/>
                  </a:lnTo>
                  <a:lnTo>
                    <a:pt x="105" y="91"/>
                  </a:lnTo>
                  <a:lnTo>
                    <a:pt x="110" y="80"/>
                  </a:lnTo>
                  <a:lnTo>
                    <a:pt x="56" y="18"/>
                  </a:lnTo>
                  <a:lnTo>
                    <a:pt x="51" y="16"/>
                  </a:lnTo>
                  <a:lnTo>
                    <a:pt x="29" y="5"/>
                  </a:lnTo>
                  <a:lnTo>
                    <a:pt x="13" y="0"/>
                  </a:lnTo>
                  <a:lnTo>
                    <a:pt x="0" y="10"/>
                  </a:lnTo>
                  <a:lnTo>
                    <a:pt x="80" y="107"/>
                  </a:lnTo>
                  <a:close/>
                </a:path>
              </a:pathLst>
            </a:custGeom>
            <a:solidFill>
              <a:srgbClr val="000000"/>
            </a:solidFill>
            <a:ln w="9525">
              <a:noFill/>
              <a:round/>
              <a:headEnd/>
              <a:tailEnd/>
            </a:ln>
          </p:spPr>
          <p:txBody>
            <a:bodyPr/>
            <a:lstStyle/>
            <a:p>
              <a:endParaRPr lang="en-US"/>
            </a:p>
          </p:txBody>
        </p:sp>
        <p:sp>
          <p:nvSpPr>
            <p:cNvPr id="140598" name="Freeform 310"/>
            <p:cNvSpPr>
              <a:spLocks/>
            </p:cNvSpPr>
            <p:nvPr/>
          </p:nvSpPr>
          <p:spPr bwMode="auto">
            <a:xfrm flipH="1">
              <a:off x="1786" y="3762"/>
              <a:ext cx="35" cy="88"/>
            </a:xfrm>
            <a:custGeom>
              <a:avLst/>
              <a:gdLst/>
              <a:ahLst/>
              <a:cxnLst>
                <a:cxn ang="0">
                  <a:pos x="24" y="88"/>
                </a:cxn>
                <a:cxn ang="0">
                  <a:pos x="29" y="88"/>
                </a:cxn>
                <a:cxn ang="0">
                  <a:pos x="32" y="88"/>
                </a:cxn>
                <a:cxn ang="0">
                  <a:pos x="32" y="86"/>
                </a:cxn>
                <a:cxn ang="0">
                  <a:pos x="35" y="83"/>
                </a:cxn>
                <a:cxn ang="0">
                  <a:pos x="35" y="64"/>
                </a:cxn>
                <a:cxn ang="0">
                  <a:pos x="29" y="40"/>
                </a:cxn>
                <a:cxn ang="0">
                  <a:pos x="13" y="16"/>
                </a:cxn>
                <a:cxn ang="0">
                  <a:pos x="0" y="0"/>
                </a:cxn>
                <a:cxn ang="0">
                  <a:pos x="2" y="13"/>
                </a:cxn>
                <a:cxn ang="0">
                  <a:pos x="8" y="43"/>
                </a:cxn>
                <a:cxn ang="0">
                  <a:pos x="16" y="75"/>
                </a:cxn>
                <a:cxn ang="0">
                  <a:pos x="24" y="88"/>
                </a:cxn>
              </a:cxnLst>
              <a:rect l="0" t="0" r="r" b="b"/>
              <a:pathLst>
                <a:path w="35" h="88">
                  <a:moveTo>
                    <a:pt x="24" y="88"/>
                  </a:moveTo>
                  <a:lnTo>
                    <a:pt x="29" y="88"/>
                  </a:lnTo>
                  <a:lnTo>
                    <a:pt x="32" y="88"/>
                  </a:lnTo>
                  <a:lnTo>
                    <a:pt x="32" y="86"/>
                  </a:lnTo>
                  <a:lnTo>
                    <a:pt x="35" y="83"/>
                  </a:lnTo>
                  <a:lnTo>
                    <a:pt x="35" y="64"/>
                  </a:lnTo>
                  <a:lnTo>
                    <a:pt x="29" y="40"/>
                  </a:lnTo>
                  <a:lnTo>
                    <a:pt x="13" y="16"/>
                  </a:lnTo>
                  <a:lnTo>
                    <a:pt x="0" y="0"/>
                  </a:lnTo>
                  <a:lnTo>
                    <a:pt x="2" y="13"/>
                  </a:lnTo>
                  <a:lnTo>
                    <a:pt x="8" y="43"/>
                  </a:lnTo>
                  <a:lnTo>
                    <a:pt x="16" y="75"/>
                  </a:lnTo>
                  <a:lnTo>
                    <a:pt x="24" y="88"/>
                  </a:lnTo>
                  <a:close/>
                </a:path>
              </a:pathLst>
            </a:custGeom>
            <a:solidFill>
              <a:srgbClr val="000000"/>
            </a:solidFill>
            <a:ln w="9525">
              <a:noFill/>
              <a:round/>
              <a:headEnd/>
              <a:tailEnd/>
            </a:ln>
          </p:spPr>
          <p:txBody>
            <a:bodyPr/>
            <a:lstStyle/>
            <a:p>
              <a:endParaRPr lang="en-US"/>
            </a:p>
          </p:txBody>
        </p:sp>
        <p:sp>
          <p:nvSpPr>
            <p:cNvPr id="140599" name="Freeform 311"/>
            <p:cNvSpPr>
              <a:spLocks/>
            </p:cNvSpPr>
            <p:nvPr/>
          </p:nvSpPr>
          <p:spPr bwMode="auto">
            <a:xfrm flipH="1">
              <a:off x="1587" y="3719"/>
              <a:ext cx="54" cy="29"/>
            </a:xfrm>
            <a:custGeom>
              <a:avLst/>
              <a:gdLst/>
              <a:ahLst/>
              <a:cxnLst>
                <a:cxn ang="0">
                  <a:pos x="54" y="19"/>
                </a:cxn>
                <a:cxn ang="0">
                  <a:pos x="48" y="13"/>
                </a:cxn>
                <a:cxn ang="0">
                  <a:pos x="43" y="11"/>
                </a:cxn>
                <a:cxn ang="0">
                  <a:pos x="40" y="5"/>
                </a:cxn>
                <a:cxn ang="0">
                  <a:pos x="32" y="2"/>
                </a:cxn>
                <a:cxn ang="0">
                  <a:pos x="21" y="0"/>
                </a:cxn>
                <a:cxn ang="0">
                  <a:pos x="13" y="0"/>
                </a:cxn>
                <a:cxn ang="0">
                  <a:pos x="5" y="0"/>
                </a:cxn>
                <a:cxn ang="0">
                  <a:pos x="0" y="2"/>
                </a:cxn>
                <a:cxn ang="0">
                  <a:pos x="27" y="29"/>
                </a:cxn>
                <a:cxn ang="0">
                  <a:pos x="32" y="27"/>
                </a:cxn>
                <a:cxn ang="0">
                  <a:pos x="40" y="21"/>
                </a:cxn>
                <a:cxn ang="0">
                  <a:pos x="45" y="19"/>
                </a:cxn>
                <a:cxn ang="0">
                  <a:pos x="54" y="19"/>
                </a:cxn>
              </a:cxnLst>
              <a:rect l="0" t="0" r="r" b="b"/>
              <a:pathLst>
                <a:path w="54" h="29">
                  <a:moveTo>
                    <a:pt x="54" y="19"/>
                  </a:moveTo>
                  <a:lnTo>
                    <a:pt x="48" y="13"/>
                  </a:lnTo>
                  <a:lnTo>
                    <a:pt x="43" y="11"/>
                  </a:lnTo>
                  <a:lnTo>
                    <a:pt x="40" y="5"/>
                  </a:lnTo>
                  <a:lnTo>
                    <a:pt x="32" y="2"/>
                  </a:lnTo>
                  <a:lnTo>
                    <a:pt x="21" y="0"/>
                  </a:lnTo>
                  <a:lnTo>
                    <a:pt x="13" y="0"/>
                  </a:lnTo>
                  <a:lnTo>
                    <a:pt x="5" y="0"/>
                  </a:lnTo>
                  <a:lnTo>
                    <a:pt x="0" y="2"/>
                  </a:lnTo>
                  <a:lnTo>
                    <a:pt x="27" y="29"/>
                  </a:lnTo>
                  <a:lnTo>
                    <a:pt x="32" y="27"/>
                  </a:lnTo>
                  <a:lnTo>
                    <a:pt x="40" y="21"/>
                  </a:lnTo>
                  <a:lnTo>
                    <a:pt x="45" y="19"/>
                  </a:lnTo>
                  <a:lnTo>
                    <a:pt x="54" y="19"/>
                  </a:lnTo>
                  <a:close/>
                </a:path>
              </a:pathLst>
            </a:custGeom>
            <a:solidFill>
              <a:srgbClr val="000000"/>
            </a:solidFill>
            <a:ln w="9525">
              <a:noFill/>
              <a:round/>
              <a:headEnd/>
              <a:tailEnd/>
            </a:ln>
          </p:spPr>
          <p:txBody>
            <a:bodyPr/>
            <a:lstStyle/>
            <a:p>
              <a:endParaRPr lang="en-US"/>
            </a:p>
          </p:txBody>
        </p:sp>
        <p:sp>
          <p:nvSpPr>
            <p:cNvPr id="140600" name="Freeform 312"/>
            <p:cNvSpPr>
              <a:spLocks/>
            </p:cNvSpPr>
            <p:nvPr/>
          </p:nvSpPr>
          <p:spPr bwMode="auto">
            <a:xfrm flipH="1">
              <a:off x="1259" y="3082"/>
              <a:ext cx="884" cy="884"/>
            </a:xfrm>
            <a:custGeom>
              <a:avLst/>
              <a:gdLst/>
              <a:ahLst/>
              <a:cxnLst>
                <a:cxn ang="0">
                  <a:pos x="441" y="408"/>
                </a:cxn>
                <a:cxn ang="0">
                  <a:pos x="403" y="392"/>
                </a:cxn>
                <a:cxn ang="0">
                  <a:pos x="355" y="355"/>
                </a:cxn>
                <a:cxn ang="0">
                  <a:pos x="320" y="333"/>
                </a:cxn>
                <a:cxn ang="0">
                  <a:pos x="285" y="242"/>
                </a:cxn>
                <a:cxn ang="0">
                  <a:pos x="271" y="212"/>
                </a:cxn>
                <a:cxn ang="0">
                  <a:pos x="261" y="159"/>
                </a:cxn>
                <a:cxn ang="0">
                  <a:pos x="261" y="137"/>
                </a:cxn>
                <a:cxn ang="0">
                  <a:pos x="177" y="102"/>
                </a:cxn>
                <a:cxn ang="0">
                  <a:pos x="215" y="86"/>
                </a:cxn>
                <a:cxn ang="0">
                  <a:pos x="279" y="62"/>
                </a:cxn>
                <a:cxn ang="0">
                  <a:pos x="339" y="40"/>
                </a:cxn>
                <a:cxn ang="0">
                  <a:pos x="390" y="27"/>
                </a:cxn>
                <a:cxn ang="0">
                  <a:pos x="591" y="83"/>
                </a:cxn>
                <a:cxn ang="0">
                  <a:pos x="572" y="97"/>
                </a:cxn>
                <a:cxn ang="0">
                  <a:pos x="583" y="212"/>
                </a:cxn>
                <a:cxn ang="0">
                  <a:pos x="583" y="236"/>
                </a:cxn>
                <a:cxn ang="0">
                  <a:pos x="556" y="234"/>
                </a:cxn>
                <a:cxn ang="0">
                  <a:pos x="508" y="161"/>
                </a:cxn>
                <a:cxn ang="0">
                  <a:pos x="508" y="210"/>
                </a:cxn>
                <a:cxn ang="0">
                  <a:pos x="521" y="236"/>
                </a:cxn>
                <a:cxn ang="0">
                  <a:pos x="511" y="269"/>
                </a:cxn>
                <a:cxn ang="0">
                  <a:pos x="500" y="304"/>
                </a:cxn>
                <a:cxn ang="0">
                  <a:pos x="476" y="339"/>
                </a:cxn>
                <a:cxn ang="0">
                  <a:pos x="441" y="344"/>
                </a:cxn>
                <a:cxn ang="0">
                  <a:pos x="446" y="360"/>
                </a:cxn>
                <a:cxn ang="0">
                  <a:pos x="468" y="376"/>
                </a:cxn>
                <a:cxn ang="0">
                  <a:pos x="508" y="411"/>
                </a:cxn>
                <a:cxn ang="0">
                  <a:pos x="545" y="433"/>
                </a:cxn>
                <a:cxn ang="0">
                  <a:pos x="564" y="438"/>
                </a:cxn>
                <a:cxn ang="0">
                  <a:pos x="615" y="446"/>
                </a:cxn>
                <a:cxn ang="0">
                  <a:pos x="666" y="511"/>
                </a:cxn>
                <a:cxn ang="0">
                  <a:pos x="707" y="578"/>
                </a:cxn>
                <a:cxn ang="0">
                  <a:pos x="782" y="669"/>
                </a:cxn>
                <a:cxn ang="0">
                  <a:pos x="814" y="747"/>
                </a:cxn>
                <a:cxn ang="0">
                  <a:pos x="777" y="846"/>
                </a:cxn>
                <a:cxn ang="0">
                  <a:pos x="884" y="884"/>
                </a:cxn>
                <a:cxn ang="0">
                  <a:pos x="86" y="884"/>
                </a:cxn>
                <a:cxn ang="0">
                  <a:pos x="89" y="578"/>
                </a:cxn>
                <a:cxn ang="0">
                  <a:pos x="124" y="451"/>
                </a:cxn>
                <a:cxn ang="0">
                  <a:pos x="191" y="438"/>
                </a:cxn>
                <a:cxn ang="0">
                  <a:pos x="242" y="416"/>
                </a:cxn>
                <a:cxn ang="0">
                  <a:pos x="296" y="360"/>
                </a:cxn>
                <a:cxn ang="0">
                  <a:pos x="309" y="336"/>
                </a:cxn>
                <a:cxn ang="0">
                  <a:pos x="371" y="408"/>
                </a:cxn>
                <a:cxn ang="0">
                  <a:pos x="427" y="484"/>
                </a:cxn>
                <a:cxn ang="0">
                  <a:pos x="519" y="661"/>
                </a:cxn>
                <a:cxn ang="0">
                  <a:pos x="500" y="532"/>
                </a:cxn>
                <a:cxn ang="0">
                  <a:pos x="457" y="390"/>
                </a:cxn>
              </a:cxnLst>
              <a:rect l="0" t="0" r="r" b="b"/>
              <a:pathLst>
                <a:path w="884" h="884">
                  <a:moveTo>
                    <a:pt x="441" y="368"/>
                  </a:moveTo>
                  <a:lnTo>
                    <a:pt x="441" y="382"/>
                  </a:lnTo>
                  <a:lnTo>
                    <a:pt x="441" y="395"/>
                  </a:lnTo>
                  <a:lnTo>
                    <a:pt x="441" y="408"/>
                  </a:lnTo>
                  <a:lnTo>
                    <a:pt x="435" y="422"/>
                  </a:lnTo>
                  <a:lnTo>
                    <a:pt x="425" y="411"/>
                  </a:lnTo>
                  <a:lnTo>
                    <a:pt x="414" y="400"/>
                  </a:lnTo>
                  <a:lnTo>
                    <a:pt x="403" y="392"/>
                  </a:lnTo>
                  <a:lnTo>
                    <a:pt x="392" y="382"/>
                  </a:lnTo>
                  <a:lnTo>
                    <a:pt x="379" y="373"/>
                  </a:lnTo>
                  <a:lnTo>
                    <a:pt x="368" y="363"/>
                  </a:lnTo>
                  <a:lnTo>
                    <a:pt x="355" y="355"/>
                  </a:lnTo>
                  <a:lnTo>
                    <a:pt x="341" y="349"/>
                  </a:lnTo>
                  <a:lnTo>
                    <a:pt x="336" y="344"/>
                  </a:lnTo>
                  <a:lnTo>
                    <a:pt x="328" y="339"/>
                  </a:lnTo>
                  <a:lnTo>
                    <a:pt x="320" y="333"/>
                  </a:lnTo>
                  <a:lnTo>
                    <a:pt x="314" y="328"/>
                  </a:lnTo>
                  <a:lnTo>
                    <a:pt x="314" y="296"/>
                  </a:lnTo>
                  <a:lnTo>
                    <a:pt x="301" y="266"/>
                  </a:lnTo>
                  <a:lnTo>
                    <a:pt x="285" y="242"/>
                  </a:lnTo>
                  <a:lnTo>
                    <a:pt x="271" y="215"/>
                  </a:lnTo>
                  <a:lnTo>
                    <a:pt x="271" y="215"/>
                  </a:lnTo>
                  <a:lnTo>
                    <a:pt x="271" y="212"/>
                  </a:lnTo>
                  <a:lnTo>
                    <a:pt x="271" y="212"/>
                  </a:lnTo>
                  <a:lnTo>
                    <a:pt x="271" y="212"/>
                  </a:lnTo>
                  <a:lnTo>
                    <a:pt x="261" y="196"/>
                  </a:lnTo>
                  <a:lnTo>
                    <a:pt x="261" y="177"/>
                  </a:lnTo>
                  <a:lnTo>
                    <a:pt x="261" y="159"/>
                  </a:lnTo>
                  <a:lnTo>
                    <a:pt x="263" y="140"/>
                  </a:lnTo>
                  <a:lnTo>
                    <a:pt x="263" y="140"/>
                  </a:lnTo>
                  <a:lnTo>
                    <a:pt x="263" y="137"/>
                  </a:lnTo>
                  <a:lnTo>
                    <a:pt x="261" y="137"/>
                  </a:lnTo>
                  <a:lnTo>
                    <a:pt x="261" y="134"/>
                  </a:lnTo>
                  <a:lnTo>
                    <a:pt x="180" y="107"/>
                  </a:lnTo>
                  <a:lnTo>
                    <a:pt x="177" y="105"/>
                  </a:lnTo>
                  <a:lnTo>
                    <a:pt x="177" y="102"/>
                  </a:lnTo>
                  <a:lnTo>
                    <a:pt x="177" y="102"/>
                  </a:lnTo>
                  <a:lnTo>
                    <a:pt x="180" y="99"/>
                  </a:lnTo>
                  <a:lnTo>
                    <a:pt x="196" y="94"/>
                  </a:lnTo>
                  <a:lnTo>
                    <a:pt x="215" y="86"/>
                  </a:lnTo>
                  <a:lnTo>
                    <a:pt x="231" y="81"/>
                  </a:lnTo>
                  <a:lnTo>
                    <a:pt x="247" y="75"/>
                  </a:lnTo>
                  <a:lnTo>
                    <a:pt x="263" y="70"/>
                  </a:lnTo>
                  <a:lnTo>
                    <a:pt x="279" y="62"/>
                  </a:lnTo>
                  <a:lnTo>
                    <a:pt x="296" y="56"/>
                  </a:lnTo>
                  <a:lnTo>
                    <a:pt x="312" y="51"/>
                  </a:lnTo>
                  <a:lnTo>
                    <a:pt x="325" y="46"/>
                  </a:lnTo>
                  <a:lnTo>
                    <a:pt x="339" y="40"/>
                  </a:lnTo>
                  <a:lnTo>
                    <a:pt x="352" y="35"/>
                  </a:lnTo>
                  <a:lnTo>
                    <a:pt x="365" y="30"/>
                  </a:lnTo>
                  <a:lnTo>
                    <a:pt x="376" y="27"/>
                  </a:lnTo>
                  <a:lnTo>
                    <a:pt x="390" y="27"/>
                  </a:lnTo>
                  <a:lnTo>
                    <a:pt x="400" y="27"/>
                  </a:lnTo>
                  <a:lnTo>
                    <a:pt x="414" y="32"/>
                  </a:lnTo>
                  <a:lnTo>
                    <a:pt x="591" y="83"/>
                  </a:lnTo>
                  <a:lnTo>
                    <a:pt x="591" y="83"/>
                  </a:lnTo>
                  <a:lnTo>
                    <a:pt x="591" y="86"/>
                  </a:lnTo>
                  <a:lnTo>
                    <a:pt x="591" y="86"/>
                  </a:lnTo>
                  <a:lnTo>
                    <a:pt x="591" y="89"/>
                  </a:lnTo>
                  <a:lnTo>
                    <a:pt x="572" y="97"/>
                  </a:lnTo>
                  <a:lnTo>
                    <a:pt x="575" y="126"/>
                  </a:lnTo>
                  <a:lnTo>
                    <a:pt x="578" y="153"/>
                  </a:lnTo>
                  <a:lnTo>
                    <a:pt x="580" y="183"/>
                  </a:lnTo>
                  <a:lnTo>
                    <a:pt x="583" y="212"/>
                  </a:lnTo>
                  <a:lnTo>
                    <a:pt x="583" y="220"/>
                  </a:lnTo>
                  <a:lnTo>
                    <a:pt x="583" y="226"/>
                  </a:lnTo>
                  <a:lnTo>
                    <a:pt x="583" y="231"/>
                  </a:lnTo>
                  <a:lnTo>
                    <a:pt x="583" y="236"/>
                  </a:lnTo>
                  <a:lnTo>
                    <a:pt x="578" y="236"/>
                  </a:lnTo>
                  <a:lnTo>
                    <a:pt x="570" y="236"/>
                  </a:lnTo>
                  <a:lnTo>
                    <a:pt x="559" y="236"/>
                  </a:lnTo>
                  <a:lnTo>
                    <a:pt x="556" y="234"/>
                  </a:lnTo>
                  <a:lnTo>
                    <a:pt x="543" y="110"/>
                  </a:lnTo>
                  <a:lnTo>
                    <a:pt x="502" y="124"/>
                  </a:lnTo>
                  <a:lnTo>
                    <a:pt x="502" y="142"/>
                  </a:lnTo>
                  <a:lnTo>
                    <a:pt x="508" y="161"/>
                  </a:lnTo>
                  <a:lnTo>
                    <a:pt x="508" y="183"/>
                  </a:lnTo>
                  <a:lnTo>
                    <a:pt x="502" y="199"/>
                  </a:lnTo>
                  <a:lnTo>
                    <a:pt x="502" y="204"/>
                  </a:lnTo>
                  <a:lnTo>
                    <a:pt x="508" y="210"/>
                  </a:lnTo>
                  <a:lnTo>
                    <a:pt x="511" y="215"/>
                  </a:lnTo>
                  <a:lnTo>
                    <a:pt x="513" y="220"/>
                  </a:lnTo>
                  <a:lnTo>
                    <a:pt x="519" y="228"/>
                  </a:lnTo>
                  <a:lnTo>
                    <a:pt x="521" y="236"/>
                  </a:lnTo>
                  <a:lnTo>
                    <a:pt x="524" y="247"/>
                  </a:lnTo>
                  <a:lnTo>
                    <a:pt x="521" y="255"/>
                  </a:lnTo>
                  <a:lnTo>
                    <a:pt x="511" y="261"/>
                  </a:lnTo>
                  <a:lnTo>
                    <a:pt x="511" y="269"/>
                  </a:lnTo>
                  <a:lnTo>
                    <a:pt x="508" y="277"/>
                  </a:lnTo>
                  <a:lnTo>
                    <a:pt x="502" y="282"/>
                  </a:lnTo>
                  <a:lnTo>
                    <a:pt x="502" y="290"/>
                  </a:lnTo>
                  <a:lnTo>
                    <a:pt x="500" y="304"/>
                  </a:lnTo>
                  <a:lnTo>
                    <a:pt x="500" y="314"/>
                  </a:lnTo>
                  <a:lnTo>
                    <a:pt x="494" y="325"/>
                  </a:lnTo>
                  <a:lnTo>
                    <a:pt x="486" y="336"/>
                  </a:lnTo>
                  <a:lnTo>
                    <a:pt x="476" y="339"/>
                  </a:lnTo>
                  <a:lnTo>
                    <a:pt x="468" y="341"/>
                  </a:lnTo>
                  <a:lnTo>
                    <a:pt x="457" y="344"/>
                  </a:lnTo>
                  <a:lnTo>
                    <a:pt x="443" y="344"/>
                  </a:lnTo>
                  <a:lnTo>
                    <a:pt x="441" y="344"/>
                  </a:lnTo>
                  <a:lnTo>
                    <a:pt x="441" y="349"/>
                  </a:lnTo>
                  <a:lnTo>
                    <a:pt x="441" y="352"/>
                  </a:lnTo>
                  <a:lnTo>
                    <a:pt x="441" y="357"/>
                  </a:lnTo>
                  <a:lnTo>
                    <a:pt x="446" y="360"/>
                  </a:lnTo>
                  <a:lnTo>
                    <a:pt x="451" y="360"/>
                  </a:lnTo>
                  <a:lnTo>
                    <a:pt x="454" y="363"/>
                  </a:lnTo>
                  <a:lnTo>
                    <a:pt x="459" y="365"/>
                  </a:lnTo>
                  <a:lnTo>
                    <a:pt x="468" y="376"/>
                  </a:lnTo>
                  <a:lnTo>
                    <a:pt x="476" y="387"/>
                  </a:lnTo>
                  <a:lnTo>
                    <a:pt x="484" y="395"/>
                  </a:lnTo>
                  <a:lnTo>
                    <a:pt x="494" y="403"/>
                  </a:lnTo>
                  <a:lnTo>
                    <a:pt x="508" y="411"/>
                  </a:lnTo>
                  <a:lnTo>
                    <a:pt x="519" y="419"/>
                  </a:lnTo>
                  <a:lnTo>
                    <a:pt x="529" y="425"/>
                  </a:lnTo>
                  <a:lnTo>
                    <a:pt x="543" y="433"/>
                  </a:lnTo>
                  <a:lnTo>
                    <a:pt x="545" y="433"/>
                  </a:lnTo>
                  <a:lnTo>
                    <a:pt x="551" y="435"/>
                  </a:lnTo>
                  <a:lnTo>
                    <a:pt x="556" y="438"/>
                  </a:lnTo>
                  <a:lnTo>
                    <a:pt x="559" y="438"/>
                  </a:lnTo>
                  <a:lnTo>
                    <a:pt x="564" y="438"/>
                  </a:lnTo>
                  <a:lnTo>
                    <a:pt x="578" y="438"/>
                  </a:lnTo>
                  <a:lnTo>
                    <a:pt x="588" y="438"/>
                  </a:lnTo>
                  <a:lnTo>
                    <a:pt x="594" y="441"/>
                  </a:lnTo>
                  <a:lnTo>
                    <a:pt x="615" y="446"/>
                  </a:lnTo>
                  <a:lnTo>
                    <a:pt x="631" y="462"/>
                  </a:lnTo>
                  <a:lnTo>
                    <a:pt x="645" y="481"/>
                  </a:lnTo>
                  <a:lnTo>
                    <a:pt x="658" y="500"/>
                  </a:lnTo>
                  <a:lnTo>
                    <a:pt x="666" y="511"/>
                  </a:lnTo>
                  <a:lnTo>
                    <a:pt x="677" y="521"/>
                  </a:lnTo>
                  <a:lnTo>
                    <a:pt x="685" y="532"/>
                  </a:lnTo>
                  <a:lnTo>
                    <a:pt x="693" y="543"/>
                  </a:lnTo>
                  <a:lnTo>
                    <a:pt x="707" y="578"/>
                  </a:lnTo>
                  <a:lnTo>
                    <a:pt x="723" y="607"/>
                  </a:lnTo>
                  <a:lnTo>
                    <a:pt x="742" y="631"/>
                  </a:lnTo>
                  <a:lnTo>
                    <a:pt x="768" y="658"/>
                  </a:lnTo>
                  <a:lnTo>
                    <a:pt x="782" y="669"/>
                  </a:lnTo>
                  <a:lnTo>
                    <a:pt x="795" y="682"/>
                  </a:lnTo>
                  <a:lnTo>
                    <a:pt x="806" y="696"/>
                  </a:lnTo>
                  <a:lnTo>
                    <a:pt x="814" y="717"/>
                  </a:lnTo>
                  <a:lnTo>
                    <a:pt x="814" y="747"/>
                  </a:lnTo>
                  <a:lnTo>
                    <a:pt x="811" y="774"/>
                  </a:lnTo>
                  <a:lnTo>
                    <a:pt x="803" y="803"/>
                  </a:lnTo>
                  <a:lnTo>
                    <a:pt x="787" y="830"/>
                  </a:lnTo>
                  <a:lnTo>
                    <a:pt x="777" y="846"/>
                  </a:lnTo>
                  <a:lnTo>
                    <a:pt x="760" y="860"/>
                  </a:lnTo>
                  <a:lnTo>
                    <a:pt x="747" y="871"/>
                  </a:lnTo>
                  <a:lnTo>
                    <a:pt x="731" y="881"/>
                  </a:lnTo>
                  <a:lnTo>
                    <a:pt x="884" y="884"/>
                  </a:lnTo>
                  <a:lnTo>
                    <a:pt x="884" y="0"/>
                  </a:lnTo>
                  <a:lnTo>
                    <a:pt x="0" y="0"/>
                  </a:lnTo>
                  <a:lnTo>
                    <a:pt x="0" y="884"/>
                  </a:lnTo>
                  <a:lnTo>
                    <a:pt x="86" y="884"/>
                  </a:lnTo>
                  <a:lnTo>
                    <a:pt x="81" y="806"/>
                  </a:lnTo>
                  <a:lnTo>
                    <a:pt x="81" y="731"/>
                  </a:lnTo>
                  <a:lnTo>
                    <a:pt x="81" y="656"/>
                  </a:lnTo>
                  <a:lnTo>
                    <a:pt x="89" y="578"/>
                  </a:lnTo>
                  <a:lnTo>
                    <a:pt x="89" y="554"/>
                  </a:lnTo>
                  <a:lnTo>
                    <a:pt x="94" y="516"/>
                  </a:lnTo>
                  <a:lnTo>
                    <a:pt x="102" y="478"/>
                  </a:lnTo>
                  <a:lnTo>
                    <a:pt x="124" y="451"/>
                  </a:lnTo>
                  <a:lnTo>
                    <a:pt x="148" y="443"/>
                  </a:lnTo>
                  <a:lnTo>
                    <a:pt x="167" y="441"/>
                  </a:lnTo>
                  <a:lnTo>
                    <a:pt x="177" y="441"/>
                  </a:lnTo>
                  <a:lnTo>
                    <a:pt x="191" y="438"/>
                  </a:lnTo>
                  <a:lnTo>
                    <a:pt x="204" y="433"/>
                  </a:lnTo>
                  <a:lnTo>
                    <a:pt x="218" y="427"/>
                  </a:lnTo>
                  <a:lnTo>
                    <a:pt x="231" y="422"/>
                  </a:lnTo>
                  <a:lnTo>
                    <a:pt x="242" y="416"/>
                  </a:lnTo>
                  <a:lnTo>
                    <a:pt x="253" y="408"/>
                  </a:lnTo>
                  <a:lnTo>
                    <a:pt x="269" y="392"/>
                  </a:lnTo>
                  <a:lnTo>
                    <a:pt x="282" y="376"/>
                  </a:lnTo>
                  <a:lnTo>
                    <a:pt x="296" y="360"/>
                  </a:lnTo>
                  <a:lnTo>
                    <a:pt x="304" y="341"/>
                  </a:lnTo>
                  <a:lnTo>
                    <a:pt x="306" y="339"/>
                  </a:lnTo>
                  <a:lnTo>
                    <a:pt x="309" y="336"/>
                  </a:lnTo>
                  <a:lnTo>
                    <a:pt x="309" y="336"/>
                  </a:lnTo>
                  <a:lnTo>
                    <a:pt x="312" y="336"/>
                  </a:lnTo>
                  <a:lnTo>
                    <a:pt x="336" y="360"/>
                  </a:lnTo>
                  <a:lnTo>
                    <a:pt x="355" y="382"/>
                  </a:lnTo>
                  <a:lnTo>
                    <a:pt x="371" y="408"/>
                  </a:lnTo>
                  <a:lnTo>
                    <a:pt x="390" y="435"/>
                  </a:lnTo>
                  <a:lnTo>
                    <a:pt x="403" y="449"/>
                  </a:lnTo>
                  <a:lnTo>
                    <a:pt x="414" y="465"/>
                  </a:lnTo>
                  <a:lnTo>
                    <a:pt x="427" y="484"/>
                  </a:lnTo>
                  <a:lnTo>
                    <a:pt x="438" y="502"/>
                  </a:lnTo>
                  <a:lnTo>
                    <a:pt x="519" y="661"/>
                  </a:lnTo>
                  <a:lnTo>
                    <a:pt x="519" y="661"/>
                  </a:lnTo>
                  <a:lnTo>
                    <a:pt x="519" y="661"/>
                  </a:lnTo>
                  <a:lnTo>
                    <a:pt x="519" y="661"/>
                  </a:lnTo>
                  <a:lnTo>
                    <a:pt x="519" y="661"/>
                  </a:lnTo>
                  <a:lnTo>
                    <a:pt x="511" y="596"/>
                  </a:lnTo>
                  <a:lnTo>
                    <a:pt x="500" y="532"/>
                  </a:lnTo>
                  <a:lnTo>
                    <a:pt x="481" y="468"/>
                  </a:lnTo>
                  <a:lnTo>
                    <a:pt x="465" y="411"/>
                  </a:lnTo>
                  <a:lnTo>
                    <a:pt x="462" y="406"/>
                  </a:lnTo>
                  <a:lnTo>
                    <a:pt x="457" y="390"/>
                  </a:lnTo>
                  <a:lnTo>
                    <a:pt x="449" y="373"/>
                  </a:lnTo>
                  <a:lnTo>
                    <a:pt x="441" y="368"/>
                  </a:lnTo>
                  <a:close/>
                </a:path>
              </a:pathLst>
            </a:custGeom>
            <a:solidFill>
              <a:srgbClr val="000000"/>
            </a:solidFill>
            <a:ln w="9525">
              <a:noFill/>
              <a:round/>
              <a:headEnd/>
              <a:tailEnd/>
            </a:ln>
          </p:spPr>
          <p:txBody>
            <a:bodyPr/>
            <a:lstStyle/>
            <a:p>
              <a:endParaRPr lang="en-US"/>
            </a:p>
          </p:txBody>
        </p:sp>
        <p:sp>
          <p:nvSpPr>
            <p:cNvPr id="140601" name="Freeform 313"/>
            <p:cNvSpPr>
              <a:spLocks/>
            </p:cNvSpPr>
            <p:nvPr/>
          </p:nvSpPr>
          <p:spPr bwMode="auto">
            <a:xfrm flipH="1">
              <a:off x="1517" y="3611"/>
              <a:ext cx="102" cy="78"/>
            </a:xfrm>
            <a:custGeom>
              <a:avLst/>
              <a:gdLst/>
              <a:ahLst/>
              <a:cxnLst>
                <a:cxn ang="0">
                  <a:pos x="102" y="78"/>
                </a:cxn>
                <a:cxn ang="0">
                  <a:pos x="30" y="0"/>
                </a:cxn>
                <a:cxn ang="0">
                  <a:pos x="21" y="0"/>
                </a:cxn>
                <a:cxn ang="0">
                  <a:pos x="8" y="6"/>
                </a:cxn>
                <a:cxn ang="0">
                  <a:pos x="3" y="14"/>
                </a:cxn>
                <a:cxn ang="0">
                  <a:pos x="0" y="25"/>
                </a:cxn>
                <a:cxn ang="0">
                  <a:pos x="43" y="78"/>
                </a:cxn>
                <a:cxn ang="0">
                  <a:pos x="56" y="73"/>
                </a:cxn>
                <a:cxn ang="0">
                  <a:pos x="75" y="70"/>
                </a:cxn>
                <a:cxn ang="0">
                  <a:pos x="89" y="73"/>
                </a:cxn>
                <a:cxn ang="0">
                  <a:pos x="102" y="78"/>
                </a:cxn>
              </a:cxnLst>
              <a:rect l="0" t="0" r="r" b="b"/>
              <a:pathLst>
                <a:path w="102" h="78">
                  <a:moveTo>
                    <a:pt x="102" y="78"/>
                  </a:moveTo>
                  <a:lnTo>
                    <a:pt x="30" y="0"/>
                  </a:lnTo>
                  <a:lnTo>
                    <a:pt x="21" y="0"/>
                  </a:lnTo>
                  <a:lnTo>
                    <a:pt x="8" y="6"/>
                  </a:lnTo>
                  <a:lnTo>
                    <a:pt x="3" y="14"/>
                  </a:lnTo>
                  <a:lnTo>
                    <a:pt x="0" y="25"/>
                  </a:lnTo>
                  <a:lnTo>
                    <a:pt x="43" y="78"/>
                  </a:lnTo>
                  <a:lnTo>
                    <a:pt x="56" y="73"/>
                  </a:lnTo>
                  <a:lnTo>
                    <a:pt x="75" y="70"/>
                  </a:lnTo>
                  <a:lnTo>
                    <a:pt x="89" y="73"/>
                  </a:lnTo>
                  <a:lnTo>
                    <a:pt x="102" y="78"/>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58069430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22054" y="94089"/>
            <a:ext cx="410563" cy="1538089"/>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346502234"/>
                </p:ext>
              </p:extLst>
            </p:nvPr>
          </p:nvGraphicFramePr>
          <p:xfrm>
            <a:off x="100850" y="246475"/>
            <a:ext cx="183878" cy="183422"/>
          </p:xfrm>
          <a:graphic>
            <a:graphicData uri="http://schemas.openxmlformats.org/presentationml/2006/ole">
              <mc:AlternateContent xmlns:mc="http://schemas.openxmlformats.org/markup-compatibility/2006">
                <mc:Choice xmlns:v="urn:schemas-microsoft-com:vml" Requires="v">
                  <p:oleObj spid="_x0000_s12366" name="CorelDRAW" r:id="rId3" imgW="2169000" imgH="2169360" progId="">
                    <p:embed/>
                  </p:oleObj>
                </mc:Choice>
                <mc:Fallback>
                  <p:oleObj name="CorelDRAW" r:id="rId3" imgW="2169000" imgH="2169360" progId="">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50" y="246475"/>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3" y="1840230"/>
            <a:ext cx="4322762" cy="4516120"/>
          </a:xfrm>
        </p:spPr>
        <p:txBody>
          <a:bodyPr>
            <a:normAutofit/>
          </a:bodyPr>
          <a:lstStyle/>
          <a:p>
            <a:endParaRPr lang="en-IN"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lecture, we will discuss:</a:t>
            </a:r>
          </a:p>
          <a:p>
            <a:pPr lvl="0">
              <a:lnSpc>
                <a:spcPct val="100000"/>
              </a:lnSpc>
              <a:spcBef>
                <a:spcPts val="0"/>
              </a:spcBef>
            </a:pPr>
            <a:r>
              <a:rPr lang="en-US" sz="2400" dirty="0"/>
              <a:t>Attacks and countermeasures for the most popular web platforms, including IIS, Apache</a:t>
            </a:r>
            <a:endParaRPr lang="en-US" sz="2400" dirty="0"/>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2</a:t>
            </a:fld>
            <a:endParaRPr lang="en-US" dirty="0"/>
          </a:p>
        </p:txBody>
      </p:sp>
      <p:sp>
        <p:nvSpPr>
          <p:cNvPr id="8" name="Title 7"/>
          <p:cNvSpPr txBox="1">
            <a:spLocks noGrp="1" noChangeArrowheads="1"/>
          </p:cNvSpPr>
          <p:nvPr>
            <p:ph type="title"/>
          </p:nvPr>
        </p:nvSpPr>
        <p:spPr bwMode="auto">
          <a:xfrm>
            <a:off x="700722" y="501650"/>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dirty="0">
                <a:latin typeface="Times New Roman" pitchFamily="18" charset="0"/>
                <a:cs typeface="Times New Roman" pitchFamily="18" charset="0"/>
              </a:rPr>
              <a:t>Lecture Objectives</a:t>
            </a:r>
            <a:r>
              <a:rPr lang="en-US" sz="2000" b="1" dirty="0">
                <a:latin typeface="Times New Roman" pitchFamily="18" charset="0"/>
                <a:ea typeface="Karla" pitchFamily="2" charset="0"/>
                <a:cs typeface="Times New Roman" pitchFamily="18" charset="0"/>
              </a:rPr>
              <a:t/>
            </a:r>
            <a:br>
              <a:rPr lang="en-US" sz="2000" b="1" dirty="0">
                <a:latin typeface="Times New Roman" pitchFamily="18" charset="0"/>
                <a:ea typeface="Karla" pitchFamily="2" charset="0"/>
                <a:cs typeface="Times New Roman" pitchFamily="18" charset="0"/>
              </a:rPr>
            </a:br>
            <a:endParaRPr lang="en-US" sz="1600" dirty="0">
              <a:latin typeface="Times New Roman" pitchFamily="18" charset="0"/>
              <a:cs typeface="Times New Roman" pitchFamily="18" charset="0"/>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9262" y="1611630"/>
            <a:ext cx="4322762" cy="4744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2" descr="Introduction to Web Development with HTML, CSS, JavaScript | Course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Application architecture of CryoWEB. The complete linux server can be...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Hosting Controller - Linux Hosting Control Panel - Windows Linux Hosting  Automation | Linux Hosting Panel | Windows &amp; Linux Hosting Control Panel | Windows  Linux Cluster Management, Apache and IIS, Cross Platform Suppor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 descr="LAMP (software bundle)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 descr="Mobile Security Basics"/>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9" name="Picture 7" descr="https://www.stealthlabs.com/wp-content/uploads/2020/12/types-of-cybersecurity-threa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900" y="1087822"/>
            <a:ext cx="5921376" cy="4867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801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943413"/>
          </a:xfrm>
        </p:spPr>
        <p:txBody>
          <a:bodyPr/>
          <a:lstStyle/>
          <a:p>
            <a:r>
              <a:rPr lang="en-US" sz="4000" b="1" dirty="0"/>
              <a:t>Web Server and its Types of Attacks</a:t>
            </a:r>
          </a:p>
        </p:txBody>
      </p:sp>
      <p:sp>
        <p:nvSpPr>
          <p:cNvPr id="10243" name="Content Placeholder 1"/>
          <p:cNvSpPr>
            <a:spLocks noGrp="1"/>
          </p:cNvSpPr>
          <p:nvPr>
            <p:ph idx="1"/>
          </p:nvPr>
        </p:nvSpPr>
        <p:spPr>
          <a:xfrm>
            <a:off x="838200" y="1277007"/>
            <a:ext cx="10515600" cy="4524703"/>
          </a:xfrm>
        </p:spPr>
        <p:txBody>
          <a:bodyPr>
            <a:normAutofit fontScale="85000" lnSpcReduction="20000"/>
          </a:bodyPr>
          <a:lstStyle/>
          <a:p>
            <a:pPr algn="just"/>
            <a:r>
              <a:rPr lang="en-US" dirty="0"/>
              <a:t>Websites are hosted on web servers. Web servers are themselves computers running an operating system; connected to the back-end database, running various applications. Any vulnerability in the applications, Database, Operating system or in the network will lead to an attack on the web server. Vulnerability stack of a web server is given below (source: White hat security</a:t>
            </a:r>
            <a:r>
              <a:rPr lang="en-US" dirty="0" smtClean="0"/>
              <a:t>)</a:t>
            </a:r>
          </a:p>
          <a:p>
            <a:pPr fontAlgn="base"/>
            <a:r>
              <a:rPr lang="en-US" dirty="0"/>
              <a:t>Denial-of-Service (DoS) / Distributed Denial-of-service (DDoS)</a:t>
            </a:r>
          </a:p>
          <a:p>
            <a:pPr fontAlgn="base"/>
            <a:r>
              <a:rPr lang="en-US" dirty="0"/>
              <a:t>Web Defacement Attack</a:t>
            </a:r>
          </a:p>
          <a:p>
            <a:pPr fontAlgn="base"/>
            <a:r>
              <a:rPr lang="en-US" dirty="0"/>
              <a:t>SSH Brute Force Attack</a:t>
            </a:r>
          </a:p>
          <a:p>
            <a:pPr fontAlgn="base"/>
            <a:r>
              <a:rPr lang="en-US" dirty="0"/>
              <a:t>Cross-site scripting (XSS)</a:t>
            </a:r>
          </a:p>
          <a:p>
            <a:pPr fontAlgn="base"/>
            <a:r>
              <a:rPr lang="en-US" dirty="0"/>
              <a:t>Directory Traversal</a:t>
            </a:r>
          </a:p>
          <a:p>
            <a:pPr fontAlgn="base"/>
            <a:r>
              <a:rPr lang="en-US" dirty="0"/>
              <a:t>DNS Server Hijacking</a:t>
            </a:r>
          </a:p>
          <a:p>
            <a:pPr fontAlgn="base"/>
            <a:r>
              <a:rPr lang="en-US" dirty="0"/>
              <a:t>MITM Attack</a:t>
            </a:r>
          </a:p>
          <a:p>
            <a:pPr fontAlgn="base"/>
            <a:r>
              <a:rPr lang="en-US" dirty="0"/>
              <a:t>HTTP Response Splitting Attack</a:t>
            </a:r>
          </a:p>
          <a:p>
            <a:pPr algn="just"/>
            <a:endParaRPr lang="en-US" dirty="0"/>
          </a:p>
        </p:txBody>
      </p:sp>
      <p:sp>
        <p:nvSpPr>
          <p:cNvPr id="2" name="Rectangle 1"/>
          <p:cNvSpPr/>
          <p:nvPr/>
        </p:nvSpPr>
        <p:spPr>
          <a:xfrm>
            <a:off x="446689" y="5943628"/>
            <a:ext cx="6096000" cy="646331"/>
          </a:xfrm>
          <a:prstGeom prst="rect">
            <a:avLst/>
          </a:prstGeom>
        </p:spPr>
        <p:txBody>
          <a:bodyPr>
            <a:spAutoFit/>
          </a:bodyPr>
          <a:lstStyle/>
          <a:p>
            <a:r>
              <a:rPr lang="en-US" dirty="0"/>
              <a:t>https://www.geeksforgeeks.org/web-server-and-its-types-of-attacks/</a:t>
            </a:r>
          </a:p>
        </p:txBody>
      </p:sp>
    </p:spTree>
    <p:extLst>
      <p:ext uri="{BB962C8B-B14F-4D97-AF65-F5344CB8AC3E}">
        <p14:creationId xmlns:p14="http://schemas.microsoft.com/office/powerpoint/2010/main" val="4039450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IIS and </a:t>
            </a:r>
            <a:r>
              <a:rPr lang="en-US" b="1" dirty="0" smtClean="0"/>
              <a:t>Apache : Attack types</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1. DOS </a:t>
            </a:r>
            <a:r>
              <a:rPr lang="en-US" b="1" dirty="0"/>
              <a:t>attack:</a:t>
            </a:r>
          </a:p>
          <a:p>
            <a:pPr algn="just"/>
            <a:r>
              <a:rPr lang="en-US" dirty="0"/>
              <a:t>A Denial-of-Service (DoS) attack is </a:t>
            </a:r>
            <a:r>
              <a:rPr lang="en-US" b="1" dirty="0">
                <a:solidFill>
                  <a:srgbClr val="FF0000"/>
                </a:solidFill>
              </a:rPr>
              <a:t>an attack meant to shut down a machine or network, making it inaccessible to its intended users</a:t>
            </a:r>
            <a:r>
              <a:rPr lang="en-US" dirty="0">
                <a:solidFill>
                  <a:srgbClr val="FF0000"/>
                </a:solidFill>
              </a:rPr>
              <a:t>.</a:t>
            </a:r>
            <a:endParaRPr lang="en-US" dirty="0" smtClean="0">
              <a:solidFill>
                <a:srgbClr val="FF0000"/>
              </a:solidFill>
            </a:endParaRPr>
          </a:p>
          <a:p>
            <a:pPr algn="just"/>
            <a:r>
              <a:rPr lang="en-US" dirty="0" smtClean="0"/>
              <a:t>An </a:t>
            </a:r>
            <a:r>
              <a:rPr lang="en-US" dirty="0"/>
              <a:t>attacker may cause a denial of service attack by sending numerous service request packets overwhelming the servicing capability of the web server, or he may try to exploit a programming error in the application causing a DOS attack.</a:t>
            </a:r>
          </a:p>
          <a:p>
            <a:pPr marL="0" indent="0">
              <a:buNone/>
            </a:pPr>
            <a:r>
              <a:rPr lang="en-US" dirty="0"/>
              <a:t>e</a:t>
            </a:r>
            <a:r>
              <a:rPr lang="en-US" dirty="0" smtClean="0"/>
              <a:t>.g</a:t>
            </a:r>
            <a:r>
              <a:rPr lang="en-US" dirty="0"/>
              <a:t>. buffer overflow attack, </a:t>
            </a:r>
            <a:r>
              <a:rPr lang="en-US" dirty="0" smtClean="0"/>
              <a:t>TCP SYN </a:t>
            </a:r>
            <a:r>
              <a:rPr lang="en-US" dirty="0"/>
              <a:t>flooding, HTTP get Request Flooding, Ping of death</a:t>
            </a:r>
            <a:r>
              <a:rPr lang="en-US" dirty="0" smtClean="0"/>
              <a:t>.</a:t>
            </a:r>
          </a:p>
          <a:p>
            <a:r>
              <a:rPr lang="en-US" dirty="0" smtClean="0"/>
              <a:t>Ping </a:t>
            </a:r>
            <a:r>
              <a:rPr lang="en-US" dirty="0"/>
              <a:t>of Death (a.k.a. PoD) is a type of Denial of Service (DoS) attack in which </a:t>
            </a:r>
            <a:r>
              <a:rPr lang="en-US" b="1" dirty="0"/>
              <a:t>an attacker attempts to crash, destabilize, or freeze the targeted computer or service by sending malformed or oversized packets using a simple ping command</a:t>
            </a:r>
            <a:r>
              <a:rPr lang="en-US" dirty="0"/>
              <a:t>. </a:t>
            </a:r>
            <a:r>
              <a:rPr lang="en-US" dirty="0"/>
              <a:t> </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80116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1289" y="463617"/>
            <a:ext cx="8412971" cy="5382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738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5670"/>
            <a:ext cx="10515600" cy="5751294"/>
          </a:xfrm>
        </p:spPr>
        <p:txBody>
          <a:bodyPr>
            <a:normAutofit fontScale="85000" lnSpcReduction="10000"/>
          </a:bodyPr>
          <a:lstStyle/>
          <a:p>
            <a:pPr marL="0" indent="0">
              <a:buNone/>
            </a:pPr>
            <a:r>
              <a:rPr lang="en-US" b="1" dirty="0" smtClean="0"/>
              <a:t>2. </a:t>
            </a:r>
            <a:r>
              <a:rPr lang="en-US" b="1" dirty="0" smtClean="0">
                <a:solidFill>
                  <a:srgbClr val="FF0000"/>
                </a:solidFill>
              </a:rPr>
              <a:t>Website </a:t>
            </a:r>
            <a:r>
              <a:rPr lang="en-US" b="1" dirty="0">
                <a:solidFill>
                  <a:srgbClr val="FF0000"/>
                </a:solidFill>
              </a:rPr>
              <a:t>Defacement</a:t>
            </a:r>
            <a:r>
              <a:rPr lang="en-US" b="1" dirty="0" smtClean="0">
                <a:solidFill>
                  <a:srgbClr val="FF0000"/>
                </a:solidFill>
              </a:rPr>
              <a:t>:</a:t>
            </a:r>
          </a:p>
          <a:p>
            <a:pPr algn="just"/>
            <a:r>
              <a:rPr lang="en-US" dirty="0">
                <a:solidFill>
                  <a:srgbClr val="FF0000"/>
                </a:solidFill>
              </a:rPr>
              <a:t>attack on a website that alters its visual appearance or informational content</a:t>
            </a:r>
            <a:r>
              <a:rPr lang="en-US" dirty="0" smtClean="0">
                <a:solidFill>
                  <a:srgbClr val="FF0000"/>
                </a:solidFill>
              </a:rPr>
              <a:t>.</a:t>
            </a:r>
          </a:p>
          <a:p>
            <a:pPr algn="just"/>
            <a:r>
              <a:rPr lang="en-US" dirty="0">
                <a:solidFill>
                  <a:srgbClr val="FF0000"/>
                </a:solidFill>
              </a:rPr>
              <a:t>hackers use bots to automatically scan a large number of websites for vulnerabilities, and when a vulnerability is discovered, they automatically compromise and deface the site.</a:t>
            </a:r>
          </a:p>
          <a:p>
            <a:pPr algn="just"/>
            <a:r>
              <a:rPr lang="en-US" dirty="0" smtClean="0">
                <a:solidFill>
                  <a:srgbClr val="FF0000"/>
                </a:solidFill>
              </a:rPr>
              <a:t>They </a:t>
            </a:r>
            <a:r>
              <a:rPr lang="en-US" dirty="0">
                <a:solidFill>
                  <a:srgbClr val="FF0000"/>
                </a:solidFill>
              </a:rPr>
              <a:t>generally deface a website just to take some revenge, prove their point, humiliate a government </a:t>
            </a:r>
            <a:r>
              <a:rPr lang="en-US" dirty="0"/>
              <a:t>or organization, or disrupt a website's </a:t>
            </a:r>
            <a:r>
              <a:rPr lang="en-US" dirty="0" smtClean="0"/>
              <a:t>operations</a:t>
            </a:r>
          </a:p>
          <a:p>
            <a:pPr algn="just"/>
            <a:r>
              <a:rPr lang="en-US" dirty="0"/>
              <a:t>To hack a website and change its content, cybercriminals can: Brute-force the credentials of the site administrator; Exploit vulnerabilities in site components; for example, performing an SQL injection (</a:t>
            </a:r>
            <a:r>
              <a:rPr lang="en-US" dirty="0" err="1"/>
              <a:t>SQLi</a:t>
            </a:r>
            <a:r>
              <a:rPr lang="en-US" dirty="0"/>
              <a:t>) or cross-site scripting (XSS); Infect the administrator's device with malware.</a:t>
            </a:r>
            <a:endParaRPr lang="en-US" dirty="0" smtClean="0"/>
          </a:p>
          <a:p>
            <a:pPr algn="just"/>
            <a:r>
              <a:rPr lang="en-US" dirty="0"/>
              <a:t>SQL injection attacks are used to deface the website. When an attacker finds out that input fields are not sanitized properly, he can add SQL strings to maliciously craft a query which is executed by the web browser. He may store malicious/unrelated data in the database; when the website is requested, it will show irrelevant data on the website, thus displaying a defaced website.</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1021388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0903" y="280604"/>
            <a:ext cx="10515600" cy="6120196"/>
          </a:xfrm>
        </p:spPr>
        <p:txBody>
          <a:bodyPr>
            <a:normAutofit lnSpcReduction="10000"/>
          </a:bodyPr>
          <a:lstStyle/>
          <a:p>
            <a:pPr marL="0" indent="0">
              <a:buNone/>
            </a:pPr>
            <a:r>
              <a:rPr lang="en-US" b="1" dirty="0"/>
              <a:t>3. Directory Traversal:</a:t>
            </a:r>
          </a:p>
          <a:p>
            <a:pPr algn="just"/>
            <a:r>
              <a:rPr lang="en-US" dirty="0"/>
              <a:t>Directory traversal is a type of HTTP exploit that is used by attackers to </a:t>
            </a:r>
            <a:r>
              <a:rPr lang="en-US" dirty="0">
                <a:solidFill>
                  <a:srgbClr val="FF0000"/>
                </a:solidFill>
              </a:rPr>
              <a:t>gain unauthorized access to restricted directories and files</a:t>
            </a:r>
            <a:r>
              <a:rPr lang="en-US" dirty="0"/>
              <a:t>. Directory traversal, also known as path traversal, ranks #13 on the CWE/SANS Top 25 Most Dangerous Software Errors</a:t>
            </a:r>
            <a:r>
              <a:rPr lang="en-US" dirty="0" smtClean="0"/>
              <a:t>.</a:t>
            </a:r>
          </a:p>
          <a:p>
            <a:pPr algn="just"/>
            <a:r>
              <a:rPr lang="en-US" dirty="0" smtClean="0"/>
              <a:t> </a:t>
            </a:r>
            <a:r>
              <a:rPr lang="en-US" dirty="0"/>
              <a:t>If he is able to access beyond web root directory, he might execute </a:t>
            </a:r>
            <a:r>
              <a:rPr lang="en-US" dirty="0">
                <a:solidFill>
                  <a:srgbClr val="FF0000"/>
                </a:solidFill>
              </a:rPr>
              <a:t>OS commands and get sensitive information or access restricted directories</a:t>
            </a:r>
            <a:r>
              <a:rPr lang="en-US" dirty="0" smtClean="0">
                <a:solidFill>
                  <a:srgbClr val="FF0000"/>
                </a:solidFill>
              </a:rPr>
              <a:t>.</a:t>
            </a:r>
          </a:p>
          <a:p>
            <a:pPr algn="just"/>
            <a:r>
              <a:rPr lang="en-US" dirty="0"/>
              <a:t>There are two security mechanisms that web servers use to restrict user access: </a:t>
            </a:r>
            <a:r>
              <a:rPr lang="en-US" dirty="0">
                <a:solidFill>
                  <a:srgbClr val="FF0000"/>
                </a:solidFill>
              </a:rPr>
              <a:t>root directory and Access Control Lists (ACLs)</a:t>
            </a:r>
            <a:r>
              <a:rPr lang="en-US" dirty="0"/>
              <a:t>. The root directory is the top-most directory on a server file system. User access is confined to the root directory, meaning users are unable to access directories or files outside of the root. Administrators use Access Control Lists to define user access rights and privileges for viewing, modifying and executing files.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84721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8372"/>
            <a:ext cx="10515600" cy="5798591"/>
          </a:xfrm>
        </p:spPr>
        <p:txBody>
          <a:bodyPr>
            <a:normAutofit fontScale="85000" lnSpcReduction="20000"/>
          </a:bodyPr>
          <a:lstStyle/>
          <a:p>
            <a:pPr marL="0" indent="0" algn="just">
              <a:buNone/>
            </a:pPr>
            <a:r>
              <a:rPr lang="en-US" b="1" dirty="0" smtClean="0"/>
              <a:t>4. </a:t>
            </a:r>
            <a:r>
              <a:rPr lang="en-US" sz="3300" b="1" dirty="0" smtClean="0"/>
              <a:t>Misconfiguration </a:t>
            </a:r>
            <a:r>
              <a:rPr lang="en-US" sz="3300" b="1" dirty="0"/>
              <a:t>attacks:</a:t>
            </a:r>
          </a:p>
          <a:p>
            <a:pPr algn="just"/>
            <a:r>
              <a:rPr lang="en-US" dirty="0"/>
              <a:t>Security misconfiguration occurs </a:t>
            </a:r>
            <a:r>
              <a:rPr lang="en-US" dirty="0">
                <a:solidFill>
                  <a:srgbClr val="FF0000"/>
                </a:solidFill>
              </a:rPr>
              <a:t>when security settings are not adequately defined in the configuration process </a:t>
            </a:r>
            <a:r>
              <a:rPr lang="en-US" dirty="0"/>
              <a:t>or maintained and deployed with default settings </a:t>
            </a:r>
            <a:r>
              <a:rPr lang="en-US" dirty="0" smtClean="0"/>
              <a:t>.</a:t>
            </a:r>
          </a:p>
          <a:p>
            <a:pPr algn="just"/>
            <a:r>
              <a:rPr lang="en-US" dirty="0"/>
              <a:t>Example. </a:t>
            </a:r>
            <a:r>
              <a:rPr lang="en-US" b="1" dirty="0"/>
              <a:t>If Directory listing is not disabled on the server and if attacker discovers the same then the attacker can simply list directories to find any file and execute it</a:t>
            </a:r>
            <a:r>
              <a:rPr lang="en-US" dirty="0" smtClean="0"/>
              <a:t>.</a:t>
            </a:r>
          </a:p>
          <a:p>
            <a:pPr algn="just"/>
            <a:r>
              <a:rPr lang="en-US" dirty="0"/>
              <a:t>For example, a misconfigured database server can cause data to be accessible through a basic web search. If this data includes administrator credentials, an attacker may be able to access further data beyond the database, or launch another attack on the company’s servers. </a:t>
            </a:r>
            <a:endParaRPr lang="en-US" dirty="0" smtClean="0"/>
          </a:p>
          <a:p>
            <a:pPr marL="0" indent="0" algn="just">
              <a:buNone/>
            </a:pPr>
            <a:r>
              <a:rPr lang="en-US" b="1" dirty="0" smtClean="0"/>
              <a:t>5. Phishing </a:t>
            </a:r>
            <a:r>
              <a:rPr lang="en-US" b="1" dirty="0"/>
              <a:t>Attack:</a:t>
            </a:r>
          </a:p>
          <a:p>
            <a:pPr algn="just"/>
            <a:r>
              <a:rPr lang="en-US" dirty="0"/>
              <a:t>An attacker may redirect the victim to malicious websites by sending him/her a malicious link by email which looks authentic, but redirects him/her to malicious web page thereby stealing their data.</a:t>
            </a:r>
          </a:p>
          <a:p>
            <a:pPr algn="just"/>
            <a:r>
              <a:rPr lang="en-US" dirty="0"/>
              <a:t>There are a lot of other web application attacks which can lead to a web server attack- Parameter form tampering, Cookie tampering, </a:t>
            </a:r>
            <a:r>
              <a:rPr lang="en-US" dirty="0" err="1"/>
              <a:t>unvalidated</a:t>
            </a:r>
            <a:r>
              <a:rPr lang="en-US" dirty="0"/>
              <a:t> inputs, SQL injection, Buffer overflow attacks.</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310349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882"/>
          </a:xfrm>
        </p:spPr>
        <p:txBody>
          <a:bodyPr/>
          <a:lstStyle/>
          <a:p>
            <a:r>
              <a:rPr lang="en-US" dirty="0" smtClean="0"/>
              <a:t>Methodology</a:t>
            </a:r>
            <a:endParaRPr lang="en-US" dirty="0"/>
          </a:p>
        </p:txBody>
      </p:sp>
      <p:sp>
        <p:nvSpPr>
          <p:cNvPr id="3" name="Content Placeholder 2"/>
          <p:cNvSpPr>
            <a:spLocks noGrp="1"/>
          </p:cNvSpPr>
          <p:nvPr>
            <p:ph idx="1"/>
          </p:nvPr>
        </p:nvSpPr>
        <p:spPr>
          <a:xfrm>
            <a:off x="838200" y="1450428"/>
            <a:ext cx="10515600" cy="4726535"/>
          </a:xfrm>
        </p:spPr>
        <p:txBody>
          <a:bodyPr>
            <a:normAutofit/>
          </a:bodyPr>
          <a:lstStyle/>
          <a:p>
            <a:pPr marL="0" indent="0">
              <a:buNone/>
            </a:pPr>
            <a:r>
              <a:rPr lang="en-US" b="1" dirty="0" smtClean="0"/>
              <a:t>Information Gathering: </a:t>
            </a:r>
            <a:r>
              <a:rPr lang="en-US" dirty="0" smtClean="0"/>
              <a:t>Information </a:t>
            </a:r>
            <a:r>
              <a:rPr lang="en-US" dirty="0"/>
              <a:t>related to the target server is collected from various sources like </a:t>
            </a:r>
          </a:p>
          <a:p>
            <a:r>
              <a:rPr lang="en-US" dirty="0"/>
              <a:t>From websites</a:t>
            </a:r>
          </a:p>
          <a:p>
            <a:r>
              <a:rPr lang="en-US" dirty="0"/>
              <a:t>WHOIS information</a:t>
            </a:r>
          </a:p>
          <a:p>
            <a:r>
              <a:rPr lang="en-US" dirty="0" err="1"/>
              <a:t>Netcraft</a:t>
            </a:r>
            <a:r>
              <a:rPr lang="en-US" dirty="0"/>
              <a:t> information</a:t>
            </a:r>
          </a:p>
          <a:p>
            <a:r>
              <a:rPr lang="en-US" dirty="0" smtClean="0"/>
              <a:t>Spam mail</a:t>
            </a:r>
            <a:endParaRPr lang="en-US" dirty="0"/>
          </a:p>
          <a:p>
            <a:r>
              <a:rPr lang="en-US" dirty="0"/>
              <a:t>Port scanning with </a:t>
            </a:r>
            <a:r>
              <a:rPr lang="en-US" dirty="0" err="1"/>
              <a:t>Nmap</a:t>
            </a:r>
            <a:r>
              <a:rPr lang="en-US" dirty="0"/>
              <a:t>.</a:t>
            </a:r>
          </a:p>
          <a:p>
            <a:r>
              <a:rPr lang="en-US" dirty="0"/>
              <a:t>Mirroring a website using </a:t>
            </a:r>
            <a:r>
              <a:rPr lang="en-US" dirty="0" err="1"/>
              <a:t>Htttrack</a:t>
            </a:r>
            <a:r>
              <a:rPr lang="en-US" dirty="0"/>
              <a:t>.</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414342731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972</TotalTime>
  <Words>698</Words>
  <Application>Microsoft Office PowerPoint</Application>
  <PresentationFormat>Custom</PresentationFormat>
  <Paragraphs>100</Paragraphs>
  <Slides>13</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16" baseType="lpstr">
      <vt:lpstr>1_Office Theme</vt:lpstr>
      <vt:lpstr>Contents Slide Master</vt:lpstr>
      <vt:lpstr>CorelDRAW</vt:lpstr>
      <vt:lpstr>PowerPoint Presentation</vt:lpstr>
      <vt:lpstr>Lecture Objectives </vt:lpstr>
      <vt:lpstr>Web Server and its Types of Attacks</vt:lpstr>
      <vt:lpstr>IIS and Apache : Attack types</vt:lpstr>
      <vt:lpstr>PowerPoint Presentation</vt:lpstr>
      <vt:lpstr>PowerPoint Presentation</vt:lpstr>
      <vt:lpstr>PowerPoint Presentation</vt:lpstr>
      <vt:lpstr>PowerPoint Presentation</vt:lpstr>
      <vt:lpstr>Methodology</vt:lpstr>
      <vt:lpstr>PowerPoint Presentation</vt:lpstr>
      <vt:lpstr>Countermeasures</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Pooja</cp:lastModifiedBy>
  <cp:revision>140</cp:revision>
  <dcterms:created xsi:type="dcterms:W3CDTF">2019-01-09T10:33:58Z</dcterms:created>
  <dcterms:modified xsi:type="dcterms:W3CDTF">2022-10-10T07:01:43Z</dcterms:modified>
</cp:coreProperties>
</file>