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8"/>
  </p:notesMasterIdLst>
  <p:handoutMasterIdLst>
    <p:handoutMasterId r:id="rId19"/>
  </p:handoutMasterIdLst>
  <p:sldIdLst>
    <p:sldId id="287" r:id="rId3"/>
    <p:sldId id="281" r:id="rId4"/>
    <p:sldId id="440" r:id="rId5"/>
    <p:sldId id="441" r:id="rId6"/>
    <p:sldId id="442" r:id="rId7"/>
    <p:sldId id="443" r:id="rId8"/>
    <p:sldId id="432" r:id="rId9"/>
    <p:sldId id="433" r:id="rId10"/>
    <p:sldId id="434" r:id="rId11"/>
    <p:sldId id="437" r:id="rId12"/>
    <p:sldId id="439" r:id="rId13"/>
    <p:sldId id="444" r:id="rId14"/>
    <p:sldId id="445" r:id="rId15"/>
    <p:sldId id="409"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7331" autoAdjust="0"/>
  </p:normalViewPr>
  <p:slideViewPr>
    <p:cSldViewPr snapToGrid="0">
      <p:cViewPr>
        <p:scale>
          <a:sx n="60" d="100"/>
          <a:sy n="60" d="100"/>
        </p:scale>
        <p:origin x="-1104" y="-336"/>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10/10/2022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10/10/2022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fld id="{DFC45E1E-D1BE-4141-B596-8AF6BA51B12E}" type="slidenum">
              <a:rPr lang="en-US" altLang="en-US">
                <a:latin typeface="Calibri" pitchFamily="34" charset="0"/>
              </a:rPr>
              <a:pPr/>
              <a:t>10</a:t>
            </a:fld>
            <a:endParaRPr lang="en-US" alt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14</a:t>
            </a:fld>
            <a:endParaRPr lang="en-US"/>
          </a:p>
        </p:txBody>
      </p:sp>
    </p:spTree>
    <p:extLst>
      <p:ext uri="{BB962C8B-B14F-4D97-AF65-F5344CB8AC3E}">
        <p14:creationId xmlns:p14="http://schemas.microsoft.com/office/powerpoint/2010/main" val="39272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10/10/2022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hackernoon.com/tagged/cyberattack?ref=hackernoon.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elegraph.co.uk/technology/2019/08/16/hackers-sitting-nearby-could-listen-phone-calls-bluetooth-heads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electronics-notes.com/articles/connectivity/bluetooth/security.ph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youtube.com/watch?v=LLq1WnY1GjQ" TargetMode="External"/><Relationship Id="rId5" Type="http://schemas.openxmlformats.org/officeDocument/2006/relationships/hyperlink" Target="https://www.youtube.com/watch?v=WqBR6jd0IbU" TargetMode="External"/><Relationship Id="rId4" Type="http://schemas.openxmlformats.org/officeDocument/2006/relationships/hyperlink" Target="https://www.actcorp.in/blog/wep-wpa-wpa2-wifi-security" TargetMode="Externa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345"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492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3178041" y="4566315"/>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xmlns="" id="{AC6DB94B-BA01-4C3C-92C8-ABB949BCB39B}"/>
              </a:ext>
            </a:extLst>
          </p:cNvPr>
          <p:cNvSpPr txBox="1"/>
          <p:nvPr/>
        </p:nvSpPr>
        <p:spPr>
          <a:xfrm>
            <a:off x="3206107" y="4985847"/>
            <a:ext cx="7047166" cy="461665"/>
          </a:xfrm>
          <a:prstGeom prst="rect">
            <a:avLst/>
          </a:prstGeom>
          <a:noFill/>
        </p:spPr>
        <p:txBody>
          <a:bodyPr wrap="square" rtlCol="0">
            <a:spAutoFit/>
          </a:bodyPr>
          <a:lstStyle/>
          <a:p>
            <a:pPr algn="ctr"/>
            <a:r>
              <a:rPr lang="en-US" sz="2400" dirty="0"/>
              <a:t>Wi-Fi and Bluetooth Security</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What is Bluetooth security </a:t>
            </a:r>
            <a:r>
              <a:rPr lang="en-US" sz="4000" dirty="0" smtClean="0"/>
              <a:t>?</a:t>
            </a:r>
            <a:endParaRPr lang="en-US" sz="4000" dirty="0"/>
          </a:p>
        </p:txBody>
      </p:sp>
      <p:sp>
        <p:nvSpPr>
          <p:cNvPr id="10243" name="Content Placeholder 1"/>
          <p:cNvSpPr>
            <a:spLocks noGrp="1"/>
          </p:cNvSpPr>
          <p:nvPr>
            <p:ph idx="1"/>
          </p:nvPr>
        </p:nvSpPr>
        <p:spPr/>
        <p:txBody>
          <a:bodyPr>
            <a:normAutofit lnSpcReduction="10000"/>
          </a:bodyPr>
          <a:lstStyle/>
          <a:p>
            <a:pPr algn="just"/>
            <a:r>
              <a:rPr lang="en-US" dirty="0"/>
              <a:t>Bluetooth security is of paramount importance as devices are susceptible to a variety of wireless and networking attacking including denial of service attacks, eavesdropping, man-in-the-middle attacks, message modification, and resource misappropriation.</a:t>
            </a:r>
          </a:p>
          <a:p>
            <a:r>
              <a:rPr lang="en-US" b="1" dirty="0"/>
              <a:t>Common Bluetooth Hacks and Vulnerabilities:</a:t>
            </a:r>
          </a:p>
          <a:p>
            <a:r>
              <a:rPr lang="en-US" dirty="0" err="1"/>
              <a:t>BlueBorne</a:t>
            </a:r>
            <a:endParaRPr lang="en-US" dirty="0"/>
          </a:p>
          <a:p>
            <a:r>
              <a:rPr lang="en-US" dirty="0" err="1"/>
              <a:t>Bluesnarfing</a:t>
            </a:r>
            <a:endParaRPr lang="en-US" dirty="0"/>
          </a:p>
          <a:p>
            <a:r>
              <a:rPr lang="en-US" dirty="0" err="1"/>
              <a:t>Bluejacking</a:t>
            </a:r>
            <a:endParaRPr lang="en-US" dirty="0"/>
          </a:p>
          <a:p>
            <a:r>
              <a:rPr lang="en-US" dirty="0"/>
              <a:t>Bluetooth Impersonation Attacks (BIAS)</a:t>
            </a:r>
          </a:p>
          <a:p>
            <a:r>
              <a:rPr lang="en-US" dirty="0" err="1"/>
              <a:t>BlueBugging</a:t>
            </a:r>
            <a:endParaRPr lang="en-US" dirty="0"/>
          </a:p>
          <a:p>
            <a:pPr algn="just"/>
            <a:endParaRPr lang="en-US" dirty="0"/>
          </a:p>
        </p:txBody>
      </p:sp>
    </p:spTree>
    <p:extLst>
      <p:ext uri="{BB962C8B-B14F-4D97-AF65-F5344CB8AC3E}">
        <p14:creationId xmlns:p14="http://schemas.microsoft.com/office/powerpoint/2010/main" val="1372632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9634"/>
          </a:xfrm>
        </p:spPr>
        <p:txBody>
          <a:bodyPr>
            <a:normAutofit fontScale="90000"/>
          </a:bodyPr>
          <a:lstStyle/>
          <a:p>
            <a:r>
              <a:rPr lang="en-US" dirty="0" smtClean="0"/>
              <a:t>Security </a:t>
            </a:r>
            <a:r>
              <a:rPr lang="en-US" dirty="0" smtClean="0"/>
              <a:t>issues/Vulnerabilities</a:t>
            </a:r>
            <a:endParaRPr lang="en-US" dirty="0"/>
          </a:p>
        </p:txBody>
      </p:sp>
      <p:sp>
        <p:nvSpPr>
          <p:cNvPr id="3" name="Content Placeholder 2"/>
          <p:cNvSpPr>
            <a:spLocks noGrp="1"/>
          </p:cNvSpPr>
          <p:nvPr>
            <p:ph idx="1"/>
          </p:nvPr>
        </p:nvSpPr>
        <p:spPr>
          <a:xfrm>
            <a:off x="838200" y="1403131"/>
            <a:ext cx="10515600" cy="4773832"/>
          </a:xfrm>
        </p:spPr>
        <p:txBody>
          <a:bodyPr>
            <a:normAutofit lnSpcReduction="10000"/>
          </a:bodyPr>
          <a:lstStyle/>
          <a:p>
            <a:pPr marL="0" indent="0" algn="just">
              <a:buNone/>
            </a:pPr>
            <a:r>
              <a:rPr lang="en-US" dirty="0" smtClean="0"/>
              <a:t>1. </a:t>
            </a:r>
            <a:r>
              <a:rPr lang="en-US" b="1" dirty="0" err="1" smtClean="0"/>
              <a:t>Bluesnarfing</a:t>
            </a:r>
            <a:r>
              <a:rPr lang="en-US" dirty="0" smtClean="0"/>
              <a:t> </a:t>
            </a:r>
            <a:r>
              <a:rPr lang="en-US" dirty="0"/>
              <a:t>attack is a type of network attack that occurs when a hacker “pairs with your Bluetooth device without your knowledge and steals or compromises your personal data</a:t>
            </a:r>
            <a:r>
              <a:rPr lang="en-US" dirty="0" smtClean="0"/>
              <a:t>”.</a:t>
            </a:r>
            <a:endParaRPr lang="en-US" dirty="0"/>
          </a:p>
          <a:p>
            <a:pPr algn="just"/>
            <a:r>
              <a:rPr lang="en-US" dirty="0"/>
              <a:t>This attack occurs without the victim’s knowledge and will only work when the device has Bluetooth turned on their device. </a:t>
            </a:r>
            <a:r>
              <a:rPr lang="en-US" dirty="0" err="1"/>
              <a:t>Bluesnarfing</a:t>
            </a:r>
            <a:r>
              <a:rPr lang="en-US" dirty="0"/>
              <a:t> allows hackers to take information which could lead to a more harmful </a:t>
            </a:r>
            <a:r>
              <a:rPr lang="en-US" dirty="0" smtClean="0">
                <a:hlinkClick r:id="rId2"/>
              </a:rPr>
              <a:t>cyberattack</a:t>
            </a:r>
            <a:r>
              <a:rPr lang="en-US" dirty="0" smtClean="0"/>
              <a:t>.</a:t>
            </a:r>
          </a:p>
          <a:p>
            <a:pPr marL="0" indent="0" algn="just">
              <a:buNone/>
            </a:pPr>
            <a:r>
              <a:rPr lang="en-US" dirty="0" smtClean="0"/>
              <a:t>2. </a:t>
            </a:r>
            <a:r>
              <a:rPr lang="en-US" b="1" dirty="0" err="1"/>
              <a:t>BlueJacking</a:t>
            </a:r>
            <a:r>
              <a:rPr lang="en-US" dirty="0"/>
              <a:t> sounds like Bluetooth plus hijacking for a reason. </a:t>
            </a:r>
            <a:r>
              <a:rPr lang="en-US" dirty="0" err="1"/>
              <a:t>BlueJacking</a:t>
            </a:r>
            <a:r>
              <a:rPr lang="en-US" dirty="0"/>
              <a:t> is when one Bluetooth device hijacks another with spam advertising. Bluetooth usually has a broadcasting range of ten meters or about thirty feet. So your </a:t>
            </a:r>
            <a:r>
              <a:rPr lang="en-US" dirty="0" err="1"/>
              <a:t>BlueJacking</a:t>
            </a:r>
            <a:r>
              <a:rPr lang="en-US" dirty="0"/>
              <a:t> attacker would probably be in the same room as you.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3637327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1793"/>
            <a:ext cx="10515600" cy="5625170"/>
          </a:xfrm>
        </p:spPr>
        <p:txBody>
          <a:bodyPr>
            <a:normAutofit lnSpcReduction="10000"/>
          </a:bodyPr>
          <a:lstStyle/>
          <a:p>
            <a:pPr marL="0" indent="0">
              <a:buNone/>
            </a:pPr>
            <a:r>
              <a:rPr lang="en-US" dirty="0" smtClean="0"/>
              <a:t>3. </a:t>
            </a:r>
            <a:r>
              <a:rPr lang="en-US" dirty="0" err="1" smtClean="0"/>
              <a:t>BlueSmacking</a:t>
            </a:r>
            <a:endParaRPr lang="en-US" dirty="0"/>
          </a:p>
          <a:p>
            <a:pPr algn="just"/>
            <a:r>
              <a:rPr lang="en-US" dirty="0"/>
              <a:t>An adversary uses Bluetooth flooding to transfer large packets to Bluetooth enabled devices over the L2CAP protocol with the goal of creating a DoS</a:t>
            </a:r>
            <a:r>
              <a:rPr lang="en-US" dirty="0" smtClean="0"/>
              <a:t>. </a:t>
            </a:r>
            <a:r>
              <a:rPr lang="en-US" dirty="0"/>
              <a:t>A hacker can crash your devices and start denying you services such as messaging and call services. They can even block your phone from receiving emails, drain your battery, or even block commands. It is important that you switch off your Bluetooth when you’re not using it. </a:t>
            </a:r>
            <a:endParaRPr lang="en-US" dirty="0" smtClean="0"/>
          </a:p>
          <a:p>
            <a:pPr marL="0" indent="0" fontAlgn="base">
              <a:buNone/>
            </a:pPr>
            <a:r>
              <a:rPr lang="en-US" dirty="0" smtClean="0"/>
              <a:t>4. </a:t>
            </a:r>
            <a:r>
              <a:rPr lang="en-US" b="1" dirty="0"/>
              <a:t> Bluetooth headsets vulnerability</a:t>
            </a:r>
            <a:endParaRPr lang="en-US" dirty="0"/>
          </a:p>
          <a:p>
            <a:pPr algn="just" fontAlgn="base"/>
            <a:r>
              <a:rPr lang="en-US" dirty="0"/>
              <a:t>Hackers can open up Bluetooth headsets and </a:t>
            </a:r>
            <a:r>
              <a:rPr lang="en-US" dirty="0">
                <a:hlinkClick r:id="rId2"/>
              </a:rPr>
              <a:t>eavesdrop</a:t>
            </a:r>
            <a:r>
              <a:rPr lang="en-US" dirty="0"/>
              <a:t> on the conversations around you. This includes the calls you make, the face-to-face conversations you make when the headset is still on, and even third-party conversations. It is important that you disconnect your Bluetooth headset when you are not using it. </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283424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9992"/>
          </a:xfrm>
        </p:spPr>
        <p:txBody>
          <a:bodyPr/>
          <a:lstStyle/>
          <a:p>
            <a:r>
              <a:rPr lang="en-US" dirty="0" smtClean="0"/>
              <a:t>Security practices</a:t>
            </a:r>
            <a:endParaRPr lang="en-US" dirty="0"/>
          </a:p>
        </p:txBody>
      </p:sp>
      <p:sp>
        <p:nvSpPr>
          <p:cNvPr id="3" name="Content Placeholder 2"/>
          <p:cNvSpPr>
            <a:spLocks noGrp="1"/>
          </p:cNvSpPr>
          <p:nvPr>
            <p:ph idx="1"/>
          </p:nvPr>
        </p:nvSpPr>
        <p:spPr>
          <a:xfrm>
            <a:off x="838200" y="1529255"/>
            <a:ext cx="10515600" cy="4647708"/>
          </a:xfrm>
        </p:spPr>
        <p:txBody>
          <a:bodyPr>
            <a:normAutofit fontScale="85000" lnSpcReduction="20000"/>
          </a:bodyPr>
          <a:lstStyle/>
          <a:p>
            <a:pPr algn="just"/>
            <a:r>
              <a:rPr lang="en-US" dirty="0"/>
              <a:t>First of all, you should always know where your device is physically. This is of course easier with a laptop than it is with your phone. You may want to set up a “find my device” service on your phone through a trustworthy entity like Apple or Google so you have a way of using their technologies to find and remotely lock your phone if you lose it.</a:t>
            </a:r>
          </a:p>
          <a:p>
            <a:pPr algn="just"/>
            <a:r>
              <a:rPr lang="en-US" dirty="0"/>
              <a:t>Avoid using Bluetooth to communicate sensitive information like passwords and such. If you must use Bluetooth to transfer your income tax forms from your phone to your PC or whatever, at the very least you should encrypt your files first.</a:t>
            </a:r>
          </a:p>
          <a:p>
            <a:pPr algn="just"/>
            <a:r>
              <a:rPr lang="en-US" dirty="0"/>
              <a:t>Only leave your Bluetooth in “discoverable” mode when you’re pairing a new peripheral with your phone or laptop. When you always use the same earbuds or whichever peripheral, you don’t need to have discoverable mode on because your device will already know the peripheral’s unique identifying code.</a:t>
            </a:r>
          </a:p>
          <a:p>
            <a:pPr algn="just"/>
            <a:r>
              <a:rPr lang="en-US" dirty="0"/>
              <a:t>And overall, you should turn Bluetooth off when you’re not using it. I do the same with </a:t>
            </a:r>
            <a:r>
              <a:rPr lang="en-US" dirty="0" err="1"/>
              <a:t>WiFi</a:t>
            </a:r>
            <a:r>
              <a:rPr lang="en-US" dirty="0"/>
              <a:t> for similar reasons. Not only will you close a possible cyber attack vector, you’ll also save battery power on your phone!</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2179009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813299" y="1453998"/>
            <a:ext cx="7575551" cy="4524315"/>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Mobile: Security Secrets &amp; Solutions 1st Edition, Kindle Edition, by Neil Bergman, Mike Stanfield, Jason Rouse, and Joel </a:t>
            </a:r>
            <a:r>
              <a:rPr lang="en-US" dirty="0" err="1" smtClean="0">
                <a:latin typeface="Times New Roman" pitchFamily="18" charset="0"/>
                <a:cs typeface="Times New Roman" pitchFamily="18" charset="0"/>
              </a:rPr>
              <a:t>Scambray</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a:t>Reference Links:</a:t>
            </a:r>
            <a:endParaRPr lang="en-US" dirty="0"/>
          </a:p>
          <a:p>
            <a:r>
              <a:rPr lang="en-US" u="sng" dirty="0">
                <a:hlinkClick r:id="rId3"/>
              </a:rPr>
              <a:t>https://</a:t>
            </a:r>
            <a:r>
              <a:rPr lang="en-US" u="sng" dirty="0" smtClean="0">
                <a:hlinkClick r:id="rId3"/>
              </a:rPr>
              <a:t>www.electronics-notes.com/articles/connectivity/bluetooth/security.php</a:t>
            </a:r>
            <a:endParaRPr lang="en-US" u="sng" dirty="0" smtClean="0"/>
          </a:p>
          <a:p>
            <a:r>
              <a:rPr lang="en-US" u="sng">
                <a:hlinkClick r:id="rId4"/>
              </a:rPr>
              <a:t>https://</a:t>
            </a:r>
            <a:r>
              <a:rPr lang="en-US" u="sng" smtClean="0">
                <a:hlinkClick r:id="rId4"/>
              </a:rPr>
              <a:t>www.actcorp.in/blog/wep-wpa-wpa2-wifi-security</a:t>
            </a:r>
            <a:endParaRPr lang="en-US" u="sng" smtClean="0"/>
          </a:p>
          <a:p>
            <a:endParaRPr lang="en-US" b="1" u="sng" dirty="0"/>
          </a:p>
          <a:p>
            <a:r>
              <a:rPr lang="en-US" b="1" dirty="0" smtClean="0"/>
              <a:t>Relevant </a:t>
            </a:r>
            <a:r>
              <a:rPr lang="en-US" b="1" dirty="0"/>
              <a:t>Videos:</a:t>
            </a:r>
            <a:endParaRPr lang="en-US" dirty="0"/>
          </a:p>
          <a:p>
            <a:r>
              <a:rPr lang="en-US" u="sng" dirty="0">
                <a:hlinkClick r:id="rId5"/>
              </a:rPr>
              <a:t>https://www.youtube.com/watch?v=WqBR6jd0IbU</a:t>
            </a:r>
            <a:endParaRPr lang="en-US" dirty="0"/>
          </a:p>
          <a:p>
            <a:r>
              <a:rPr lang="en-US" u="sng" dirty="0">
                <a:hlinkClick r:id="rId6"/>
              </a:rPr>
              <a:t>https://www.youtube.com/watch?v=LLq1WnY1GjQ</a:t>
            </a:r>
            <a:endParaRPr lang="en-US" dirty="0"/>
          </a:p>
          <a:p>
            <a:r>
              <a:rPr lang="en-US" dirty="0"/>
              <a:t/>
            </a:r>
            <a:br>
              <a:rPr lang="en-US" dirty="0"/>
            </a:br>
            <a:endParaRPr lang="en-US" dirty="0"/>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58069430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69"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discuss:</a:t>
            </a:r>
          </a:p>
          <a:p>
            <a:pPr lvl="0">
              <a:lnSpc>
                <a:spcPct val="100000"/>
              </a:lnSpc>
              <a:spcBef>
                <a:spcPts val="0"/>
              </a:spcBef>
            </a:pPr>
            <a:r>
              <a:rPr lang="en-US" sz="2400" b="1" dirty="0" smtClean="0"/>
              <a:t>Bluetooth </a:t>
            </a:r>
            <a:r>
              <a:rPr lang="en-US" sz="2400" b="1" dirty="0"/>
              <a:t>Security, Wi-Fi Security</a:t>
            </a:r>
            <a:endParaRPr lang="en-US" sz="2400" dirty="0"/>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Application architecture of CryoWEB. The complete linux server can be...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Hosting Controller - Linux Hosting Control Panel - Windows Linux Hosting  Automation | Linux Hosting Panel | Windows &amp; Linux Hosting Control Panel | Windows  Linux Cluster Management, Apache and IIS, Cross Platform Suppo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 descr="LAMP (software bundle)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 descr="Mobile Security Basic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27" name="Picture 15" descr="https://miro.medium.com/max/707/0*4q6sVmRX4IK1EB-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141" y="1355833"/>
            <a:ext cx="5475159" cy="4638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801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662152"/>
          </a:xfrm>
        </p:spPr>
        <p:txBody>
          <a:bodyPr/>
          <a:lstStyle/>
          <a:p>
            <a:r>
              <a:rPr lang="en-US" b="1" dirty="0" smtClean="0"/>
              <a:t>Wi-Fi attacks</a:t>
            </a:r>
            <a:endParaRPr lang="en-US" b="1" dirty="0"/>
          </a:p>
        </p:txBody>
      </p:sp>
      <p:sp>
        <p:nvSpPr>
          <p:cNvPr id="4" name="Text Placeholder 3"/>
          <p:cNvSpPr>
            <a:spLocks noGrp="1"/>
          </p:cNvSpPr>
          <p:nvPr>
            <p:ph type="body" sz="half" idx="2"/>
          </p:nvPr>
        </p:nvSpPr>
        <p:spPr>
          <a:xfrm>
            <a:off x="839787" y="1371599"/>
            <a:ext cx="9975357" cy="5186856"/>
          </a:xfrm>
        </p:spPr>
        <p:txBody>
          <a:bodyPr>
            <a:noAutofit/>
          </a:bodyPr>
          <a:lstStyle/>
          <a:p>
            <a:pPr algn="just"/>
            <a:r>
              <a:rPr lang="en-US" sz="2800" b="1" dirty="0" smtClean="0"/>
              <a:t>1. Evil </a:t>
            </a:r>
            <a:r>
              <a:rPr lang="en-US" sz="2800" b="1" dirty="0"/>
              <a:t>Twin attack:</a:t>
            </a:r>
          </a:p>
          <a:p>
            <a:pPr algn="just"/>
            <a:r>
              <a:rPr lang="en-US" sz="2800" dirty="0"/>
              <a:t>Here the attacker sets up a fake access point with a similar name to that of a corporate AP near the company premises. When an employee unknowingly connects to this access point thinking that to be the genuine AP of the company, he/she gives away the authentication details of the original access point. The attacker, thus, is able to compromise the connection</a:t>
            </a:r>
            <a:r>
              <a:rPr lang="en-US" sz="2800" dirty="0" smtClean="0"/>
              <a:t>.</a:t>
            </a:r>
          </a:p>
          <a:p>
            <a:r>
              <a:rPr lang="en-US" sz="2800" b="1" dirty="0" smtClean="0"/>
              <a:t>2. </a:t>
            </a:r>
            <a:r>
              <a:rPr lang="en-US" sz="2800" b="1" dirty="0"/>
              <a:t>Jamming Signals</a:t>
            </a:r>
            <a:r>
              <a:rPr lang="en-US" sz="2800" dirty="0"/>
              <a:t>:</a:t>
            </a:r>
          </a:p>
          <a:p>
            <a:r>
              <a:rPr lang="en-US" sz="2800" dirty="0"/>
              <a:t>An attacker can disrupt the network connection by jamming the signal, there are functioning tools for this purpose also called as creating noise.</a:t>
            </a:r>
          </a:p>
          <a:p>
            <a:r>
              <a:rPr lang="en-US" sz="2800" dirty="0"/>
              <a:t/>
            </a:r>
            <a:br>
              <a:rPr lang="en-US" sz="2800" dirty="0"/>
            </a:br>
            <a:endParaRPr lang="en-US" sz="2800" dirty="0"/>
          </a:p>
          <a:p>
            <a:endParaRPr lang="en-US" sz="1800"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59648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662152"/>
          </a:xfrm>
        </p:spPr>
        <p:txBody>
          <a:bodyPr/>
          <a:lstStyle/>
          <a:p>
            <a:r>
              <a:rPr lang="en-US" b="1" dirty="0" smtClean="0"/>
              <a:t>Wi-Fi attacks</a:t>
            </a:r>
            <a:endParaRPr lang="en-US" b="1" dirty="0"/>
          </a:p>
        </p:txBody>
      </p:sp>
      <p:sp>
        <p:nvSpPr>
          <p:cNvPr id="4" name="Text Placeholder 3"/>
          <p:cNvSpPr>
            <a:spLocks noGrp="1"/>
          </p:cNvSpPr>
          <p:nvPr>
            <p:ph type="body" sz="half" idx="2"/>
          </p:nvPr>
        </p:nvSpPr>
        <p:spPr>
          <a:xfrm>
            <a:off x="839787" y="1371599"/>
            <a:ext cx="9975357" cy="5186856"/>
          </a:xfrm>
        </p:spPr>
        <p:txBody>
          <a:bodyPr>
            <a:noAutofit/>
          </a:bodyPr>
          <a:lstStyle/>
          <a:p>
            <a:r>
              <a:rPr lang="en-US" sz="2800" b="1" dirty="0" smtClean="0"/>
              <a:t>3. Misconfiguration </a:t>
            </a:r>
            <a:r>
              <a:rPr lang="en-US" sz="2800" b="1" dirty="0"/>
              <a:t>Attacks:</a:t>
            </a:r>
          </a:p>
          <a:p>
            <a:pPr algn="just"/>
            <a:r>
              <a:rPr lang="en-US" sz="2800" dirty="0"/>
              <a:t>If a router is set up using the default configuration, weak credentials, weak encryption algorithms, then the attacker can easily break into the network.</a:t>
            </a:r>
          </a:p>
          <a:p>
            <a:pPr algn="just"/>
            <a:r>
              <a:rPr lang="en-US" sz="2800" b="1" dirty="0" smtClean="0"/>
              <a:t>4. Honey </a:t>
            </a:r>
            <a:r>
              <a:rPr lang="en-US" sz="2800" b="1" dirty="0"/>
              <a:t>spot Attack:</a:t>
            </a:r>
          </a:p>
          <a:p>
            <a:pPr algn="just"/>
            <a:r>
              <a:rPr lang="en-US" sz="2800" dirty="0"/>
              <a:t>An attacker can set up fake access points/hotspots with the same SSID as that of a public </a:t>
            </a:r>
            <a:r>
              <a:rPr lang="en-US" sz="2800" dirty="0" err="1"/>
              <a:t>wi-fi</a:t>
            </a:r>
            <a:r>
              <a:rPr lang="en-US" sz="2800" dirty="0"/>
              <a:t> AP; thus, he can set traps for the users who connect to these AP’s</a:t>
            </a:r>
            <a:r>
              <a:rPr lang="en-US" sz="2800" dirty="0" smtClean="0"/>
              <a:t>.</a:t>
            </a:r>
          </a:p>
          <a:p>
            <a:pPr algn="just"/>
            <a:endParaRPr lang="en-US" sz="2800"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1132854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835572"/>
          </a:xfrm>
        </p:spPr>
        <p:txBody>
          <a:bodyPr>
            <a:normAutofit fontScale="90000"/>
          </a:bodyPr>
          <a:lstStyle/>
          <a:p>
            <a:r>
              <a:rPr lang="en-US" sz="4000" b="1" dirty="0"/>
              <a:t>Methodology:</a:t>
            </a:r>
            <a:r>
              <a:rPr lang="en-US" b="1" dirty="0"/>
              <a:t/>
            </a:r>
            <a:br>
              <a:rPr lang="en-US" b="1" dirty="0"/>
            </a:br>
            <a:endParaRPr lang="en-US" b="1" dirty="0"/>
          </a:p>
        </p:txBody>
      </p:sp>
      <p:sp>
        <p:nvSpPr>
          <p:cNvPr id="3" name="Content Placeholder 2"/>
          <p:cNvSpPr>
            <a:spLocks noGrp="1"/>
          </p:cNvSpPr>
          <p:nvPr>
            <p:ph idx="1"/>
          </p:nvPr>
        </p:nvSpPr>
        <p:spPr>
          <a:xfrm>
            <a:off x="709449" y="1176611"/>
            <a:ext cx="10172974" cy="4873625"/>
          </a:xfrm>
        </p:spPr>
        <p:txBody>
          <a:bodyPr>
            <a:normAutofit fontScale="85000" lnSpcReduction="20000"/>
          </a:bodyPr>
          <a:lstStyle/>
          <a:p>
            <a:pPr algn="just"/>
            <a:r>
              <a:rPr lang="en-US" dirty="0" smtClean="0"/>
              <a:t>An </a:t>
            </a:r>
            <a:r>
              <a:rPr lang="en-US" dirty="0"/>
              <a:t>attacker has to find out the wireless devices through methods like war-walking, </a:t>
            </a:r>
            <a:r>
              <a:rPr lang="en-US" dirty="0" err="1"/>
              <a:t>warchalking</a:t>
            </a:r>
            <a:r>
              <a:rPr lang="en-US" dirty="0"/>
              <a:t>, war-driving</a:t>
            </a:r>
            <a:r>
              <a:rPr lang="en-US" dirty="0" smtClean="0"/>
              <a:t>.</a:t>
            </a:r>
          </a:p>
          <a:p>
            <a:pPr algn="just"/>
            <a:r>
              <a:rPr lang="en-US" dirty="0" err="1"/>
              <a:t>Wardriving</a:t>
            </a:r>
            <a:r>
              <a:rPr lang="en-US" dirty="0"/>
              <a:t> is </a:t>
            </a:r>
            <a:r>
              <a:rPr lang="en-US" b="1" dirty="0"/>
              <a:t>the act of searching for Wi-Fi wireless networks, usually from a moving vehicle, using a laptop or smartphone</a:t>
            </a:r>
            <a:r>
              <a:rPr lang="en-US" dirty="0"/>
              <a:t>. Software for </a:t>
            </a:r>
            <a:r>
              <a:rPr lang="en-US" dirty="0" err="1"/>
              <a:t>wardriving</a:t>
            </a:r>
            <a:r>
              <a:rPr lang="en-US" dirty="0"/>
              <a:t> is freely available on the internet.</a:t>
            </a:r>
            <a:endParaRPr lang="en-US" dirty="0" smtClean="0"/>
          </a:p>
          <a:p>
            <a:pPr algn="just"/>
            <a:r>
              <a:rPr lang="en-US" dirty="0" smtClean="0"/>
              <a:t> </a:t>
            </a:r>
            <a:r>
              <a:rPr lang="en-US" dirty="0">
                <a:solidFill>
                  <a:srgbClr val="FF0000"/>
                </a:solidFill>
              </a:rPr>
              <a:t>There are tools like </a:t>
            </a:r>
            <a:r>
              <a:rPr lang="en-US" dirty="0" err="1">
                <a:solidFill>
                  <a:srgbClr val="FF0000"/>
                </a:solidFill>
              </a:rPr>
              <a:t>NetStumbler</a:t>
            </a:r>
            <a:r>
              <a:rPr lang="en-US" dirty="0">
                <a:solidFill>
                  <a:srgbClr val="FF0000"/>
                </a:solidFill>
              </a:rPr>
              <a:t>, Kismet to find out wireless access points and capture the traffic.</a:t>
            </a:r>
          </a:p>
          <a:p>
            <a:pPr algn="just"/>
            <a:r>
              <a:rPr lang="en-US" dirty="0"/>
              <a:t>Once he captures the traffic of that connection, he has to </a:t>
            </a:r>
            <a:r>
              <a:rPr lang="en-US" dirty="0" err="1"/>
              <a:t>analyse</a:t>
            </a:r>
            <a:r>
              <a:rPr lang="en-US" dirty="0"/>
              <a:t> the traffic using protocol </a:t>
            </a:r>
            <a:r>
              <a:rPr lang="en-US" dirty="0" err="1"/>
              <a:t>analysers</a:t>
            </a:r>
            <a:r>
              <a:rPr lang="en-US" dirty="0"/>
              <a:t> to identify the authentication method used, SSID, and connected devices and how to compromise the connection.</a:t>
            </a:r>
          </a:p>
          <a:p>
            <a:pPr algn="just"/>
            <a:r>
              <a:rPr lang="en-US" dirty="0"/>
              <a:t>Depending upon the protocol used for encryption, he has to follow different tools/methods to break into the network and gain access to the </a:t>
            </a:r>
            <a:r>
              <a:rPr lang="en-US" dirty="0" err="1"/>
              <a:t>unauthorised</a:t>
            </a:r>
            <a:r>
              <a:rPr lang="en-US" dirty="0"/>
              <a:t> network.</a:t>
            </a:r>
          </a:p>
          <a:p>
            <a:pPr algn="just"/>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309246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8634" y="362607"/>
            <a:ext cx="10456754" cy="5498443"/>
          </a:xfrm>
        </p:spPr>
        <p:txBody>
          <a:bodyPr>
            <a:normAutofit/>
          </a:bodyPr>
          <a:lstStyle/>
          <a:p>
            <a:r>
              <a:rPr lang="en-US" b="1" dirty="0"/>
              <a:t>Countermeasures:</a:t>
            </a:r>
          </a:p>
          <a:p>
            <a:r>
              <a:rPr lang="en-US" dirty="0"/>
              <a:t>Always use WPA/WPA2 encryption.</a:t>
            </a:r>
          </a:p>
          <a:p>
            <a:r>
              <a:rPr lang="en-US" dirty="0"/>
              <a:t>Do not share your credentials.</a:t>
            </a:r>
          </a:p>
          <a:p>
            <a:r>
              <a:rPr lang="en-US" dirty="0"/>
              <a:t>Do not open untrusted emails.</a:t>
            </a:r>
          </a:p>
          <a:p>
            <a:r>
              <a:rPr lang="en-US" dirty="0"/>
              <a:t>Use IDS/Firewalls to filter the connections.</a:t>
            </a:r>
          </a:p>
          <a:p>
            <a:r>
              <a:rPr lang="en-US" dirty="0"/>
              <a:t>Change the default configurations.</a:t>
            </a:r>
          </a:p>
          <a:p>
            <a:r>
              <a:rPr lang="en-US" dirty="0"/>
              <a:t>Enable MAC-address filtering.</a:t>
            </a:r>
          </a:p>
          <a:p>
            <a:r>
              <a:rPr lang="en-US" dirty="0"/>
              <a:t>Use </a:t>
            </a:r>
            <a:r>
              <a:rPr lang="en-US" dirty="0" err="1"/>
              <a:t>centralised</a:t>
            </a:r>
            <a:r>
              <a:rPr lang="en-US" dirty="0"/>
              <a:t> server for authentication.</a:t>
            </a:r>
          </a:p>
          <a:p>
            <a:r>
              <a:rPr lang="en-US" dirty="0"/>
              <a:t>Do not connect to untrusted/public </a:t>
            </a:r>
            <a:r>
              <a:rPr lang="en-US" dirty="0" err="1"/>
              <a:t>wifi</a:t>
            </a:r>
            <a:r>
              <a:rPr lang="en-US" dirty="0"/>
              <a:t> hotspots.</a:t>
            </a:r>
          </a:p>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67794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Wi-Fi </a:t>
            </a:r>
            <a:r>
              <a:rPr lang="en-US" dirty="0" smtClean="0"/>
              <a:t>Security protocols</a:t>
            </a:r>
            <a:endParaRPr lang="en-US" dirty="0"/>
          </a:p>
        </p:txBody>
      </p:sp>
      <p:sp>
        <p:nvSpPr>
          <p:cNvPr id="3" name="Content Placeholder 2"/>
          <p:cNvSpPr>
            <a:spLocks noGrp="1"/>
          </p:cNvSpPr>
          <p:nvPr>
            <p:ph idx="1"/>
          </p:nvPr>
        </p:nvSpPr>
        <p:spPr/>
        <p:txBody>
          <a:bodyPr/>
          <a:lstStyle/>
          <a:p>
            <a:r>
              <a:rPr lang="en-US" dirty="0"/>
              <a:t>All Wi-Fi security protocols are certified by the </a:t>
            </a:r>
            <a:r>
              <a:rPr lang="en-US" b="1" dirty="0"/>
              <a:t>Wi-Fi Alliance</a:t>
            </a:r>
            <a:r>
              <a:rPr lang="en-US" dirty="0"/>
              <a:t>, the non-profit organization that owns the Wi-Fi trademark. There are four wireless security protocols currently available:</a:t>
            </a:r>
          </a:p>
          <a:p>
            <a:r>
              <a:rPr lang="en-US" dirty="0"/>
              <a:t>Wired Equivalent Privacy (WEP)</a:t>
            </a:r>
          </a:p>
          <a:p>
            <a:r>
              <a:rPr lang="en-US" dirty="0"/>
              <a:t>Wi-Fi Protected Access (WPA)</a:t>
            </a:r>
          </a:p>
          <a:p>
            <a:r>
              <a:rPr lang="en-US" dirty="0"/>
              <a:t>Wi-Fi Protected Access 2 (WPA 2)</a:t>
            </a:r>
          </a:p>
          <a:p>
            <a:r>
              <a:rPr lang="en-US" dirty="0"/>
              <a:t>Wi-Fi Protected Access 3 (WPA 3)</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1021388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some ways to protect a Wi-Fi network?</a:t>
            </a:r>
            <a:br>
              <a:rPr lang="en-US" dirty="0"/>
            </a:br>
            <a:endParaRPr lang="en-US" dirty="0"/>
          </a:p>
        </p:txBody>
      </p:sp>
      <p:sp>
        <p:nvSpPr>
          <p:cNvPr id="3" name="Content Placeholder 2"/>
          <p:cNvSpPr>
            <a:spLocks noGrp="1"/>
          </p:cNvSpPr>
          <p:nvPr>
            <p:ph idx="1"/>
          </p:nvPr>
        </p:nvSpPr>
        <p:spPr/>
        <p:txBody>
          <a:bodyPr>
            <a:normAutofit/>
          </a:bodyPr>
          <a:lstStyle/>
          <a:p>
            <a:pPr fontAlgn="base"/>
            <a:r>
              <a:rPr lang="en-US" dirty="0" smtClean="0"/>
              <a:t>One </a:t>
            </a:r>
            <a:r>
              <a:rPr lang="en-US" dirty="0"/>
              <a:t>basic best practice for Wi-Fi security is to change default passwords for network devices.</a:t>
            </a:r>
          </a:p>
          <a:p>
            <a:pPr algn="just" fontAlgn="base"/>
            <a:r>
              <a:rPr lang="en-US" dirty="0"/>
              <a:t>Most devices feature default administrator passwords, which are meant to make setup of the devices easy. However, the default passwords created by device manufacturers can be easy to obtain online.</a:t>
            </a:r>
          </a:p>
          <a:p>
            <a:pPr fontAlgn="base"/>
            <a:r>
              <a:rPr lang="en-US" dirty="0"/>
              <a:t>Changing the default passwords for network devices to more-complex passwords—and changing them often—are simple but effective ways to improve Wi-Fi security. Following are other Wi-Fi network security methods: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2878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6386"/>
            <a:ext cx="10515600" cy="5530577"/>
          </a:xfrm>
        </p:spPr>
        <p:txBody>
          <a:bodyPr>
            <a:normAutofit fontScale="92500"/>
          </a:bodyPr>
          <a:lstStyle/>
          <a:p>
            <a:pPr fontAlgn="base"/>
            <a:r>
              <a:rPr lang="en-US" dirty="0"/>
              <a:t>A more common method of protecting Wi-Fi networks and devices is the use of security protocols that utilize encryption. Encryption in digital communications encodes data and then decodes it only for authorized recipients.</a:t>
            </a:r>
          </a:p>
          <a:p>
            <a:pPr fontAlgn="base"/>
            <a:r>
              <a:rPr lang="en-US" dirty="0"/>
              <a:t>There are several types of encryption standards in use today, including Wi-Fi Protected Access (WPA) and Wi-Fi Protected Access 2 (WPA2). See the section "Types of wireless security protocols" on this page for more details about these and other standards related to Wi-Fi security</a:t>
            </a:r>
            <a:r>
              <a:rPr lang="en-US" dirty="0" smtClean="0"/>
              <a:t>.</a:t>
            </a:r>
          </a:p>
          <a:p>
            <a:pPr fontAlgn="base"/>
            <a:r>
              <a:rPr lang="en-US" dirty="0"/>
              <a:t>PNs are another source of Wi-Fi network security. They allow users to create secure, identity-protected tunnels between unprotected Wi-Fi networks and the internet.</a:t>
            </a:r>
          </a:p>
          <a:p>
            <a:pPr fontAlgn="base"/>
            <a:r>
              <a:rPr lang="en-US" dirty="0"/>
              <a:t>A VPN can encrypt a user's internet connection. It also can conceal a user's IP address by using a virtual IP address it assigns to the user's traffic as it passes through the VPN server.</a:t>
            </a:r>
          </a:p>
          <a:p>
            <a:pPr fontAlgn="base"/>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61421616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860</TotalTime>
  <Words>1068</Words>
  <Application>Microsoft Office PowerPoint</Application>
  <PresentationFormat>Custom</PresentationFormat>
  <Paragraphs>104</Paragraphs>
  <Slides>15</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18" baseType="lpstr">
      <vt:lpstr>1_Office Theme</vt:lpstr>
      <vt:lpstr>Contents Slide Master</vt:lpstr>
      <vt:lpstr>CorelDRAW</vt:lpstr>
      <vt:lpstr>PowerPoint Presentation</vt:lpstr>
      <vt:lpstr>Lecture Objectives </vt:lpstr>
      <vt:lpstr>Wi-Fi attacks</vt:lpstr>
      <vt:lpstr>Wi-Fi attacks</vt:lpstr>
      <vt:lpstr>Methodology: </vt:lpstr>
      <vt:lpstr>PowerPoint Presentation</vt:lpstr>
      <vt:lpstr>Wi-Fi Security protocols</vt:lpstr>
      <vt:lpstr>What are some ways to protect a Wi-Fi network? </vt:lpstr>
      <vt:lpstr>PowerPoint Presentation</vt:lpstr>
      <vt:lpstr>What is Bluetooth security ?</vt:lpstr>
      <vt:lpstr>Security issues/Vulnerabilities</vt:lpstr>
      <vt:lpstr>PowerPoint Presentation</vt:lpstr>
      <vt:lpstr>Security practices</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138</cp:revision>
  <dcterms:created xsi:type="dcterms:W3CDTF">2019-01-09T10:33:58Z</dcterms:created>
  <dcterms:modified xsi:type="dcterms:W3CDTF">2022-10-10T09:54:34Z</dcterms:modified>
</cp:coreProperties>
</file>