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alibri" pitchFamily="34" charset="0"/>
      <p:regular r:id="rId16"/>
      <p:bold r:id="rId17"/>
      <p:italic r:id="rId18"/>
      <p:boldItalic r:id="rId19"/>
    </p:embeddedFont>
    <p:embeddedFont>
      <p:font typeface="Arial Black" pitchFamily="34" charset="0"/>
      <p:bold r:id="rId20"/>
    </p:embeddedFont>
    <p:embeddedFont>
      <p:font typeface="Raleway ExtraBold"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eACNvqVUpNvNAcQ8epc3SEp02N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6" name="Google Shape;24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lvl="0" indent="0" algn="r" rtl="0">
                <a:spcBef>
                  <a:spcPts val="0"/>
                </a:spcBef>
                <a:spcAft>
                  <a:spcPts val="0"/>
                </a:spcAft>
                <a:buNone/>
              </a:p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electronics-notes.com/articles/connectivity/bluetooth/security.php"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youtube.com/watch?v=LLq1WnY1GjQ" TargetMode="External"/><Relationship Id="rId5" Type="http://schemas.openxmlformats.org/officeDocument/2006/relationships/hyperlink" Target="https://www.youtube.com/watch?v=WqBR6jd0IbU" TargetMode="External"/><Relationship Id="rId4" Type="http://schemas.openxmlformats.org/officeDocument/2006/relationships/hyperlink" Target="https://www.actcorp.in/blog/wep-wpa-wpa2-wifi-security"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security/definition/Hash-based-Message-Authentication-Code-HMAC"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techtarget.com/whatis/definition/perfect-forward-secrecy"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a:graphicFrameLocks noSelect="1"/>
          </p:cNvGraphicFramePr>
          <p:nvPr/>
        </p:nvGraphicFramePr>
        <p:xfrm>
          <a:off x="76788" y="3121720"/>
          <a:ext cx="3303056" cy="3148059"/>
        </p:xfrm>
        <a:graphic>
          <a:graphicData uri="http://schemas.openxmlformats.org/presentationml/2006/ole">
            <p:oleObj spid="_x0000_m1026" r:id="rId4" imgW="0" imgH="0" progId="">
              <p:embed/>
            </p:oleObj>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a:solidFill>
                  <a:schemeClr val="dk1"/>
                </a:solidFill>
                <a:latin typeface="Arial Black"/>
                <a:ea typeface="Arial Black"/>
                <a:cs typeface="Arial Black"/>
                <a:sym typeface="Arial Black"/>
              </a:rPr>
              <a:t>INSTITUTE : UIE</a:t>
            </a:r>
            <a:endParaRPr/>
          </a:p>
          <a:p>
            <a:pPr marL="0" marR="0" lvl="0" indent="0" algn="ctr" rtl="0">
              <a:lnSpc>
                <a:spcPct val="90000"/>
              </a:lnSpc>
              <a:spcBef>
                <a:spcPts val="1120"/>
              </a:spcBef>
              <a:spcAft>
                <a:spcPts val="0"/>
              </a:spcAft>
              <a:buNone/>
            </a:pPr>
            <a:r>
              <a:rPr lang="en-US" sz="3200" b="1" i="0" u="none" strike="noStrike" cap="none">
                <a:solidFill>
                  <a:schemeClr val="dk1"/>
                </a:solidFill>
                <a:latin typeface="Arial Black"/>
                <a:ea typeface="Arial Black"/>
                <a:cs typeface="Arial Black"/>
                <a:sym typeface="Arial Black"/>
              </a:rPr>
              <a:t>DEPARTMENT : CSE</a:t>
            </a:r>
            <a:endParaRPr/>
          </a:p>
          <a:p>
            <a:pPr marL="0" marR="0" lvl="0" indent="0" algn="ctr" rtl="0">
              <a:lnSpc>
                <a:spcPct val="90000"/>
              </a:lnSpc>
              <a:spcBef>
                <a:spcPts val="1120"/>
              </a:spcBef>
              <a:spcAft>
                <a:spcPts val="0"/>
              </a:spcAft>
              <a:buNone/>
            </a:pPr>
            <a:r>
              <a:rPr lang="en-US" sz="2800" b="0" i="0" u="none" strike="noStrike" cap="none">
                <a:solidFill>
                  <a:schemeClr val="dk1"/>
                </a:solidFill>
                <a:latin typeface="Times New Roman"/>
                <a:ea typeface="Times New Roman"/>
                <a:cs typeface="Times New Roman"/>
                <a:sym typeface="Times New Roman"/>
              </a:rPr>
              <a:t>Bachelor of Engineering (Computer Science &amp; Engineering) </a:t>
            </a:r>
            <a:endParaRPr/>
          </a:p>
          <a:p>
            <a:pPr marL="0" marR="0" lvl="0" indent="0" algn="ctr" rtl="0">
              <a:lnSpc>
                <a:spcPct val="90000"/>
              </a:lnSpc>
              <a:spcBef>
                <a:spcPts val="980"/>
              </a:spcBef>
              <a:spcAft>
                <a:spcPts val="0"/>
              </a:spcAft>
              <a:buNone/>
            </a:pPr>
            <a:r>
              <a:rPr lang="en-US" sz="2000" b="1" i="0" u="none" strike="noStrike" cap="none">
                <a:solidFill>
                  <a:srgbClr val="262626"/>
                </a:solidFill>
                <a:latin typeface="Times New Roman"/>
                <a:ea typeface="Times New Roman"/>
                <a:cs typeface="Times New Roman"/>
                <a:sym typeface="Times New Roman"/>
              </a:rPr>
              <a:t>WEB AND MOBILE SECURITY (Professional Elective-I)</a:t>
            </a:r>
            <a:endParaRPr/>
          </a:p>
          <a:p>
            <a:pPr marL="0" marR="0" lvl="0" indent="0" algn="ctr" rtl="0">
              <a:lnSpc>
                <a:spcPct val="90000"/>
              </a:lnSpc>
              <a:spcBef>
                <a:spcPts val="700"/>
              </a:spcBef>
              <a:spcAft>
                <a:spcPts val="0"/>
              </a:spcAft>
              <a:buNone/>
            </a:pPr>
            <a:r>
              <a:rPr lang="en-US" sz="2000" b="1" i="0" u="none" strike="noStrike" cap="none">
                <a:solidFill>
                  <a:srgbClr val="262626"/>
                </a:solidFill>
                <a:latin typeface="Times New Roman"/>
                <a:ea typeface="Times New Roman"/>
                <a:cs typeface="Times New Roman"/>
                <a:sym typeface="Times New Roman"/>
              </a:rPr>
              <a:t>(20CST/IT-333)</a:t>
            </a:r>
            <a:endParaRPr/>
          </a:p>
          <a:p>
            <a:pPr marL="0" marR="0" lvl="0" indent="0" algn="ctr" rtl="0">
              <a:lnSpc>
                <a:spcPct val="90000"/>
              </a:lnSpc>
              <a:spcBef>
                <a:spcPts val="70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85847"/>
            <a:ext cx="704716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Wi-Fi and Bluetooth Security</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Security issues</a:t>
            </a:r>
            <a:endParaRPr/>
          </a:p>
        </p:txBody>
      </p:sp>
      <p:sp>
        <p:nvSpPr>
          <p:cNvPr id="263" name="Google Shape;26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b="1" i="1"/>
              <a:t>Bluejacking:</a:t>
            </a:r>
            <a:r>
              <a:rPr lang="en-US"/>
              <a:t>   Bluejacking is often not a major malicious security problem, although there can be issues with it, especially as it enables someone to get their data onto another person's phone, etc. Bluejacking involves the sending of a vCard message via Bluetooth to other Bluetooth users within the locality - typically 10 metres. The aim is that the recipient will not realise what the message is and allow it into their address book. Thereafter messages might be automatically opened because they have come from a supposedly known contact</a:t>
            </a:r>
            <a:endParaRPr/>
          </a:p>
          <a:p>
            <a:pPr marL="228600" lvl="0" indent="-228600" algn="l" rtl="0">
              <a:lnSpc>
                <a:spcPct val="90000"/>
              </a:lnSpc>
              <a:spcBef>
                <a:spcPts val="1000"/>
              </a:spcBef>
              <a:spcAft>
                <a:spcPts val="0"/>
              </a:spcAft>
              <a:buClr>
                <a:schemeClr val="dk1"/>
              </a:buClr>
              <a:buSzPct val="100000"/>
              <a:buChar char="•"/>
            </a:pPr>
            <a:r>
              <a:rPr lang="en-US" b="1" i="1"/>
              <a:t>Bluebugging:</a:t>
            </a:r>
            <a:r>
              <a:rPr lang="en-US"/>
              <a:t>   This more of an issue. This form of Bluetooth security issue allows hackers to remotely access a phone and use its features. This may include placing calls and sending text messages while the owner does not realise that the phone has been taken over</a:t>
            </a:r>
            <a:endParaRPr/>
          </a:p>
          <a:p>
            <a:pPr marL="228600" lvl="0" indent="-228600" algn="l" rtl="0">
              <a:lnSpc>
                <a:spcPct val="90000"/>
              </a:lnSpc>
              <a:spcBef>
                <a:spcPts val="1000"/>
              </a:spcBef>
              <a:spcAft>
                <a:spcPts val="0"/>
              </a:spcAft>
              <a:buClr>
                <a:schemeClr val="dk1"/>
              </a:buClr>
              <a:buSzPct val="100000"/>
              <a:buChar char="•"/>
            </a:pPr>
            <a:r>
              <a:rPr lang="en-US" b="1" i="1"/>
              <a:t>Car Whispering:</a:t>
            </a:r>
            <a:r>
              <a:rPr lang="en-US"/>
              <a:t>   This involves the use of software that allows hackers to send and receive audio to and from a Bluetooth enabled car stereo system</a:t>
            </a:r>
            <a:endParaRPr/>
          </a:p>
          <a:p>
            <a:pPr marL="228600" lvl="0" indent="-228600" algn="l" rtl="0">
              <a:lnSpc>
                <a:spcPct val="90000"/>
              </a:lnSpc>
              <a:spcBef>
                <a:spcPts val="1000"/>
              </a:spcBef>
              <a:spcAft>
                <a:spcPts val="0"/>
              </a:spcAft>
              <a:buClr>
                <a:schemeClr val="dk1"/>
              </a:buClr>
              <a:buSzPct val="100000"/>
              <a:buChar char="•"/>
            </a:pPr>
            <a:r>
              <a:rPr lang="en-US"/>
              <a:t>In order to protect against these and other forms of vulnerability, the manufacturers of Bluetooth enabled devices are upgrading he security to ensure that these Bluetooth security lapses do not arise with their products.</a:t>
            </a:r>
            <a:endParaRPr/>
          </a:p>
          <a:p>
            <a:pPr marL="228600" lvl="0" indent="-90804" algn="l" rtl="0">
              <a:lnSpc>
                <a:spcPct val="90000"/>
              </a:lnSpc>
              <a:spcBef>
                <a:spcPts val="1000"/>
              </a:spcBef>
              <a:spcAft>
                <a:spcPts val="0"/>
              </a:spcAft>
              <a:buClr>
                <a:schemeClr val="dk1"/>
              </a:buClr>
              <a:buSzPct val="100000"/>
              <a:buNone/>
            </a:pPr>
            <a:endParaRPr/>
          </a:p>
          <a:p>
            <a:pPr marL="228600" lvl="0" indent="-90804" algn="l" rtl="0">
              <a:lnSpc>
                <a:spcPct val="90000"/>
              </a:lnSpc>
              <a:spcBef>
                <a:spcPts val="1000"/>
              </a:spcBef>
              <a:spcAft>
                <a:spcPts val="0"/>
              </a:spcAft>
              <a:buClr>
                <a:schemeClr val="dk1"/>
              </a:buClr>
              <a:buSzPct val="100000"/>
              <a:buNone/>
            </a:pPr>
            <a:endParaRPr/>
          </a:p>
        </p:txBody>
      </p:sp>
      <p:sp>
        <p:nvSpPr>
          <p:cNvPr id="264" name="Google Shape;26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71" name="Google Shape;271;p11"/>
          <p:cNvSpPr txBox="1"/>
          <p:nvPr/>
        </p:nvSpPr>
        <p:spPr>
          <a:xfrm>
            <a:off x="813299" y="1453998"/>
            <a:ext cx="7575551"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Books: </a:t>
            </a:r>
            <a:endParaRPr sz="1800" b="1">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Hacking Exposed Mobile: Security Secrets &amp; Solutions 1st Edition, Kindle Edition, by Neil Bergman, Mike Stanfield, Jason Rouse, and Joel Scambray</a:t>
            </a:r>
            <a:endParaRPr sz="18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Reference Links: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https://www.electronics-notes.com/articles/connectivity/bluetooth/security.php</a:t>
            </a:r>
            <a:endParaRPr sz="1800" u="sng">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https://www.actcorp.in/blog/wep-wpa-wpa2-wifi-security</a:t>
            </a:r>
            <a:endParaRPr sz="1800" u="sng">
              <a:solidFill>
                <a:schemeClr val="dk1"/>
              </a:solidFill>
              <a:latin typeface="Calibri"/>
              <a:ea typeface="Calibri"/>
              <a:cs typeface="Calibri"/>
              <a:sym typeface="Calibri"/>
            </a:endParaRPr>
          </a:p>
          <a:p>
            <a:pPr marL="0" marR="0" lvl="0" indent="0" algn="l" rtl="0">
              <a:spcBef>
                <a:spcPts val="0"/>
              </a:spcBef>
              <a:spcAft>
                <a:spcPts val="0"/>
              </a:spcAft>
              <a:buNone/>
            </a:pPr>
            <a:endParaRPr sz="1800" b="1" u="sng">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Relevant Videos: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https://www.youtube.com/watch?v=WqBR6jd0IbU</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a:solidFill>
                  <a:schemeClr val="dk1"/>
                </a:solidFill>
                <a:latin typeface="Calibri"/>
                <a:ea typeface="Calibri"/>
                <a:cs typeface="Calibri"/>
                <a:sym typeface="Calibri"/>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https://www.youtube.com/watch?v=LLq1WnY1GjQ</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grpSp>
        <p:nvGrpSpPr>
          <p:cNvPr id="272" name="Google Shape;272;p11"/>
          <p:cNvGrpSpPr/>
          <p:nvPr/>
        </p:nvGrpSpPr>
        <p:grpSpPr>
          <a:xfrm>
            <a:off x="9858375" y="2028825"/>
            <a:ext cx="1900238" cy="1893887"/>
            <a:chOff x="1259" y="3082"/>
            <a:chExt cx="884" cy="884"/>
          </a:xfrm>
        </p:grpSpPr>
        <p:sp>
          <p:nvSpPr>
            <p:cNvPr id="273" name="Google Shape;273;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283" name="Google Shape;283;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84" name="Google Shape;284;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85" name="Google Shape;285;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86" name="Google Shape;286;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87" name="Google Shape;287;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288" name="Google Shape;288;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9" name="Google Shape;289;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90" name="Google Shape;290;p12"/>
          <p:cNvGrpSpPr/>
          <p:nvPr/>
        </p:nvGrpSpPr>
        <p:grpSpPr>
          <a:xfrm>
            <a:off x="222054" y="94089"/>
            <a:ext cx="410563" cy="1538089"/>
            <a:chOff x="83821" y="0"/>
            <a:chExt cx="219636" cy="903079"/>
          </a:xfrm>
        </p:grpSpPr>
        <p:sp>
          <p:nvSpPr>
            <p:cNvPr id="291" name="Google Shape;291;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294" name="Google Shape;294;p12"/>
            <p:cNvGraphicFramePr>
              <a:graphicFrameLocks noSelect="1"/>
            </p:cNvGraphicFramePr>
            <p:nvPr/>
          </p:nvGraphicFramePr>
          <p:xfrm>
            <a:off x="100850" y="246475"/>
            <a:ext cx="183878" cy="183422"/>
          </p:xfrm>
          <a:graphic>
            <a:graphicData uri="http://schemas.openxmlformats.org/presentationml/2006/ole">
              <p:oleObj spid="_x0000_m32770" r:id="rId4" imgW="0" imgH="0" progId="">
                <p:embed/>
              </p:oleObj>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p>
          <a:p>
            <a:pPr marL="0" lvl="0" indent="0" algn="l" rtl="0">
              <a:lnSpc>
                <a:spcPct val="100000"/>
              </a:lnSpc>
              <a:spcBef>
                <a:spcPts val="0"/>
              </a:spcBef>
              <a:spcAft>
                <a:spcPts val="0"/>
              </a:spcAft>
              <a:buClr>
                <a:schemeClr val="dk1"/>
              </a:buClr>
              <a:buSzPts val="2400"/>
              <a:buNone/>
            </a:pPr>
            <a:r>
              <a:rPr lang="en-US" sz="2400" b="1"/>
              <a:t>Bluetooth Security, Wi-Fi Security</a:t>
            </a:r>
            <a:endParaRPr sz="2400"/>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62" cy="474472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2" descr="Application architecture of CryoWEB. The complete linux server can be... |  Download Scientific Diagram"/>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2" descr="Hosting Controller - Linux Hosting Control Panel - Windows Linux Hosting  Automation | Linux Hosting Panel | Windows &amp; Linux Hosting Control Panel | Windows  Linux Cluster Management, Apache and IIS, Cross Platform Support"/>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2" descr="LAMP (software bundle) - Wikipedia"/>
          <p:cNvSpPr/>
          <p:nvPr/>
        </p:nvSpPr>
        <p:spPr>
          <a:xfrm>
            <a:off x="612775" y="3127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2" descr="Mobile Security Basics"/>
          <p:cNvSpPr/>
          <p:nvPr/>
        </p:nvSpPr>
        <p:spPr>
          <a:xfrm>
            <a:off x="765175" y="4651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8" name="Google Shape;208;p2" descr="https://miro.medium.com/max/707/0*4q6sVmRX4IK1EB-b.png"/>
          <p:cNvPicPr preferRelativeResize="0"/>
          <p:nvPr/>
        </p:nvPicPr>
        <p:blipFill rotWithShape="1">
          <a:blip r:embed="rId3">
            <a:alphaModFix/>
          </a:blip>
          <a:srcRect/>
          <a:stretch/>
        </p:blipFill>
        <p:spPr>
          <a:xfrm>
            <a:off x="5688141" y="1355833"/>
            <a:ext cx="5475159" cy="4638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Wi-Fi Security: WEP vs WPA or WPA2</a:t>
            </a:r>
            <a:endParaRPr/>
          </a:p>
        </p:txBody>
      </p:sp>
      <p:sp>
        <p:nvSpPr>
          <p:cNvPr id="214" name="Google Shape;21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WEP, WPA, and WPA2 are Wi-Fi security protocols that secure wireless connections. They keep your data hidden and protect your communications, while blocking hackers from your network. Generally, WPA2 is the best choice, even though it consumes more processing power to protect your network. Learn more about Wi-Fi security options and how encryption tools like VPNs can protect you even further.</a:t>
            </a:r>
            <a:endParaRPr/>
          </a:p>
        </p:txBody>
      </p:sp>
      <p:sp>
        <p:nvSpPr>
          <p:cNvPr id="215" name="Google Shape;21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Wi-Fi Security</a:t>
            </a:r>
            <a:endParaRPr/>
          </a:p>
        </p:txBody>
      </p:sp>
      <p:sp>
        <p:nvSpPr>
          <p:cNvPr id="221" name="Google Shape;22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ts val="2800"/>
              <a:buChar char="•"/>
            </a:pPr>
            <a:r>
              <a:rPr lang="en-US" dirty="0"/>
              <a:t>All Wi-Fi security protocols are certified by the </a:t>
            </a:r>
            <a:r>
              <a:rPr lang="en-US" b="1" dirty="0"/>
              <a:t>Wi-Fi Alliance</a:t>
            </a:r>
            <a:r>
              <a:rPr lang="en-US" dirty="0"/>
              <a:t>, the non-profit organization that owns the Wi-Fi trademark. There are four wireless security protocols currently available:</a:t>
            </a:r>
            <a:endParaRPr/>
          </a:p>
          <a:p>
            <a:pPr marL="228600" lvl="0" indent="-228600" algn="l" rtl="0">
              <a:lnSpc>
                <a:spcPct val="90000"/>
              </a:lnSpc>
              <a:spcBef>
                <a:spcPts val="1000"/>
              </a:spcBef>
              <a:spcAft>
                <a:spcPts val="0"/>
              </a:spcAft>
              <a:buClr>
                <a:schemeClr val="dk1"/>
              </a:buClr>
              <a:buSzPts val="2800"/>
              <a:buChar char="•"/>
            </a:pPr>
            <a:r>
              <a:rPr lang="en-US" dirty="0"/>
              <a:t>Wired Equivalent Privacy (WEP),(1999,offer same security level as wired networks,keys-64bit &amp; 128bit,end in 2004)</a:t>
            </a:r>
            <a:endParaRPr/>
          </a:p>
          <a:p>
            <a:pPr marL="228600" lvl="0" indent="-228600" algn="l" rtl="0">
              <a:lnSpc>
                <a:spcPct val="90000"/>
              </a:lnSpc>
              <a:spcBef>
                <a:spcPts val="1000"/>
              </a:spcBef>
              <a:spcAft>
                <a:spcPts val="0"/>
              </a:spcAft>
              <a:buClr>
                <a:schemeClr val="dk1"/>
              </a:buClr>
              <a:buSzPts val="2800"/>
              <a:buChar char="•"/>
            </a:pPr>
            <a:r>
              <a:rPr lang="en-US" dirty="0"/>
              <a:t>Wi-Fi Protected Access (WPA)(2003,more secure than WEP, uses TKIP{Temporal key integrity protocol}, keys-256bit)</a:t>
            </a:r>
            <a:endParaRPr/>
          </a:p>
          <a:p>
            <a:pPr marL="228600" lvl="0" indent="-228600" algn="l" rtl="0">
              <a:lnSpc>
                <a:spcPct val="90000"/>
              </a:lnSpc>
              <a:spcBef>
                <a:spcPts val="1000"/>
              </a:spcBef>
              <a:spcAft>
                <a:spcPts val="0"/>
              </a:spcAft>
              <a:buClr>
                <a:schemeClr val="dk1"/>
              </a:buClr>
              <a:buSzPts val="2800"/>
              <a:buChar char="•"/>
            </a:pPr>
            <a:r>
              <a:rPr lang="en-US" dirty="0"/>
              <a:t>Wi-Fi Protected Access 2 (WPA 2)(2006,support advanced encryption standard{AES})</a:t>
            </a:r>
            <a:endParaRPr/>
          </a:p>
          <a:p>
            <a:pPr marL="228600" lvl="0" indent="-228600">
              <a:buSzPts val="2800"/>
            </a:pPr>
            <a:r>
              <a:rPr lang="en-US" dirty="0"/>
              <a:t>Wi-Fi Protected Access 3 (WPA 3)(next generation wireless security </a:t>
            </a:r>
            <a:r>
              <a:rPr lang="en-US" dirty="0" smtClean="0"/>
              <a:t>protocol,</a:t>
            </a:r>
            <a:r>
              <a:rPr lang="en-US" dirty="0" smtClean="0"/>
              <a:t> 256-bit Galois/Counter Mode Protocol (GCMP-256), 384-bit Hashed Message Authentication Mode (</a:t>
            </a:r>
            <a:r>
              <a:rPr lang="en-US" u="sng" dirty="0" smtClean="0">
                <a:hlinkClick r:id="rId3"/>
              </a:rPr>
              <a:t>HMAC</a:t>
            </a:r>
            <a:r>
              <a:rPr lang="en-US" dirty="0" smtClean="0"/>
              <a:t>) and 256-bit Broadcast/Multicast Integrity Protocol (BIP-GMAC-256). </a:t>
            </a:r>
            <a:r>
              <a:rPr lang="en-US" smtClean="0"/>
              <a:t>The WPA3 protocol also supports security measures such as </a:t>
            </a:r>
            <a:r>
              <a:rPr lang="en-US" u="sng" smtClean="0">
                <a:hlinkClick r:id="rId4"/>
              </a:rPr>
              <a:t>perfect forward secrecy</a:t>
            </a:r>
            <a:r>
              <a:rPr lang="en-US" smtClean="0"/>
              <a:t>.</a:t>
            </a:r>
            <a:r>
              <a:rPr lang="en-US" smtClean="0"/>
              <a:t>)</a:t>
            </a:r>
            <a:endParaRPr/>
          </a:p>
        </p:txBody>
      </p:sp>
      <p:sp>
        <p:nvSpPr>
          <p:cNvPr id="222" name="Google Shape;2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What are some ways to protect a Wi-Fi network?</a:t>
            </a:r>
            <a:br>
              <a:rPr lang="en-US"/>
            </a:br>
            <a:endParaRPr/>
          </a:p>
        </p:txBody>
      </p:sp>
      <p:sp>
        <p:nvSpPr>
          <p:cNvPr id="228" name="Google Shape;228;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One basic best practice for Wi-Fi security is to change default passwords for network devices.</a:t>
            </a:r>
            <a:endParaRPr/>
          </a:p>
          <a:p>
            <a:pPr marL="228600" lvl="0" indent="-228600" algn="just" rtl="0">
              <a:lnSpc>
                <a:spcPct val="90000"/>
              </a:lnSpc>
              <a:spcBef>
                <a:spcPts val="1000"/>
              </a:spcBef>
              <a:spcAft>
                <a:spcPts val="0"/>
              </a:spcAft>
              <a:buClr>
                <a:schemeClr val="dk1"/>
              </a:buClr>
              <a:buSzPts val="2800"/>
              <a:buChar char="•"/>
            </a:pPr>
            <a:r>
              <a:rPr lang="en-US"/>
              <a:t>Most devices feature default administrator passwords, which are meant to make setup of the devices easy. However, the default passwords created by device manufacturers can be easy to obtain online.</a:t>
            </a:r>
            <a:endParaRPr/>
          </a:p>
          <a:p>
            <a:pPr marL="228600" lvl="0" indent="-228600" algn="l" rtl="0">
              <a:lnSpc>
                <a:spcPct val="90000"/>
              </a:lnSpc>
              <a:spcBef>
                <a:spcPts val="1000"/>
              </a:spcBef>
              <a:spcAft>
                <a:spcPts val="0"/>
              </a:spcAft>
              <a:buClr>
                <a:schemeClr val="dk1"/>
              </a:buClr>
              <a:buSzPts val="2800"/>
              <a:buChar char="•"/>
            </a:pPr>
            <a:r>
              <a:rPr lang="en-US"/>
              <a:t>Changing the default passwords for network devices to more-complex passwords—and changing them often—are simple but effective ways to improve Wi-Fi security. Following are other Wi-Fi network security methods:</a:t>
            </a:r>
            <a:endParaRPr/>
          </a:p>
          <a:p>
            <a:pPr marL="228600" lvl="0" indent="-50800" algn="l" rtl="0">
              <a:lnSpc>
                <a:spcPct val="90000"/>
              </a:lnSpc>
              <a:spcBef>
                <a:spcPts val="1000"/>
              </a:spcBef>
              <a:spcAft>
                <a:spcPts val="0"/>
              </a:spcAft>
              <a:buClr>
                <a:schemeClr val="dk1"/>
              </a:buClr>
              <a:buSzPts val="2800"/>
              <a:buNone/>
            </a:pPr>
            <a:endParaRPr/>
          </a:p>
        </p:txBody>
      </p:sp>
      <p:sp>
        <p:nvSpPr>
          <p:cNvPr id="229" name="Google Shape;22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35" name="Google Shape;23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more common method of protecting Wi-Fi networks and devices is the use of security protocols that utilize encryption. Encryption in digital communications encodes data and then decodes it only for authorized recipients.</a:t>
            </a:r>
            <a:endParaRPr/>
          </a:p>
          <a:p>
            <a:pPr marL="228600" lvl="0" indent="-228600" algn="l" rtl="0">
              <a:lnSpc>
                <a:spcPct val="90000"/>
              </a:lnSpc>
              <a:spcBef>
                <a:spcPts val="1000"/>
              </a:spcBef>
              <a:spcAft>
                <a:spcPts val="0"/>
              </a:spcAft>
              <a:buClr>
                <a:schemeClr val="dk1"/>
              </a:buClr>
              <a:buSzPts val="2800"/>
              <a:buChar char="•"/>
            </a:pPr>
            <a:r>
              <a:rPr lang="en-US"/>
              <a:t>There are several types of encryption standards in use today, including Wi-Fi Protected Access (WPA) and Wi-Fi Protected Access 2 (WPA2). See the section "Types of wireless security protocols" on this page for more details about these and other standards related to Wi-Fi security.</a:t>
            </a:r>
            <a:endParaRPr/>
          </a:p>
          <a:p>
            <a:pPr marL="228600" lvl="0" indent="-50800" algn="l" rtl="0">
              <a:lnSpc>
                <a:spcPct val="90000"/>
              </a:lnSpc>
              <a:spcBef>
                <a:spcPts val="1000"/>
              </a:spcBef>
              <a:spcAft>
                <a:spcPts val="0"/>
              </a:spcAft>
              <a:buClr>
                <a:schemeClr val="dk1"/>
              </a:buClr>
              <a:buSzPts val="2800"/>
              <a:buNone/>
            </a:pPr>
            <a:endParaRPr/>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42" name="Google Shape;24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PNs are another source of Wi-Fi network security. They allow users to create secure, identity-protected tunnels between unprotected Wi-Fi networks and the internet.</a:t>
            </a:r>
            <a:endParaRPr/>
          </a:p>
          <a:p>
            <a:pPr marL="228600" lvl="0" indent="-228600" algn="l" rtl="0">
              <a:lnSpc>
                <a:spcPct val="90000"/>
              </a:lnSpc>
              <a:spcBef>
                <a:spcPts val="1000"/>
              </a:spcBef>
              <a:spcAft>
                <a:spcPts val="0"/>
              </a:spcAft>
              <a:buClr>
                <a:schemeClr val="dk1"/>
              </a:buClr>
              <a:buSzPts val="2800"/>
              <a:buChar char="•"/>
            </a:pPr>
            <a:r>
              <a:rPr lang="en-US"/>
              <a:t>A VPN can encrypt a user's internet connection. It also can conceal a user's IP address by using a virtual IP address it assigns to the user's traffic as it passes through the VPN server.</a:t>
            </a:r>
            <a:endParaRPr/>
          </a:p>
          <a:p>
            <a:pPr marL="228600" lvl="0" indent="-50800" algn="l" rtl="0">
              <a:lnSpc>
                <a:spcPct val="90000"/>
              </a:lnSpc>
              <a:spcBef>
                <a:spcPts val="1000"/>
              </a:spcBef>
              <a:spcAft>
                <a:spcPts val="0"/>
              </a:spcAft>
              <a:buClr>
                <a:schemeClr val="dk1"/>
              </a:buClr>
              <a:buSzPts val="2800"/>
              <a:buNone/>
            </a:pPr>
            <a:endParaRPr/>
          </a:p>
        </p:txBody>
      </p:sp>
      <p:sp>
        <p:nvSpPr>
          <p:cNvPr id="243" name="Google Shape;24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What is Bluetooth security ?</a:t>
            </a:r>
            <a:endParaRPr sz="4000"/>
          </a:p>
        </p:txBody>
      </p:sp>
      <p:sp>
        <p:nvSpPr>
          <p:cNvPr id="250" name="Google Shape;250;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Bluetooth security is of paramount importance as devices are susceptible to a variety of wireless and networking attacking including denial of service attacks, eavesdropping, man-in-the-middle attacks, message modification, and resource misappropriation.</a:t>
            </a:r>
            <a:endParaRPr/>
          </a:p>
          <a:p>
            <a:pPr marL="228600" lvl="0" indent="-228600" algn="just" rtl="0">
              <a:lnSpc>
                <a:spcPct val="90000"/>
              </a:lnSpc>
              <a:spcBef>
                <a:spcPts val="1000"/>
              </a:spcBef>
              <a:spcAft>
                <a:spcPts val="0"/>
              </a:spcAft>
              <a:buClr>
                <a:schemeClr val="dk1"/>
              </a:buClr>
              <a:buSzPts val="2800"/>
              <a:buChar char="•"/>
            </a:pPr>
            <a:r>
              <a:rPr lang="en-US"/>
              <a:t>Bluetooth security must also address more specific Bluetooth related attacks that target known vulnerabilities in Bluetooth implementations and specifications. These may include attacks against improperly secured Bluetooth implementations which can provide attackers with unauthorized access.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There are three basic means of providing Bluetooth security</a:t>
            </a:r>
            <a:endParaRPr/>
          </a:p>
        </p:txBody>
      </p:sp>
      <p:sp>
        <p:nvSpPr>
          <p:cNvPr id="256" name="Google Shape;25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i="1"/>
              <a:t>Authentication:</a:t>
            </a:r>
            <a:r>
              <a:rPr lang="en-US"/>
              <a:t>  In this process the identity of the communicating devices are verified. User authentication is not part of the main Bluetooth security elements of the specification.</a:t>
            </a:r>
            <a:endParaRPr/>
          </a:p>
          <a:p>
            <a:pPr marL="228600" lvl="0" indent="-228600" algn="l" rtl="0">
              <a:lnSpc>
                <a:spcPct val="90000"/>
              </a:lnSpc>
              <a:spcBef>
                <a:spcPts val="1000"/>
              </a:spcBef>
              <a:spcAft>
                <a:spcPts val="0"/>
              </a:spcAft>
              <a:buClr>
                <a:schemeClr val="dk1"/>
              </a:buClr>
              <a:buSzPts val="2800"/>
              <a:buChar char="•"/>
            </a:pPr>
            <a:r>
              <a:rPr lang="en-US" b="1" i="1"/>
              <a:t>Confidentiality:</a:t>
            </a:r>
            <a:r>
              <a:rPr lang="en-US"/>
              <a:t>  This process prevents information being eavesdropped by ensuring that only authorised devices can access and view the data.</a:t>
            </a:r>
            <a:endParaRPr/>
          </a:p>
          <a:p>
            <a:pPr marL="228600" lvl="0" indent="-228600" algn="l" rtl="0">
              <a:lnSpc>
                <a:spcPct val="90000"/>
              </a:lnSpc>
              <a:spcBef>
                <a:spcPts val="1000"/>
              </a:spcBef>
              <a:spcAft>
                <a:spcPts val="0"/>
              </a:spcAft>
              <a:buClr>
                <a:schemeClr val="dk1"/>
              </a:buClr>
              <a:buSzPts val="2800"/>
              <a:buChar char="•"/>
            </a:pPr>
            <a:r>
              <a:rPr lang="en-US" b="1" i="1"/>
              <a:t>Authorisation:</a:t>
            </a:r>
            <a:r>
              <a:rPr lang="en-US"/>
              <a:t>  This process prevents access by ensuring that a device is authorised to use a service before enabling it to do so.</a:t>
            </a:r>
            <a:endParaRPr/>
          </a:p>
        </p:txBody>
      </p:sp>
      <p:sp>
        <p:nvSpPr>
          <p:cNvPr id="257" name="Google Shape;25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562</Words>
  <PresentationFormat>Custom</PresentationFormat>
  <Paragraphs>68</Paragraphs>
  <Slides>12</Slides>
  <Notes>12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12</vt:i4>
      </vt:variant>
    </vt:vector>
  </HeadingPairs>
  <TitlesOfParts>
    <vt:vector size="19" baseType="lpstr">
      <vt:lpstr>Arial</vt:lpstr>
      <vt:lpstr>Calibri</vt:lpstr>
      <vt:lpstr>Arial Black</vt:lpstr>
      <vt:lpstr>Times New Roman</vt:lpstr>
      <vt:lpstr>Raleway ExtraBold</vt:lpstr>
      <vt:lpstr>1_Office Theme</vt:lpstr>
      <vt:lpstr>Contents Slide Master</vt:lpstr>
      <vt:lpstr>Slide 1</vt:lpstr>
      <vt:lpstr>Lecture Objectives </vt:lpstr>
      <vt:lpstr>Wi-Fi Security: WEP vs WPA or WPA2</vt:lpstr>
      <vt:lpstr>Wi-Fi Security</vt:lpstr>
      <vt:lpstr>What are some ways to protect a Wi-Fi network? </vt:lpstr>
      <vt:lpstr>Slide 6</vt:lpstr>
      <vt:lpstr>Slide 7</vt:lpstr>
      <vt:lpstr>What is Bluetooth security ?</vt:lpstr>
      <vt:lpstr>There are three basic means of providing Bluetooth security</vt:lpstr>
      <vt:lpstr>Security issues</vt:lpstr>
      <vt:lpstr>References: </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Branding</dc:creator>
  <cp:lastModifiedBy>HP</cp:lastModifiedBy>
  <cp:revision>1</cp:revision>
  <dcterms:created xsi:type="dcterms:W3CDTF">2019-01-09T10:33:58Z</dcterms:created>
  <dcterms:modified xsi:type="dcterms:W3CDTF">2022-10-09T11:41:03Z</dcterms:modified>
</cp:coreProperties>
</file>