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Lst>
  <p:notesMasterIdLst>
    <p:notesMasterId r:id="rId15"/>
  </p:notesMasterIdLst>
  <p:handoutMasterIdLst>
    <p:handoutMasterId r:id="rId16"/>
  </p:handoutMasterIdLst>
  <p:sldIdLst>
    <p:sldId id="287" r:id="rId3"/>
    <p:sldId id="281" r:id="rId4"/>
    <p:sldId id="433" r:id="rId5"/>
    <p:sldId id="434" r:id="rId6"/>
    <p:sldId id="435" r:id="rId7"/>
    <p:sldId id="440" r:id="rId8"/>
    <p:sldId id="436" r:id="rId9"/>
    <p:sldId id="437" r:id="rId10"/>
    <p:sldId id="438" r:id="rId11"/>
    <p:sldId id="439" r:id="rId12"/>
    <p:sldId id="409" r:id="rId13"/>
    <p:sldId id="27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06" autoAdjust="0"/>
    <p:restoredTop sz="94624" autoAdjust="0"/>
  </p:normalViewPr>
  <p:slideViewPr>
    <p:cSldViewPr snapToGrid="0">
      <p:cViewPr>
        <p:scale>
          <a:sx n="60" d="100"/>
          <a:sy n="60" d="100"/>
        </p:scale>
        <p:origin x="-1104" y="-294"/>
      </p:cViewPr>
      <p:guideLst>
        <p:guide orient="horz" pos="2160"/>
        <p:guide pos="3840"/>
      </p:guideLst>
    </p:cSldViewPr>
  </p:slideViewPr>
  <p:outlineViewPr>
    <p:cViewPr>
      <p:scale>
        <a:sx n="33" d="100"/>
        <a:sy n="33" d="100"/>
      </p:scale>
      <p:origin x="0" y="457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10/10/2022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10/10/2022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0732FBC-CC67-4B17-8935-02F23E3364AC}" type="slidenum">
              <a:rPr lang="en-US" smtClean="0"/>
              <a:pPr/>
              <a:t>2</a:t>
            </a:fld>
            <a:endParaRPr lang="en-US"/>
          </a:p>
        </p:txBody>
      </p:sp>
    </p:spTree>
    <p:extLst>
      <p:ext uri="{BB962C8B-B14F-4D97-AF65-F5344CB8AC3E}">
        <p14:creationId xmlns:p14="http://schemas.microsoft.com/office/powerpoint/2010/main" val="1971782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732FBC-CC67-4B17-8935-02F23E3364AC}" type="slidenum">
              <a:rPr lang="en-US" smtClean="0"/>
              <a:pPr/>
              <a:t>11</a:t>
            </a:fld>
            <a:endParaRPr lang="en-US"/>
          </a:p>
        </p:txBody>
      </p:sp>
    </p:spTree>
    <p:extLst>
      <p:ext uri="{BB962C8B-B14F-4D97-AF65-F5344CB8AC3E}">
        <p14:creationId xmlns:p14="http://schemas.microsoft.com/office/powerpoint/2010/main" val="3927229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pPr/>
              <a:t>10/10/2022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mod="1">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 id="214748370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image" Target="../media/image6.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blog.3g4g.co.uk/search/label/UICC" TargetMode="External"/><Relationship Id="rId3" Type="http://schemas.openxmlformats.org/officeDocument/2006/relationships/hyperlink" Target="https://justaskthales.com/en/what-uicc-and-how-it-different-sim-card/" TargetMode="External"/><Relationship Id="rId7" Type="http://schemas.openxmlformats.org/officeDocument/2006/relationships/hyperlink" Target="https://www.thalesgroup.com/en/markets/digital-identity-and-security/technology/si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www.bluetooth.com/learn-about-bluetooth/key-attributes/bluetooth-security/" TargetMode="External"/><Relationship Id="rId5" Type="http://schemas.openxmlformats.org/officeDocument/2006/relationships/hyperlink" Target="https://www.makeuseof.com/tag/ways-sim-card-hacked/#:~:text=Set%20a%20SIM%20Card%20Lock,they%20need%20the%20PIN%20code" TargetMode="External"/><Relationship Id="rId4" Type="http://schemas.openxmlformats.org/officeDocument/2006/relationships/hyperlink" Target="https://www.electronics-notes.com/articles/connectivity/bluetooth/security.php" TargetMode="Externa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6.emf"/></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adaptivemobile.com/blog/simjacker-next-generation-spying-over-mobil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makeuseof.com/tag/sim-card-swappin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xmlns=""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a16="http://schemas.microsoft.com/office/drawing/2014/main" xmlns="" id="{CAD0D7B8-E462-453C-B296-CA0154FA54AE}"/>
              </a:ext>
            </a:extLst>
          </p:cNvPr>
          <p:cNvGraphicFramePr>
            <a:graphicFrameLocks noChangeAspect="1"/>
          </p:cNvGraphicFramePr>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spid="_x0000_s11351" name="CorelDRAW" r:id="rId3" imgW="2169000" imgH="2169360" progId="">
                  <p:embed/>
                </p:oleObj>
              </mc:Choice>
              <mc:Fallback>
                <p:oleObj name="CorelDRAW" r:id="rId3" imgW="2169000" imgH="2169360" progId="">
                  <p:embed/>
                  <p:pic>
                    <p:nvPicPr>
                      <p:cNvPr id="0" name="Picture 29"/>
                      <p:cNvPicPr>
                        <a:picLocks noChangeAspect="1" noChangeArrowheads="1"/>
                      </p:cNvPicPr>
                      <p:nvPr/>
                    </p:nvPicPr>
                    <p:blipFill>
                      <a:blip r:embed="rId4">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xmlns=""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5" cstate="print">
            <a:extLst>
              <a:ext uri="{BEBA8EAE-BF5A-486C-A8C5-ECC9F3942E4B}">
                <a14:imgProps xmlns:a14="http://schemas.microsoft.com/office/drawing/2010/main">
                  <a14:imgLayer r:embed="rId6">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29085"/>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2127857" y="2051945"/>
            <a:ext cx="9063318" cy="492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INSTITUTE : UIE</a:t>
            </a: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DEPARTMENT : CSE</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algn="ctr" defTabSz="622300">
              <a:lnSpc>
                <a:spcPct val="90000"/>
              </a:lnSpc>
              <a:spcBef>
                <a:spcPct val="0"/>
              </a:spcBef>
              <a:spcAft>
                <a:spcPct val="35000"/>
              </a:spcAft>
            </a:pPr>
            <a:r>
              <a:rPr lang="en-US" sz="2000" b="1" dirty="0">
                <a:solidFill>
                  <a:prstClr val="black">
                    <a:lumMod val="85000"/>
                    <a:lumOff val="15000"/>
                  </a:prstClr>
                </a:solidFill>
                <a:latin typeface="Times New Roman" panose="02020603050405020304" pitchFamily="18" charset="0"/>
                <a:cs typeface="Times New Roman" panose="02020603050405020304" pitchFamily="18" charset="0"/>
              </a:rPr>
              <a:t>WEB AND MOBILE SECURITY (Professional Elective-I</a:t>
            </a:r>
            <a:r>
              <a:rPr lang="en-US" sz="2000" b="1" dirty="0" smtClean="0">
                <a:solidFill>
                  <a:prstClr val="black">
                    <a:lumMod val="85000"/>
                    <a:lumOff val="15000"/>
                  </a:prstClr>
                </a:solidFill>
                <a:latin typeface="Times New Roman" panose="02020603050405020304" pitchFamily="18" charset="0"/>
                <a:cs typeface="Times New Roman" panose="02020603050405020304" pitchFamily="18" charset="0"/>
              </a:rPr>
              <a:t>)</a:t>
            </a:r>
          </a:p>
          <a:p>
            <a:pPr algn="ctr" defTabSz="622300">
              <a:lnSpc>
                <a:spcPct val="90000"/>
              </a:lnSpc>
              <a:spcBef>
                <a:spcPct val="0"/>
              </a:spcBef>
              <a:spcAft>
                <a:spcPct val="35000"/>
              </a:spcAft>
            </a:pPr>
            <a:r>
              <a:rPr lang="en-US" sz="2000" b="1" dirty="0">
                <a:solidFill>
                  <a:prstClr val="black">
                    <a:lumMod val="85000"/>
                    <a:lumOff val="15000"/>
                  </a:prstClr>
                </a:solidFill>
                <a:latin typeface="Times New Roman" panose="02020603050405020304" pitchFamily="18" charset="0"/>
                <a:cs typeface="Times New Roman" panose="02020603050405020304" pitchFamily="18" charset="0"/>
              </a:rPr>
              <a:t>(</a:t>
            </a:r>
            <a:r>
              <a:rPr lang="en-US" sz="2000" b="1" dirty="0" smtClean="0">
                <a:solidFill>
                  <a:prstClr val="black">
                    <a:lumMod val="85000"/>
                    <a:lumOff val="15000"/>
                  </a:prstClr>
                </a:solidFill>
                <a:latin typeface="Times New Roman" panose="02020603050405020304" pitchFamily="18" charset="0"/>
                <a:cs typeface="Times New Roman" panose="02020603050405020304" pitchFamily="18" charset="0"/>
              </a:rPr>
              <a:t>20CST/IT-333</a:t>
            </a:r>
            <a:r>
              <a:rPr lang="en-US" sz="2000" b="1" dirty="0">
                <a:solidFill>
                  <a:prstClr val="black">
                    <a:lumMod val="85000"/>
                    <a:lumOff val="15000"/>
                  </a:prstClr>
                </a:solidFill>
                <a:latin typeface="Times New Roman" panose="02020603050405020304" pitchFamily="18" charset="0"/>
                <a:cs typeface="Times New Roman" panose="02020603050405020304" pitchFamily="18" charset="0"/>
              </a:rPr>
              <a:t>)</a:t>
            </a: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xmlns="" id="{8383B967-41CC-4702-9A6A-3CAB326C3F24}"/>
              </a:ext>
            </a:extLst>
          </p:cNvPr>
          <p:cNvSpPr txBox="1">
            <a:spLocks noChangeArrowheads="1"/>
          </p:cNvSpPr>
          <p:nvPr/>
        </p:nvSpPr>
        <p:spPr bwMode="auto">
          <a:xfrm>
            <a:off x="3178041" y="4566315"/>
            <a:ext cx="6432043"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dirty="0">
                <a:solidFill>
                  <a:prstClr val="black">
                    <a:lumMod val="85000"/>
                    <a:lumOff val="15000"/>
                  </a:prstClr>
                </a:solidFill>
                <a:latin typeface="Times New Roman" panose="02020603050405020304" pitchFamily="18" charset="0"/>
                <a:cs typeface="Times New Roman" panose="02020603050405020304" pitchFamily="18" charset="0"/>
              </a:rPr>
              <a:t>TOPIC OF PRESENTATION: </a:t>
            </a:r>
          </a:p>
          <a:p>
            <a:pPr eaLnBrk="1" hangingPunct="1"/>
            <a:endParaRPr lang="en-US" sz="1600" dirty="0">
              <a:latin typeface="Raleway ExtraBold" pitchFamily="34" charset="-52"/>
            </a:endParaRPr>
          </a:p>
        </p:txBody>
      </p:sp>
      <p:sp>
        <p:nvSpPr>
          <p:cNvPr id="18" name="TextBox 17">
            <a:extLst>
              <a:ext uri="{FF2B5EF4-FFF2-40B4-BE49-F238E27FC236}">
                <a16:creationId xmlns:a16="http://schemas.microsoft.com/office/drawing/2014/main" xmlns="" id="{AC6DB94B-BA01-4C3C-92C8-ABB949BCB39B}"/>
              </a:ext>
            </a:extLst>
          </p:cNvPr>
          <p:cNvSpPr txBox="1"/>
          <p:nvPr/>
        </p:nvSpPr>
        <p:spPr>
          <a:xfrm>
            <a:off x="3206107" y="4985847"/>
            <a:ext cx="7047166" cy="461665"/>
          </a:xfrm>
          <a:prstGeom prst="rect">
            <a:avLst/>
          </a:prstGeom>
          <a:noFill/>
        </p:spPr>
        <p:txBody>
          <a:bodyPr wrap="square" rtlCol="0">
            <a:spAutoFit/>
          </a:bodyPr>
          <a:lstStyle/>
          <a:p>
            <a:pPr algn="ctr"/>
            <a:r>
              <a:rPr lang="en-US" sz="2400" b="1" dirty="0" smtClean="0"/>
              <a:t> </a:t>
            </a:r>
            <a:r>
              <a:rPr lang="en-US" sz="2400" b="1" dirty="0"/>
              <a:t>SIM/UICC Security</a:t>
            </a:r>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1794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64585"/>
          </a:xfrm>
        </p:spPr>
        <p:txBody>
          <a:bodyPr/>
          <a:lstStyle/>
          <a:p>
            <a:r>
              <a:rPr lang="en-US" dirty="0" smtClean="0"/>
              <a:t>Security practices</a:t>
            </a:r>
            <a:endParaRPr lang="en-US" dirty="0"/>
          </a:p>
        </p:txBody>
      </p:sp>
      <p:sp>
        <p:nvSpPr>
          <p:cNvPr id="3" name="Content Placeholder 2"/>
          <p:cNvSpPr>
            <a:spLocks noGrp="1"/>
          </p:cNvSpPr>
          <p:nvPr>
            <p:ph idx="1"/>
          </p:nvPr>
        </p:nvSpPr>
        <p:spPr>
          <a:xfrm>
            <a:off x="838200" y="1292772"/>
            <a:ext cx="10515600" cy="4884191"/>
          </a:xfrm>
        </p:spPr>
        <p:txBody>
          <a:bodyPr>
            <a:normAutofit fontScale="85000" lnSpcReduction="20000"/>
          </a:bodyPr>
          <a:lstStyle/>
          <a:p>
            <a:r>
              <a:rPr lang="en-US" dirty="0"/>
              <a:t>Put a PIN or password to unlock the SIM card.</a:t>
            </a:r>
          </a:p>
          <a:p>
            <a:r>
              <a:rPr lang="en-US" dirty="0"/>
              <a:t>Do not share the PIN with absolutely no one.</a:t>
            </a:r>
          </a:p>
          <a:p>
            <a:r>
              <a:rPr lang="en-US" dirty="0"/>
              <a:t>Keep the PIN and PUK number stored in a safe place.</a:t>
            </a:r>
          </a:p>
          <a:p>
            <a:r>
              <a:rPr lang="en-US" dirty="0"/>
              <a:t>Use a PIN or key to unlock the SIM card.</a:t>
            </a:r>
          </a:p>
          <a:p>
            <a:r>
              <a:rPr lang="en-US" dirty="0"/>
              <a:t>Encrypt our data.</a:t>
            </a:r>
          </a:p>
          <a:p>
            <a:r>
              <a:rPr lang="en-US" dirty="0" smtClean="0"/>
              <a:t>NEVER </a:t>
            </a:r>
            <a:r>
              <a:rPr lang="en-US" dirty="0"/>
              <a:t>store sensitive information on your cell phone.</a:t>
            </a:r>
          </a:p>
          <a:p>
            <a:r>
              <a:rPr lang="en-US" dirty="0"/>
              <a:t>Be very careful with the use of bank accounts on the cell phone.</a:t>
            </a:r>
          </a:p>
          <a:p>
            <a:r>
              <a:rPr lang="en-US" dirty="0"/>
              <a:t>Use a VPN to browse from mobile or any other device.</a:t>
            </a:r>
          </a:p>
          <a:p>
            <a:r>
              <a:rPr lang="en-US" dirty="0"/>
              <a:t>Do not open attachments that arrive in the mail or any messaging tool if you do not know the sender.</a:t>
            </a:r>
          </a:p>
          <a:p>
            <a:r>
              <a:rPr lang="en-US" dirty="0"/>
              <a:t>Do not share personal information on the Internet.</a:t>
            </a:r>
          </a:p>
          <a:p>
            <a:r>
              <a:rPr lang="en-US" dirty="0"/>
              <a:t>Install an antivirus or security tool on your cell phone.</a:t>
            </a:r>
          </a:p>
          <a:p>
            <a:r>
              <a:rPr lang="en-US" dirty="0"/>
              <a:t>Do not link your bank account to your phone number.</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a:p>
        </p:txBody>
      </p:sp>
      <p:sp>
        <p:nvSpPr>
          <p:cNvPr id="5" name="Rectangle 4"/>
          <p:cNvSpPr/>
          <p:nvPr/>
        </p:nvSpPr>
        <p:spPr>
          <a:xfrm>
            <a:off x="7020304" y="658789"/>
            <a:ext cx="3890039" cy="369332"/>
          </a:xfrm>
          <a:prstGeom prst="rect">
            <a:avLst/>
          </a:prstGeom>
        </p:spPr>
        <p:txBody>
          <a:bodyPr wrap="none">
            <a:spAutoFit/>
          </a:bodyPr>
          <a:lstStyle/>
          <a:p>
            <a:r>
              <a:rPr lang="en-US" dirty="0"/>
              <a:t>https://gesditel.es/en/sim-card-hacker/</a:t>
            </a:r>
          </a:p>
        </p:txBody>
      </p:sp>
    </p:spTree>
    <p:extLst>
      <p:ext uri="{BB962C8B-B14F-4D97-AF65-F5344CB8AC3E}">
        <p14:creationId xmlns:p14="http://schemas.microsoft.com/office/powerpoint/2010/main" val="1860056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2" name="Rectangle 4"/>
          <p:cNvSpPr>
            <a:spLocks noGrp="1" noChangeArrowheads="1"/>
          </p:cNvSpPr>
          <p:nvPr>
            <p:ph type="title"/>
          </p:nvPr>
        </p:nvSpPr>
        <p:spPr>
          <a:xfrm>
            <a:off x="1116330" y="524398"/>
            <a:ext cx="10515600" cy="776009"/>
          </a:xfrm>
        </p:spPr>
        <p:txBody>
          <a:bodyPr>
            <a:normAutofit/>
          </a:bodyPr>
          <a:lstStyle/>
          <a:p>
            <a:pPr algn="ctr"/>
            <a:r>
              <a:rPr lang="en-US" b="1" dirty="0">
                <a:latin typeface="Times New Roman" pitchFamily="18" charset="0"/>
                <a:cs typeface="Times New Roman" pitchFamily="18" charset="0"/>
              </a:rPr>
              <a:t>References: </a:t>
            </a:r>
            <a:endParaRPr lang="en-US" sz="2000" dirty="0">
              <a:latin typeface="Times New Roman" pitchFamily="18" charset="0"/>
              <a:cs typeface="Times New Roman" pitchFamily="18" charset="0"/>
            </a:endParaRPr>
          </a:p>
        </p:txBody>
      </p:sp>
      <p:sp>
        <p:nvSpPr>
          <p:cNvPr id="140594" name="Text Box 306"/>
          <p:cNvSpPr txBox="1">
            <a:spLocks noChangeArrowheads="1"/>
          </p:cNvSpPr>
          <p:nvPr/>
        </p:nvSpPr>
        <p:spPr bwMode="auto">
          <a:xfrm>
            <a:off x="813299" y="1453998"/>
            <a:ext cx="7575551" cy="5355312"/>
          </a:xfrm>
          <a:prstGeom prst="rect">
            <a:avLst/>
          </a:prstGeom>
          <a:noFill/>
          <a:ln w="9525">
            <a:noFill/>
            <a:miter lim="800000"/>
            <a:headEnd/>
            <a:tailEnd/>
          </a:ln>
          <a:effectLst/>
        </p:spPr>
        <p:txBody>
          <a:bodyPr wrap="square">
            <a:spAutoFit/>
          </a:bodyPr>
          <a:lstStyle/>
          <a:p>
            <a:r>
              <a:rPr lang="en-US" b="1" dirty="0">
                <a:latin typeface="Times New Roman" pitchFamily="18" charset="0"/>
                <a:cs typeface="Times New Roman" pitchFamily="18" charset="0"/>
              </a:rPr>
              <a:t>Books: </a:t>
            </a:r>
            <a:endParaRPr lang="en-IN" b="1" dirty="0">
              <a:latin typeface="Times New Roman" pitchFamily="18" charset="0"/>
              <a:cs typeface="Times New Roman" pitchFamily="18" charset="0"/>
            </a:endParaRPr>
          </a:p>
          <a:p>
            <a:pPr marL="342900" indent="-342900">
              <a:buAutoNum type="arabicPeriod"/>
            </a:pPr>
            <a:r>
              <a:rPr lang="en-US" dirty="0" smtClean="0">
                <a:latin typeface="Times New Roman" pitchFamily="18" charset="0"/>
                <a:cs typeface="Times New Roman" pitchFamily="18" charset="0"/>
              </a:rPr>
              <a:t>Hacking </a:t>
            </a:r>
            <a:r>
              <a:rPr lang="en-US" dirty="0">
                <a:latin typeface="Times New Roman" pitchFamily="18" charset="0"/>
                <a:cs typeface="Times New Roman" pitchFamily="18" charset="0"/>
              </a:rPr>
              <a:t>Exposed Mobile: Security Secrets &amp; Solutions 1st Edition, Kindle Edition, by Neil Bergman, Mike Stanfield, Jason Rouse, and Joel </a:t>
            </a:r>
            <a:r>
              <a:rPr lang="en-US" dirty="0" err="1" smtClean="0">
                <a:latin typeface="Times New Roman" pitchFamily="18" charset="0"/>
                <a:cs typeface="Times New Roman" pitchFamily="18" charset="0"/>
              </a:rPr>
              <a:t>Scambray</a:t>
            </a:r>
            <a:endParaRPr lang="en-US" dirty="0" smtClean="0">
              <a:latin typeface="Times New Roman" pitchFamily="18" charset="0"/>
              <a:cs typeface="Times New Roman" pitchFamily="18" charset="0"/>
            </a:endParaRPr>
          </a:p>
          <a:p>
            <a:pPr marL="342900" indent="-342900">
              <a:buAutoNum type="arabicPeriod"/>
            </a:pPr>
            <a:r>
              <a:rPr lang="en-US" dirty="0" smtClean="0">
                <a:latin typeface="Times New Roman" pitchFamily="18" charset="0"/>
                <a:cs typeface="Times New Roman" pitchFamily="18" charset="0"/>
              </a:rPr>
              <a:t>Hacking </a:t>
            </a:r>
            <a:r>
              <a:rPr lang="en-US" dirty="0">
                <a:latin typeface="Times New Roman" pitchFamily="18" charset="0"/>
                <a:cs typeface="Times New Roman" pitchFamily="18" charset="0"/>
              </a:rPr>
              <a:t>Exposed Web Applications, 3rd edition, Joel </a:t>
            </a:r>
            <a:r>
              <a:rPr lang="en-US" dirty="0" err="1">
                <a:latin typeface="Times New Roman" pitchFamily="18" charset="0"/>
                <a:cs typeface="Times New Roman" pitchFamily="18" charset="0"/>
              </a:rPr>
              <a:t>Scambray</a:t>
            </a:r>
            <a:r>
              <a:rPr lang="en-US" dirty="0">
                <a:latin typeface="Times New Roman" pitchFamily="18" charset="0"/>
                <a:cs typeface="Times New Roman" pitchFamily="18" charset="0"/>
              </a:rPr>
              <a:t>, Vincent Liu, Caleb Sima, Released October 2010, Publisher(s): McGraw-Hill</a:t>
            </a:r>
          </a:p>
          <a:p>
            <a:endParaRPr lang="en-US" b="1" dirty="0" smtClean="0">
              <a:latin typeface="Times New Roman" pitchFamily="18" charset="0"/>
              <a:cs typeface="Times New Roman" pitchFamily="18" charset="0"/>
            </a:endParaRPr>
          </a:p>
          <a:p>
            <a:r>
              <a:rPr lang="en-US" b="1" dirty="0"/>
              <a:t>Reference Links:</a:t>
            </a:r>
            <a:endParaRPr lang="en-US" dirty="0"/>
          </a:p>
          <a:p>
            <a:r>
              <a:rPr lang="en-US" u="sng" dirty="0" smtClean="0">
                <a:hlinkClick r:id="rId3"/>
              </a:rPr>
              <a:t>1. https</a:t>
            </a:r>
            <a:r>
              <a:rPr lang="en-US" u="sng" dirty="0">
                <a:hlinkClick r:id="rId3"/>
              </a:rPr>
              <a:t>://justaskthales.com/en/what-uicc-and-how-it-different-sim-card</a:t>
            </a:r>
            <a:r>
              <a:rPr lang="en-US" u="sng" dirty="0" smtClean="0">
                <a:hlinkClick r:id="rId3"/>
              </a:rPr>
              <a:t>/</a:t>
            </a:r>
            <a:endParaRPr lang="en-US" u="sng" dirty="0" smtClean="0"/>
          </a:p>
          <a:p>
            <a:r>
              <a:rPr lang="en-US" u="sng" dirty="0" smtClean="0">
                <a:hlinkClick r:id="rId4"/>
              </a:rPr>
              <a:t>3. </a:t>
            </a:r>
            <a:r>
              <a:rPr lang="en-US" u="sng" dirty="0">
                <a:hlinkClick r:id="rId5"/>
              </a:rPr>
              <a:t>https://www.makeuseof.com/tag/ways-sim-card-hacked/#:~:text=Set%20a%20SIM%20Card%20Lock,they%20need%20the%20PIN%20code</a:t>
            </a:r>
            <a:r>
              <a:rPr lang="en-US" u="sng" dirty="0" smtClean="0"/>
              <a:t>.</a:t>
            </a:r>
          </a:p>
          <a:p>
            <a:r>
              <a:rPr lang="en-US" b="1" dirty="0" smtClean="0"/>
              <a:t>Relevant </a:t>
            </a:r>
            <a:r>
              <a:rPr lang="en-US" b="1" dirty="0"/>
              <a:t>Videos:</a:t>
            </a:r>
            <a:endParaRPr lang="en-US" dirty="0"/>
          </a:p>
          <a:p>
            <a:r>
              <a:rPr lang="en-US" u="sng" dirty="0">
                <a:hlinkClick r:id="rId6"/>
              </a:rPr>
              <a:t>https://www.bluetooth.com/learn-about-bluetooth/key-attributes/bluetooth-security/</a:t>
            </a:r>
            <a:endParaRPr lang="en-US" dirty="0"/>
          </a:p>
          <a:p>
            <a:r>
              <a:rPr lang="en-US" u="sng" dirty="0">
                <a:hlinkClick r:id="rId7"/>
              </a:rPr>
              <a:t>https://www.thalesgroup.com/en/markets/digital-identity-and-security/technology/sim</a:t>
            </a:r>
            <a:endParaRPr lang="en-US" dirty="0"/>
          </a:p>
          <a:p>
            <a:r>
              <a:rPr lang="en-US" u="sng" dirty="0">
                <a:hlinkClick r:id="rId8"/>
              </a:rPr>
              <a:t>https://blog.3g4g.co.uk/search/label/UICC</a:t>
            </a:r>
            <a:endParaRPr lang="en-US" dirty="0"/>
          </a:p>
          <a:p>
            <a:r>
              <a:rPr lang="en-US" dirty="0"/>
              <a:t/>
            </a:r>
            <a:br>
              <a:rPr lang="en-US" dirty="0"/>
            </a:br>
            <a:endParaRPr lang="en-US" dirty="0"/>
          </a:p>
        </p:txBody>
      </p:sp>
      <p:grpSp>
        <p:nvGrpSpPr>
          <p:cNvPr id="2" name="Group 308"/>
          <p:cNvGrpSpPr>
            <a:grpSpLocks/>
          </p:cNvGrpSpPr>
          <p:nvPr/>
        </p:nvGrpSpPr>
        <p:grpSpPr bwMode="auto">
          <a:xfrm>
            <a:off x="9858375" y="2028825"/>
            <a:ext cx="1900238" cy="1893887"/>
            <a:chOff x="1259" y="3082"/>
            <a:chExt cx="884" cy="884"/>
          </a:xfrm>
        </p:grpSpPr>
        <p:sp>
          <p:nvSpPr>
            <p:cNvPr id="140597" name="Freeform 309"/>
            <p:cNvSpPr>
              <a:spLocks/>
            </p:cNvSpPr>
            <p:nvPr/>
          </p:nvSpPr>
          <p:spPr bwMode="auto">
            <a:xfrm flipH="1">
              <a:off x="1681" y="3824"/>
              <a:ext cx="110" cy="107"/>
            </a:xfrm>
            <a:custGeom>
              <a:avLst/>
              <a:gdLst/>
              <a:ahLst/>
              <a:cxnLst>
                <a:cxn ang="0">
                  <a:pos x="80" y="107"/>
                </a:cxn>
                <a:cxn ang="0">
                  <a:pos x="89" y="104"/>
                </a:cxn>
                <a:cxn ang="0">
                  <a:pos x="99" y="96"/>
                </a:cxn>
                <a:cxn ang="0">
                  <a:pos x="105" y="91"/>
                </a:cxn>
                <a:cxn ang="0">
                  <a:pos x="110" y="80"/>
                </a:cxn>
                <a:cxn ang="0">
                  <a:pos x="56" y="18"/>
                </a:cxn>
                <a:cxn ang="0">
                  <a:pos x="51" y="16"/>
                </a:cxn>
                <a:cxn ang="0">
                  <a:pos x="29" y="5"/>
                </a:cxn>
                <a:cxn ang="0">
                  <a:pos x="13" y="0"/>
                </a:cxn>
                <a:cxn ang="0">
                  <a:pos x="0" y="10"/>
                </a:cxn>
                <a:cxn ang="0">
                  <a:pos x="80" y="107"/>
                </a:cxn>
              </a:cxnLst>
              <a:rect l="0" t="0" r="r" b="b"/>
              <a:pathLst>
                <a:path w="110" h="107">
                  <a:moveTo>
                    <a:pt x="80" y="107"/>
                  </a:moveTo>
                  <a:lnTo>
                    <a:pt x="89" y="104"/>
                  </a:lnTo>
                  <a:lnTo>
                    <a:pt x="99" y="96"/>
                  </a:lnTo>
                  <a:lnTo>
                    <a:pt x="105" y="91"/>
                  </a:lnTo>
                  <a:lnTo>
                    <a:pt x="110" y="80"/>
                  </a:lnTo>
                  <a:lnTo>
                    <a:pt x="56" y="18"/>
                  </a:lnTo>
                  <a:lnTo>
                    <a:pt x="51" y="16"/>
                  </a:lnTo>
                  <a:lnTo>
                    <a:pt x="29" y="5"/>
                  </a:lnTo>
                  <a:lnTo>
                    <a:pt x="13" y="0"/>
                  </a:lnTo>
                  <a:lnTo>
                    <a:pt x="0" y="10"/>
                  </a:lnTo>
                  <a:lnTo>
                    <a:pt x="80" y="107"/>
                  </a:lnTo>
                  <a:close/>
                </a:path>
              </a:pathLst>
            </a:custGeom>
            <a:solidFill>
              <a:srgbClr val="000000"/>
            </a:solidFill>
            <a:ln w="9525">
              <a:noFill/>
              <a:round/>
              <a:headEnd/>
              <a:tailEnd/>
            </a:ln>
          </p:spPr>
          <p:txBody>
            <a:bodyPr/>
            <a:lstStyle/>
            <a:p>
              <a:endParaRPr lang="en-US"/>
            </a:p>
          </p:txBody>
        </p:sp>
        <p:sp>
          <p:nvSpPr>
            <p:cNvPr id="140598" name="Freeform 310"/>
            <p:cNvSpPr>
              <a:spLocks/>
            </p:cNvSpPr>
            <p:nvPr/>
          </p:nvSpPr>
          <p:spPr bwMode="auto">
            <a:xfrm flipH="1">
              <a:off x="1786" y="3762"/>
              <a:ext cx="35" cy="88"/>
            </a:xfrm>
            <a:custGeom>
              <a:avLst/>
              <a:gdLst/>
              <a:ahLst/>
              <a:cxnLst>
                <a:cxn ang="0">
                  <a:pos x="24" y="88"/>
                </a:cxn>
                <a:cxn ang="0">
                  <a:pos x="29" y="88"/>
                </a:cxn>
                <a:cxn ang="0">
                  <a:pos x="32" y="88"/>
                </a:cxn>
                <a:cxn ang="0">
                  <a:pos x="32" y="86"/>
                </a:cxn>
                <a:cxn ang="0">
                  <a:pos x="35" y="83"/>
                </a:cxn>
                <a:cxn ang="0">
                  <a:pos x="35" y="64"/>
                </a:cxn>
                <a:cxn ang="0">
                  <a:pos x="29" y="40"/>
                </a:cxn>
                <a:cxn ang="0">
                  <a:pos x="13" y="16"/>
                </a:cxn>
                <a:cxn ang="0">
                  <a:pos x="0" y="0"/>
                </a:cxn>
                <a:cxn ang="0">
                  <a:pos x="2" y="13"/>
                </a:cxn>
                <a:cxn ang="0">
                  <a:pos x="8" y="43"/>
                </a:cxn>
                <a:cxn ang="0">
                  <a:pos x="16" y="75"/>
                </a:cxn>
                <a:cxn ang="0">
                  <a:pos x="24" y="88"/>
                </a:cxn>
              </a:cxnLst>
              <a:rect l="0" t="0" r="r" b="b"/>
              <a:pathLst>
                <a:path w="35" h="88">
                  <a:moveTo>
                    <a:pt x="24" y="88"/>
                  </a:moveTo>
                  <a:lnTo>
                    <a:pt x="29" y="88"/>
                  </a:lnTo>
                  <a:lnTo>
                    <a:pt x="32" y="88"/>
                  </a:lnTo>
                  <a:lnTo>
                    <a:pt x="32" y="86"/>
                  </a:lnTo>
                  <a:lnTo>
                    <a:pt x="35" y="83"/>
                  </a:lnTo>
                  <a:lnTo>
                    <a:pt x="35" y="64"/>
                  </a:lnTo>
                  <a:lnTo>
                    <a:pt x="29" y="40"/>
                  </a:lnTo>
                  <a:lnTo>
                    <a:pt x="13" y="16"/>
                  </a:lnTo>
                  <a:lnTo>
                    <a:pt x="0" y="0"/>
                  </a:lnTo>
                  <a:lnTo>
                    <a:pt x="2" y="13"/>
                  </a:lnTo>
                  <a:lnTo>
                    <a:pt x="8" y="43"/>
                  </a:lnTo>
                  <a:lnTo>
                    <a:pt x="16" y="75"/>
                  </a:lnTo>
                  <a:lnTo>
                    <a:pt x="24" y="88"/>
                  </a:lnTo>
                  <a:close/>
                </a:path>
              </a:pathLst>
            </a:custGeom>
            <a:solidFill>
              <a:srgbClr val="000000"/>
            </a:solidFill>
            <a:ln w="9525">
              <a:noFill/>
              <a:round/>
              <a:headEnd/>
              <a:tailEnd/>
            </a:ln>
          </p:spPr>
          <p:txBody>
            <a:bodyPr/>
            <a:lstStyle/>
            <a:p>
              <a:endParaRPr lang="en-US"/>
            </a:p>
          </p:txBody>
        </p:sp>
        <p:sp>
          <p:nvSpPr>
            <p:cNvPr id="140599" name="Freeform 311"/>
            <p:cNvSpPr>
              <a:spLocks/>
            </p:cNvSpPr>
            <p:nvPr/>
          </p:nvSpPr>
          <p:spPr bwMode="auto">
            <a:xfrm flipH="1">
              <a:off x="1587" y="3719"/>
              <a:ext cx="54" cy="29"/>
            </a:xfrm>
            <a:custGeom>
              <a:avLst/>
              <a:gdLst/>
              <a:ahLst/>
              <a:cxnLst>
                <a:cxn ang="0">
                  <a:pos x="54" y="19"/>
                </a:cxn>
                <a:cxn ang="0">
                  <a:pos x="48" y="13"/>
                </a:cxn>
                <a:cxn ang="0">
                  <a:pos x="43" y="11"/>
                </a:cxn>
                <a:cxn ang="0">
                  <a:pos x="40" y="5"/>
                </a:cxn>
                <a:cxn ang="0">
                  <a:pos x="32" y="2"/>
                </a:cxn>
                <a:cxn ang="0">
                  <a:pos x="21" y="0"/>
                </a:cxn>
                <a:cxn ang="0">
                  <a:pos x="13" y="0"/>
                </a:cxn>
                <a:cxn ang="0">
                  <a:pos x="5" y="0"/>
                </a:cxn>
                <a:cxn ang="0">
                  <a:pos x="0" y="2"/>
                </a:cxn>
                <a:cxn ang="0">
                  <a:pos x="27" y="29"/>
                </a:cxn>
                <a:cxn ang="0">
                  <a:pos x="32" y="27"/>
                </a:cxn>
                <a:cxn ang="0">
                  <a:pos x="40" y="21"/>
                </a:cxn>
                <a:cxn ang="0">
                  <a:pos x="45" y="19"/>
                </a:cxn>
                <a:cxn ang="0">
                  <a:pos x="54" y="19"/>
                </a:cxn>
              </a:cxnLst>
              <a:rect l="0" t="0" r="r" b="b"/>
              <a:pathLst>
                <a:path w="54" h="29">
                  <a:moveTo>
                    <a:pt x="54" y="19"/>
                  </a:moveTo>
                  <a:lnTo>
                    <a:pt x="48" y="13"/>
                  </a:lnTo>
                  <a:lnTo>
                    <a:pt x="43" y="11"/>
                  </a:lnTo>
                  <a:lnTo>
                    <a:pt x="40" y="5"/>
                  </a:lnTo>
                  <a:lnTo>
                    <a:pt x="32" y="2"/>
                  </a:lnTo>
                  <a:lnTo>
                    <a:pt x="21" y="0"/>
                  </a:lnTo>
                  <a:lnTo>
                    <a:pt x="13" y="0"/>
                  </a:lnTo>
                  <a:lnTo>
                    <a:pt x="5" y="0"/>
                  </a:lnTo>
                  <a:lnTo>
                    <a:pt x="0" y="2"/>
                  </a:lnTo>
                  <a:lnTo>
                    <a:pt x="27" y="29"/>
                  </a:lnTo>
                  <a:lnTo>
                    <a:pt x="32" y="27"/>
                  </a:lnTo>
                  <a:lnTo>
                    <a:pt x="40" y="21"/>
                  </a:lnTo>
                  <a:lnTo>
                    <a:pt x="45" y="19"/>
                  </a:lnTo>
                  <a:lnTo>
                    <a:pt x="54" y="19"/>
                  </a:lnTo>
                  <a:close/>
                </a:path>
              </a:pathLst>
            </a:custGeom>
            <a:solidFill>
              <a:srgbClr val="000000"/>
            </a:solidFill>
            <a:ln w="9525">
              <a:noFill/>
              <a:round/>
              <a:headEnd/>
              <a:tailEnd/>
            </a:ln>
          </p:spPr>
          <p:txBody>
            <a:bodyPr/>
            <a:lstStyle/>
            <a:p>
              <a:endParaRPr lang="en-US"/>
            </a:p>
          </p:txBody>
        </p:sp>
        <p:sp>
          <p:nvSpPr>
            <p:cNvPr id="140600" name="Freeform 312"/>
            <p:cNvSpPr>
              <a:spLocks/>
            </p:cNvSpPr>
            <p:nvPr/>
          </p:nvSpPr>
          <p:spPr bwMode="auto">
            <a:xfrm flipH="1">
              <a:off x="1259" y="3082"/>
              <a:ext cx="884" cy="884"/>
            </a:xfrm>
            <a:custGeom>
              <a:avLst/>
              <a:gdLst/>
              <a:ahLst/>
              <a:cxnLst>
                <a:cxn ang="0">
                  <a:pos x="441" y="408"/>
                </a:cxn>
                <a:cxn ang="0">
                  <a:pos x="403" y="392"/>
                </a:cxn>
                <a:cxn ang="0">
                  <a:pos x="355" y="355"/>
                </a:cxn>
                <a:cxn ang="0">
                  <a:pos x="320" y="333"/>
                </a:cxn>
                <a:cxn ang="0">
                  <a:pos x="285" y="242"/>
                </a:cxn>
                <a:cxn ang="0">
                  <a:pos x="271" y="212"/>
                </a:cxn>
                <a:cxn ang="0">
                  <a:pos x="261" y="159"/>
                </a:cxn>
                <a:cxn ang="0">
                  <a:pos x="261" y="137"/>
                </a:cxn>
                <a:cxn ang="0">
                  <a:pos x="177" y="102"/>
                </a:cxn>
                <a:cxn ang="0">
                  <a:pos x="215" y="86"/>
                </a:cxn>
                <a:cxn ang="0">
                  <a:pos x="279" y="62"/>
                </a:cxn>
                <a:cxn ang="0">
                  <a:pos x="339" y="40"/>
                </a:cxn>
                <a:cxn ang="0">
                  <a:pos x="390" y="27"/>
                </a:cxn>
                <a:cxn ang="0">
                  <a:pos x="591" y="83"/>
                </a:cxn>
                <a:cxn ang="0">
                  <a:pos x="572" y="97"/>
                </a:cxn>
                <a:cxn ang="0">
                  <a:pos x="583" y="212"/>
                </a:cxn>
                <a:cxn ang="0">
                  <a:pos x="583" y="236"/>
                </a:cxn>
                <a:cxn ang="0">
                  <a:pos x="556" y="234"/>
                </a:cxn>
                <a:cxn ang="0">
                  <a:pos x="508" y="161"/>
                </a:cxn>
                <a:cxn ang="0">
                  <a:pos x="508" y="210"/>
                </a:cxn>
                <a:cxn ang="0">
                  <a:pos x="521" y="236"/>
                </a:cxn>
                <a:cxn ang="0">
                  <a:pos x="511" y="269"/>
                </a:cxn>
                <a:cxn ang="0">
                  <a:pos x="500" y="304"/>
                </a:cxn>
                <a:cxn ang="0">
                  <a:pos x="476" y="339"/>
                </a:cxn>
                <a:cxn ang="0">
                  <a:pos x="441" y="344"/>
                </a:cxn>
                <a:cxn ang="0">
                  <a:pos x="446" y="360"/>
                </a:cxn>
                <a:cxn ang="0">
                  <a:pos x="468" y="376"/>
                </a:cxn>
                <a:cxn ang="0">
                  <a:pos x="508" y="411"/>
                </a:cxn>
                <a:cxn ang="0">
                  <a:pos x="545" y="433"/>
                </a:cxn>
                <a:cxn ang="0">
                  <a:pos x="564" y="438"/>
                </a:cxn>
                <a:cxn ang="0">
                  <a:pos x="615" y="446"/>
                </a:cxn>
                <a:cxn ang="0">
                  <a:pos x="666" y="511"/>
                </a:cxn>
                <a:cxn ang="0">
                  <a:pos x="707" y="578"/>
                </a:cxn>
                <a:cxn ang="0">
                  <a:pos x="782" y="669"/>
                </a:cxn>
                <a:cxn ang="0">
                  <a:pos x="814" y="747"/>
                </a:cxn>
                <a:cxn ang="0">
                  <a:pos x="777" y="846"/>
                </a:cxn>
                <a:cxn ang="0">
                  <a:pos x="884" y="884"/>
                </a:cxn>
                <a:cxn ang="0">
                  <a:pos x="86" y="884"/>
                </a:cxn>
                <a:cxn ang="0">
                  <a:pos x="89" y="578"/>
                </a:cxn>
                <a:cxn ang="0">
                  <a:pos x="124" y="451"/>
                </a:cxn>
                <a:cxn ang="0">
                  <a:pos x="191" y="438"/>
                </a:cxn>
                <a:cxn ang="0">
                  <a:pos x="242" y="416"/>
                </a:cxn>
                <a:cxn ang="0">
                  <a:pos x="296" y="360"/>
                </a:cxn>
                <a:cxn ang="0">
                  <a:pos x="309" y="336"/>
                </a:cxn>
                <a:cxn ang="0">
                  <a:pos x="371" y="408"/>
                </a:cxn>
                <a:cxn ang="0">
                  <a:pos x="427" y="484"/>
                </a:cxn>
                <a:cxn ang="0">
                  <a:pos x="519" y="661"/>
                </a:cxn>
                <a:cxn ang="0">
                  <a:pos x="500" y="532"/>
                </a:cxn>
                <a:cxn ang="0">
                  <a:pos x="457" y="390"/>
                </a:cxn>
              </a:cxnLst>
              <a:rect l="0" t="0" r="r" b="b"/>
              <a:pathLst>
                <a:path w="884" h="884">
                  <a:moveTo>
                    <a:pt x="441" y="368"/>
                  </a:moveTo>
                  <a:lnTo>
                    <a:pt x="441" y="382"/>
                  </a:lnTo>
                  <a:lnTo>
                    <a:pt x="441" y="395"/>
                  </a:lnTo>
                  <a:lnTo>
                    <a:pt x="441" y="408"/>
                  </a:lnTo>
                  <a:lnTo>
                    <a:pt x="435" y="422"/>
                  </a:lnTo>
                  <a:lnTo>
                    <a:pt x="425" y="411"/>
                  </a:lnTo>
                  <a:lnTo>
                    <a:pt x="414" y="400"/>
                  </a:lnTo>
                  <a:lnTo>
                    <a:pt x="403" y="392"/>
                  </a:lnTo>
                  <a:lnTo>
                    <a:pt x="392" y="382"/>
                  </a:lnTo>
                  <a:lnTo>
                    <a:pt x="379" y="373"/>
                  </a:lnTo>
                  <a:lnTo>
                    <a:pt x="368" y="363"/>
                  </a:lnTo>
                  <a:lnTo>
                    <a:pt x="355" y="355"/>
                  </a:lnTo>
                  <a:lnTo>
                    <a:pt x="341" y="349"/>
                  </a:lnTo>
                  <a:lnTo>
                    <a:pt x="336" y="344"/>
                  </a:lnTo>
                  <a:lnTo>
                    <a:pt x="328" y="339"/>
                  </a:lnTo>
                  <a:lnTo>
                    <a:pt x="320" y="333"/>
                  </a:lnTo>
                  <a:lnTo>
                    <a:pt x="314" y="328"/>
                  </a:lnTo>
                  <a:lnTo>
                    <a:pt x="314" y="296"/>
                  </a:lnTo>
                  <a:lnTo>
                    <a:pt x="301" y="266"/>
                  </a:lnTo>
                  <a:lnTo>
                    <a:pt x="285" y="242"/>
                  </a:lnTo>
                  <a:lnTo>
                    <a:pt x="271" y="215"/>
                  </a:lnTo>
                  <a:lnTo>
                    <a:pt x="271" y="215"/>
                  </a:lnTo>
                  <a:lnTo>
                    <a:pt x="271" y="212"/>
                  </a:lnTo>
                  <a:lnTo>
                    <a:pt x="271" y="212"/>
                  </a:lnTo>
                  <a:lnTo>
                    <a:pt x="271" y="212"/>
                  </a:lnTo>
                  <a:lnTo>
                    <a:pt x="261" y="196"/>
                  </a:lnTo>
                  <a:lnTo>
                    <a:pt x="261" y="177"/>
                  </a:lnTo>
                  <a:lnTo>
                    <a:pt x="261" y="159"/>
                  </a:lnTo>
                  <a:lnTo>
                    <a:pt x="263" y="140"/>
                  </a:lnTo>
                  <a:lnTo>
                    <a:pt x="263" y="140"/>
                  </a:lnTo>
                  <a:lnTo>
                    <a:pt x="263" y="137"/>
                  </a:lnTo>
                  <a:lnTo>
                    <a:pt x="261" y="137"/>
                  </a:lnTo>
                  <a:lnTo>
                    <a:pt x="261" y="134"/>
                  </a:lnTo>
                  <a:lnTo>
                    <a:pt x="180" y="107"/>
                  </a:lnTo>
                  <a:lnTo>
                    <a:pt x="177" y="105"/>
                  </a:lnTo>
                  <a:lnTo>
                    <a:pt x="177" y="102"/>
                  </a:lnTo>
                  <a:lnTo>
                    <a:pt x="177" y="102"/>
                  </a:lnTo>
                  <a:lnTo>
                    <a:pt x="180" y="99"/>
                  </a:lnTo>
                  <a:lnTo>
                    <a:pt x="196" y="94"/>
                  </a:lnTo>
                  <a:lnTo>
                    <a:pt x="215" y="86"/>
                  </a:lnTo>
                  <a:lnTo>
                    <a:pt x="231" y="81"/>
                  </a:lnTo>
                  <a:lnTo>
                    <a:pt x="247" y="75"/>
                  </a:lnTo>
                  <a:lnTo>
                    <a:pt x="263" y="70"/>
                  </a:lnTo>
                  <a:lnTo>
                    <a:pt x="279" y="62"/>
                  </a:lnTo>
                  <a:lnTo>
                    <a:pt x="296" y="56"/>
                  </a:lnTo>
                  <a:lnTo>
                    <a:pt x="312" y="51"/>
                  </a:lnTo>
                  <a:lnTo>
                    <a:pt x="325" y="46"/>
                  </a:lnTo>
                  <a:lnTo>
                    <a:pt x="339" y="40"/>
                  </a:lnTo>
                  <a:lnTo>
                    <a:pt x="352" y="35"/>
                  </a:lnTo>
                  <a:lnTo>
                    <a:pt x="365" y="30"/>
                  </a:lnTo>
                  <a:lnTo>
                    <a:pt x="376" y="27"/>
                  </a:lnTo>
                  <a:lnTo>
                    <a:pt x="390" y="27"/>
                  </a:lnTo>
                  <a:lnTo>
                    <a:pt x="400" y="27"/>
                  </a:lnTo>
                  <a:lnTo>
                    <a:pt x="414" y="32"/>
                  </a:lnTo>
                  <a:lnTo>
                    <a:pt x="591" y="83"/>
                  </a:lnTo>
                  <a:lnTo>
                    <a:pt x="591" y="83"/>
                  </a:lnTo>
                  <a:lnTo>
                    <a:pt x="591" y="86"/>
                  </a:lnTo>
                  <a:lnTo>
                    <a:pt x="591" y="86"/>
                  </a:lnTo>
                  <a:lnTo>
                    <a:pt x="591" y="89"/>
                  </a:lnTo>
                  <a:lnTo>
                    <a:pt x="572" y="97"/>
                  </a:lnTo>
                  <a:lnTo>
                    <a:pt x="575" y="126"/>
                  </a:lnTo>
                  <a:lnTo>
                    <a:pt x="578" y="153"/>
                  </a:lnTo>
                  <a:lnTo>
                    <a:pt x="580" y="183"/>
                  </a:lnTo>
                  <a:lnTo>
                    <a:pt x="583" y="212"/>
                  </a:lnTo>
                  <a:lnTo>
                    <a:pt x="583" y="220"/>
                  </a:lnTo>
                  <a:lnTo>
                    <a:pt x="583" y="226"/>
                  </a:lnTo>
                  <a:lnTo>
                    <a:pt x="583" y="231"/>
                  </a:lnTo>
                  <a:lnTo>
                    <a:pt x="583" y="236"/>
                  </a:lnTo>
                  <a:lnTo>
                    <a:pt x="578" y="236"/>
                  </a:lnTo>
                  <a:lnTo>
                    <a:pt x="570" y="236"/>
                  </a:lnTo>
                  <a:lnTo>
                    <a:pt x="559" y="236"/>
                  </a:lnTo>
                  <a:lnTo>
                    <a:pt x="556" y="234"/>
                  </a:lnTo>
                  <a:lnTo>
                    <a:pt x="543" y="110"/>
                  </a:lnTo>
                  <a:lnTo>
                    <a:pt x="502" y="124"/>
                  </a:lnTo>
                  <a:lnTo>
                    <a:pt x="502" y="142"/>
                  </a:lnTo>
                  <a:lnTo>
                    <a:pt x="508" y="161"/>
                  </a:lnTo>
                  <a:lnTo>
                    <a:pt x="508" y="183"/>
                  </a:lnTo>
                  <a:lnTo>
                    <a:pt x="502" y="199"/>
                  </a:lnTo>
                  <a:lnTo>
                    <a:pt x="502" y="204"/>
                  </a:lnTo>
                  <a:lnTo>
                    <a:pt x="508" y="210"/>
                  </a:lnTo>
                  <a:lnTo>
                    <a:pt x="511" y="215"/>
                  </a:lnTo>
                  <a:lnTo>
                    <a:pt x="513" y="220"/>
                  </a:lnTo>
                  <a:lnTo>
                    <a:pt x="519" y="228"/>
                  </a:lnTo>
                  <a:lnTo>
                    <a:pt x="521" y="236"/>
                  </a:lnTo>
                  <a:lnTo>
                    <a:pt x="524" y="247"/>
                  </a:lnTo>
                  <a:lnTo>
                    <a:pt x="521" y="255"/>
                  </a:lnTo>
                  <a:lnTo>
                    <a:pt x="511" y="261"/>
                  </a:lnTo>
                  <a:lnTo>
                    <a:pt x="511" y="269"/>
                  </a:lnTo>
                  <a:lnTo>
                    <a:pt x="508" y="277"/>
                  </a:lnTo>
                  <a:lnTo>
                    <a:pt x="502" y="282"/>
                  </a:lnTo>
                  <a:lnTo>
                    <a:pt x="502" y="290"/>
                  </a:lnTo>
                  <a:lnTo>
                    <a:pt x="500" y="304"/>
                  </a:lnTo>
                  <a:lnTo>
                    <a:pt x="500" y="314"/>
                  </a:lnTo>
                  <a:lnTo>
                    <a:pt x="494" y="325"/>
                  </a:lnTo>
                  <a:lnTo>
                    <a:pt x="486" y="336"/>
                  </a:lnTo>
                  <a:lnTo>
                    <a:pt x="476" y="339"/>
                  </a:lnTo>
                  <a:lnTo>
                    <a:pt x="468" y="341"/>
                  </a:lnTo>
                  <a:lnTo>
                    <a:pt x="457" y="344"/>
                  </a:lnTo>
                  <a:lnTo>
                    <a:pt x="443" y="344"/>
                  </a:lnTo>
                  <a:lnTo>
                    <a:pt x="441" y="344"/>
                  </a:lnTo>
                  <a:lnTo>
                    <a:pt x="441" y="349"/>
                  </a:lnTo>
                  <a:lnTo>
                    <a:pt x="441" y="352"/>
                  </a:lnTo>
                  <a:lnTo>
                    <a:pt x="441" y="357"/>
                  </a:lnTo>
                  <a:lnTo>
                    <a:pt x="446" y="360"/>
                  </a:lnTo>
                  <a:lnTo>
                    <a:pt x="451" y="360"/>
                  </a:lnTo>
                  <a:lnTo>
                    <a:pt x="454" y="363"/>
                  </a:lnTo>
                  <a:lnTo>
                    <a:pt x="459" y="365"/>
                  </a:lnTo>
                  <a:lnTo>
                    <a:pt x="468" y="376"/>
                  </a:lnTo>
                  <a:lnTo>
                    <a:pt x="476" y="387"/>
                  </a:lnTo>
                  <a:lnTo>
                    <a:pt x="484" y="395"/>
                  </a:lnTo>
                  <a:lnTo>
                    <a:pt x="494" y="403"/>
                  </a:lnTo>
                  <a:lnTo>
                    <a:pt x="508" y="411"/>
                  </a:lnTo>
                  <a:lnTo>
                    <a:pt x="519" y="419"/>
                  </a:lnTo>
                  <a:lnTo>
                    <a:pt x="529" y="425"/>
                  </a:lnTo>
                  <a:lnTo>
                    <a:pt x="543" y="433"/>
                  </a:lnTo>
                  <a:lnTo>
                    <a:pt x="545" y="433"/>
                  </a:lnTo>
                  <a:lnTo>
                    <a:pt x="551" y="435"/>
                  </a:lnTo>
                  <a:lnTo>
                    <a:pt x="556" y="438"/>
                  </a:lnTo>
                  <a:lnTo>
                    <a:pt x="559" y="438"/>
                  </a:lnTo>
                  <a:lnTo>
                    <a:pt x="564" y="438"/>
                  </a:lnTo>
                  <a:lnTo>
                    <a:pt x="578" y="438"/>
                  </a:lnTo>
                  <a:lnTo>
                    <a:pt x="588" y="438"/>
                  </a:lnTo>
                  <a:lnTo>
                    <a:pt x="594" y="441"/>
                  </a:lnTo>
                  <a:lnTo>
                    <a:pt x="615" y="446"/>
                  </a:lnTo>
                  <a:lnTo>
                    <a:pt x="631" y="462"/>
                  </a:lnTo>
                  <a:lnTo>
                    <a:pt x="645" y="481"/>
                  </a:lnTo>
                  <a:lnTo>
                    <a:pt x="658" y="500"/>
                  </a:lnTo>
                  <a:lnTo>
                    <a:pt x="666" y="511"/>
                  </a:lnTo>
                  <a:lnTo>
                    <a:pt x="677" y="521"/>
                  </a:lnTo>
                  <a:lnTo>
                    <a:pt x="685" y="532"/>
                  </a:lnTo>
                  <a:lnTo>
                    <a:pt x="693" y="543"/>
                  </a:lnTo>
                  <a:lnTo>
                    <a:pt x="707" y="578"/>
                  </a:lnTo>
                  <a:lnTo>
                    <a:pt x="723" y="607"/>
                  </a:lnTo>
                  <a:lnTo>
                    <a:pt x="742" y="631"/>
                  </a:lnTo>
                  <a:lnTo>
                    <a:pt x="768" y="658"/>
                  </a:lnTo>
                  <a:lnTo>
                    <a:pt x="782" y="669"/>
                  </a:lnTo>
                  <a:lnTo>
                    <a:pt x="795" y="682"/>
                  </a:lnTo>
                  <a:lnTo>
                    <a:pt x="806" y="696"/>
                  </a:lnTo>
                  <a:lnTo>
                    <a:pt x="814" y="717"/>
                  </a:lnTo>
                  <a:lnTo>
                    <a:pt x="814" y="747"/>
                  </a:lnTo>
                  <a:lnTo>
                    <a:pt x="811" y="774"/>
                  </a:lnTo>
                  <a:lnTo>
                    <a:pt x="803" y="803"/>
                  </a:lnTo>
                  <a:lnTo>
                    <a:pt x="787" y="830"/>
                  </a:lnTo>
                  <a:lnTo>
                    <a:pt x="777" y="846"/>
                  </a:lnTo>
                  <a:lnTo>
                    <a:pt x="760" y="860"/>
                  </a:lnTo>
                  <a:lnTo>
                    <a:pt x="747" y="871"/>
                  </a:lnTo>
                  <a:lnTo>
                    <a:pt x="731" y="881"/>
                  </a:lnTo>
                  <a:lnTo>
                    <a:pt x="884" y="884"/>
                  </a:lnTo>
                  <a:lnTo>
                    <a:pt x="884" y="0"/>
                  </a:lnTo>
                  <a:lnTo>
                    <a:pt x="0" y="0"/>
                  </a:lnTo>
                  <a:lnTo>
                    <a:pt x="0" y="884"/>
                  </a:lnTo>
                  <a:lnTo>
                    <a:pt x="86" y="884"/>
                  </a:lnTo>
                  <a:lnTo>
                    <a:pt x="81" y="806"/>
                  </a:lnTo>
                  <a:lnTo>
                    <a:pt x="81" y="731"/>
                  </a:lnTo>
                  <a:lnTo>
                    <a:pt x="81" y="656"/>
                  </a:lnTo>
                  <a:lnTo>
                    <a:pt x="89" y="578"/>
                  </a:lnTo>
                  <a:lnTo>
                    <a:pt x="89" y="554"/>
                  </a:lnTo>
                  <a:lnTo>
                    <a:pt x="94" y="516"/>
                  </a:lnTo>
                  <a:lnTo>
                    <a:pt x="102" y="478"/>
                  </a:lnTo>
                  <a:lnTo>
                    <a:pt x="124" y="451"/>
                  </a:lnTo>
                  <a:lnTo>
                    <a:pt x="148" y="443"/>
                  </a:lnTo>
                  <a:lnTo>
                    <a:pt x="167" y="441"/>
                  </a:lnTo>
                  <a:lnTo>
                    <a:pt x="177" y="441"/>
                  </a:lnTo>
                  <a:lnTo>
                    <a:pt x="191" y="438"/>
                  </a:lnTo>
                  <a:lnTo>
                    <a:pt x="204" y="433"/>
                  </a:lnTo>
                  <a:lnTo>
                    <a:pt x="218" y="427"/>
                  </a:lnTo>
                  <a:lnTo>
                    <a:pt x="231" y="422"/>
                  </a:lnTo>
                  <a:lnTo>
                    <a:pt x="242" y="416"/>
                  </a:lnTo>
                  <a:lnTo>
                    <a:pt x="253" y="408"/>
                  </a:lnTo>
                  <a:lnTo>
                    <a:pt x="269" y="392"/>
                  </a:lnTo>
                  <a:lnTo>
                    <a:pt x="282" y="376"/>
                  </a:lnTo>
                  <a:lnTo>
                    <a:pt x="296" y="360"/>
                  </a:lnTo>
                  <a:lnTo>
                    <a:pt x="304" y="341"/>
                  </a:lnTo>
                  <a:lnTo>
                    <a:pt x="306" y="339"/>
                  </a:lnTo>
                  <a:lnTo>
                    <a:pt x="309" y="336"/>
                  </a:lnTo>
                  <a:lnTo>
                    <a:pt x="309" y="336"/>
                  </a:lnTo>
                  <a:lnTo>
                    <a:pt x="312" y="336"/>
                  </a:lnTo>
                  <a:lnTo>
                    <a:pt x="336" y="360"/>
                  </a:lnTo>
                  <a:lnTo>
                    <a:pt x="355" y="382"/>
                  </a:lnTo>
                  <a:lnTo>
                    <a:pt x="371" y="408"/>
                  </a:lnTo>
                  <a:lnTo>
                    <a:pt x="390" y="435"/>
                  </a:lnTo>
                  <a:lnTo>
                    <a:pt x="403" y="449"/>
                  </a:lnTo>
                  <a:lnTo>
                    <a:pt x="414" y="465"/>
                  </a:lnTo>
                  <a:lnTo>
                    <a:pt x="427" y="484"/>
                  </a:lnTo>
                  <a:lnTo>
                    <a:pt x="438" y="502"/>
                  </a:lnTo>
                  <a:lnTo>
                    <a:pt x="519" y="661"/>
                  </a:lnTo>
                  <a:lnTo>
                    <a:pt x="519" y="661"/>
                  </a:lnTo>
                  <a:lnTo>
                    <a:pt x="519" y="661"/>
                  </a:lnTo>
                  <a:lnTo>
                    <a:pt x="519" y="661"/>
                  </a:lnTo>
                  <a:lnTo>
                    <a:pt x="519" y="661"/>
                  </a:lnTo>
                  <a:lnTo>
                    <a:pt x="511" y="596"/>
                  </a:lnTo>
                  <a:lnTo>
                    <a:pt x="500" y="532"/>
                  </a:lnTo>
                  <a:lnTo>
                    <a:pt x="481" y="468"/>
                  </a:lnTo>
                  <a:lnTo>
                    <a:pt x="465" y="411"/>
                  </a:lnTo>
                  <a:lnTo>
                    <a:pt x="462" y="406"/>
                  </a:lnTo>
                  <a:lnTo>
                    <a:pt x="457" y="390"/>
                  </a:lnTo>
                  <a:lnTo>
                    <a:pt x="449" y="373"/>
                  </a:lnTo>
                  <a:lnTo>
                    <a:pt x="441" y="368"/>
                  </a:lnTo>
                  <a:close/>
                </a:path>
              </a:pathLst>
            </a:custGeom>
            <a:solidFill>
              <a:srgbClr val="000000"/>
            </a:solidFill>
            <a:ln w="9525">
              <a:noFill/>
              <a:round/>
              <a:headEnd/>
              <a:tailEnd/>
            </a:ln>
          </p:spPr>
          <p:txBody>
            <a:bodyPr/>
            <a:lstStyle/>
            <a:p>
              <a:endParaRPr lang="en-US"/>
            </a:p>
          </p:txBody>
        </p:sp>
        <p:sp>
          <p:nvSpPr>
            <p:cNvPr id="140601" name="Freeform 313"/>
            <p:cNvSpPr>
              <a:spLocks/>
            </p:cNvSpPr>
            <p:nvPr/>
          </p:nvSpPr>
          <p:spPr bwMode="auto">
            <a:xfrm flipH="1">
              <a:off x="1517" y="3611"/>
              <a:ext cx="102" cy="78"/>
            </a:xfrm>
            <a:custGeom>
              <a:avLst/>
              <a:gdLst/>
              <a:ahLst/>
              <a:cxnLst>
                <a:cxn ang="0">
                  <a:pos x="102" y="78"/>
                </a:cxn>
                <a:cxn ang="0">
                  <a:pos x="30" y="0"/>
                </a:cxn>
                <a:cxn ang="0">
                  <a:pos x="21" y="0"/>
                </a:cxn>
                <a:cxn ang="0">
                  <a:pos x="8" y="6"/>
                </a:cxn>
                <a:cxn ang="0">
                  <a:pos x="3" y="14"/>
                </a:cxn>
                <a:cxn ang="0">
                  <a:pos x="0" y="25"/>
                </a:cxn>
                <a:cxn ang="0">
                  <a:pos x="43" y="78"/>
                </a:cxn>
                <a:cxn ang="0">
                  <a:pos x="56" y="73"/>
                </a:cxn>
                <a:cxn ang="0">
                  <a:pos x="75" y="70"/>
                </a:cxn>
                <a:cxn ang="0">
                  <a:pos x="89" y="73"/>
                </a:cxn>
                <a:cxn ang="0">
                  <a:pos x="102" y="78"/>
                </a:cxn>
              </a:cxnLst>
              <a:rect l="0" t="0" r="r" b="b"/>
              <a:pathLst>
                <a:path w="102" h="78">
                  <a:moveTo>
                    <a:pt x="102" y="78"/>
                  </a:moveTo>
                  <a:lnTo>
                    <a:pt x="30" y="0"/>
                  </a:lnTo>
                  <a:lnTo>
                    <a:pt x="21" y="0"/>
                  </a:lnTo>
                  <a:lnTo>
                    <a:pt x="8" y="6"/>
                  </a:lnTo>
                  <a:lnTo>
                    <a:pt x="3" y="14"/>
                  </a:lnTo>
                  <a:lnTo>
                    <a:pt x="0" y="25"/>
                  </a:lnTo>
                  <a:lnTo>
                    <a:pt x="43" y="78"/>
                  </a:lnTo>
                  <a:lnTo>
                    <a:pt x="56" y="73"/>
                  </a:lnTo>
                  <a:lnTo>
                    <a:pt x="75" y="70"/>
                  </a:lnTo>
                  <a:lnTo>
                    <a:pt x="89" y="73"/>
                  </a:lnTo>
                  <a:lnTo>
                    <a:pt x="102" y="78"/>
                  </a:lnTo>
                  <a:close/>
                </a:path>
              </a:pathLst>
            </a:custGeom>
            <a:solidFill>
              <a:srgbClr val="000000"/>
            </a:solidFill>
            <a:ln w="9525">
              <a:noFill/>
              <a:round/>
              <a:headEnd/>
              <a:tailEnd/>
            </a:ln>
          </p:spPr>
          <p:txBody>
            <a:bodyPr/>
            <a:lstStyle/>
            <a:p>
              <a:endParaRPr lang="en-US"/>
            </a:p>
          </p:txBody>
        </p:sp>
      </p:grpSp>
    </p:spTree>
    <p:extLst>
      <p:ext uri="{BB962C8B-B14F-4D97-AF65-F5344CB8AC3E}">
        <p14:creationId xmlns:p14="http://schemas.microsoft.com/office/powerpoint/2010/main" val="58069430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xmlns=""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xmlns=""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a16="http://schemas.microsoft.com/office/drawing/2014/main" xmlns=""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xmlns=""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29" name="Group 28"/>
          <p:cNvGrpSpPr/>
          <p:nvPr/>
        </p:nvGrpSpPr>
        <p:grpSpPr>
          <a:xfrm>
            <a:off x="222054" y="94089"/>
            <a:ext cx="410563" cy="1538089"/>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a16="http://schemas.microsoft.com/office/drawing/2014/main" xmlns="" id="{CAD0D7B8-E462-453C-B296-CA0154FA54AE}"/>
                </a:ext>
              </a:extLst>
            </p:cNvPr>
            <p:cNvGraphicFramePr>
              <a:graphicFrameLocks noChangeAspect="1"/>
            </p:cNvGraphicFramePr>
            <p:nvPr>
              <p:extLst>
                <p:ext uri="{D42A27DB-BD31-4B8C-83A1-F6EECF244321}">
                  <p14:modId xmlns:p14="http://schemas.microsoft.com/office/powerpoint/2010/main" val="1346502234"/>
                </p:ext>
              </p:extLst>
            </p:nvPr>
          </p:nvGraphicFramePr>
          <p:xfrm>
            <a:off x="100850" y="246475"/>
            <a:ext cx="183878" cy="183422"/>
          </p:xfrm>
          <a:graphic>
            <a:graphicData uri="http://schemas.openxmlformats.org/presentationml/2006/ole">
              <mc:AlternateContent xmlns:mc="http://schemas.openxmlformats.org/markup-compatibility/2006">
                <mc:Choice xmlns:v="urn:schemas-microsoft-com:vml" Requires="v">
                  <p:oleObj spid="_x0000_s12375" name="CorelDRAW" r:id="rId3" imgW="2169000" imgH="2169360" progId="">
                    <p:embed/>
                  </p:oleObj>
                </mc:Choice>
                <mc:Fallback>
                  <p:oleObj name="CorelDRAW" r:id="rId3" imgW="2169000" imgH="2169360" progId="">
                    <p:embed/>
                    <p:pic>
                      <p:nvPicPr>
                        <p:cNvPr id="0" name="Picture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850" y="246475"/>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2656501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449263" y="1840230"/>
            <a:ext cx="4322762" cy="4516120"/>
          </a:xfrm>
        </p:spPr>
        <p:txBody>
          <a:bodyPr>
            <a:normAutofit/>
          </a:bodyPr>
          <a:lstStyle/>
          <a:p>
            <a:endParaRPr lang="en-IN" dirty="0">
              <a:latin typeface="Times New Roman" pitchFamily="18" charset="0"/>
              <a:cs typeface="Times New Roman" pitchFamily="18" charset="0"/>
            </a:endParaRPr>
          </a:p>
          <a:p>
            <a:r>
              <a:rPr lang="en-US" sz="2400" dirty="0">
                <a:latin typeface="Times New Roman" pitchFamily="18" charset="0"/>
                <a:cs typeface="Times New Roman" pitchFamily="18" charset="0"/>
              </a:rPr>
              <a:t>In this lecture, we will discuss:</a:t>
            </a:r>
          </a:p>
          <a:p>
            <a:pPr lvl="0">
              <a:lnSpc>
                <a:spcPct val="100000"/>
              </a:lnSpc>
              <a:spcBef>
                <a:spcPts val="0"/>
              </a:spcBef>
            </a:pPr>
            <a:r>
              <a:rPr lang="en-US" sz="2400" b="1" dirty="0" smtClean="0"/>
              <a:t>SIM/UICC </a:t>
            </a:r>
            <a:r>
              <a:rPr lang="en-US" sz="2400" b="1" dirty="0"/>
              <a:t>Security</a:t>
            </a:r>
            <a:endParaRPr lang="en-US" sz="2400" dirty="0"/>
          </a:p>
        </p:txBody>
      </p:sp>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pPr/>
              <a:t>2</a:t>
            </a:fld>
            <a:endParaRPr lang="en-US" dirty="0"/>
          </a:p>
        </p:txBody>
      </p:sp>
      <p:sp>
        <p:nvSpPr>
          <p:cNvPr id="8" name="Title 7"/>
          <p:cNvSpPr txBox="1">
            <a:spLocks noGrp="1" noChangeArrowheads="1"/>
          </p:cNvSpPr>
          <p:nvPr>
            <p:ph type="title"/>
          </p:nvPr>
        </p:nvSpPr>
        <p:spPr bwMode="auto">
          <a:xfrm>
            <a:off x="700722" y="501650"/>
            <a:ext cx="445656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4400" dirty="0">
                <a:latin typeface="Times New Roman" pitchFamily="18" charset="0"/>
                <a:cs typeface="Times New Roman" pitchFamily="18" charset="0"/>
              </a:rPr>
              <a:t>Lecture Objectives</a:t>
            </a:r>
            <a:r>
              <a:rPr lang="en-US" sz="2000" b="1" dirty="0">
                <a:latin typeface="Times New Roman" pitchFamily="18" charset="0"/>
                <a:ea typeface="Karla" pitchFamily="2" charset="0"/>
                <a:cs typeface="Times New Roman" pitchFamily="18" charset="0"/>
              </a:rPr>
              <a:t/>
            </a:r>
            <a:br>
              <a:rPr lang="en-US" sz="2000" b="1" dirty="0">
                <a:latin typeface="Times New Roman" pitchFamily="18" charset="0"/>
                <a:ea typeface="Karla" pitchFamily="2" charset="0"/>
                <a:cs typeface="Times New Roman" pitchFamily="18" charset="0"/>
              </a:rPr>
            </a:br>
            <a:endParaRPr lang="en-US" sz="1600" dirty="0">
              <a:latin typeface="Times New Roman" pitchFamily="18" charset="0"/>
              <a:cs typeface="Times New Roman" pitchFamily="18" charset="0"/>
            </a:endParaRPr>
          </a:p>
        </p:txBody>
      </p:sp>
      <p:sp>
        <p:nvSpPr>
          <p:cNvPr id="2" name="Rectangle 1"/>
          <p:cNvSpPr/>
          <p:nvPr/>
        </p:nvSpPr>
        <p:spPr>
          <a:xfrm>
            <a:off x="5295900" y="838200"/>
            <a:ext cx="5867400" cy="55181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49262" y="1611630"/>
            <a:ext cx="4322762" cy="47447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utoShape 2" descr="Introduction to Web Development with HTML, CSS, JavaScript | Courser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2" descr="Application architecture of CryoWEB. The complete linux server can be... |  Download Scientific Diagra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5" descr="Hosting Controller - Linux Hosting Control Panel - Windows Linux Hosting  Automation | Linux Hosting Panel | Windows &amp; Linux Hosting Control Panel | Windows  Linux Cluster Management, Apache and IIS, Cross Platform Support"/>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2" descr="LAMP (software bundle) - Wikipedia"/>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2" descr="Mobile Security Basics"/>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329" name="Picture 17" descr="https://image.slidesharecdn.com/basics041uiccandsim-200601173905/85/beginners-uicc-sim-6-320.jpg?cb=164276639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7381" y="1549531"/>
            <a:ext cx="5122741" cy="4095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38015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a:t>UICC</a:t>
            </a:r>
            <a:endParaRPr lang="en-US" dirty="0"/>
          </a:p>
        </p:txBody>
      </p:sp>
      <p:sp>
        <p:nvSpPr>
          <p:cNvPr id="3" name="Content Placeholder 2"/>
          <p:cNvSpPr>
            <a:spLocks noGrp="1"/>
          </p:cNvSpPr>
          <p:nvPr>
            <p:ph idx="1"/>
          </p:nvPr>
        </p:nvSpPr>
        <p:spPr>
          <a:xfrm>
            <a:off x="838200" y="1403131"/>
            <a:ext cx="10515600" cy="4773832"/>
          </a:xfrm>
        </p:spPr>
        <p:txBody>
          <a:bodyPr>
            <a:normAutofit fontScale="92500" lnSpcReduction="10000"/>
          </a:bodyPr>
          <a:lstStyle/>
          <a:p>
            <a:pPr algn="just" fontAlgn="base"/>
            <a:r>
              <a:rPr lang="en-US" i="1" dirty="0"/>
              <a:t>UICC (Universal Integrated Circuit Card) is the hardware used in mobile devices that contains SIM and/or USIM applications enabling access to GSM, UMTS/3G and LTE networks</a:t>
            </a:r>
            <a:r>
              <a:rPr lang="en-US" i="1" dirty="0" smtClean="0"/>
              <a:t>.</a:t>
            </a:r>
          </a:p>
          <a:p>
            <a:pPr algn="just" fontAlgn="base"/>
            <a:r>
              <a:rPr lang="en-US" b="1" dirty="0"/>
              <a:t>The Universal Integrated Circuit Card (UICC) does a lot more than just the Subscriber Identity Module (SIM)</a:t>
            </a:r>
            <a:r>
              <a:rPr lang="en-US" dirty="0"/>
              <a:t>. In fact, it runs the SIM application whilst also storing various pieces of information such as the user's contacts list, enabling the use of mobile data and managing data roaming across multiple carriers.</a:t>
            </a:r>
            <a:endParaRPr lang="en-US" dirty="0"/>
          </a:p>
          <a:p>
            <a:pPr algn="just" fontAlgn="base"/>
            <a:r>
              <a:rPr lang="en-US" i="1" dirty="0"/>
              <a:t>Embedded SIM is a UICC that supports “over the air” provisioning of an initial operator subscription and the subsequent change of subscription from one operator to another in accordance with the GSMA Embedded SIM specification. Use of the GSMA Embedded SIM Specification simplifies industrial and logistic processes for the distribution of M2M equipment.</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Tree>
    <p:extLst>
      <p:ext uri="{BB962C8B-B14F-4D97-AF65-F5344CB8AC3E}">
        <p14:creationId xmlns:p14="http://schemas.microsoft.com/office/powerpoint/2010/main" val="328785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a:t>
            </a:r>
            <a:endParaRPr lang="en-US" dirty="0"/>
          </a:p>
        </p:txBody>
      </p:sp>
      <p:sp>
        <p:nvSpPr>
          <p:cNvPr id="3" name="Content Placeholder 2"/>
          <p:cNvSpPr>
            <a:spLocks noGrp="1"/>
          </p:cNvSpPr>
          <p:nvPr>
            <p:ph idx="1"/>
          </p:nvPr>
        </p:nvSpPr>
        <p:spPr/>
        <p:txBody>
          <a:bodyPr>
            <a:normAutofit lnSpcReduction="10000"/>
          </a:bodyPr>
          <a:lstStyle/>
          <a:p>
            <a:pPr algn="just" fontAlgn="base"/>
            <a:r>
              <a:rPr lang="en-US" dirty="0"/>
              <a:t>A big differentiator and advantage of the UICC over the SIM is that it can have multiple applications stored on it because of its inherent processing power and larger storage capacity. The SIM card, on the other hand, is simply a storage device. </a:t>
            </a:r>
            <a:endParaRPr lang="en-US" dirty="0" smtClean="0"/>
          </a:p>
          <a:p>
            <a:pPr algn="just" fontAlgn="base"/>
            <a:r>
              <a:rPr lang="en-US" dirty="0" smtClean="0"/>
              <a:t>One </a:t>
            </a:r>
            <a:r>
              <a:rPr lang="en-US" dirty="0"/>
              <a:t>of the more important applications in the UICC is USIM (Universal SIM), which identifies the user and the device to the wireless service provider when using standards such as UMTS, HSPA and LTE. Other applications include CSIM (CDMA SIM) for enabling access to CDMA networks and ISIM (IP Multimedia Subsystem SIM) for securing access to multimedia services and non-telecom-related applications such as wireless and automatic payment</a:t>
            </a:r>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Tree>
    <p:extLst>
      <p:ext uri="{BB962C8B-B14F-4D97-AF65-F5344CB8AC3E}">
        <p14:creationId xmlns:p14="http://schemas.microsoft.com/office/powerpoint/2010/main" val="3614216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Vulnerabilities/</a:t>
            </a:r>
            <a:r>
              <a:rPr lang="en-US" dirty="0"/>
              <a:t>A</a:t>
            </a:r>
            <a:r>
              <a:rPr lang="en-US" dirty="0" smtClean="0"/>
              <a:t>TTACK</a:t>
            </a:r>
            <a:endParaRPr lang="en-US" dirty="0"/>
          </a:p>
        </p:txBody>
      </p:sp>
      <p:sp>
        <p:nvSpPr>
          <p:cNvPr id="3" name="Content Placeholder 2"/>
          <p:cNvSpPr>
            <a:spLocks noGrp="1"/>
          </p:cNvSpPr>
          <p:nvPr>
            <p:ph idx="1"/>
          </p:nvPr>
        </p:nvSpPr>
        <p:spPr>
          <a:xfrm>
            <a:off x="838200" y="1560786"/>
            <a:ext cx="10515600" cy="4616177"/>
          </a:xfrm>
        </p:spPr>
        <p:txBody>
          <a:bodyPr/>
          <a:lstStyle/>
          <a:p>
            <a:pPr marL="0" indent="0">
              <a:buNone/>
            </a:pPr>
            <a:r>
              <a:rPr lang="en-US" b="1" dirty="0"/>
              <a:t>1. </a:t>
            </a:r>
            <a:r>
              <a:rPr lang="en-US" b="1" dirty="0" err="1"/>
              <a:t>Simjacker</a:t>
            </a:r>
            <a:endParaRPr lang="en-US" b="1" dirty="0"/>
          </a:p>
          <a:p>
            <a:pPr algn="just"/>
            <a:r>
              <a:rPr lang="en-US" dirty="0"/>
              <a:t>In September 2019, security researchers at </a:t>
            </a:r>
            <a:r>
              <a:rPr lang="en-US" b="1" dirty="0" err="1">
                <a:hlinkClick r:id="rId2"/>
              </a:rPr>
              <a:t>AdaptiveMobile</a:t>
            </a:r>
            <a:r>
              <a:rPr lang="en-US" b="1" dirty="0">
                <a:hlinkClick r:id="rId2"/>
              </a:rPr>
              <a:t> Security</a:t>
            </a:r>
            <a:r>
              <a:rPr lang="en-US" dirty="0"/>
              <a:t> announced they had discovered a new security vulnerability they called </a:t>
            </a:r>
            <a:r>
              <a:rPr lang="en-US" dirty="0" err="1"/>
              <a:t>Simjacker</a:t>
            </a:r>
            <a:r>
              <a:rPr lang="en-US" dirty="0"/>
              <a:t>. </a:t>
            </a:r>
            <a:endParaRPr lang="en-US" dirty="0" smtClean="0"/>
          </a:p>
          <a:p>
            <a:pPr algn="just"/>
            <a:r>
              <a:rPr lang="en-US" dirty="0" smtClean="0"/>
              <a:t>This </a:t>
            </a:r>
            <a:r>
              <a:rPr lang="en-US" dirty="0"/>
              <a:t>complex attack carries out SIM card hacking by sending a piece of spyware-like code to a target device using an SMS message.</a:t>
            </a:r>
          </a:p>
          <a:p>
            <a:r>
              <a:rPr lang="en-US" dirty="0"/>
              <a:t>If a user opens the message, hackers can use the code to spy on their calls and messages—and even track their location.</a:t>
            </a:r>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1804434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64585"/>
          </a:xfrm>
        </p:spPr>
        <p:txBody>
          <a:bodyPr>
            <a:normAutofit fontScale="90000"/>
          </a:bodyPr>
          <a:lstStyle/>
          <a:p>
            <a:r>
              <a:rPr lang="en-US" dirty="0"/>
              <a:t>The Top Three </a:t>
            </a:r>
            <a:r>
              <a:rPr lang="en-US" dirty="0" err="1"/>
              <a:t>Simjacker</a:t>
            </a:r>
            <a:r>
              <a:rPr lang="en-US" dirty="0"/>
              <a:t> Exploits</a:t>
            </a:r>
            <a:br>
              <a:rPr lang="en-US" dirty="0"/>
            </a:br>
            <a:endParaRPr lang="en-US" dirty="0"/>
          </a:p>
        </p:txBody>
      </p:sp>
      <p:sp>
        <p:nvSpPr>
          <p:cNvPr id="3" name="Content Placeholder 2"/>
          <p:cNvSpPr>
            <a:spLocks noGrp="1"/>
          </p:cNvSpPr>
          <p:nvPr>
            <p:ph idx="1"/>
          </p:nvPr>
        </p:nvSpPr>
        <p:spPr>
          <a:xfrm>
            <a:off x="838200" y="1103586"/>
            <a:ext cx="10515600" cy="5073377"/>
          </a:xfrm>
        </p:spPr>
        <p:txBody>
          <a:bodyPr>
            <a:noAutofit/>
          </a:bodyPr>
          <a:lstStyle/>
          <a:p>
            <a:pPr algn="just" fontAlgn="base"/>
            <a:r>
              <a:rPr lang="en-US" sz="2200" dirty="0" smtClean="0"/>
              <a:t>More </a:t>
            </a:r>
            <a:r>
              <a:rPr lang="en-US" sz="2200" dirty="0"/>
              <a:t>than 1 billion mobile subscribers worldwide are potentially exposed to </a:t>
            </a:r>
            <a:r>
              <a:rPr lang="en-US" sz="2200" dirty="0" err="1"/>
              <a:t>Simjacker</a:t>
            </a:r>
            <a:r>
              <a:rPr lang="en-US" sz="2200" dirty="0"/>
              <a:t> attacks, and the results could be devastating. </a:t>
            </a:r>
            <a:r>
              <a:rPr lang="en-US" sz="2200" dirty="0" err="1"/>
              <a:t>Simjacker</a:t>
            </a:r>
            <a:r>
              <a:rPr lang="en-US" sz="2200" dirty="0"/>
              <a:t> can be used for:</a:t>
            </a:r>
          </a:p>
          <a:p>
            <a:pPr algn="just" fontAlgn="base"/>
            <a:r>
              <a:rPr lang="en-US" sz="2200" b="1" dirty="0"/>
              <a:t>Location tracking. </a:t>
            </a:r>
            <a:r>
              <a:rPr lang="en-US" sz="2200" dirty="0"/>
              <a:t>A hacker can use </a:t>
            </a:r>
            <a:r>
              <a:rPr lang="en-US" sz="2200" dirty="0" err="1"/>
              <a:t>Simjacker</a:t>
            </a:r>
            <a:r>
              <a:rPr lang="en-US" sz="2200" dirty="0"/>
              <a:t> to trace a victim’s location and movements without the victim’s knowledge. The hacker sends an SMS message that instructs the SIM card to request the location. The hacker’s phone then receives a code showing the local cell ID of the victim’s phone, enabling the hacker to determine precisely where the cell ID is currently located. The victim’s phone shows no indication that it is being hacked.</a:t>
            </a:r>
          </a:p>
          <a:p>
            <a:pPr algn="just" fontAlgn="base"/>
            <a:r>
              <a:rPr lang="en-US" sz="2200" b="1" dirty="0"/>
              <a:t>Call fraud. </a:t>
            </a:r>
            <a:r>
              <a:rPr lang="en-US" sz="2200" dirty="0" err="1"/>
              <a:t>Simjacker</a:t>
            </a:r>
            <a:r>
              <a:rPr lang="en-US" sz="2200" dirty="0"/>
              <a:t> can also be used along with fraudulent practices to steal money and valuable data from the victim. In this exploit, the hacker’s SMS code instructs the victim’s phone to place a call. The victim’s phone displays a notification text, asking the user to perform an innocuous action, such as tapping OK to continue. When the victim taps OK, the victim’s phone calls the hacker’s phone. In this way, the victim can be tricked into calling an expensive fee-based number.</a:t>
            </a:r>
          </a:p>
          <a:p>
            <a:pPr algn="just" fontAlgn="base"/>
            <a:r>
              <a:rPr lang="en-US" sz="2200" b="1" dirty="0"/>
              <a:t>Browser exploit. </a:t>
            </a:r>
            <a:r>
              <a:rPr lang="en-US" sz="2200" dirty="0"/>
              <a:t>In potentially the most damaging exploit, a hacker’s SMS message can instruct the victim’s phone to open a website that contains malware. The hacker can then use social engineering to trick the victim into downloading the malware, or the malware could download automatically.</a:t>
            </a:r>
          </a:p>
          <a:p>
            <a:pPr algn="just"/>
            <a:endParaRPr lang="en-US" sz="22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4185286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06930"/>
          </a:xfrm>
        </p:spPr>
        <p:txBody>
          <a:bodyPr/>
          <a:lstStyle/>
          <a:p>
            <a:r>
              <a:rPr lang="en-US" b="1" dirty="0" smtClean="0">
                <a:hlinkClick r:id="rId2"/>
              </a:rPr>
              <a:t>2. SIM </a:t>
            </a:r>
            <a:r>
              <a:rPr lang="en-US" b="1" dirty="0">
                <a:hlinkClick r:id="rId2"/>
              </a:rPr>
              <a:t>card swapping</a:t>
            </a:r>
            <a:endParaRPr lang="en-US" dirty="0"/>
          </a:p>
        </p:txBody>
      </p:sp>
      <p:sp>
        <p:nvSpPr>
          <p:cNvPr id="3" name="Content Placeholder 2"/>
          <p:cNvSpPr>
            <a:spLocks noGrp="1"/>
          </p:cNvSpPr>
          <p:nvPr>
            <p:ph idx="1"/>
          </p:nvPr>
        </p:nvSpPr>
        <p:spPr>
          <a:xfrm>
            <a:off x="838200" y="1179239"/>
            <a:ext cx="10515600" cy="3219341"/>
          </a:xfrm>
        </p:spPr>
        <p:txBody>
          <a:bodyPr>
            <a:noAutofit/>
          </a:bodyPr>
          <a:lstStyle/>
          <a:p>
            <a:pPr algn="just"/>
            <a:r>
              <a:rPr lang="en-US" sz="2200" dirty="0"/>
              <a:t>Another SIM card security issue you may have heard of is </a:t>
            </a:r>
            <a:r>
              <a:rPr lang="en-US" sz="2200" b="1" dirty="0">
                <a:hlinkClick r:id="rId2"/>
              </a:rPr>
              <a:t>SIM card swapping</a:t>
            </a:r>
            <a:r>
              <a:rPr lang="en-US" sz="2200" dirty="0"/>
              <a:t>. Hackers used a variation of this technique to take over Twitter CEO Jack Dorsey's personal Twitter account in August 2019. This event raised awareness of how these attacks can be destructive. </a:t>
            </a:r>
            <a:r>
              <a:rPr lang="en-US" sz="2200" dirty="0">
                <a:solidFill>
                  <a:srgbClr val="FF0000"/>
                </a:solidFill>
              </a:rPr>
              <a:t>The technique uses trickery and social engineering, rather than technical vulnerabilities</a:t>
            </a:r>
            <a:r>
              <a:rPr lang="en-US" sz="2200" dirty="0" smtClean="0">
                <a:solidFill>
                  <a:srgbClr val="FF0000"/>
                </a:solidFill>
              </a:rPr>
              <a:t>.</a:t>
            </a:r>
          </a:p>
          <a:p>
            <a:pPr algn="just"/>
            <a:r>
              <a:rPr lang="en-US" sz="2200" dirty="0">
                <a:solidFill>
                  <a:srgbClr val="FF0000"/>
                </a:solidFill>
              </a:rPr>
              <a:t>A SIM swap attack (also known as SIM porting or SIM hijacking) is where an attacker tricks a mobile phone service provider into transferring a customer’s phone number from the customer’s SIM card, to the attacker’s SIM card.</a:t>
            </a:r>
            <a:endParaRPr lang="en-US" sz="2200" dirty="0" smtClean="0">
              <a:solidFill>
                <a:srgbClr val="FF0000"/>
              </a:solidFill>
            </a:endParaRPr>
          </a:p>
          <a:p>
            <a:pPr algn="just"/>
            <a:r>
              <a:rPr lang="en-US" sz="2200" dirty="0"/>
              <a:t>To perform a SIM card hacking through a SIM card swap, a hacker will first call up your phone provider. </a:t>
            </a:r>
            <a:r>
              <a:rPr lang="en-US" sz="2200" dirty="0" smtClean="0"/>
              <a:t>They'll </a:t>
            </a:r>
            <a:r>
              <a:rPr lang="en-US" sz="2200" dirty="0"/>
              <a:t>pretend to be you and ask for a replacement SIM card. They'll say they want to upgrade to a new device and, therefore, need a new SIM. If they are successful, the phone provider will send them the </a:t>
            </a:r>
            <a:r>
              <a:rPr lang="en-US" sz="2200" dirty="0" smtClean="0"/>
              <a:t>SIM.</a:t>
            </a:r>
          </a:p>
          <a:p>
            <a:pPr algn="just"/>
            <a:r>
              <a:rPr lang="en-US" sz="2200" dirty="0"/>
              <a:t>Once the attacker has the target’s mobile phone number transferred to their SIM card, they can then access the target’s SMS messages or voice mails, all without the target knowing. There is a significant risk to those who are targeted because the attacker can use their access to the target’s number to perform sensitive tasks – like changing passwords and </a:t>
            </a:r>
            <a:r>
              <a:rPr lang="en-US" sz="2200" dirty="0" err="1"/>
              <a:t>authorising</a:t>
            </a:r>
            <a:r>
              <a:rPr lang="en-US" sz="2200" dirty="0"/>
              <a:t> financial transactions.</a:t>
            </a:r>
            <a:endParaRPr lang="en-US" sz="22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
        <p:nvSpPr>
          <p:cNvPr id="5" name="Rectangle 4"/>
          <p:cNvSpPr/>
          <p:nvPr/>
        </p:nvSpPr>
        <p:spPr>
          <a:xfrm>
            <a:off x="6406056" y="157628"/>
            <a:ext cx="6096000" cy="646331"/>
          </a:xfrm>
          <a:prstGeom prst="rect">
            <a:avLst/>
          </a:prstGeom>
        </p:spPr>
        <p:txBody>
          <a:bodyPr>
            <a:spAutoFit/>
          </a:bodyPr>
          <a:lstStyle/>
          <a:p>
            <a:r>
              <a:rPr lang="en-US" dirty="0"/>
              <a:t>https://www.seeclop.ch/2021/12/21/what-is-simjacking-heres-how-the-mobile-phone-sim-card-scam-works/</a:t>
            </a:r>
          </a:p>
        </p:txBody>
      </p:sp>
    </p:spTree>
    <p:extLst>
      <p:ext uri="{BB962C8B-B14F-4D97-AF65-F5344CB8AC3E}">
        <p14:creationId xmlns:p14="http://schemas.microsoft.com/office/powerpoint/2010/main" val="1927652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 SIM Cloning</a:t>
            </a:r>
            <a:br>
              <a:rPr lang="en-US" b="1" dirty="0"/>
            </a:br>
            <a:endParaRPr lang="en-US" dirty="0"/>
          </a:p>
        </p:txBody>
      </p:sp>
      <p:sp>
        <p:nvSpPr>
          <p:cNvPr id="3" name="Content Placeholder 2"/>
          <p:cNvSpPr>
            <a:spLocks noGrp="1"/>
          </p:cNvSpPr>
          <p:nvPr>
            <p:ph idx="1"/>
          </p:nvPr>
        </p:nvSpPr>
        <p:spPr>
          <a:xfrm>
            <a:off x="838200" y="1213946"/>
            <a:ext cx="10515600" cy="4963018"/>
          </a:xfrm>
        </p:spPr>
        <p:txBody>
          <a:bodyPr>
            <a:normAutofit fontScale="92500" lnSpcReduction="20000"/>
          </a:bodyPr>
          <a:lstStyle/>
          <a:p>
            <a:pPr algn="just"/>
            <a:r>
              <a:rPr lang="en-US" dirty="0" smtClean="0">
                <a:solidFill>
                  <a:srgbClr val="FF0000"/>
                </a:solidFill>
              </a:rPr>
              <a:t>In </a:t>
            </a:r>
            <a:r>
              <a:rPr lang="en-US" dirty="0">
                <a:solidFill>
                  <a:srgbClr val="FF0000"/>
                </a:solidFill>
              </a:rPr>
              <a:t>a SIM clone attack, the hacker first gains physical access to your SIM card and then creates a copy of the original.</a:t>
            </a:r>
            <a:r>
              <a:rPr lang="en-US" dirty="0"/>
              <a:t> Naturally, for copying your SIM card, the hacker will first take out your SIM from the smartphone</a:t>
            </a:r>
            <a:r>
              <a:rPr lang="en-US" dirty="0" smtClean="0"/>
              <a:t>.</a:t>
            </a:r>
          </a:p>
          <a:p>
            <a:pPr algn="just"/>
            <a:r>
              <a:rPr lang="en-US" dirty="0">
                <a:solidFill>
                  <a:srgbClr val="FF0000"/>
                </a:solidFill>
              </a:rPr>
              <a:t>Attackers use smart card copying software to create a copy of the real SIM card, thereby getting access to the victim’s international mobile subscriber identity (IMSI) and master encryption key</a:t>
            </a:r>
            <a:r>
              <a:rPr lang="en-US" dirty="0" smtClean="0">
                <a:solidFill>
                  <a:srgbClr val="FF0000"/>
                </a:solidFill>
              </a:rPr>
              <a:t>.</a:t>
            </a:r>
          </a:p>
          <a:p>
            <a:pPr algn="just"/>
            <a:r>
              <a:rPr lang="en-US" dirty="0"/>
              <a:t>In the process, the information is burnt onto the SIM card. </a:t>
            </a:r>
            <a:r>
              <a:rPr lang="en-US" dirty="0">
                <a:solidFill>
                  <a:srgbClr val="FF0000"/>
                </a:solidFill>
              </a:rPr>
              <a:t>Yes, physical access to SIM is a must here.</a:t>
            </a:r>
            <a:r>
              <a:rPr lang="en-US" dirty="0"/>
              <a:t> That SIM card has to be placed into a card reader from where the data will be copied. In another scenario, </a:t>
            </a:r>
            <a:r>
              <a:rPr lang="en-US" dirty="0">
                <a:solidFill>
                  <a:srgbClr val="FF0000"/>
                </a:solidFill>
              </a:rPr>
              <a:t>SIM cards can be hacked remotely using over-the-air (OTA) communication to breach the encryption protecting the updates sent to the SIM via SMS.</a:t>
            </a:r>
          </a:p>
          <a:p>
            <a:pPr algn="just"/>
            <a:r>
              <a:rPr lang="en-US" dirty="0">
                <a:solidFill>
                  <a:srgbClr val="FF0000"/>
                </a:solidFill>
              </a:rPr>
              <a:t>Next, the attacker reaches out to the victim via phone or SMS asks to restart the phone within a given time. Once the victim’s phone gets off, the attacker starts its phone before the victim does. The activity initiates a successful clone followed by an account takeover. But, the hack is completed only after the victim restarts their phone</a:t>
            </a:r>
          </a:p>
          <a:p>
            <a:pPr algn="just"/>
            <a:endParaRPr lang="en-US" dirty="0" smtClean="0"/>
          </a:p>
          <a:p>
            <a:pPr algn="just"/>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spTree>
    <p:extLst>
      <p:ext uri="{BB962C8B-B14F-4D97-AF65-F5344CB8AC3E}">
        <p14:creationId xmlns:p14="http://schemas.microsoft.com/office/powerpoint/2010/main" val="3695165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to Keep Your SIM Card Safe</a:t>
            </a:r>
            <a:br>
              <a:rPr lang="en-US" b="1" dirty="0"/>
            </a:br>
            <a:endParaRPr lang="en-US" dirty="0"/>
          </a:p>
        </p:txBody>
      </p:sp>
      <p:sp>
        <p:nvSpPr>
          <p:cNvPr id="3" name="Content Placeholder 2"/>
          <p:cNvSpPr>
            <a:spLocks noGrp="1"/>
          </p:cNvSpPr>
          <p:nvPr>
            <p:ph idx="1"/>
          </p:nvPr>
        </p:nvSpPr>
        <p:spPr/>
        <p:txBody>
          <a:bodyPr/>
          <a:lstStyle/>
          <a:p>
            <a:r>
              <a:rPr lang="en-US" b="1" dirty="0"/>
              <a:t>1. Protect Against Socially Engineered Attacks</a:t>
            </a:r>
          </a:p>
          <a:p>
            <a:r>
              <a:rPr lang="en-US" b="1" dirty="0"/>
              <a:t>2. Set a SIM Card Lock</a:t>
            </a:r>
          </a:p>
          <a:p>
            <a:r>
              <a:rPr lang="en-US" b="1" dirty="0"/>
              <a:t>3. Other Security Tips</a:t>
            </a:r>
          </a:p>
          <a:p>
            <a:r>
              <a:rPr lang="en-US" dirty="0"/>
              <a:t>As always, you should use strong and individually generated passwords. Don't reuse old passwords or use the same password on multiple accounts.</a:t>
            </a:r>
          </a:p>
          <a:p>
            <a:r>
              <a:rPr lang="en-US" dirty="0"/>
              <a:t>Also, make sure your answers to password recovery questions aren't publicly available—such as your mother's maiden name.</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a:p>
        </p:txBody>
      </p:sp>
      <p:sp>
        <p:nvSpPr>
          <p:cNvPr id="5" name="Rectangle 4"/>
          <p:cNvSpPr/>
          <p:nvPr/>
        </p:nvSpPr>
        <p:spPr>
          <a:xfrm>
            <a:off x="951187" y="5934670"/>
            <a:ext cx="6096000" cy="923330"/>
          </a:xfrm>
          <a:prstGeom prst="rect">
            <a:avLst/>
          </a:prstGeom>
        </p:spPr>
        <p:txBody>
          <a:bodyPr>
            <a:spAutoFit/>
          </a:bodyPr>
          <a:lstStyle/>
          <a:p>
            <a:r>
              <a:rPr lang="en-US" dirty="0"/>
              <a:t>https://www.makeuseof.com/tag/ways-sim-card-hacked/#:~:text=Set%20a%20SIM%20Card%20Lock,they%20need%20the%20PIN%20code.</a:t>
            </a:r>
          </a:p>
        </p:txBody>
      </p:sp>
    </p:spTree>
    <p:extLst>
      <p:ext uri="{BB962C8B-B14F-4D97-AF65-F5344CB8AC3E}">
        <p14:creationId xmlns:p14="http://schemas.microsoft.com/office/powerpoint/2010/main" val="3760663681"/>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791</TotalTime>
  <Words>784</Words>
  <Application>Microsoft Office PowerPoint</Application>
  <PresentationFormat>Custom</PresentationFormat>
  <Paragraphs>90</Paragraphs>
  <Slides>12</Slides>
  <Notes>2</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12</vt:i4>
      </vt:variant>
    </vt:vector>
  </HeadingPairs>
  <TitlesOfParts>
    <vt:vector size="15" baseType="lpstr">
      <vt:lpstr>1_Office Theme</vt:lpstr>
      <vt:lpstr>Contents Slide Master</vt:lpstr>
      <vt:lpstr>CorelDRAW</vt:lpstr>
      <vt:lpstr>PowerPoint Presentation</vt:lpstr>
      <vt:lpstr>Lecture Objectives </vt:lpstr>
      <vt:lpstr>UICC</vt:lpstr>
      <vt:lpstr>SIM</vt:lpstr>
      <vt:lpstr>Vulnerabilities/ATTACK</vt:lpstr>
      <vt:lpstr>The Top Three Simjacker Exploits </vt:lpstr>
      <vt:lpstr>2. SIM card swapping</vt:lpstr>
      <vt:lpstr>3. SIM Cloning </vt:lpstr>
      <vt:lpstr>How to Keep Your SIM Card Safe </vt:lpstr>
      <vt:lpstr>Security practices</vt:lpstr>
      <vt:lpstr>References: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Pooja</cp:lastModifiedBy>
  <cp:revision>143</cp:revision>
  <dcterms:created xsi:type="dcterms:W3CDTF">2019-01-09T10:33:58Z</dcterms:created>
  <dcterms:modified xsi:type="dcterms:W3CDTF">2022-10-10T08:42:34Z</dcterms:modified>
</cp:coreProperties>
</file>