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70" r:id="rId8"/>
    <p:sldId id="265" r:id="rId9"/>
    <p:sldId id="274" r:id="rId10"/>
    <p:sldId id="275" r:id="rId11"/>
    <p:sldId id="268" r:id="rId12"/>
    <p:sldId id="267" r:id="rId13"/>
    <p:sldId id="273" r:id="rId14"/>
    <p:sldId id="269" r:id="rId15"/>
    <p:sldId id="271" r:id="rId16"/>
    <p:sldId id="272" r:id="rId17"/>
    <p:sldId id="26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3553"/>
  </p:normalViewPr>
  <p:slideViewPr>
    <p:cSldViewPr snapToGrid="0" snapToObjects="1">
      <p:cViewPr varScale="1">
        <p:scale>
          <a:sx n="61" d="100"/>
          <a:sy n="61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9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8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7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9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6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8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2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3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8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2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ircles pattern abstract background">
            <a:extLst>
              <a:ext uri="{FF2B5EF4-FFF2-40B4-BE49-F238E27FC236}">
                <a16:creationId xmlns:a16="http://schemas.microsoft.com/office/drawing/2014/main" id="{92F048D4-BE37-4E97-B64D-53F10305C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633" b="118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F6C11-12B0-FB41-BE5A-186B4216E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PHYS 375 Final Project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11500" dirty="0">
                <a:solidFill>
                  <a:srgbClr val="FFFFFF"/>
                </a:solidFill>
              </a:rPr>
              <a:t>Gravity Group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194E5-8CFC-D542-A77E-E6C63A93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</a:rPr>
              <a:t>Presented by: </a:t>
            </a:r>
            <a:r>
              <a:rPr lang="en-CA" cap="none" dirty="0">
                <a:solidFill>
                  <a:schemeClr val="bg1"/>
                </a:solidFill>
              </a:rPr>
              <a:t>R. Chattopadhyay, E. M. </a:t>
            </a:r>
            <a:r>
              <a:rPr lang="en-CA" cap="none" dirty="0" err="1">
                <a:solidFill>
                  <a:schemeClr val="bg1"/>
                </a:solidFill>
              </a:rPr>
              <a:t>Elkhalifa</a:t>
            </a:r>
            <a:r>
              <a:rPr lang="en-CA" cap="none" dirty="0">
                <a:solidFill>
                  <a:schemeClr val="bg1"/>
                </a:solidFill>
              </a:rPr>
              <a:t>, F. S. T. Ibrahim, A. </a:t>
            </a:r>
            <a:r>
              <a:rPr lang="en-CA" cap="none" dirty="0" err="1">
                <a:solidFill>
                  <a:schemeClr val="bg1"/>
                </a:solidFill>
              </a:rPr>
              <a:t>Katil</a:t>
            </a:r>
            <a:r>
              <a:rPr lang="en-CA" cap="none" dirty="0">
                <a:solidFill>
                  <a:schemeClr val="bg1"/>
                </a:solidFill>
              </a:rPr>
              <a:t>, E. Long, R. T. </a:t>
            </a:r>
            <a:r>
              <a:rPr lang="en-CA" cap="none" dirty="0" err="1">
                <a:solidFill>
                  <a:schemeClr val="bg1"/>
                </a:solidFill>
              </a:rPr>
              <a:t>Pappur</a:t>
            </a:r>
            <a:r>
              <a:rPr lang="en-CA" cap="none" dirty="0">
                <a:solidFill>
                  <a:schemeClr val="bg1"/>
                </a:solidFill>
              </a:rPr>
              <a:t>, C. Tang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B9AF-7748-5F46-A83A-FE088FDC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𝜆 on Energy Production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3626E66-5678-5940-8C85-E01A870FF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0" y="2202324"/>
            <a:ext cx="5486400" cy="3657600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C2206AF-7020-704C-989C-6013656E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52" y="2202324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F4209-8C9C-B444-B4DC-CD36A4A886EE}"/>
              </a:ext>
            </a:extLst>
          </p:cNvPr>
          <p:cNvSpPr txBox="1"/>
          <p:nvPr/>
        </p:nvSpPr>
        <p:spPr>
          <a:xfrm>
            <a:off x="4286731" y="2202324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𝜆 = 1e8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A5B5F-9382-034B-95E7-91B3AEFB6590}"/>
              </a:ext>
            </a:extLst>
          </p:cNvPr>
          <p:cNvSpPr txBox="1"/>
          <p:nvPr/>
        </p:nvSpPr>
        <p:spPr>
          <a:xfrm>
            <a:off x="8979549" y="2223589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𝜆 = -1e8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5D2A3-51D3-9741-871C-0241D7D75947}"/>
              </a:ext>
            </a:extLst>
          </p:cNvPr>
          <p:cNvSpPr txBox="1"/>
          <p:nvPr/>
        </p:nvSpPr>
        <p:spPr>
          <a:xfrm>
            <a:off x="101048" y="2463446"/>
            <a:ext cx="1701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𝜆 positive, energy production rate is the highest at the </a:t>
            </a:r>
            <a:r>
              <a:rPr lang="en-US" dirty="0" err="1"/>
              <a:t>centre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𝜆 negative, the rate increases from </a:t>
            </a:r>
            <a:r>
              <a:rPr lang="en-US" dirty="0" err="1"/>
              <a:t>centre</a:t>
            </a:r>
            <a:r>
              <a:rPr lang="en-US" dirty="0"/>
              <a:t> to the cusp</a:t>
            </a:r>
          </a:p>
        </p:txBody>
      </p:sp>
    </p:spTree>
    <p:extLst>
      <p:ext uri="{BB962C8B-B14F-4D97-AF65-F5344CB8AC3E}">
        <p14:creationId xmlns:p14="http://schemas.microsoft.com/office/powerpoint/2010/main" val="300973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49D2B44-FD17-E64A-9CC7-D3EBF817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2" y="713308"/>
            <a:ext cx="8654903" cy="5769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670247-33B0-7944-8AC7-BF2EA3E34213}"/>
              </a:ext>
            </a:extLst>
          </p:cNvPr>
          <p:cNvSpPr txBox="1"/>
          <p:nvPr/>
        </p:nvSpPr>
        <p:spPr>
          <a:xfrm>
            <a:off x="3359887" y="220865"/>
            <a:ext cx="53162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Main sequence stars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AF2F7-8B2D-EB40-A602-ED8DD64E3C13}"/>
              </a:ext>
            </a:extLst>
          </p:cNvPr>
          <p:cNvSpPr txBox="1"/>
          <p:nvPr/>
        </p:nvSpPr>
        <p:spPr>
          <a:xfrm>
            <a:off x="4848447" y="1021084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HR Diagram</a:t>
            </a:r>
          </a:p>
        </p:txBody>
      </p:sp>
    </p:spTree>
    <p:extLst>
      <p:ext uri="{BB962C8B-B14F-4D97-AF65-F5344CB8AC3E}">
        <p14:creationId xmlns:p14="http://schemas.microsoft.com/office/powerpoint/2010/main" val="97498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2CED-B95B-8842-A071-9BB480E7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 and RM Relationship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9E954AD9-C9FA-7147-A792-0241AB6E7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7142"/>
            <a:ext cx="6547846" cy="4365231"/>
          </a:xfr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23411FD5-5583-0E4D-BA4C-EA333D62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7142"/>
            <a:ext cx="6541361" cy="43609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D6C644-E1D5-4143-87E7-284747E30176}"/>
              </a:ext>
            </a:extLst>
          </p:cNvPr>
          <p:cNvSpPr txBox="1"/>
          <p:nvPr/>
        </p:nvSpPr>
        <p:spPr>
          <a:xfrm>
            <a:off x="2486208" y="2148135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Radius vs Mass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614E6-8086-9C44-8051-7214E37C47B7}"/>
              </a:ext>
            </a:extLst>
          </p:cNvPr>
          <p:cNvSpPr txBox="1"/>
          <p:nvPr/>
        </p:nvSpPr>
        <p:spPr>
          <a:xfrm>
            <a:off x="8358924" y="2148135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Luminosity vs Mass</a:t>
            </a:r>
          </a:p>
        </p:txBody>
      </p:sp>
    </p:spTree>
    <p:extLst>
      <p:ext uri="{BB962C8B-B14F-4D97-AF65-F5344CB8AC3E}">
        <p14:creationId xmlns:p14="http://schemas.microsoft.com/office/powerpoint/2010/main" val="114210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3FE1-66FE-A744-8874-23A6B4AE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 with Theory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3E41B96-2C44-2347-8125-A39585A4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37361"/>
            <a:ext cx="5794387" cy="4345790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B1CA910-0726-514F-8A21-4A1BFD7A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2" y="1737360"/>
            <a:ext cx="5794388" cy="43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6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7154-3623-5449-A8AB-6FF1D70D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𝜆 on HR Diagrams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1961075-9ACD-CE4B-9D5D-3DC5955D9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2896" y="2133600"/>
            <a:ext cx="5193459" cy="3895094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47C6015-A4D0-804E-B90D-4F167FCB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08" y="2133600"/>
            <a:ext cx="5193459" cy="3895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2217AB-2D1A-014B-9AE6-76C72178F96B}"/>
              </a:ext>
            </a:extLst>
          </p:cNvPr>
          <p:cNvSpPr txBox="1"/>
          <p:nvPr/>
        </p:nvSpPr>
        <p:spPr>
          <a:xfrm>
            <a:off x="318047" y="2812317"/>
            <a:ext cx="1558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𝜆 increases, the temperature needed to generate a certain luminosity is lower</a:t>
            </a:r>
          </a:p>
        </p:txBody>
      </p:sp>
    </p:spTree>
    <p:extLst>
      <p:ext uri="{BB962C8B-B14F-4D97-AF65-F5344CB8AC3E}">
        <p14:creationId xmlns:p14="http://schemas.microsoft.com/office/powerpoint/2010/main" val="187440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3114D-2BCF-CA49-8D5C-0769C000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Effect of 𝜆 on LM Diagrams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9332D3-6991-4F88-B6F8-4DBD7270B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7" y="2108624"/>
            <a:ext cx="1965978" cy="3869680"/>
          </a:xfrm>
        </p:spPr>
        <p:txBody>
          <a:bodyPr>
            <a:normAutofit/>
          </a:bodyPr>
          <a:lstStyle/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As 𝜆 is increasingly positive, stars with same mass are more luminous</a:t>
            </a: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As 𝜆 is increasingly negative, same mass stars have less luminosity</a:t>
            </a:r>
          </a:p>
          <a:p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4AA1F3A-8D9F-AC4D-B7C7-4CBB1DEB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745" y="2057401"/>
            <a:ext cx="5014518" cy="3760888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D784B68-4E37-3245-A726-76EF4D32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482" y="2057401"/>
            <a:ext cx="5014518" cy="37608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65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00FC-EB2B-874B-B088-54188077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𝜆 on RM Diagrams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EABE430-A062-484C-8875-A3DE5EE47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958" y="2062715"/>
            <a:ext cx="5217041" cy="3912780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34A5EF0-F729-8345-9EA0-3B110050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17" y="2062715"/>
            <a:ext cx="5217041" cy="3912781"/>
          </a:xfrm>
          <a:prstGeom prst="rect">
            <a:avLst/>
          </a:prstGeom>
        </p:spPr>
      </p:pic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F7A396E2-529E-FA4D-8725-096DFFE55CE7}"/>
              </a:ext>
            </a:extLst>
          </p:cNvPr>
          <p:cNvSpPr txBox="1">
            <a:spLocks/>
          </p:cNvSpPr>
          <p:nvPr/>
        </p:nvSpPr>
        <p:spPr>
          <a:xfrm>
            <a:off x="362116" y="2637920"/>
            <a:ext cx="1965978" cy="3869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As 𝜆 is increasingly positive, stars with same mass have smaller radius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3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7154-3623-5449-A8AB-6FF1D70D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79F5-6CAF-3142-B61D-085D5F05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61094"/>
            <a:ext cx="10058400" cy="3760891"/>
          </a:xfrm>
        </p:spPr>
        <p:txBody>
          <a:bodyPr/>
          <a:lstStyle/>
          <a:p>
            <a:pPr marL="731837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Positive 𝜆 compresses the core of the star, making it denser at the </a:t>
            </a:r>
            <a:r>
              <a:rPr lang="en-US" dirty="0" err="1">
                <a:solidFill>
                  <a:schemeClr val="bg1"/>
                </a:solidFill>
              </a:rPr>
              <a:t>centre</a:t>
            </a:r>
            <a:r>
              <a:rPr lang="en-US" dirty="0">
                <a:solidFill>
                  <a:schemeClr val="bg1"/>
                </a:solidFill>
              </a:rPr>
              <a:t>. Energy production rate, luminosity and temperature becomes higher at the core.</a:t>
            </a:r>
          </a:p>
          <a:p>
            <a:pPr marL="731837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Negative 𝜆 stretches the core of the star, creating a denser region (cusp)around the core. </a:t>
            </a:r>
          </a:p>
          <a:p>
            <a:pPr marL="731837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&gt; 1e7 (</a:t>
            </a:r>
            <a:r>
              <a:rPr lang="en-US" dirty="0" err="1">
                <a:solidFill>
                  <a:schemeClr val="bg1"/>
                </a:solidFill>
              </a:rPr>
              <a:t>R</a:t>
            </a:r>
            <a:r>
              <a:rPr lang="en-US" baseline="-25000" dirty="0" err="1">
                <a:solidFill>
                  <a:schemeClr val="bg1"/>
                </a:solidFill>
              </a:rPr>
              <a:t>sun</a:t>
            </a:r>
            <a:r>
              <a:rPr lang="en-US" dirty="0">
                <a:solidFill>
                  <a:schemeClr val="bg1"/>
                </a:solidFill>
              </a:rPr>
              <a:t> ~7e8 m)</a:t>
            </a:r>
          </a:p>
        </p:txBody>
      </p:sp>
    </p:spTree>
    <p:extLst>
      <p:ext uri="{BB962C8B-B14F-4D97-AF65-F5344CB8AC3E}">
        <p14:creationId xmlns:p14="http://schemas.microsoft.com/office/powerpoint/2010/main" val="32419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78A57C-7C4F-0A4F-868D-4BFF4FA59516}"/>
              </a:ext>
            </a:extLst>
          </p:cNvPr>
          <p:cNvSpPr txBox="1"/>
          <p:nvPr/>
        </p:nvSpPr>
        <p:spPr>
          <a:xfrm>
            <a:off x="1353879" y="2364378"/>
            <a:ext cx="9484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6104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2140E-3853-7D47-85EE-91447657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6603"/>
            <a:ext cx="10058717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Equations of Stellar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7255D-D601-6A4E-84B7-26E0D9955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023962"/>
                <a:ext cx="10058400" cy="454447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Modification on Gravity : </a:t>
                </a:r>
                <a14:m>
                  <m:oMath xmlns:m="http://schemas.openxmlformats.org/officeDocument/2006/math">
                    <m:r>
                      <a:rPr lang="en-CA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𝐺𝑀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 with </a:t>
                </a:r>
                <a14:m>
                  <m:oMath xmlns:m="http://schemas.openxmlformats.org/officeDocument/2006/math">
                    <m:r>
                      <a:rPr lang="en-CA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CA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CA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CA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𝐺𝑀</m:t>
                        </m:r>
                      </m:num>
                      <m:den>
                        <m:sSup>
                          <m:sSupPr>
                            <m:ctrlPr>
                              <a:rPr lang="en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𝐺𝑀</m:t>
                            </m:r>
                            <m: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CA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r>
                          <a:rPr lang="en-CA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f>
                          <m:fPr>
                            <m:ctrlP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en-CA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/</a:t>
                </a:r>
                <a:r>
                  <a:rPr lang="en-CA" sz="2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CA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𝑝𝐿</m:t>
                                </m:r>
                              </m:num>
                              <m:den>
                                <m: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𝑎𝑐</m:t>
                                </m:r>
                                <m:sSup>
                                  <m:sSupPr>
                                    <m:ctrlP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𝐺𝑀</m:t>
                                    </m:r>
                                    <m:r>
                                      <a:rPr lang="en-CA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CA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CA" sz="28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𝑑𝑀</m:t>
                        </m:r>
                      </m:num>
                      <m:den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f>
                      <m:f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8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CA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CA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CA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f>
                      <m:f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𝜅𝜌</m:t>
                    </m:r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CA" sz="28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7255D-D601-6A4E-84B7-26E0D9955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023962"/>
                <a:ext cx="10058400" cy="4544478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44F71A-0B10-C347-8EB1-99EF0B5FFB2C}"/>
              </a:ext>
            </a:extLst>
          </p:cNvPr>
          <p:cNvCxnSpPr/>
          <p:nvPr/>
        </p:nvCxnSpPr>
        <p:spPr>
          <a:xfrm>
            <a:off x="0" y="173735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3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7154-3623-5449-A8AB-6FF1D70D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Equations of Stellar 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879F5-6CAF-3142-B61D-085D5F057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879F5-6CAF-3142-B61D-085D5F057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E70F8E-292D-5F42-B26B-453781D0D3D5}"/>
              </a:ext>
            </a:extLst>
          </p:cNvPr>
          <p:cNvCxnSpPr/>
          <p:nvPr/>
        </p:nvCxnSpPr>
        <p:spPr>
          <a:xfrm>
            <a:off x="0" y="188621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7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7154-3623-5449-A8AB-6FF1D70D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Algorithmic Choice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879F5-6CAF-3142-B61D-085D5F057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46319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Adaptive RK45:</a:t>
                </a:r>
              </a:p>
              <a:p>
                <a:pPr lvl="1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Uses O(h5) order to calculate error, then change the step size accordingly.</a:t>
                </a:r>
              </a:p>
              <a:p>
                <a:pPr lvl="1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Solve the sets of differential equations, until the surface boundary condition is reached </a:t>
                </a:r>
              </a:p>
              <a:p>
                <a:pPr lvl="1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∞)−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𝛿𝜏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𝜅𝜌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2/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=2/3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Bisection:</a:t>
                </a:r>
              </a:p>
              <a:p>
                <a:pPr lvl="1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𝜋𝜎</m:t>
                        </m:r>
                        <m:sSubSup>
                          <m:sSubSup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  <m:sSubSup>
                              <m:sSubSup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  <m:sup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  <m:sup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Increase precision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converges</a:t>
                </a: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Given T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c</a:t>
                </a:r>
                <a:r>
                  <a:rPr lang="en-US" dirty="0">
                    <a:solidFill>
                      <a:schemeClr val="bg1"/>
                    </a:solidFill>
                  </a:rPr>
                  <a:t> , the star’s other parameters can be computed</a:t>
                </a:r>
              </a:p>
              <a:p>
                <a:pPr lvl="1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lvl="1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lvl="1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879F5-6CAF-3142-B61D-085D5F057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463193"/>
              </a:xfrm>
              <a:blipFill>
                <a:blip r:embed="rId2"/>
                <a:stretch>
                  <a:fillRect l="-1765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E70F8E-292D-5F42-B26B-453781D0D3D5}"/>
              </a:ext>
            </a:extLst>
          </p:cNvPr>
          <p:cNvCxnSpPr/>
          <p:nvPr/>
        </p:nvCxnSpPr>
        <p:spPr>
          <a:xfrm>
            <a:off x="0" y="188621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0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B77154-3623-5449-A8AB-6FF1D70DB6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70217" y="643258"/>
                <a:ext cx="3112916" cy="5470463"/>
              </a:xfrm>
            </p:spPr>
            <p:txBody>
              <a:bodyPr anchor="t">
                <a:normAutofit fontScale="90000"/>
              </a:bodyPr>
              <a:lstStyle/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Sample Star</a:t>
                </a:r>
                <a:br>
                  <a:rPr lang="en-US" sz="3600" dirty="0">
                    <a:solidFill>
                      <a:schemeClr val="bg1"/>
                    </a:solidFill>
                  </a:rPr>
                </a:br>
                <a:br>
                  <a:rPr lang="en-US" sz="3600" dirty="0">
                    <a:solidFill>
                      <a:schemeClr val="bg1"/>
                    </a:solidFill>
                  </a:rPr>
                </a:br>
                <a:r>
                  <a:rPr lang="en-US" sz="2800" dirty="0">
                    <a:solidFill>
                      <a:schemeClr val="bg1"/>
                    </a:solidFill>
                  </a:rPr>
                  <a:t>T</a:t>
                </a:r>
                <a:r>
                  <a:rPr lang="en-US" sz="2800" baseline="-25000" dirty="0">
                    <a:solidFill>
                      <a:schemeClr val="bg1"/>
                    </a:solidFill>
                  </a:rPr>
                  <a:t>c </a:t>
                </a:r>
                <a:r>
                  <a:rPr lang="en-US" sz="2800" dirty="0">
                    <a:solidFill>
                      <a:schemeClr val="bg1"/>
                    </a:solidFill>
                  </a:rPr>
                  <a:t>= 8.23e6 K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:r>
                  <a:rPr lang="en-US" sz="2800" dirty="0">
                    <a:solidFill>
                      <a:schemeClr val="bg1"/>
                    </a:solidFill>
                  </a:rPr>
                  <a:t>T</a:t>
                </a:r>
                <a:r>
                  <a:rPr lang="en-US" sz="2800" baseline="-25000" dirty="0">
                    <a:solidFill>
                      <a:schemeClr val="bg1"/>
                    </a:solidFill>
                  </a:rPr>
                  <a:t>*</a:t>
                </a:r>
                <a:r>
                  <a:rPr lang="en-US" sz="2800" dirty="0">
                    <a:solidFill>
                      <a:schemeClr val="bg1"/>
                    </a:solidFill>
                  </a:rPr>
                  <a:t> = 3150 K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:r>
                  <a:rPr lang="en-US" sz="2800" dirty="0">
                    <a:solidFill>
                      <a:schemeClr val="bg1"/>
                    </a:solidFill>
                  </a:rPr>
                  <a:t>L</a:t>
                </a:r>
                <a:r>
                  <a:rPr lang="en-US" sz="2800" baseline="-25000" dirty="0">
                    <a:solidFill>
                      <a:schemeClr val="bg1"/>
                    </a:solidFill>
                  </a:rPr>
                  <a:t>*</a:t>
                </a:r>
                <a:r>
                  <a:rPr lang="en-US" sz="2800" dirty="0">
                    <a:solidFill>
                      <a:schemeClr val="bg1"/>
                    </a:solidFill>
                  </a:rPr>
                  <a:t> = 0.060L</a:t>
                </a:r>
                <a:r>
                  <a:rPr lang="en-US" sz="2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baseline="-25000" dirty="0">
                    <a:solidFill>
                      <a:schemeClr val="bg1"/>
                    </a:solidFill>
                  </a:rPr>
                  <a:t>⊙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:r>
                  <a:rPr lang="en-US" sz="2800" dirty="0">
                    <a:solidFill>
                      <a:schemeClr val="bg1"/>
                    </a:solidFill>
                  </a:rPr>
                  <a:t>R = 0.847 R</a:t>
                </a:r>
                <a:r>
                  <a:rPr lang="en-US" sz="1800" baseline="-25000" dirty="0">
                    <a:solidFill>
                      <a:schemeClr val="bg1"/>
                    </a:solidFill>
                  </a:rPr>
                  <a:t>⊙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:r>
                  <a:rPr lang="en-US" sz="2800" dirty="0">
                    <a:solidFill>
                      <a:schemeClr val="bg1"/>
                    </a:solidFill>
                  </a:rPr>
                  <a:t>M = 0.70 M</a:t>
                </a:r>
                <a:r>
                  <a:rPr lang="en-US" sz="2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baseline="-25000" dirty="0">
                    <a:solidFill>
                      <a:schemeClr val="bg1"/>
                    </a:solidFill>
                  </a:rPr>
                  <a:t>⊙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= 56048 kg/m</a:t>
                </a:r>
                <a:r>
                  <a:rPr lang="en-US" sz="2800" baseline="30000" dirty="0">
                    <a:solidFill>
                      <a:schemeClr val="bg1"/>
                    </a:solidFill>
                  </a:rPr>
                  <a:t>3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800" dirty="0">
                    <a:solidFill>
                      <a:schemeClr val="bg1"/>
                    </a:solidFill>
                  </a:rPr>
                </a:br>
                <a:br>
                  <a:rPr lang="en-US" sz="2800" dirty="0"/>
                </a:br>
                <a:br>
                  <a:rPr lang="en-US" sz="2800" dirty="0"/>
                </a:br>
                <a:endParaRPr lang="en-US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B77154-3623-5449-A8AB-6FF1D70DB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0217" y="643258"/>
                <a:ext cx="3112916" cy="5470463"/>
              </a:xfrm>
              <a:blipFill>
                <a:blip r:embed="rId2"/>
                <a:stretch>
                  <a:fillRect l="-8943" t="-3704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31085B3-D17E-B449-BA4B-D1C7B0E36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3133" y="744071"/>
            <a:ext cx="8205692" cy="5470462"/>
          </a:xfrm>
        </p:spPr>
      </p:pic>
    </p:spTree>
    <p:extLst>
      <p:ext uri="{BB962C8B-B14F-4D97-AF65-F5344CB8AC3E}">
        <p14:creationId xmlns:p14="http://schemas.microsoft.com/office/powerpoint/2010/main" val="3087069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7154-3623-5449-A8AB-6FF1D70D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t">
            <a:normAutofit/>
          </a:bodyPr>
          <a:lstStyle/>
          <a:p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FA395F75-82E8-0949-8BF7-CE809FE1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24" y="63997"/>
            <a:ext cx="5143500" cy="3429000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D31067E-FA6F-2547-8532-64F053C3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732" y="0"/>
            <a:ext cx="5153582" cy="3435721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006D5F6-3B85-4843-B45B-3E8ADE9F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24" y="3442442"/>
            <a:ext cx="5143500" cy="342900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A29E2D67-4F84-1F4C-B938-9477994E2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813" y="3435721"/>
            <a:ext cx="5153582" cy="343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3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B77154-3623-5449-A8AB-6FF1D70DB6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49047" y="643466"/>
                <a:ext cx="10449052" cy="866357"/>
              </a:xfrm>
            </p:spPr>
            <p:txBody>
              <a:bodyPr anchor="t">
                <a:normAutofit fontScale="90000"/>
              </a:bodyPr>
              <a:lstStyle/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Modified Gravity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2800" dirty="0"/>
                  <a:t>T</a:t>
                </a:r>
                <a:r>
                  <a:rPr lang="en-US" sz="2800" baseline="-25000" dirty="0"/>
                  <a:t>c </a:t>
                </a:r>
                <a:r>
                  <a:rPr lang="en-US" sz="2800" dirty="0"/>
                  <a:t>= 8.23e6 K</a:t>
                </a:r>
                <a:br>
                  <a:rPr lang="en-US" sz="2800" dirty="0"/>
                </a:br>
                <a:r>
                  <a:rPr lang="en-US" sz="2800" dirty="0"/>
                  <a:t>T</a:t>
                </a:r>
                <a:r>
                  <a:rPr lang="en-US" sz="2800" baseline="-25000" dirty="0"/>
                  <a:t>*</a:t>
                </a:r>
                <a:r>
                  <a:rPr lang="en-US" sz="2800" dirty="0"/>
                  <a:t> = 3150 K</a:t>
                </a:r>
                <a:br>
                  <a:rPr lang="en-US" sz="2800" dirty="0"/>
                </a:br>
                <a:r>
                  <a:rPr lang="en-US" sz="2800" dirty="0"/>
                  <a:t>L</a:t>
                </a:r>
                <a:r>
                  <a:rPr lang="en-US" sz="2800" baseline="-25000" dirty="0"/>
                  <a:t>*</a:t>
                </a:r>
                <a:r>
                  <a:rPr lang="en-US" sz="2800" dirty="0"/>
                  <a:t> = 0.060L</a:t>
                </a:r>
                <a:r>
                  <a:rPr lang="en-US" sz="2800" baseline="-25000" dirty="0"/>
                  <a:t> </a:t>
                </a:r>
                <a:r>
                  <a:rPr lang="en-US" sz="1800" baseline="-25000" dirty="0"/>
                  <a:t>⊙</a:t>
                </a:r>
                <a:br>
                  <a:rPr lang="en-US" sz="2800" dirty="0"/>
                </a:br>
                <a:r>
                  <a:rPr lang="en-US" sz="2800" dirty="0"/>
                  <a:t>R = 0.847 R</a:t>
                </a:r>
                <a:r>
                  <a:rPr lang="en-US" sz="1800" baseline="-25000" dirty="0"/>
                  <a:t>⊙</a:t>
                </a:r>
                <a:br>
                  <a:rPr lang="en-US" sz="2800" dirty="0"/>
                </a:br>
                <a:r>
                  <a:rPr lang="en-US" sz="2800" dirty="0"/>
                  <a:t>M = 0.70 M</a:t>
                </a:r>
                <a:r>
                  <a:rPr lang="en-US" sz="2800" baseline="-25000" dirty="0"/>
                  <a:t> </a:t>
                </a:r>
                <a:r>
                  <a:rPr lang="en-US" sz="1800" baseline="-25000" dirty="0"/>
                  <a:t>⊙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/>
                  <a:t> = 56048 kg/m</a:t>
                </a:r>
                <a:r>
                  <a:rPr lang="en-US" sz="2800" baseline="30000" dirty="0"/>
                  <a:t>3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endParaRPr lang="en-US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B77154-3623-5449-A8AB-6FF1D70DB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49047" y="643466"/>
                <a:ext cx="10449052" cy="866357"/>
              </a:xfrm>
              <a:blipFill>
                <a:blip r:embed="rId2"/>
                <a:stretch>
                  <a:fillRect l="-2670" t="-22857" b="-30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43C832-0BBE-2746-9D34-333615AA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715" y="1347101"/>
            <a:ext cx="5791835" cy="3861223"/>
          </a:xfr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F6B8805-92AB-ED4C-A02C-8E7464C4A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452" y="1347102"/>
            <a:ext cx="5791833" cy="3861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4564CC-B5C1-0D42-AB8C-E6E7B86A4BA4}"/>
              </a:ext>
            </a:extLst>
          </p:cNvPr>
          <p:cNvSpPr txBox="1"/>
          <p:nvPr/>
        </p:nvSpPr>
        <p:spPr>
          <a:xfrm>
            <a:off x="2899460" y="1347101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𝜆 = 1e8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C01DA-9A93-4948-86E3-889A38C0F58F}"/>
              </a:ext>
            </a:extLst>
          </p:cNvPr>
          <p:cNvSpPr txBox="1"/>
          <p:nvPr/>
        </p:nvSpPr>
        <p:spPr>
          <a:xfrm>
            <a:off x="8318170" y="1325157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𝜆 = -1e8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04F47-37CD-C34F-983E-2427EABEFFF8}"/>
              </a:ext>
            </a:extLst>
          </p:cNvPr>
          <p:cNvSpPr txBox="1"/>
          <p:nvPr/>
        </p:nvSpPr>
        <p:spPr>
          <a:xfrm>
            <a:off x="1480305" y="5230269"/>
            <a:ext cx="9024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Positive 𝜆 compresses the core, negative 𝜆 stretches the core, creating a cusp around the </a:t>
            </a:r>
            <a:r>
              <a:rPr lang="en-US" dirty="0" err="1">
                <a:solidFill>
                  <a:schemeClr val="bg1"/>
                </a:solidFill>
              </a:rPr>
              <a:t>centre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positive 𝜆, radiative region decreases, and convective region shows earlier. Pressure decreases rapidly from </a:t>
            </a:r>
            <a:r>
              <a:rPr lang="en-US" dirty="0" err="1">
                <a:solidFill>
                  <a:schemeClr val="bg1"/>
                </a:solidFill>
              </a:rPr>
              <a:t>cntre</a:t>
            </a:r>
            <a:r>
              <a:rPr lang="en-US" dirty="0">
                <a:solidFill>
                  <a:schemeClr val="bg1"/>
                </a:solidFill>
              </a:rPr>
              <a:t> to surface. Temperature at the core is higher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negative zone,  convective zone moves around the core. Pressure increases form </a:t>
            </a:r>
            <a:r>
              <a:rPr lang="en-US" dirty="0" err="1">
                <a:solidFill>
                  <a:schemeClr val="bg1"/>
                </a:solidFill>
              </a:rPr>
              <a:t>centre</a:t>
            </a:r>
            <a:r>
              <a:rPr lang="en-US" dirty="0">
                <a:solidFill>
                  <a:schemeClr val="bg1"/>
                </a:solidFill>
              </a:rPr>
              <a:t> to cusp. Temperature at the core is lower, small variation inside the cusp. Surface temperature and total mass is smaller.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958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7154-3623-5449-A8AB-6FF1D70D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𝜆 on Pressure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42AF46DA-86FD-DB45-9EC8-46B50D89D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466" y="2138086"/>
            <a:ext cx="5486400" cy="3657600"/>
          </a:xfr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1663C3B3-8B9A-5548-A9A5-E4CECB32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138086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748F0B-6751-5D42-A9A3-9F57DB77ABF1}"/>
              </a:ext>
            </a:extLst>
          </p:cNvPr>
          <p:cNvSpPr txBox="1"/>
          <p:nvPr/>
        </p:nvSpPr>
        <p:spPr>
          <a:xfrm>
            <a:off x="4499382" y="2138086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𝜆 = 1e8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5C6FD-1BB0-6E4B-B76F-D5ADF017179B}"/>
              </a:ext>
            </a:extLst>
          </p:cNvPr>
          <p:cNvSpPr txBox="1"/>
          <p:nvPr/>
        </p:nvSpPr>
        <p:spPr>
          <a:xfrm>
            <a:off x="9050117" y="2138086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𝜆 = -1e8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51DBC-B49E-A843-B21F-5CB69CDC9712}"/>
              </a:ext>
            </a:extLst>
          </p:cNvPr>
          <p:cNvSpPr txBox="1"/>
          <p:nvPr/>
        </p:nvSpPr>
        <p:spPr>
          <a:xfrm>
            <a:off x="368634" y="2138086"/>
            <a:ext cx="19138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 due to ideal gas dominates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positive 𝜆, core is compressed, pressure decreases rapidly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negative 𝜆, pressure increases from the </a:t>
            </a:r>
            <a:r>
              <a:rPr lang="en-US" dirty="0" err="1"/>
              <a:t>centre</a:t>
            </a:r>
            <a:r>
              <a:rPr lang="en-US" dirty="0"/>
              <a:t> to the cusp</a:t>
            </a:r>
          </a:p>
        </p:txBody>
      </p:sp>
    </p:spTree>
    <p:extLst>
      <p:ext uri="{BB962C8B-B14F-4D97-AF65-F5344CB8AC3E}">
        <p14:creationId xmlns:p14="http://schemas.microsoft.com/office/powerpoint/2010/main" val="57920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F45-B2EF-9F46-8373-E7805341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𝜆 on Luminosity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5B3403B-41BB-7F4C-916C-F0EB8F176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428" y="2223589"/>
            <a:ext cx="5486400" cy="3657600"/>
          </a:xfrm>
        </p:spPr>
      </p:pic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F2E29FE-C7F9-FB4A-AC46-28FEA2A4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60" y="2223589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9C229-8315-474F-AAFD-82870473EE0E}"/>
              </a:ext>
            </a:extLst>
          </p:cNvPr>
          <p:cNvSpPr txBox="1"/>
          <p:nvPr/>
        </p:nvSpPr>
        <p:spPr>
          <a:xfrm>
            <a:off x="4065181" y="2223589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𝜆 = 1e8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953AE-42CA-8D43-9435-D136D490487C}"/>
              </a:ext>
            </a:extLst>
          </p:cNvPr>
          <p:cNvSpPr txBox="1"/>
          <p:nvPr/>
        </p:nvSpPr>
        <p:spPr>
          <a:xfrm>
            <a:off x="8979549" y="2223589"/>
            <a:ext cx="4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𝜆 = -1e8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2CC4-1DCB-0A4A-99B7-8098DE3EF82F}"/>
              </a:ext>
            </a:extLst>
          </p:cNvPr>
          <p:cNvSpPr txBox="1"/>
          <p:nvPr/>
        </p:nvSpPr>
        <p:spPr>
          <a:xfrm>
            <a:off x="225765" y="2592921"/>
            <a:ext cx="1913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Luminosity due pp chain dominates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for positive 𝜆 is closer to the </a:t>
            </a:r>
            <a:r>
              <a:rPr lang="en-US" dirty="0" err="1"/>
              <a:t>centre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565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2F3F0"/>
      </a:lt2>
      <a:accent1>
        <a:srgbClr val="8C49C6"/>
      </a:accent1>
      <a:accent2>
        <a:srgbClr val="5346BA"/>
      </a:accent2>
      <a:accent3>
        <a:srgbClr val="496FC6"/>
      </a:accent3>
      <a:accent4>
        <a:srgbClr val="3891B5"/>
      </a:accent4>
      <a:accent5>
        <a:srgbClr val="46BDAD"/>
      </a:accent5>
      <a:accent6>
        <a:srgbClr val="38B570"/>
      </a:accent6>
      <a:hlink>
        <a:srgbClr val="34999D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621</Words>
  <Application>Microsoft Macintosh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Garamond</vt:lpstr>
      <vt:lpstr>RetrospectVTI</vt:lpstr>
      <vt:lpstr>PHYS 375 Final Project Gravity Group</vt:lpstr>
      <vt:lpstr>Equations of Stellar Structure</vt:lpstr>
      <vt:lpstr>Equations of Stellar Structure</vt:lpstr>
      <vt:lpstr>Algorithmic Choice</vt:lpstr>
      <vt:lpstr>Sample Star  Tc = 8.23e6 K T* = 3150 K L* = 0.060L ⊙ R = 0.847 R⊙ M = 0.70 M ⊙ ρ_c = 56048 kg/m3 λ=0   </vt:lpstr>
      <vt:lpstr>PowerPoint Presentation</vt:lpstr>
      <vt:lpstr>Modified Gravity  Tc = 8.23e6 K T* = 3150 K L* = 0.060L ⊙ R = 0.847 R⊙ M = 0.70 M ⊙ ρ_c = 56048 kg/m3 λ=0   </vt:lpstr>
      <vt:lpstr>Effect of 𝜆 on Pressure</vt:lpstr>
      <vt:lpstr>Effect of 𝜆 on Luminosity</vt:lpstr>
      <vt:lpstr>Effect of 𝜆 on Energy Production</vt:lpstr>
      <vt:lpstr>PowerPoint Presentation</vt:lpstr>
      <vt:lpstr>LM and RM Relationship</vt:lpstr>
      <vt:lpstr>Validations with Theory</vt:lpstr>
      <vt:lpstr>Effect of 𝜆 on HR Diagrams</vt:lpstr>
      <vt:lpstr>Effect of 𝜆 on LM Diagrams</vt:lpstr>
      <vt:lpstr>Effect of 𝜆 on RM Diagrams</vt:lpstr>
      <vt:lpstr>Summery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375 Final Project: Gravity Group</dc:title>
  <dc:creator>Tang, Chen</dc:creator>
  <cp:lastModifiedBy>Tang, Chen</cp:lastModifiedBy>
  <cp:revision>21</cp:revision>
  <dcterms:created xsi:type="dcterms:W3CDTF">2021-04-13T02:24:38Z</dcterms:created>
  <dcterms:modified xsi:type="dcterms:W3CDTF">2021-04-13T10:59:18Z</dcterms:modified>
</cp:coreProperties>
</file>