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Lst>
  <p:notesMasterIdLst>
    <p:notesMasterId r:id="rId24"/>
  </p:notesMasterIdLst>
  <p:sldIdLst>
    <p:sldId id="256" r:id="rId2"/>
    <p:sldId id="257" r:id="rId3"/>
    <p:sldId id="288" r:id="rId4"/>
    <p:sldId id="289" r:id="rId5"/>
    <p:sldId id="290" r:id="rId6"/>
    <p:sldId id="291" r:id="rId7"/>
    <p:sldId id="293" r:id="rId8"/>
    <p:sldId id="295" r:id="rId9"/>
    <p:sldId id="296" r:id="rId10"/>
    <p:sldId id="297" r:id="rId11"/>
    <p:sldId id="298" r:id="rId12"/>
    <p:sldId id="299" r:id="rId13"/>
    <p:sldId id="300" r:id="rId14"/>
    <p:sldId id="301" r:id="rId15"/>
    <p:sldId id="302" r:id="rId16"/>
    <p:sldId id="303" r:id="rId17"/>
    <p:sldId id="308" r:id="rId18"/>
    <p:sldId id="304" r:id="rId19"/>
    <p:sldId id="305" r:id="rId20"/>
    <p:sldId id="307" r:id="rId21"/>
    <p:sldId id="306" r:id="rId22"/>
    <p:sldId id="272" r:id="rId23"/>
  </p:sldIdLst>
  <p:sldSz cx="9144000" cy="5143500" type="screen16x9"/>
  <p:notesSz cx="6858000" cy="9144000"/>
  <p:embeddedFontLst>
    <p:embeddedFont>
      <p:font typeface="Maven Pro" panose="020B0604020202020204" charset="0"/>
      <p:regular r:id="rId25"/>
      <p:bold r:id="rId26"/>
    </p:embeddedFont>
    <p:embeddedFont>
      <p:font typeface="Nunito Light" panose="020B0604020202020204" charset="0"/>
      <p:regular r:id="rId27"/>
      <p:italic r:id="rId28"/>
    </p:embeddedFont>
    <p:embeddedFont>
      <p:font typeface="Livvic Light" panose="020B0604020202020204" charset="0"/>
      <p:regular r:id="rId29"/>
      <p:italic r:id="rId30"/>
    </p:embeddedFont>
    <p:embeddedFont>
      <p:font typeface="Calibri Light" panose="020F0302020204030204" pitchFamily="34" charset="0"/>
      <p:regular r:id="rId31"/>
      <p:italic r:id="rId32"/>
    </p:embeddedFont>
    <p:embeddedFont>
      <p:font typeface="Calibri" panose="020F050202020403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CC"/>
    <a:srgbClr val="FF9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73265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3943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82931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72B15-6CD5-0E6C-B109-5339B3BA7F7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BB61522-04FC-9713-98E0-C280870DF6F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538B57B-3BDC-86EA-8DFD-DA48BAF42650}"/>
              </a:ext>
            </a:extLst>
          </p:cNvPr>
          <p:cNvSpPr>
            <a:spLocks noGrp="1"/>
          </p:cNvSpPr>
          <p:nvPr>
            <p:ph type="dt" sz="half" idx="10"/>
          </p:nvPr>
        </p:nvSpPr>
        <p:spPr/>
        <p:txBody>
          <a:bodyPr/>
          <a:lstStyle/>
          <a:p>
            <a:fld id="{4AAD347D-5ACD-4C99-B74B-A9C85AD731AF}" type="datetimeFigureOut">
              <a:rPr lang="en-US" smtClean="0"/>
              <a:t>7/31/2024</a:t>
            </a:fld>
            <a:endParaRPr lang="en-US" dirty="0"/>
          </a:p>
        </p:txBody>
      </p:sp>
      <p:sp>
        <p:nvSpPr>
          <p:cNvPr id="5" name="Footer Placeholder 4">
            <a:extLst>
              <a:ext uri="{FF2B5EF4-FFF2-40B4-BE49-F238E27FC236}">
                <a16:creationId xmlns:a16="http://schemas.microsoft.com/office/drawing/2014/main" xmlns="" id="{531B780C-C80A-65D4-2876-105605BB60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334C9B1-8401-D37C-D0DF-50534633271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28992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F1D0E-4F8A-7725-AB6C-80F555E1E0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63ADC8A-2D6E-73AE-2B23-FEBBE2706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FA93210-4B60-F2E5-3003-6AA810A002EE}"/>
              </a:ext>
            </a:extLst>
          </p:cNvPr>
          <p:cNvSpPr>
            <a:spLocks noGrp="1"/>
          </p:cNvSpPr>
          <p:nvPr>
            <p:ph type="dt" sz="half" idx="10"/>
          </p:nvPr>
        </p:nvSpPr>
        <p:spPr/>
        <p:txBody>
          <a:bodyPr/>
          <a:lstStyle/>
          <a:p>
            <a:fld id="{4509A250-FF31-4206-8172-F9D3106AACB1}" type="datetimeFigureOut">
              <a:rPr lang="en-US" smtClean="0"/>
              <a:t>7/31/2024</a:t>
            </a:fld>
            <a:endParaRPr lang="en-US" dirty="0"/>
          </a:p>
        </p:txBody>
      </p:sp>
      <p:sp>
        <p:nvSpPr>
          <p:cNvPr id="5" name="Footer Placeholder 4">
            <a:extLst>
              <a:ext uri="{FF2B5EF4-FFF2-40B4-BE49-F238E27FC236}">
                <a16:creationId xmlns:a16="http://schemas.microsoft.com/office/drawing/2014/main" xmlns="" id="{8BA0E6D9-6AB1-A597-14EB-5296709BF5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A0DABE7-6846-D3A1-035C-D9972C36B7D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46716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867F1E-47EB-FC26-E47E-E8E03D942AE6}"/>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13EF668-8834-B81B-FE57-053D2ADF5CB3}"/>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D132119-7096-D76E-927D-C5A6962EDA36}"/>
              </a:ext>
            </a:extLst>
          </p:cNvPr>
          <p:cNvSpPr>
            <a:spLocks noGrp="1"/>
          </p:cNvSpPr>
          <p:nvPr>
            <p:ph type="dt" sz="half" idx="10"/>
          </p:nvPr>
        </p:nvSpPr>
        <p:spPr/>
        <p:txBody>
          <a:bodyPr/>
          <a:lstStyle/>
          <a:p>
            <a:fld id="{4509A250-FF31-4206-8172-F9D3106AACB1}" type="datetimeFigureOut">
              <a:rPr lang="en-US" smtClean="0"/>
              <a:t>7/31/2024</a:t>
            </a:fld>
            <a:endParaRPr lang="en-US" dirty="0"/>
          </a:p>
        </p:txBody>
      </p:sp>
      <p:sp>
        <p:nvSpPr>
          <p:cNvPr id="5" name="Footer Placeholder 4">
            <a:extLst>
              <a:ext uri="{FF2B5EF4-FFF2-40B4-BE49-F238E27FC236}">
                <a16:creationId xmlns:a16="http://schemas.microsoft.com/office/drawing/2014/main" xmlns="" id="{DB6737D0-0E19-1DCE-4FB9-30C95DE882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8898146-3205-72B3-703E-B6FFE8C749F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12467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38"/>
        <p:cNvGrpSpPr/>
        <p:nvPr/>
      </p:nvGrpSpPr>
      <p:grpSpPr>
        <a:xfrm>
          <a:off x="0" y="0"/>
          <a:ext cx="0" cy="0"/>
          <a:chOff x="0" y="0"/>
          <a:chExt cx="0" cy="0"/>
        </a:xfrm>
      </p:grpSpPr>
      <p:sp>
        <p:nvSpPr>
          <p:cNvPr id="39" name="Google Shape;39;p3"/>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40" name="Google Shape;40;p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1" name="Google Shape;41;p3"/>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4071361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extLst>
      <p:ext uri="{BB962C8B-B14F-4D97-AF65-F5344CB8AC3E}">
        <p14:creationId xmlns:p14="http://schemas.microsoft.com/office/powerpoint/2010/main" val="84258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2946F-E924-C823-6641-4BCAF69D44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99038BD-D152-9034-154A-67104F30C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32AE1D-AE8D-6AE7-B01D-C8BB867F260B}"/>
              </a:ext>
            </a:extLst>
          </p:cNvPr>
          <p:cNvSpPr>
            <a:spLocks noGrp="1"/>
          </p:cNvSpPr>
          <p:nvPr>
            <p:ph type="dt" sz="half" idx="10"/>
          </p:nvPr>
        </p:nvSpPr>
        <p:spPr/>
        <p:txBody>
          <a:bodyPr/>
          <a:lstStyle/>
          <a:p>
            <a:fld id="{4509A250-FF31-4206-8172-F9D3106AACB1}" type="datetimeFigureOut">
              <a:rPr lang="en-US" smtClean="0"/>
              <a:t>7/31/2024</a:t>
            </a:fld>
            <a:endParaRPr lang="en-US" dirty="0"/>
          </a:p>
        </p:txBody>
      </p:sp>
      <p:sp>
        <p:nvSpPr>
          <p:cNvPr id="5" name="Footer Placeholder 4">
            <a:extLst>
              <a:ext uri="{FF2B5EF4-FFF2-40B4-BE49-F238E27FC236}">
                <a16:creationId xmlns:a16="http://schemas.microsoft.com/office/drawing/2014/main" xmlns="" id="{2E008806-6758-374E-05C0-E5632E6FF3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F3B90FB-7BC3-855C-B707-C3E7C8564DB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52856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4CFCF-98B9-7F60-139C-2AEA8DB5E6F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A1B9F96-014F-0DA1-4EF6-F7A50661250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118B9C8-A94B-FE98-8C04-7DA7D2D055AE}"/>
              </a:ext>
            </a:extLst>
          </p:cNvPr>
          <p:cNvSpPr>
            <a:spLocks noGrp="1"/>
          </p:cNvSpPr>
          <p:nvPr>
            <p:ph type="dt" sz="half" idx="10"/>
          </p:nvPr>
        </p:nvSpPr>
        <p:spPr/>
        <p:txBody>
          <a:bodyPr/>
          <a:lstStyle/>
          <a:p>
            <a:fld id="{9796027F-7875-4030-9381-8BD8C4F21935}" type="datetimeFigureOut">
              <a:rPr lang="en-US" smtClean="0"/>
              <a:t>7/31/2024</a:t>
            </a:fld>
            <a:endParaRPr lang="en-US" dirty="0"/>
          </a:p>
        </p:txBody>
      </p:sp>
      <p:sp>
        <p:nvSpPr>
          <p:cNvPr id="5" name="Footer Placeholder 4">
            <a:extLst>
              <a:ext uri="{FF2B5EF4-FFF2-40B4-BE49-F238E27FC236}">
                <a16:creationId xmlns:a16="http://schemas.microsoft.com/office/drawing/2014/main" xmlns="" id="{E20FDE4C-24A0-6EF9-BA45-B8DE83F19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89CD15D-1D18-728E-4ECA-6B384FB3754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517992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76E04-0271-C432-656F-1C640F989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1E622B6-E351-1328-A029-FF44B347B23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233D526-76C5-EA4A-51B5-3D082CE36799}"/>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5D20838-E08E-326B-4F63-962CE2A14EDA}"/>
              </a:ext>
            </a:extLst>
          </p:cNvPr>
          <p:cNvSpPr>
            <a:spLocks noGrp="1"/>
          </p:cNvSpPr>
          <p:nvPr>
            <p:ph type="dt" sz="half" idx="10"/>
          </p:nvPr>
        </p:nvSpPr>
        <p:spPr/>
        <p:txBody>
          <a:bodyPr/>
          <a:lstStyle/>
          <a:p>
            <a:fld id="{9796027F-7875-4030-9381-8BD8C4F21935}" type="datetimeFigureOut">
              <a:rPr lang="en-US" smtClean="0"/>
              <a:t>7/31/2024</a:t>
            </a:fld>
            <a:endParaRPr lang="en-US" dirty="0"/>
          </a:p>
        </p:txBody>
      </p:sp>
      <p:sp>
        <p:nvSpPr>
          <p:cNvPr id="6" name="Footer Placeholder 5">
            <a:extLst>
              <a:ext uri="{FF2B5EF4-FFF2-40B4-BE49-F238E27FC236}">
                <a16:creationId xmlns:a16="http://schemas.microsoft.com/office/drawing/2014/main" xmlns="" id="{8A6BF5C3-2A7C-7339-5ABB-544F74F607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0900164-B07E-1392-932E-6F74A95D004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65608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234190-2056-CED4-5630-1E78B0FFDA4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8557AC5-C72A-A85E-637B-7167630BA1C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F7E1D83-B168-BC9C-896B-B2BFED3FB76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13EBCCC-48A8-FD5B-875F-76E29888014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BB988C9-37EF-9D28-6C18-AEEEF10584A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0E28CF8-8DBF-C3C8-E486-EAF7B5268CD5}"/>
              </a:ext>
            </a:extLst>
          </p:cNvPr>
          <p:cNvSpPr>
            <a:spLocks noGrp="1"/>
          </p:cNvSpPr>
          <p:nvPr>
            <p:ph type="dt" sz="half" idx="10"/>
          </p:nvPr>
        </p:nvSpPr>
        <p:spPr/>
        <p:txBody>
          <a:bodyPr/>
          <a:lstStyle/>
          <a:p>
            <a:fld id="{9796027F-7875-4030-9381-8BD8C4F21935}" type="datetimeFigureOut">
              <a:rPr lang="en-US" smtClean="0"/>
              <a:t>7/31/2024</a:t>
            </a:fld>
            <a:endParaRPr lang="en-US" dirty="0"/>
          </a:p>
        </p:txBody>
      </p:sp>
      <p:sp>
        <p:nvSpPr>
          <p:cNvPr id="8" name="Footer Placeholder 7">
            <a:extLst>
              <a:ext uri="{FF2B5EF4-FFF2-40B4-BE49-F238E27FC236}">
                <a16:creationId xmlns:a16="http://schemas.microsoft.com/office/drawing/2014/main" xmlns="" id="{E69BCB35-BB41-D361-3E41-563088BF5FA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B55662C-3FFF-8344-8369-2E6CD7DE639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98073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DA309-6EBC-B439-378B-84F265ED18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64C7779-19D5-6D91-7AF3-530576095B2A}"/>
              </a:ext>
            </a:extLst>
          </p:cNvPr>
          <p:cNvSpPr>
            <a:spLocks noGrp="1"/>
          </p:cNvSpPr>
          <p:nvPr>
            <p:ph type="dt" sz="half" idx="10"/>
          </p:nvPr>
        </p:nvSpPr>
        <p:spPr/>
        <p:txBody>
          <a:bodyPr/>
          <a:lstStyle/>
          <a:p>
            <a:fld id="{4509A250-FF31-4206-8172-F9D3106AACB1}" type="datetimeFigureOut">
              <a:rPr lang="en-US" smtClean="0"/>
              <a:t>7/31/2024</a:t>
            </a:fld>
            <a:endParaRPr lang="en-US" dirty="0"/>
          </a:p>
        </p:txBody>
      </p:sp>
      <p:sp>
        <p:nvSpPr>
          <p:cNvPr id="4" name="Footer Placeholder 3">
            <a:extLst>
              <a:ext uri="{FF2B5EF4-FFF2-40B4-BE49-F238E27FC236}">
                <a16:creationId xmlns:a16="http://schemas.microsoft.com/office/drawing/2014/main" xmlns="" id="{1D21AD6B-6026-DEF1-6949-A5955C6928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F0301D9-9BB4-6297-3706-92C2F534313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07744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E51BA2B-5EBF-995B-D318-F95CC253F3D7}"/>
              </a:ext>
            </a:extLst>
          </p:cNvPr>
          <p:cNvSpPr>
            <a:spLocks noGrp="1"/>
          </p:cNvSpPr>
          <p:nvPr>
            <p:ph type="dt" sz="half" idx="10"/>
          </p:nvPr>
        </p:nvSpPr>
        <p:spPr/>
        <p:txBody>
          <a:bodyPr/>
          <a:lstStyle/>
          <a:p>
            <a:fld id="{4509A250-FF31-4206-8172-F9D3106AACB1}" type="datetimeFigureOut">
              <a:rPr lang="en-US" smtClean="0"/>
              <a:t>7/31/2024</a:t>
            </a:fld>
            <a:endParaRPr lang="en-US" dirty="0"/>
          </a:p>
        </p:txBody>
      </p:sp>
      <p:sp>
        <p:nvSpPr>
          <p:cNvPr id="3" name="Footer Placeholder 2">
            <a:extLst>
              <a:ext uri="{FF2B5EF4-FFF2-40B4-BE49-F238E27FC236}">
                <a16:creationId xmlns:a16="http://schemas.microsoft.com/office/drawing/2014/main" xmlns="" id="{2F9E75BD-61CE-BC19-F108-81C0E8C6BAE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208CD4D4-BC63-CF41-21D4-B6B44B7D951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17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B5EFC-B1B9-8B76-6D41-698832735C2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63742E2-4C3A-95D4-D9FA-86091095F4E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B25A7C1-1B2B-1B2C-77EA-F83EC40EE74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58DBAD63-5D58-74EA-D80D-3BC24B49635E}"/>
              </a:ext>
            </a:extLst>
          </p:cNvPr>
          <p:cNvSpPr>
            <a:spLocks noGrp="1"/>
          </p:cNvSpPr>
          <p:nvPr>
            <p:ph type="dt" sz="half" idx="10"/>
          </p:nvPr>
        </p:nvSpPr>
        <p:spPr/>
        <p:txBody>
          <a:bodyPr/>
          <a:lstStyle/>
          <a:p>
            <a:fld id="{4509A250-FF31-4206-8172-F9D3106AACB1}" type="datetimeFigureOut">
              <a:rPr lang="en-US" smtClean="0"/>
              <a:t>7/31/2024</a:t>
            </a:fld>
            <a:endParaRPr lang="en-US" dirty="0"/>
          </a:p>
        </p:txBody>
      </p:sp>
      <p:sp>
        <p:nvSpPr>
          <p:cNvPr id="6" name="Footer Placeholder 5">
            <a:extLst>
              <a:ext uri="{FF2B5EF4-FFF2-40B4-BE49-F238E27FC236}">
                <a16:creationId xmlns:a16="http://schemas.microsoft.com/office/drawing/2014/main" xmlns="" id="{4CD150D1-4399-6705-8C1A-62B1C49838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F29089F-D4B1-3672-C41D-34058B132EA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599882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4A6B7E-3B41-E7DB-02F5-8FAAC6CEFEC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A06169D-2E03-D8F0-9685-1B4B06816F4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C6D6EFE8-292A-7F3D-14D5-F98202C35BA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EEEA5BAA-6858-740D-5D16-E181316BDEB5}"/>
              </a:ext>
            </a:extLst>
          </p:cNvPr>
          <p:cNvSpPr>
            <a:spLocks noGrp="1"/>
          </p:cNvSpPr>
          <p:nvPr>
            <p:ph type="dt" sz="half" idx="10"/>
          </p:nvPr>
        </p:nvSpPr>
        <p:spPr/>
        <p:txBody>
          <a:bodyPr/>
          <a:lstStyle/>
          <a:p>
            <a:fld id="{4509A250-FF31-4206-8172-F9D3106AACB1}" type="datetimeFigureOut">
              <a:rPr lang="en-US" smtClean="0"/>
              <a:t>7/31/2024</a:t>
            </a:fld>
            <a:endParaRPr lang="en-US" dirty="0"/>
          </a:p>
        </p:txBody>
      </p:sp>
      <p:sp>
        <p:nvSpPr>
          <p:cNvPr id="6" name="Footer Placeholder 5">
            <a:extLst>
              <a:ext uri="{FF2B5EF4-FFF2-40B4-BE49-F238E27FC236}">
                <a16:creationId xmlns:a16="http://schemas.microsoft.com/office/drawing/2014/main" xmlns="" id="{7A7434BC-B963-F1EC-0BD6-CC2FDCE329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2CE53A2-7070-4E42-9912-94BB006055D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4233264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5671467-FEBA-63B2-9151-EBD457CEB34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E301E81-36A9-132C-BCC2-9BEFB964629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BD2D712-4B62-5508-F333-65704C15CEB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7/31/2024</a:t>
            </a:fld>
            <a:endParaRPr lang="en-US" dirty="0"/>
          </a:p>
        </p:txBody>
      </p:sp>
      <p:sp>
        <p:nvSpPr>
          <p:cNvPr id="5" name="Footer Placeholder 4">
            <a:extLst>
              <a:ext uri="{FF2B5EF4-FFF2-40B4-BE49-F238E27FC236}">
                <a16:creationId xmlns:a16="http://schemas.microsoft.com/office/drawing/2014/main" xmlns="" id="{1B1385F8-012C-9679-B0F3-5D2926C4698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78EAFD96-95A7-B1F7-BF4D-159D69E1E2A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5210519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6"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agnik1511/car-insurance-dat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23"/>
          <p:cNvSpPr txBox="1">
            <a:spLocks noGrp="1"/>
          </p:cNvSpPr>
          <p:nvPr>
            <p:ph type="ctrTitle"/>
          </p:nvPr>
        </p:nvSpPr>
        <p:spPr>
          <a:xfrm>
            <a:off x="1477286" y="277137"/>
            <a:ext cx="5772600" cy="1363884"/>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4000" dirty="0">
                <a:effectLst/>
                <a:latin typeface="Calibri" panose="020F0502020204030204" pitchFamily="34" charset="0"/>
                <a:ea typeface="Calibri" panose="020F0502020204030204" pitchFamily="34" charset="0"/>
                <a:cs typeface="Times New Roman" panose="02020603050405020304" pitchFamily="18" charset="0"/>
              </a:rPr>
              <a:t>Car </a:t>
            </a:r>
            <a:r>
              <a:rPr lang="en-IN" sz="4000" dirty="0">
                <a:latin typeface="Calibri" panose="020F0502020204030204" pitchFamily="34" charset="0"/>
                <a:ea typeface="Calibri" panose="020F0502020204030204" pitchFamily="34" charset="0"/>
                <a:cs typeface="Times New Roman" panose="02020603050405020304" pitchFamily="18" charset="0"/>
              </a:rPr>
              <a:t>Loan</a:t>
            </a:r>
            <a:r>
              <a:rPr lang="en-IN" sz="4000" dirty="0">
                <a:effectLst/>
                <a:latin typeface="Calibri" panose="020F0502020204030204" pitchFamily="34" charset="0"/>
                <a:ea typeface="Calibri" panose="020F0502020204030204" pitchFamily="34" charset="0"/>
                <a:cs typeface="Times New Roman" panose="02020603050405020304" pitchFamily="18" charset="0"/>
              </a:rPr>
              <a:t> Claim Prediction</a:t>
            </a:r>
            <a:endParaRPr sz="4000" dirty="0"/>
          </a:p>
        </p:txBody>
      </p:sp>
      <p:sp>
        <p:nvSpPr>
          <p:cNvPr id="431" name="Google Shape;431;p23"/>
          <p:cNvSpPr txBox="1">
            <a:spLocks noGrp="1"/>
          </p:cNvSpPr>
          <p:nvPr>
            <p:ph type="subTitle" idx="1"/>
          </p:nvPr>
        </p:nvSpPr>
        <p:spPr>
          <a:xfrm>
            <a:off x="228975" y="2813763"/>
            <a:ext cx="3295500" cy="2139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sz="2000" b="1" dirty="0"/>
              <a:t>Team Members</a:t>
            </a:r>
          </a:p>
          <a:p>
            <a:pPr marL="0" lvl="0" indent="0" algn="ctr" rtl="0">
              <a:lnSpc>
                <a:spcPct val="115000"/>
              </a:lnSpc>
              <a:spcBef>
                <a:spcPts val="0"/>
              </a:spcBef>
              <a:spcAft>
                <a:spcPts val="0"/>
              </a:spcAft>
              <a:buSzPts val="2800"/>
              <a:buNone/>
            </a:pPr>
            <a:r>
              <a:rPr lang="en-IN" sz="1400" dirty="0"/>
              <a:t>Sudarshan Venkatesh</a:t>
            </a:r>
          </a:p>
          <a:p>
            <a:pPr marL="0" lvl="0" indent="0" algn="ctr" rtl="0">
              <a:lnSpc>
                <a:spcPct val="115000"/>
              </a:lnSpc>
              <a:spcBef>
                <a:spcPts val="0"/>
              </a:spcBef>
              <a:spcAft>
                <a:spcPts val="0"/>
              </a:spcAft>
              <a:buSzPts val="2800"/>
              <a:buNone/>
            </a:pPr>
            <a:r>
              <a:rPr lang="en-IN" sz="1400" dirty="0"/>
              <a:t>Akhil T</a:t>
            </a:r>
            <a:br>
              <a:rPr lang="en-IN" sz="1400" dirty="0"/>
            </a:br>
            <a:r>
              <a:rPr lang="en-IN" sz="1400" dirty="0"/>
              <a:t>Nandini MK</a:t>
            </a:r>
          </a:p>
          <a:p>
            <a:pPr marL="0" lvl="0" indent="0" algn="ctr" rtl="0">
              <a:lnSpc>
                <a:spcPct val="115000"/>
              </a:lnSpc>
              <a:spcBef>
                <a:spcPts val="0"/>
              </a:spcBef>
              <a:spcAft>
                <a:spcPts val="0"/>
              </a:spcAft>
              <a:buSzPts val="2800"/>
              <a:buNone/>
            </a:pPr>
            <a:r>
              <a:rPr lang="en-IN" sz="1400" dirty="0"/>
              <a:t>Alishanandini Basa</a:t>
            </a:r>
          </a:p>
          <a:p>
            <a:pPr marL="0" lvl="0" indent="0" algn="ctr" rtl="0">
              <a:lnSpc>
                <a:spcPct val="115000"/>
              </a:lnSpc>
              <a:spcBef>
                <a:spcPts val="0"/>
              </a:spcBef>
              <a:spcAft>
                <a:spcPts val="0"/>
              </a:spcAft>
              <a:buSzPts val="2800"/>
              <a:buNone/>
            </a:pPr>
            <a:r>
              <a:rPr lang="en-IN" sz="1400" dirty="0"/>
              <a:t>Vishnu EM</a:t>
            </a:r>
          </a:p>
          <a:p>
            <a:pPr marL="0" lvl="0" indent="0" algn="ctr" rtl="0">
              <a:lnSpc>
                <a:spcPct val="115000"/>
              </a:lnSpc>
              <a:spcBef>
                <a:spcPts val="0"/>
              </a:spcBef>
              <a:spcAft>
                <a:spcPts val="0"/>
              </a:spcAft>
              <a:buSzPts val="2800"/>
              <a:buNone/>
            </a:pPr>
            <a:r>
              <a:rPr lang="en-IN" sz="1400" dirty="0"/>
              <a:t> Aditya Singh</a:t>
            </a:r>
          </a:p>
        </p:txBody>
      </p:sp>
      <p:sp>
        <p:nvSpPr>
          <p:cNvPr id="437" name="Google Shape;437;p23"/>
          <p:cNvSpPr txBox="1"/>
          <p:nvPr/>
        </p:nvSpPr>
        <p:spPr>
          <a:xfrm>
            <a:off x="6027471" y="4086363"/>
            <a:ext cx="2448900" cy="8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Maven Pro"/>
                <a:ea typeface="Maven Pro"/>
                <a:cs typeface="Maven Pro"/>
                <a:sym typeface="Maven Pro"/>
              </a:rPr>
              <a:t>Mentor</a:t>
            </a:r>
            <a:r>
              <a:rPr lang="en" sz="1800" dirty="0">
                <a:latin typeface="Maven Pro"/>
                <a:ea typeface="Maven Pro"/>
                <a:cs typeface="Maven Pro"/>
                <a:sym typeface="Maven Pro"/>
              </a:rPr>
              <a:t>:</a:t>
            </a:r>
            <a:endParaRPr sz="1800" dirty="0">
              <a:latin typeface="Maven Pro"/>
              <a:ea typeface="Maven Pro"/>
              <a:cs typeface="Maven Pro"/>
              <a:sym typeface="Maven Pro"/>
            </a:endParaRPr>
          </a:p>
          <a:p>
            <a:pPr marL="0" lvl="0" indent="0" algn="l" rtl="0">
              <a:spcBef>
                <a:spcPts val="0"/>
              </a:spcBef>
              <a:spcAft>
                <a:spcPts val="0"/>
              </a:spcAft>
              <a:buNone/>
            </a:pPr>
            <a:r>
              <a:rPr lang="en" sz="1800" dirty="0">
                <a:latin typeface="Maven Pro"/>
                <a:ea typeface="Maven Pro"/>
                <a:cs typeface="Maven Pro"/>
                <a:sym typeface="Maven Pro"/>
              </a:rPr>
              <a:t>Mr. Jatinder Bedi</a:t>
            </a:r>
            <a:endParaRPr sz="1800" dirty="0">
              <a:latin typeface="Maven Pro"/>
              <a:ea typeface="Maven Pro"/>
              <a:cs typeface="Maven Pro"/>
              <a:sym typeface="Maven Pro"/>
            </a:endParaRPr>
          </a:p>
        </p:txBody>
      </p:sp>
      <p:sp>
        <p:nvSpPr>
          <p:cNvPr id="2" name="TextBox 1">
            <a:extLst>
              <a:ext uri="{FF2B5EF4-FFF2-40B4-BE49-F238E27FC236}">
                <a16:creationId xmlns:a16="http://schemas.microsoft.com/office/drawing/2014/main" xmlns="" id="{8F3FFF10-64F5-B5C1-C547-98EB86E33C19}"/>
              </a:ext>
            </a:extLst>
          </p:cNvPr>
          <p:cNvSpPr txBox="1"/>
          <p:nvPr/>
        </p:nvSpPr>
        <p:spPr>
          <a:xfrm>
            <a:off x="348301" y="1854218"/>
            <a:ext cx="7774564" cy="892552"/>
          </a:xfrm>
          <a:prstGeom prst="rect">
            <a:avLst/>
          </a:prstGeom>
          <a:noFill/>
        </p:spPr>
        <p:txBody>
          <a:bodyPr wrap="square" rtlCol="0">
            <a:spAutoFit/>
          </a:bodyPr>
          <a:lstStyle/>
          <a:p>
            <a:pPr algn="ctr"/>
            <a:r>
              <a:rPr lang="en-US" sz="2800" dirty="0"/>
              <a:t>PGP-DSE-FT-BLR-JAN-2024</a:t>
            </a:r>
          </a:p>
          <a:p>
            <a:pPr algn="ctr"/>
            <a:r>
              <a:rPr lang="en-US" sz="2400" dirty="0"/>
              <a:t>Group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3EAF0C80-8DAA-21A4-0DF0-856D5E407AB3}"/>
              </a:ext>
            </a:extLst>
          </p:cNvPr>
          <p:cNvSpPr>
            <a:spLocks noGrp="1"/>
          </p:cNvSpPr>
          <p:nvPr>
            <p:ph type="body" sz="half" idx="2"/>
          </p:nvPr>
        </p:nvSpPr>
        <p:spPr>
          <a:xfrm>
            <a:off x="379809" y="303100"/>
            <a:ext cx="3411481" cy="4767942"/>
          </a:xfrm>
        </p:spPr>
        <p:txBody>
          <a:bodyPr>
            <a:normAutofit fontScale="92500" lnSpcReduction="20000"/>
          </a:bodyPr>
          <a:lstStyle/>
          <a:p>
            <a:r>
              <a:rPr lang="en-US" sz="1500" dirty="0"/>
              <a:t>Key inferences:</a:t>
            </a:r>
          </a:p>
          <a:p>
            <a:r>
              <a:rPr lang="en-US" sz="1500" dirty="0"/>
              <a:t>Driving Experience vs Income</a:t>
            </a:r>
            <a:r>
              <a:rPr lang="en-US" dirty="0"/>
              <a:t>:</a:t>
            </a:r>
          </a:p>
          <a:p>
            <a:r>
              <a:rPr lang="en-US" sz="1500" dirty="0"/>
              <a:t>Income distribution varies significantly across different driving experience levels.</a:t>
            </a:r>
          </a:p>
          <a:p>
            <a:r>
              <a:rPr lang="en-US" sz="1500" dirty="0"/>
              <a:t>The upper class consistently has the highest income across all driving experience categories.</a:t>
            </a:r>
          </a:p>
          <a:p>
            <a:r>
              <a:rPr lang="en-US" sz="1500" dirty="0"/>
              <a:t>Middle class income is highest for those with 0-5 years of driving experience.</a:t>
            </a:r>
          </a:p>
          <a:p>
            <a:r>
              <a:rPr lang="en-US" sz="1500" dirty="0"/>
              <a:t>The working class shows a declining income trend as driving experience increases.</a:t>
            </a:r>
          </a:p>
          <a:p>
            <a:r>
              <a:rPr lang="en-US" sz="1500" dirty="0"/>
              <a:t>Poverty levels are generally lower for those with more driving experience.</a:t>
            </a:r>
          </a:p>
          <a:p>
            <a:r>
              <a:rPr lang="en-US" sz="1500" dirty="0"/>
              <a:t>The 16-25 years driving experience category shows the most pronounced income inequality between classes.</a:t>
            </a:r>
          </a:p>
          <a:p>
            <a:r>
              <a:rPr lang="en-US" sz="1500" dirty="0"/>
              <a:t>The 26+ years category has the smallest income gap between different classes, excluding the upper class.</a:t>
            </a:r>
          </a:p>
          <a:p>
            <a:r>
              <a:rPr lang="en-US" sz="1500" dirty="0"/>
              <a:t>These observations suggest a complex relationship between driving experience, income, and social class, with different patterns emerging for each income group across the experience spectrum.</a:t>
            </a:r>
          </a:p>
        </p:txBody>
      </p:sp>
      <p:pic>
        <p:nvPicPr>
          <p:cNvPr id="5" name="Picture 4">
            <a:extLst>
              <a:ext uri="{FF2B5EF4-FFF2-40B4-BE49-F238E27FC236}">
                <a16:creationId xmlns:a16="http://schemas.microsoft.com/office/drawing/2014/main" xmlns="" id="{E1FF1B27-FA73-04C1-9BFE-5584B5A4566C}"/>
              </a:ext>
            </a:extLst>
          </p:cNvPr>
          <p:cNvPicPr>
            <a:picLocks noChangeAspect="1"/>
          </p:cNvPicPr>
          <p:nvPr/>
        </p:nvPicPr>
        <p:blipFill>
          <a:blip r:embed="rId2"/>
          <a:stretch>
            <a:fillRect/>
          </a:stretch>
        </p:blipFill>
        <p:spPr>
          <a:xfrm>
            <a:off x="4079712" y="473528"/>
            <a:ext cx="4878551" cy="3780065"/>
          </a:xfrm>
          <a:prstGeom prst="rect">
            <a:avLst/>
          </a:prstGeom>
        </p:spPr>
      </p:pic>
    </p:spTree>
    <p:extLst>
      <p:ext uri="{BB962C8B-B14F-4D97-AF65-F5344CB8AC3E}">
        <p14:creationId xmlns:p14="http://schemas.microsoft.com/office/powerpoint/2010/main" val="73738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xmlns="" id="{BCB7385B-00FB-9C81-E0BD-4A75B88906F6}"/>
              </a:ext>
            </a:extLst>
          </p:cNvPr>
          <p:cNvSpPr>
            <a:spLocks noGrp="1"/>
          </p:cNvSpPr>
          <p:nvPr>
            <p:ph type="body" sz="half" idx="2"/>
          </p:nvPr>
        </p:nvSpPr>
        <p:spPr>
          <a:xfrm>
            <a:off x="507773" y="236763"/>
            <a:ext cx="3411084" cy="4710793"/>
          </a:xfrm>
        </p:spPr>
        <p:txBody>
          <a:bodyPr>
            <a:normAutofit/>
          </a:bodyPr>
          <a:lstStyle/>
          <a:p>
            <a:r>
              <a:rPr lang="en-US" sz="1400" dirty="0"/>
              <a:t>Key inferences:</a:t>
            </a:r>
          </a:p>
          <a:p>
            <a:r>
              <a:rPr lang="en-US" sz="1400" dirty="0"/>
              <a:t>Vehicle Year vs Vehicle Type</a:t>
            </a:r>
            <a:r>
              <a:rPr lang="en-US" dirty="0"/>
              <a:t>:</a:t>
            </a:r>
            <a:endParaRPr lang="en-US" sz="1200" dirty="0"/>
          </a:p>
          <a:p>
            <a:pPr marL="171450" indent="-171450">
              <a:buFont typeface="Arial" panose="020B0604020202020204" pitchFamily="34" charset="0"/>
              <a:buChar char="•"/>
            </a:pPr>
            <a:r>
              <a:rPr lang="en-US" sz="1400" dirty="0"/>
              <a:t>Sedans are more popular than sports cars in both years shown</a:t>
            </a:r>
          </a:p>
          <a:p>
            <a:pPr marL="171450" indent="-171450">
              <a:buFont typeface="Arial" panose="020B0604020202020204" pitchFamily="34" charset="0"/>
              <a:buChar char="•"/>
            </a:pPr>
            <a:r>
              <a:rPr lang="en-US" sz="1400" dirty="0"/>
              <a:t>There was a significant increase in the number of sedans from the earlier year to 2015</a:t>
            </a:r>
          </a:p>
          <a:p>
            <a:pPr marL="171450" indent="-171450">
              <a:buFont typeface="Arial" panose="020B0604020202020204" pitchFamily="34" charset="0"/>
              <a:buChar char="•"/>
            </a:pPr>
            <a:r>
              <a:rPr lang="en-US" sz="1400" dirty="0"/>
              <a:t>The number of sports cars increased slightly from the earlier year to 2015, but not as dramatically as sedans</a:t>
            </a:r>
          </a:p>
          <a:p>
            <a:pPr marL="171450" indent="-171450">
              <a:buFont typeface="Arial" panose="020B0604020202020204" pitchFamily="34" charset="0"/>
              <a:buChar char="•"/>
            </a:pPr>
            <a:r>
              <a:rPr lang="en-US" sz="1400" dirty="0"/>
              <a:t>In 2015, there were 6610 sedans, which is much higher than the 357 sports cars for the same year.</a:t>
            </a:r>
          </a:p>
          <a:p>
            <a:pPr marL="171450" indent="-171450">
              <a:buFont typeface="Arial" panose="020B0604020202020204" pitchFamily="34" charset="0"/>
              <a:buChar char="•"/>
            </a:pPr>
            <a:r>
              <a:rPr lang="en-US" sz="1400" dirty="0"/>
              <a:t>The earlier year (likely 2014) had 2913 sedans and 120 sports cars, showing a clear preference for sedans even then</a:t>
            </a:r>
          </a:p>
          <a:p>
            <a:pPr marL="171450" indent="-171450">
              <a:buFont typeface="Arial" panose="020B0604020202020204" pitchFamily="34" charset="0"/>
              <a:buChar char="•"/>
            </a:pPr>
            <a:r>
              <a:rPr lang="en-US" sz="1400" dirty="0"/>
              <a:t>The automotive market represented in this data strongly favors sedans over sports cars, with the gap widening in 2015</a:t>
            </a:r>
          </a:p>
          <a:p>
            <a:endParaRPr lang="en-IN" dirty="0"/>
          </a:p>
        </p:txBody>
      </p:sp>
      <p:pic>
        <p:nvPicPr>
          <p:cNvPr id="7" name="Picture 6">
            <a:extLst>
              <a:ext uri="{FF2B5EF4-FFF2-40B4-BE49-F238E27FC236}">
                <a16:creationId xmlns:a16="http://schemas.microsoft.com/office/drawing/2014/main" xmlns="" id="{8D278166-5491-7589-EC58-6C532154D0BF}"/>
              </a:ext>
            </a:extLst>
          </p:cNvPr>
          <p:cNvPicPr>
            <a:picLocks noChangeAspect="1"/>
          </p:cNvPicPr>
          <p:nvPr/>
        </p:nvPicPr>
        <p:blipFill>
          <a:blip r:embed="rId2"/>
          <a:stretch>
            <a:fillRect/>
          </a:stretch>
        </p:blipFill>
        <p:spPr>
          <a:xfrm>
            <a:off x="4449533" y="236763"/>
            <a:ext cx="4583859" cy="3575958"/>
          </a:xfrm>
          <a:prstGeom prst="rect">
            <a:avLst/>
          </a:prstGeom>
        </p:spPr>
      </p:pic>
    </p:spTree>
    <p:extLst>
      <p:ext uri="{BB962C8B-B14F-4D97-AF65-F5344CB8AC3E}">
        <p14:creationId xmlns:p14="http://schemas.microsoft.com/office/powerpoint/2010/main" val="379448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176A70-522A-8455-2B92-C7E6EB76A7CC}"/>
              </a:ext>
            </a:extLst>
          </p:cNvPr>
          <p:cNvSpPr>
            <a:spLocks noGrp="1"/>
          </p:cNvSpPr>
          <p:nvPr>
            <p:ph type="title"/>
          </p:nvPr>
        </p:nvSpPr>
        <p:spPr>
          <a:xfrm>
            <a:off x="627459" y="185040"/>
            <a:ext cx="2562395" cy="579664"/>
          </a:xfrm>
        </p:spPr>
        <p:txBody>
          <a:bodyPr/>
          <a:lstStyle/>
          <a:p>
            <a:r>
              <a:rPr lang="en-US" dirty="0"/>
              <a:t>Num vs Cat:</a:t>
            </a:r>
            <a:endParaRPr lang="en-IN" dirty="0"/>
          </a:p>
        </p:txBody>
      </p:sp>
      <p:sp>
        <p:nvSpPr>
          <p:cNvPr id="4" name="Text Placeholder 3">
            <a:extLst>
              <a:ext uri="{FF2B5EF4-FFF2-40B4-BE49-F238E27FC236}">
                <a16:creationId xmlns:a16="http://schemas.microsoft.com/office/drawing/2014/main" xmlns="" id="{DCB0BD28-51E0-2EF3-F8A0-3D23336E1D09}"/>
              </a:ext>
            </a:extLst>
          </p:cNvPr>
          <p:cNvSpPr>
            <a:spLocks noGrp="1"/>
          </p:cNvSpPr>
          <p:nvPr>
            <p:ph type="body" sz="half" idx="2"/>
          </p:nvPr>
        </p:nvSpPr>
        <p:spPr>
          <a:xfrm>
            <a:off x="627459" y="870892"/>
            <a:ext cx="2817870" cy="4166471"/>
          </a:xfrm>
        </p:spPr>
        <p:txBody>
          <a:bodyPr>
            <a:normAutofit lnSpcReduction="10000"/>
          </a:bodyPr>
          <a:lstStyle/>
          <a:p>
            <a:r>
              <a:rPr lang="en-US" sz="1600" dirty="0"/>
              <a:t>Key findings:</a:t>
            </a:r>
          </a:p>
          <a:p>
            <a:r>
              <a:rPr lang="en-US" sz="1400" dirty="0"/>
              <a:t>Gender vs Outcome:</a:t>
            </a:r>
          </a:p>
          <a:p>
            <a:r>
              <a:rPr lang="en-US" sz="1400" dirty="0"/>
              <a:t>According to the dataset  Males are having higher chance of getting car loans</a:t>
            </a:r>
          </a:p>
          <a:p>
            <a:r>
              <a:rPr lang="en-US" sz="1400" dirty="0"/>
              <a:t>Race vs outcome:</a:t>
            </a:r>
          </a:p>
          <a:p>
            <a:r>
              <a:rPr lang="en-US" sz="1400" dirty="0"/>
              <a:t>Minority race people are comparatively getting more car loans </a:t>
            </a:r>
          </a:p>
          <a:p>
            <a:r>
              <a:rPr lang="en-US" sz="1400" dirty="0"/>
              <a:t>Education vs outcome:</a:t>
            </a:r>
          </a:p>
          <a:p>
            <a:r>
              <a:rPr lang="en-US" sz="1400" dirty="0"/>
              <a:t>People with none education background are having higher chance of getting car loan</a:t>
            </a:r>
          </a:p>
          <a:p>
            <a:r>
              <a:rPr lang="en-IN" sz="1400" dirty="0"/>
              <a:t>Income vs outcome:</a:t>
            </a:r>
          </a:p>
          <a:p>
            <a:r>
              <a:rPr lang="en-US" sz="1400" dirty="0"/>
              <a:t>People with low income(poverty) background are having higher chance of getting car loan</a:t>
            </a:r>
            <a:endParaRPr lang="en-IN" sz="1400" dirty="0"/>
          </a:p>
        </p:txBody>
      </p:sp>
      <p:pic>
        <p:nvPicPr>
          <p:cNvPr id="6" name="Picture 5">
            <a:extLst>
              <a:ext uri="{FF2B5EF4-FFF2-40B4-BE49-F238E27FC236}">
                <a16:creationId xmlns:a16="http://schemas.microsoft.com/office/drawing/2014/main" xmlns="" id="{9CAA10D3-7417-1DD1-6C0A-7922223C2C65}"/>
              </a:ext>
            </a:extLst>
          </p:cNvPr>
          <p:cNvPicPr>
            <a:picLocks noChangeAspect="1"/>
          </p:cNvPicPr>
          <p:nvPr/>
        </p:nvPicPr>
        <p:blipFill>
          <a:blip r:embed="rId2"/>
          <a:stretch>
            <a:fillRect/>
          </a:stretch>
        </p:blipFill>
        <p:spPr>
          <a:xfrm>
            <a:off x="3445329" y="500706"/>
            <a:ext cx="2808106" cy="2177179"/>
          </a:xfrm>
          <a:prstGeom prst="rect">
            <a:avLst/>
          </a:prstGeom>
        </p:spPr>
      </p:pic>
      <p:pic>
        <p:nvPicPr>
          <p:cNvPr id="10" name="Picture 9">
            <a:extLst>
              <a:ext uri="{FF2B5EF4-FFF2-40B4-BE49-F238E27FC236}">
                <a16:creationId xmlns:a16="http://schemas.microsoft.com/office/drawing/2014/main" xmlns="" id="{49AD60DC-90C9-4366-6635-7D382F050DBA}"/>
              </a:ext>
            </a:extLst>
          </p:cNvPr>
          <p:cNvPicPr>
            <a:picLocks noChangeAspect="1"/>
          </p:cNvPicPr>
          <p:nvPr/>
        </p:nvPicPr>
        <p:blipFill>
          <a:blip r:embed="rId3"/>
          <a:stretch>
            <a:fillRect/>
          </a:stretch>
        </p:blipFill>
        <p:spPr>
          <a:xfrm>
            <a:off x="6335894" y="500707"/>
            <a:ext cx="2808106" cy="2177178"/>
          </a:xfrm>
          <a:prstGeom prst="rect">
            <a:avLst/>
          </a:prstGeom>
        </p:spPr>
      </p:pic>
      <p:pic>
        <p:nvPicPr>
          <p:cNvPr id="12" name="Picture 11">
            <a:extLst>
              <a:ext uri="{FF2B5EF4-FFF2-40B4-BE49-F238E27FC236}">
                <a16:creationId xmlns:a16="http://schemas.microsoft.com/office/drawing/2014/main" xmlns="" id="{71E14955-4D24-B10C-4D03-B51478711A86}"/>
              </a:ext>
            </a:extLst>
          </p:cNvPr>
          <p:cNvPicPr>
            <a:picLocks noChangeAspect="1"/>
          </p:cNvPicPr>
          <p:nvPr/>
        </p:nvPicPr>
        <p:blipFill>
          <a:blip r:embed="rId4"/>
          <a:stretch>
            <a:fillRect/>
          </a:stretch>
        </p:blipFill>
        <p:spPr>
          <a:xfrm>
            <a:off x="3445329" y="2915862"/>
            <a:ext cx="3016297" cy="1860245"/>
          </a:xfrm>
          <a:prstGeom prst="rect">
            <a:avLst/>
          </a:prstGeom>
        </p:spPr>
      </p:pic>
      <p:pic>
        <p:nvPicPr>
          <p:cNvPr id="14" name="Picture 13">
            <a:extLst>
              <a:ext uri="{FF2B5EF4-FFF2-40B4-BE49-F238E27FC236}">
                <a16:creationId xmlns:a16="http://schemas.microsoft.com/office/drawing/2014/main" xmlns="" id="{3C4180DE-481E-ABAA-F45D-4A69D53418FB}"/>
              </a:ext>
            </a:extLst>
          </p:cNvPr>
          <p:cNvPicPr>
            <a:picLocks noChangeAspect="1"/>
          </p:cNvPicPr>
          <p:nvPr/>
        </p:nvPicPr>
        <p:blipFill>
          <a:blip r:embed="rId5"/>
          <a:stretch>
            <a:fillRect/>
          </a:stretch>
        </p:blipFill>
        <p:spPr>
          <a:xfrm>
            <a:off x="6461626" y="2917020"/>
            <a:ext cx="2608895" cy="1785609"/>
          </a:xfrm>
          <a:prstGeom prst="rect">
            <a:avLst/>
          </a:prstGeom>
        </p:spPr>
      </p:pic>
    </p:spTree>
    <p:extLst>
      <p:ext uri="{BB962C8B-B14F-4D97-AF65-F5344CB8AC3E}">
        <p14:creationId xmlns:p14="http://schemas.microsoft.com/office/powerpoint/2010/main" val="362615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A153B4-B330-C3E1-C411-A8D7A74A3CA2}"/>
              </a:ext>
            </a:extLst>
          </p:cNvPr>
          <p:cNvSpPr>
            <a:spLocks noGrp="1"/>
          </p:cNvSpPr>
          <p:nvPr>
            <p:ph type="title"/>
          </p:nvPr>
        </p:nvSpPr>
        <p:spPr>
          <a:xfrm>
            <a:off x="629841" y="342901"/>
            <a:ext cx="2758338" cy="628649"/>
          </a:xfrm>
        </p:spPr>
        <p:txBody>
          <a:bodyPr>
            <a:normAutofit/>
          </a:bodyPr>
          <a:lstStyle/>
          <a:p>
            <a:r>
              <a:rPr lang="en-US" sz="1800" b="1" dirty="0">
                <a:latin typeface="+mn-lt"/>
              </a:rPr>
              <a:t>Multivariate</a:t>
            </a:r>
            <a:r>
              <a:rPr lang="en-US" sz="1800" b="1" dirty="0"/>
              <a:t> </a:t>
            </a:r>
            <a:r>
              <a:rPr lang="en-US" sz="1800" b="1" dirty="0">
                <a:latin typeface="+mn-lt"/>
              </a:rPr>
              <a:t>Analysis</a:t>
            </a:r>
            <a:r>
              <a:rPr lang="en-US" sz="1800" dirty="0"/>
              <a:t/>
            </a:r>
            <a:br>
              <a:rPr lang="en-US" sz="1800" dirty="0"/>
            </a:br>
            <a:endParaRPr lang="en-IN" sz="1800" dirty="0"/>
          </a:p>
        </p:txBody>
      </p:sp>
      <p:sp>
        <p:nvSpPr>
          <p:cNvPr id="4" name="Text Placeholder 3">
            <a:extLst>
              <a:ext uri="{FF2B5EF4-FFF2-40B4-BE49-F238E27FC236}">
                <a16:creationId xmlns:a16="http://schemas.microsoft.com/office/drawing/2014/main" xmlns="" id="{AA782555-6281-E8D8-AFCC-27053AF83AE6}"/>
              </a:ext>
            </a:extLst>
          </p:cNvPr>
          <p:cNvSpPr>
            <a:spLocks noGrp="1"/>
          </p:cNvSpPr>
          <p:nvPr>
            <p:ph type="body" sz="half" idx="2"/>
          </p:nvPr>
        </p:nvSpPr>
        <p:spPr>
          <a:xfrm>
            <a:off x="627458" y="971550"/>
            <a:ext cx="3021977" cy="3935186"/>
          </a:xfrm>
        </p:spPr>
        <p:txBody>
          <a:bodyPr/>
          <a:lstStyle/>
          <a:p>
            <a:r>
              <a:rPr lang="en-IN" sz="1600" b="1" dirty="0"/>
              <a:t>Identification of Multicollinearity:</a:t>
            </a:r>
          </a:p>
          <a:p>
            <a:pPr marL="171450" indent="-171450">
              <a:buFont typeface="Arial" panose="020B0604020202020204" pitchFamily="34" charset="0"/>
              <a:buChar char="•"/>
            </a:pPr>
            <a:r>
              <a:rPr lang="en-US" sz="1800" dirty="0" err="1"/>
              <a:t>Past_accidents</a:t>
            </a:r>
            <a:r>
              <a:rPr lang="en-US" sz="1800" dirty="0"/>
              <a:t> and </a:t>
            </a:r>
            <a:r>
              <a:rPr lang="en-US" sz="1800" dirty="0" err="1"/>
              <a:t>Speeding_violations</a:t>
            </a:r>
            <a:r>
              <a:rPr lang="en-US" sz="1800" dirty="0"/>
              <a:t> have weak positive correlation</a:t>
            </a:r>
          </a:p>
          <a:p>
            <a:pPr marL="171450" indent="-171450">
              <a:buFont typeface="Arial" panose="020B0604020202020204" pitchFamily="34" charset="0"/>
              <a:buChar char="•"/>
            </a:pPr>
            <a:r>
              <a:rPr lang="en-US" sz="1800" dirty="0"/>
              <a:t>Other features are not correlated to each other</a:t>
            </a:r>
            <a:endParaRPr lang="en-IN" sz="1800" dirty="0"/>
          </a:p>
        </p:txBody>
      </p:sp>
      <p:pic>
        <p:nvPicPr>
          <p:cNvPr id="6" name="Picture 5">
            <a:extLst>
              <a:ext uri="{FF2B5EF4-FFF2-40B4-BE49-F238E27FC236}">
                <a16:creationId xmlns:a16="http://schemas.microsoft.com/office/drawing/2014/main" xmlns="" id="{89E0C90C-F3A0-C9B4-C244-FF4E05BB5BBB}"/>
              </a:ext>
            </a:extLst>
          </p:cNvPr>
          <p:cNvPicPr>
            <a:picLocks noChangeAspect="1"/>
          </p:cNvPicPr>
          <p:nvPr/>
        </p:nvPicPr>
        <p:blipFill>
          <a:blip r:embed="rId2"/>
          <a:stretch>
            <a:fillRect/>
          </a:stretch>
        </p:blipFill>
        <p:spPr>
          <a:xfrm>
            <a:off x="3454789" y="971550"/>
            <a:ext cx="5128223" cy="3272728"/>
          </a:xfrm>
          <a:prstGeom prst="rect">
            <a:avLst/>
          </a:prstGeom>
        </p:spPr>
      </p:pic>
    </p:spTree>
    <p:extLst>
      <p:ext uri="{BB962C8B-B14F-4D97-AF65-F5344CB8AC3E}">
        <p14:creationId xmlns:p14="http://schemas.microsoft.com/office/powerpoint/2010/main" val="344901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EE7B2-6137-84B9-B1BC-DDC7CA8194BA}"/>
              </a:ext>
            </a:extLst>
          </p:cNvPr>
          <p:cNvSpPr>
            <a:spLocks noGrp="1"/>
          </p:cNvSpPr>
          <p:nvPr>
            <p:ph type="ctrTitle"/>
          </p:nvPr>
        </p:nvSpPr>
        <p:spPr>
          <a:xfrm>
            <a:off x="1143000" y="268571"/>
            <a:ext cx="6760029" cy="668621"/>
          </a:xfrm>
        </p:spPr>
        <p:txBody>
          <a:bodyPr>
            <a:normAutofit fontScale="90000"/>
          </a:bodyPr>
          <a:lstStyle/>
          <a:p>
            <a:r>
              <a:rPr lang="en-US" dirty="0"/>
              <a:t>Data Preprocessing</a:t>
            </a:r>
            <a:endParaRPr lang="en-IN" dirty="0"/>
          </a:p>
        </p:txBody>
      </p:sp>
      <p:sp>
        <p:nvSpPr>
          <p:cNvPr id="3" name="Subtitle 2">
            <a:extLst>
              <a:ext uri="{FF2B5EF4-FFF2-40B4-BE49-F238E27FC236}">
                <a16:creationId xmlns:a16="http://schemas.microsoft.com/office/drawing/2014/main" xmlns="" id="{DB7F38A8-28E7-F0E2-D74A-1AB39C62D942}"/>
              </a:ext>
            </a:extLst>
          </p:cNvPr>
          <p:cNvSpPr>
            <a:spLocks noGrp="1"/>
          </p:cNvSpPr>
          <p:nvPr>
            <p:ph type="subTitle" idx="1"/>
          </p:nvPr>
        </p:nvSpPr>
        <p:spPr>
          <a:xfrm>
            <a:off x="808262" y="1107620"/>
            <a:ext cx="3257551" cy="4035880"/>
          </a:xfrm>
        </p:spPr>
        <p:txBody>
          <a:bodyPr>
            <a:normAutofit fontScale="92500" lnSpcReduction="20000"/>
          </a:bodyPr>
          <a:lstStyle/>
          <a:p>
            <a:pPr algn="l"/>
            <a:r>
              <a:rPr lang="en-US" b="1" dirty="0"/>
              <a:t>Missing Values Treatment</a:t>
            </a:r>
            <a:r>
              <a:rPr lang="en-US" dirty="0"/>
              <a:t>: </a:t>
            </a:r>
          </a:p>
          <a:p>
            <a:pPr algn="l"/>
            <a:r>
              <a:rPr lang="en-US" sz="1600" dirty="0">
                <a:latin typeface="Maven Pro"/>
                <a:ea typeface="Maven Pro"/>
                <a:cs typeface="Maven Pro"/>
                <a:sym typeface="Maven Pro"/>
              </a:rPr>
              <a:t>Approx 18% of missing values from columns </a:t>
            </a:r>
            <a:r>
              <a:rPr lang="en-US" sz="1600" dirty="0" err="1">
                <a:latin typeface="Maven Pro"/>
                <a:ea typeface="Maven Pro"/>
                <a:cs typeface="Maven Pro"/>
                <a:sym typeface="Maven Pro"/>
              </a:rPr>
              <a:t>credit_score</a:t>
            </a:r>
            <a:r>
              <a:rPr lang="en-US" sz="1600" dirty="0">
                <a:latin typeface="Maven Pro"/>
                <a:ea typeface="Maven Pro"/>
                <a:cs typeface="Maven Pro"/>
                <a:sym typeface="Maven Pro"/>
              </a:rPr>
              <a:t>, annual mileage.</a:t>
            </a:r>
          </a:p>
          <a:p>
            <a:pPr algn="l"/>
            <a:endParaRPr lang="en-US" sz="1600" dirty="0">
              <a:latin typeface="Maven Pro"/>
              <a:ea typeface="Maven Pro"/>
              <a:cs typeface="Maven Pro"/>
              <a:sym typeface="Maven Pro"/>
            </a:endParaRPr>
          </a:p>
          <a:p>
            <a:pPr marL="285750" indent="-285750" algn="just">
              <a:buFont typeface="Arial" panose="020B0604020202020204" pitchFamily="34" charset="0"/>
              <a:buChar char="•"/>
            </a:pPr>
            <a:r>
              <a:rPr lang="en-US" sz="1600" dirty="0">
                <a:latin typeface="Maven Pro"/>
                <a:ea typeface="Maven Pro"/>
                <a:cs typeface="Maven Pro"/>
                <a:sym typeface="Maven Pro"/>
              </a:rPr>
              <a:t>As we observed that credit score and annual mileage columns has outliers, we filled the null values in credit score column by using the mean credit score of groups defined by the combination of education and income </a:t>
            </a:r>
          </a:p>
          <a:p>
            <a:pPr marL="285750" indent="-285750" algn="just">
              <a:buFont typeface="Arial" panose="020B0604020202020204" pitchFamily="34" charset="0"/>
              <a:buChar char="•"/>
            </a:pPr>
            <a:r>
              <a:rPr lang="en-US" sz="1600" dirty="0">
                <a:latin typeface="Maven Pro"/>
                <a:ea typeface="Maven Pro"/>
                <a:cs typeface="Maven Pro"/>
                <a:sym typeface="Maven Pro"/>
              </a:rPr>
              <a:t>In annual mileage column, we treated missing values with the average annual mileage for each group of vehicle type and vehicle year</a:t>
            </a:r>
          </a:p>
          <a:p>
            <a:pPr algn="l"/>
            <a:r>
              <a:rPr lang="en-US" dirty="0"/>
              <a:t> </a:t>
            </a:r>
            <a:endParaRPr lang="en-IN" dirty="0"/>
          </a:p>
        </p:txBody>
      </p:sp>
      <p:pic>
        <p:nvPicPr>
          <p:cNvPr id="5" name="Picture 4">
            <a:extLst>
              <a:ext uri="{FF2B5EF4-FFF2-40B4-BE49-F238E27FC236}">
                <a16:creationId xmlns:a16="http://schemas.microsoft.com/office/drawing/2014/main" xmlns="" id="{D8994E42-5A9D-8410-D132-863F26CD7EE2}"/>
              </a:ext>
            </a:extLst>
          </p:cNvPr>
          <p:cNvPicPr>
            <a:picLocks noChangeAspect="1"/>
          </p:cNvPicPr>
          <p:nvPr/>
        </p:nvPicPr>
        <p:blipFill>
          <a:blip r:embed="rId2"/>
          <a:stretch>
            <a:fillRect/>
          </a:stretch>
        </p:blipFill>
        <p:spPr>
          <a:xfrm>
            <a:off x="4363599" y="1060483"/>
            <a:ext cx="4364022" cy="1903153"/>
          </a:xfrm>
          <a:prstGeom prst="rect">
            <a:avLst/>
          </a:prstGeom>
        </p:spPr>
      </p:pic>
      <p:pic>
        <p:nvPicPr>
          <p:cNvPr id="7" name="Picture 6">
            <a:extLst>
              <a:ext uri="{FF2B5EF4-FFF2-40B4-BE49-F238E27FC236}">
                <a16:creationId xmlns:a16="http://schemas.microsoft.com/office/drawing/2014/main" xmlns="" id="{3F0BE0B6-33AD-6378-90C0-44289E65B031}"/>
              </a:ext>
            </a:extLst>
          </p:cNvPr>
          <p:cNvPicPr>
            <a:picLocks noChangeAspect="1"/>
          </p:cNvPicPr>
          <p:nvPr/>
        </p:nvPicPr>
        <p:blipFill>
          <a:blip r:embed="rId3"/>
          <a:stretch>
            <a:fillRect/>
          </a:stretch>
        </p:blipFill>
        <p:spPr>
          <a:xfrm>
            <a:off x="4363600" y="2926767"/>
            <a:ext cx="4364022" cy="2108726"/>
          </a:xfrm>
          <a:prstGeom prst="rect">
            <a:avLst/>
          </a:prstGeom>
        </p:spPr>
      </p:pic>
    </p:spTree>
    <p:extLst>
      <p:ext uri="{BB962C8B-B14F-4D97-AF65-F5344CB8AC3E}">
        <p14:creationId xmlns:p14="http://schemas.microsoft.com/office/powerpoint/2010/main" val="85273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EDFC5-B6A4-41EF-2E7E-8DB4D737866E}"/>
              </a:ext>
            </a:extLst>
          </p:cNvPr>
          <p:cNvSpPr>
            <a:spLocks noGrp="1"/>
          </p:cNvSpPr>
          <p:nvPr>
            <p:ph type="title"/>
          </p:nvPr>
        </p:nvSpPr>
        <p:spPr>
          <a:xfrm>
            <a:off x="629841" y="342900"/>
            <a:ext cx="2839980" cy="759279"/>
          </a:xfrm>
        </p:spPr>
        <p:txBody>
          <a:bodyPr/>
          <a:lstStyle/>
          <a:p>
            <a:r>
              <a:rPr lang="en-US" b="1" dirty="0"/>
              <a:t>Outliers Treatment:</a:t>
            </a:r>
            <a:endParaRPr lang="en-IN" b="1" dirty="0"/>
          </a:p>
        </p:txBody>
      </p:sp>
      <p:sp>
        <p:nvSpPr>
          <p:cNvPr id="4" name="Text Placeholder 3">
            <a:extLst>
              <a:ext uri="{FF2B5EF4-FFF2-40B4-BE49-F238E27FC236}">
                <a16:creationId xmlns:a16="http://schemas.microsoft.com/office/drawing/2014/main" xmlns="" id="{50CE6916-38FA-6791-4951-5D7736C23378}"/>
              </a:ext>
            </a:extLst>
          </p:cNvPr>
          <p:cNvSpPr>
            <a:spLocks noGrp="1"/>
          </p:cNvSpPr>
          <p:nvPr>
            <p:ph type="body" sz="half" idx="2"/>
          </p:nvPr>
        </p:nvSpPr>
        <p:spPr>
          <a:xfrm>
            <a:off x="719647" y="1236070"/>
            <a:ext cx="3664573" cy="3167743"/>
          </a:xfrm>
        </p:spPr>
        <p:txBody>
          <a:bodyPr>
            <a:normAutofit/>
          </a:bodyPr>
          <a:lstStyle/>
          <a:p>
            <a:r>
              <a:rPr lang="en-US" sz="1400" dirty="0"/>
              <a:t>Identification of outliers:</a:t>
            </a:r>
          </a:p>
          <a:p>
            <a:pPr marL="285750" indent="-285750">
              <a:buFont typeface="Arial" panose="020B0604020202020204" pitchFamily="34" charset="0"/>
              <a:buChar char="•"/>
            </a:pPr>
            <a:r>
              <a:rPr lang="en-US" sz="1400" dirty="0"/>
              <a:t>Annual mileage has 3% outliers</a:t>
            </a:r>
          </a:p>
          <a:p>
            <a:pPr marL="285750" indent="-285750">
              <a:buFont typeface="Arial" panose="020B0604020202020204" pitchFamily="34" charset="0"/>
              <a:buChar char="•"/>
            </a:pPr>
            <a:r>
              <a:rPr lang="en-US" sz="1400" dirty="0"/>
              <a:t>Speeding violations has 6% outliers</a:t>
            </a:r>
          </a:p>
          <a:p>
            <a:pPr marL="285750" indent="-285750">
              <a:buFont typeface="Arial" panose="020B0604020202020204" pitchFamily="34" charset="0"/>
              <a:buChar char="•"/>
            </a:pPr>
            <a:r>
              <a:rPr lang="en-US" sz="1400" dirty="0"/>
              <a:t>Duis has 19% outliers are present </a:t>
            </a:r>
          </a:p>
          <a:p>
            <a:pPr marL="285750" indent="-285750">
              <a:buFont typeface="Arial" panose="020B0604020202020204" pitchFamily="34" charset="0"/>
              <a:buChar char="•"/>
            </a:pPr>
            <a:r>
              <a:rPr lang="en-US" sz="1400" dirty="0"/>
              <a:t>Past Accidents has 3% outliers</a:t>
            </a:r>
          </a:p>
          <a:p>
            <a:r>
              <a:rPr lang="en-US" sz="1400" dirty="0"/>
              <a:t>Treatment:</a:t>
            </a:r>
          </a:p>
          <a:p>
            <a:r>
              <a:rPr lang="en-US" sz="1400" dirty="0"/>
              <a:t>We have used capping method for handling the outliers</a:t>
            </a:r>
            <a:endParaRPr lang="en-IN" sz="1400" dirty="0"/>
          </a:p>
        </p:txBody>
      </p:sp>
      <p:pic>
        <p:nvPicPr>
          <p:cNvPr id="5" name="Picture 4">
            <a:extLst>
              <a:ext uri="{FF2B5EF4-FFF2-40B4-BE49-F238E27FC236}">
                <a16:creationId xmlns:a16="http://schemas.microsoft.com/office/drawing/2014/main" xmlns="" id="{342177D2-86E2-81D9-C195-1E5A0DC04F20}"/>
              </a:ext>
            </a:extLst>
          </p:cNvPr>
          <p:cNvPicPr>
            <a:picLocks noChangeAspect="1"/>
          </p:cNvPicPr>
          <p:nvPr/>
        </p:nvPicPr>
        <p:blipFill>
          <a:blip r:embed="rId2"/>
          <a:stretch>
            <a:fillRect/>
          </a:stretch>
        </p:blipFill>
        <p:spPr>
          <a:xfrm>
            <a:off x="719647" y="3495137"/>
            <a:ext cx="6492803" cy="1425063"/>
          </a:xfrm>
          <a:prstGeom prst="rect">
            <a:avLst/>
          </a:prstGeom>
        </p:spPr>
      </p:pic>
    </p:spTree>
    <p:extLst>
      <p:ext uri="{BB962C8B-B14F-4D97-AF65-F5344CB8AC3E}">
        <p14:creationId xmlns:p14="http://schemas.microsoft.com/office/powerpoint/2010/main" val="1163244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5763D-0FB7-1C72-2AA1-A10D94E84C9B}"/>
              </a:ext>
            </a:extLst>
          </p:cNvPr>
          <p:cNvSpPr>
            <a:spLocks noGrp="1"/>
          </p:cNvSpPr>
          <p:nvPr>
            <p:ph type="title"/>
          </p:nvPr>
        </p:nvSpPr>
        <p:spPr>
          <a:xfrm>
            <a:off x="629841" y="342900"/>
            <a:ext cx="2888966" cy="498021"/>
          </a:xfrm>
        </p:spPr>
        <p:txBody>
          <a:bodyPr/>
          <a:lstStyle/>
          <a:p>
            <a:r>
              <a:rPr lang="en-US" b="1" dirty="0"/>
              <a:t>Feature Engineering</a:t>
            </a:r>
            <a:endParaRPr lang="en-IN" b="1" dirty="0"/>
          </a:p>
        </p:txBody>
      </p:sp>
      <p:sp>
        <p:nvSpPr>
          <p:cNvPr id="4" name="Text Placeholder 3">
            <a:extLst>
              <a:ext uri="{FF2B5EF4-FFF2-40B4-BE49-F238E27FC236}">
                <a16:creationId xmlns:a16="http://schemas.microsoft.com/office/drawing/2014/main" xmlns="" id="{B87036B5-C163-8CD1-AADE-E311A0EABBB1}"/>
              </a:ext>
            </a:extLst>
          </p:cNvPr>
          <p:cNvSpPr>
            <a:spLocks noGrp="1"/>
          </p:cNvSpPr>
          <p:nvPr>
            <p:ph type="body" sz="half" idx="2"/>
          </p:nvPr>
        </p:nvSpPr>
        <p:spPr>
          <a:xfrm>
            <a:off x="629840" y="1045029"/>
            <a:ext cx="3631917" cy="3192235"/>
          </a:xfrm>
        </p:spPr>
        <p:txBody>
          <a:bodyPr>
            <a:noAutofit/>
          </a:bodyPr>
          <a:lstStyle/>
          <a:p>
            <a:pPr marL="171450" indent="-171450">
              <a:buFont typeface="Arial" panose="020B0604020202020204" pitchFamily="34" charset="0"/>
              <a:buChar char="•"/>
            </a:pPr>
            <a:r>
              <a:rPr lang="en-US" sz="1400" dirty="0"/>
              <a:t>We have done feature engineering for column Postal code</a:t>
            </a:r>
          </a:p>
          <a:p>
            <a:pPr marL="171450" indent="-171450">
              <a:buFont typeface="Arial" panose="020B0604020202020204" pitchFamily="34" charset="0"/>
              <a:buChar char="•"/>
            </a:pPr>
            <a:r>
              <a:rPr lang="en-US" sz="1400" dirty="0"/>
              <a:t>As it has only 4 unique codes</a:t>
            </a:r>
          </a:p>
          <a:p>
            <a:pPr marL="171450" indent="-171450">
              <a:buFont typeface="Arial" panose="020B0604020202020204" pitchFamily="34" charset="0"/>
              <a:buChar char="•"/>
            </a:pPr>
            <a:r>
              <a:rPr lang="en-US" sz="1400" dirty="0"/>
              <a:t>We made that four codes into 4 cities:</a:t>
            </a:r>
          </a:p>
          <a:p>
            <a:pPr marL="514350" lvl="1" indent="-171450">
              <a:buFont typeface="Arial" panose="020B0604020202020204" pitchFamily="34" charset="0"/>
              <a:buChar char="•"/>
            </a:pPr>
            <a:r>
              <a:rPr lang="en-US" sz="1250" dirty="0"/>
              <a:t>New York, Florida, California, Mary Land</a:t>
            </a:r>
            <a:endParaRPr lang="en-US" sz="1100" dirty="0"/>
          </a:p>
          <a:p>
            <a:pPr marL="171450" indent="-171450">
              <a:buFont typeface="Arial" panose="020B0604020202020204" pitchFamily="34" charset="0"/>
              <a:buChar char="•"/>
            </a:pPr>
            <a:r>
              <a:rPr lang="en-US" sz="1400" dirty="0"/>
              <a:t>Risk score  is the combination of speeding </a:t>
            </a:r>
          </a:p>
          <a:p>
            <a:r>
              <a:rPr lang="en-US" sz="1400" dirty="0"/>
              <a:t>    violation, DUIS, past accidents </a:t>
            </a:r>
          </a:p>
          <a:p>
            <a:pPr marL="171450" indent="-171450">
              <a:buFont typeface="Arial" panose="020B0604020202020204" pitchFamily="34" charset="0"/>
              <a:buChar char="•"/>
            </a:pPr>
            <a:r>
              <a:rPr lang="en-US" sz="1400" dirty="0"/>
              <a:t>We have binned those risk scores as high risk and low risk accordingly </a:t>
            </a:r>
          </a:p>
          <a:p>
            <a:r>
              <a:rPr lang="en-US" sz="1400" dirty="0"/>
              <a:t>    </a:t>
            </a:r>
          </a:p>
          <a:p>
            <a:pPr marL="171450" indent="-171450">
              <a:buFont typeface="Arial" panose="020B0604020202020204" pitchFamily="34" charset="0"/>
              <a:buChar char="•"/>
            </a:pPr>
            <a:endParaRPr lang="en-US" sz="1400" dirty="0"/>
          </a:p>
          <a:p>
            <a:pPr lvl="1"/>
            <a:endParaRPr lang="en-US" sz="1400" dirty="0"/>
          </a:p>
        </p:txBody>
      </p:sp>
      <p:pic>
        <p:nvPicPr>
          <p:cNvPr id="5" name="Picture 4">
            <a:extLst>
              <a:ext uri="{FF2B5EF4-FFF2-40B4-BE49-F238E27FC236}">
                <a16:creationId xmlns:a16="http://schemas.microsoft.com/office/drawing/2014/main" xmlns="" id="{AB91E07A-1086-A2F9-5408-ABE18CB9F4A0}"/>
              </a:ext>
            </a:extLst>
          </p:cNvPr>
          <p:cNvPicPr>
            <a:picLocks noChangeAspect="1"/>
          </p:cNvPicPr>
          <p:nvPr/>
        </p:nvPicPr>
        <p:blipFill>
          <a:blip r:embed="rId2"/>
          <a:stretch>
            <a:fillRect/>
          </a:stretch>
        </p:blipFill>
        <p:spPr>
          <a:xfrm>
            <a:off x="4286252" y="879963"/>
            <a:ext cx="4061812" cy="1691787"/>
          </a:xfrm>
          <a:prstGeom prst="rect">
            <a:avLst/>
          </a:prstGeom>
        </p:spPr>
      </p:pic>
      <p:pic>
        <p:nvPicPr>
          <p:cNvPr id="8" name="Picture 7">
            <a:extLst>
              <a:ext uri="{FF2B5EF4-FFF2-40B4-BE49-F238E27FC236}">
                <a16:creationId xmlns:a16="http://schemas.microsoft.com/office/drawing/2014/main" xmlns="" id="{7875299C-9F09-A906-A88C-B4465FB90309}"/>
              </a:ext>
            </a:extLst>
          </p:cNvPr>
          <p:cNvPicPr>
            <a:picLocks noChangeAspect="1"/>
          </p:cNvPicPr>
          <p:nvPr/>
        </p:nvPicPr>
        <p:blipFill>
          <a:blip r:embed="rId3"/>
          <a:stretch>
            <a:fillRect/>
          </a:stretch>
        </p:blipFill>
        <p:spPr>
          <a:xfrm>
            <a:off x="4140261" y="3092699"/>
            <a:ext cx="4617977" cy="1170838"/>
          </a:xfrm>
          <a:prstGeom prst="rect">
            <a:avLst/>
          </a:prstGeom>
        </p:spPr>
      </p:pic>
    </p:spTree>
    <p:extLst>
      <p:ext uri="{BB962C8B-B14F-4D97-AF65-F5344CB8AC3E}">
        <p14:creationId xmlns:p14="http://schemas.microsoft.com/office/powerpoint/2010/main" val="209949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9864B-0BA7-36D3-AC3F-8F5D444C514E}"/>
              </a:ext>
            </a:extLst>
          </p:cNvPr>
          <p:cNvSpPr>
            <a:spLocks noGrp="1"/>
          </p:cNvSpPr>
          <p:nvPr>
            <p:ph type="ctrTitle"/>
          </p:nvPr>
        </p:nvSpPr>
        <p:spPr>
          <a:xfrm>
            <a:off x="342901" y="244930"/>
            <a:ext cx="3412670" cy="800100"/>
          </a:xfrm>
        </p:spPr>
        <p:txBody>
          <a:bodyPr>
            <a:normAutofit/>
          </a:bodyPr>
          <a:lstStyle/>
          <a:p>
            <a:pPr algn="l"/>
            <a:r>
              <a:rPr lang="en-US" sz="2400" dirty="0">
                <a:latin typeface="+mn-lt"/>
              </a:rPr>
              <a:t>Statistical Test for Feature Engineered Column</a:t>
            </a:r>
            <a:endParaRPr lang="en-IN" sz="2400" dirty="0">
              <a:latin typeface="+mn-lt"/>
            </a:endParaRPr>
          </a:p>
        </p:txBody>
      </p:sp>
      <p:sp>
        <p:nvSpPr>
          <p:cNvPr id="3" name="Subtitle 2">
            <a:extLst>
              <a:ext uri="{FF2B5EF4-FFF2-40B4-BE49-F238E27FC236}">
                <a16:creationId xmlns:a16="http://schemas.microsoft.com/office/drawing/2014/main" xmlns="" id="{CEA075E5-3E86-46DE-D90C-E24C7C12E19B}"/>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xmlns="" id="{435992C7-B27C-903C-C421-168640D620AF}"/>
              </a:ext>
            </a:extLst>
          </p:cNvPr>
          <p:cNvPicPr>
            <a:picLocks noChangeAspect="1"/>
          </p:cNvPicPr>
          <p:nvPr/>
        </p:nvPicPr>
        <p:blipFill>
          <a:blip r:embed="rId2"/>
          <a:stretch>
            <a:fillRect/>
          </a:stretch>
        </p:blipFill>
        <p:spPr>
          <a:xfrm>
            <a:off x="408215" y="1142999"/>
            <a:ext cx="8294914" cy="3451257"/>
          </a:xfrm>
          <a:prstGeom prst="rect">
            <a:avLst/>
          </a:prstGeom>
        </p:spPr>
      </p:pic>
    </p:spTree>
    <p:extLst>
      <p:ext uri="{BB962C8B-B14F-4D97-AF65-F5344CB8AC3E}">
        <p14:creationId xmlns:p14="http://schemas.microsoft.com/office/powerpoint/2010/main" val="272385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9B77E-898A-80A2-AB92-D535A482F175}"/>
              </a:ext>
            </a:extLst>
          </p:cNvPr>
          <p:cNvSpPr>
            <a:spLocks noGrp="1"/>
          </p:cNvSpPr>
          <p:nvPr>
            <p:ph type="ctrTitle"/>
          </p:nvPr>
        </p:nvSpPr>
        <p:spPr>
          <a:xfrm>
            <a:off x="1053193" y="164136"/>
            <a:ext cx="6858000" cy="733935"/>
          </a:xfrm>
        </p:spPr>
        <p:txBody>
          <a:bodyPr>
            <a:normAutofit/>
          </a:bodyPr>
          <a:lstStyle/>
          <a:p>
            <a:pPr algn="l"/>
            <a:r>
              <a:rPr lang="en-US" sz="2400" b="1" dirty="0"/>
              <a:t>Encoding</a:t>
            </a:r>
            <a:endParaRPr lang="en-IN" sz="2400" b="1" dirty="0"/>
          </a:p>
        </p:txBody>
      </p:sp>
      <p:sp>
        <p:nvSpPr>
          <p:cNvPr id="3" name="Subtitle 2">
            <a:extLst>
              <a:ext uri="{FF2B5EF4-FFF2-40B4-BE49-F238E27FC236}">
                <a16:creationId xmlns:a16="http://schemas.microsoft.com/office/drawing/2014/main" xmlns="" id="{BB7BB765-D3EF-F17D-5C8E-D87B23EA3D17}"/>
              </a:ext>
            </a:extLst>
          </p:cNvPr>
          <p:cNvSpPr>
            <a:spLocks noGrp="1"/>
          </p:cNvSpPr>
          <p:nvPr>
            <p:ph type="subTitle" idx="1"/>
          </p:nvPr>
        </p:nvSpPr>
        <p:spPr>
          <a:xfrm>
            <a:off x="1053193" y="1101327"/>
            <a:ext cx="6743700" cy="3617629"/>
          </a:xfrm>
        </p:spPr>
        <p:txBody>
          <a:bodyPr/>
          <a:lstStyle/>
          <a:p>
            <a:pPr marL="285750" indent="-285750" algn="l">
              <a:buFont typeface="Arial" panose="020B0604020202020204" pitchFamily="34" charset="0"/>
              <a:buChar char="•"/>
            </a:pPr>
            <a:r>
              <a:rPr lang="en-US" dirty="0"/>
              <a:t>Encoding is one of the pre- processing steps which we convert categorical columns to numerical columns </a:t>
            </a:r>
          </a:p>
          <a:p>
            <a:pPr marL="285750" indent="-285750" algn="l">
              <a:buFont typeface="Arial" panose="020B0604020202020204" pitchFamily="34" charset="0"/>
              <a:buChar char="•"/>
            </a:pPr>
            <a:r>
              <a:rPr lang="en-US" dirty="0"/>
              <a:t>Model will perform good on numerical values. So that we used encoding techniques</a:t>
            </a:r>
          </a:p>
          <a:p>
            <a:pPr marL="285750" indent="-285750" algn="l">
              <a:buFont typeface="Arial" panose="020B0604020202020204" pitchFamily="34" charset="0"/>
              <a:buChar char="•"/>
            </a:pPr>
            <a:r>
              <a:rPr lang="en-US" dirty="0"/>
              <a:t>There are several encoding techniques available. Based on our dataset </a:t>
            </a:r>
          </a:p>
          <a:p>
            <a:pPr marL="285750" indent="-285750" algn="l">
              <a:buFont typeface="Arial" panose="020B0604020202020204" pitchFamily="34" charset="0"/>
              <a:buChar char="•"/>
            </a:pPr>
            <a:r>
              <a:rPr lang="en-US" dirty="0"/>
              <a:t>We used N-1 encoding and ordinal encoding</a:t>
            </a:r>
          </a:p>
          <a:p>
            <a:pPr algn="l"/>
            <a:endParaRPr lang="en-IN" dirty="0"/>
          </a:p>
        </p:txBody>
      </p:sp>
    </p:spTree>
    <p:extLst>
      <p:ext uri="{BB962C8B-B14F-4D97-AF65-F5344CB8AC3E}">
        <p14:creationId xmlns:p14="http://schemas.microsoft.com/office/powerpoint/2010/main" val="2146658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32FB7-1970-627A-506D-C5AB360351A8}"/>
              </a:ext>
            </a:extLst>
          </p:cNvPr>
          <p:cNvSpPr>
            <a:spLocks noGrp="1"/>
          </p:cNvSpPr>
          <p:nvPr>
            <p:ph type="ctrTitle"/>
          </p:nvPr>
        </p:nvSpPr>
        <p:spPr>
          <a:xfrm>
            <a:off x="914400" y="317557"/>
            <a:ext cx="6172200" cy="717607"/>
          </a:xfrm>
        </p:spPr>
        <p:txBody>
          <a:bodyPr>
            <a:normAutofit/>
          </a:bodyPr>
          <a:lstStyle/>
          <a:p>
            <a:pPr algn="l"/>
            <a:r>
              <a:rPr lang="en-US" sz="2400" b="1" dirty="0"/>
              <a:t>Base model Building</a:t>
            </a:r>
            <a:endParaRPr lang="en-IN" sz="2400" b="1" dirty="0"/>
          </a:p>
        </p:txBody>
      </p:sp>
      <p:sp>
        <p:nvSpPr>
          <p:cNvPr id="3" name="Subtitle 2">
            <a:extLst>
              <a:ext uri="{FF2B5EF4-FFF2-40B4-BE49-F238E27FC236}">
                <a16:creationId xmlns:a16="http://schemas.microsoft.com/office/drawing/2014/main" xmlns="" id="{0E65E78D-FA52-05B4-37CA-61A2BCE192F1}"/>
              </a:ext>
            </a:extLst>
          </p:cNvPr>
          <p:cNvSpPr>
            <a:spLocks noGrp="1"/>
          </p:cNvSpPr>
          <p:nvPr>
            <p:ph type="subTitle" idx="1"/>
          </p:nvPr>
        </p:nvSpPr>
        <p:spPr>
          <a:xfrm>
            <a:off x="914400" y="1248283"/>
            <a:ext cx="7519307" cy="3577660"/>
          </a:xfrm>
        </p:spPr>
        <p:txBody>
          <a:bodyPr/>
          <a:lstStyle/>
          <a:p>
            <a:pPr algn="just"/>
            <a:r>
              <a:rPr lang="en-US" b="1" dirty="0"/>
              <a:t>Splitting of Data:  </a:t>
            </a:r>
            <a:r>
              <a:rPr lang="en-US" dirty="0"/>
              <a:t>We have split the data into 70% training and 30% testing.</a:t>
            </a:r>
          </a:p>
          <a:p>
            <a:pPr algn="just"/>
            <a:endParaRPr lang="en-US" dirty="0"/>
          </a:p>
          <a:p>
            <a:pPr algn="just"/>
            <a:r>
              <a:rPr lang="en-US" b="1" dirty="0"/>
              <a:t>Base Model : </a:t>
            </a:r>
          </a:p>
          <a:p>
            <a:pPr marL="285750" indent="-285750" algn="just">
              <a:buFont typeface="Arial" panose="020B0604020202020204" pitchFamily="34" charset="0"/>
              <a:buChar char="•"/>
            </a:pPr>
            <a:r>
              <a:rPr lang="en-US" dirty="0"/>
              <a:t>We have used Logistic Regression algorithm as our base model as it is a classification problem </a:t>
            </a:r>
          </a:p>
          <a:p>
            <a:pPr marL="285750" indent="-285750" algn="just">
              <a:buFont typeface="Arial" panose="020B0604020202020204" pitchFamily="34" charset="0"/>
              <a:buChar char="•"/>
            </a:pPr>
            <a:r>
              <a:rPr lang="en-US" dirty="0"/>
              <a:t>Class 1 contains the customers who claimed the loan and Class 0 contains the customers who did not claim the loan</a:t>
            </a:r>
          </a:p>
          <a:p>
            <a:pPr algn="l"/>
            <a:endParaRPr lang="en-IN" dirty="0"/>
          </a:p>
        </p:txBody>
      </p:sp>
    </p:spTree>
    <p:extLst>
      <p:ext uri="{BB962C8B-B14F-4D97-AF65-F5344CB8AC3E}">
        <p14:creationId xmlns:p14="http://schemas.microsoft.com/office/powerpoint/2010/main" val="300364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4"/>
          <p:cNvSpPr txBox="1">
            <a:spLocks noGrp="1"/>
          </p:cNvSpPr>
          <p:nvPr>
            <p:ph type="body" idx="1"/>
          </p:nvPr>
        </p:nvSpPr>
        <p:spPr>
          <a:xfrm>
            <a:off x="597375" y="1292125"/>
            <a:ext cx="7866900" cy="2929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600"/>
              </a:spcBef>
              <a:spcAft>
                <a:spcPts val="0"/>
              </a:spcAft>
              <a:buSzPts val="1000"/>
              <a:buNone/>
            </a:pPr>
            <a:r>
              <a:rPr lang="en" sz="1500" b="1" dirty="0"/>
              <a:t>Business</a:t>
            </a:r>
            <a:r>
              <a:rPr lang="en" sz="1500" b="1" dirty="0">
                <a:solidFill>
                  <a:schemeClr val="accent2"/>
                </a:solidFill>
              </a:rPr>
              <a:t> </a:t>
            </a:r>
            <a:r>
              <a:rPr lang="en" sz="1500" b="1" dirty="0"/>
              <a:t>Problem</a:t>
            </a:r>
            <a:endParaRPr sz="1500" b="1" dirty="0"/>
          </a:p>
          <a:p>
            <a:pPr marL="0" lvl="0" indent="0" algn="just" rtl="0">
              <a:lnSpc>
                <a:spcPct val="100000"/>
              </a:lnSpc>
              <a:spcBef>
                <a:spcPts val="1600"/>
              </a:spcBef>
              <a:spcAft>
                <a:spcPts val="0"/>
              </a:spcAft>
              <a:buSzPts val="1000"/>
              <a:buNone/>
            </a:pPr>
            <a:r>
              <a:rPr lang="en-US" sz="1400" dirty="0"/>
              <a:t>The overview of the project is to find the consumer behavior from the annual car loan data. Taking Third Party Liability (TPL) car loan coverage is mandatory in India. The TPL policy covers you against the legal ramifications of an accident caused by you. </a:t>
            </a:r>
          </a:p>
          <a:p>
            <a:pPr marL="0" lvl="0" indent="0" algn="just" rtl="0">
              <a:lnSpc>
                <a:spcPct val="100000"/>
              </a:lnSpc>
              <a:spcBef>
                <a:spcPts val="1600"/>
              </a:spcBef>
              <a:spcAft>
                <a:spcPts val="0"/>
              </a:spcAft>
              <a:buSzPts val="1000"/>
              <a:buNone/>
            </a:pPr>
            <a:r>
              <a:rPr lang="en-US" sz="1400" dirty="0"/>
              <a:t>The primary objective is predicting whether the customer has claimed the loan based on various input features. </a:t>
            </a:r>
            <a:endParaRPr lang="en-US" sz="1300" dirty="0"/>
          </a:p>
          <a:p>
            <a:pPr marL="0" lvl="0" indent="0" algn="just" rtl="0">
              <a:lnSpc>
                <a:spcPct val="100000"/>
              </a:lnSpc>
              <a:spcBef>
                <a:spcPts val="1600"/>
              </a:spcBef>
              <a:spcAft>
                <a:spcPts val="0"/>
              </a:spcAft>
              <a:buSzPts val="1000"/>
              <a:buNone/>
            </a:pPr>
            <a:endParaRPr dirty="0"/>
          </a:p>
        </p:txBody>
      </p:sp>
      <p:sp>
        <p:nvSpPr>
          <p:cNvPr id="443" name="Google Shape;443;p24"/>
          <p:cNvSpPr txBox="1">
            <a:spLocks noGrp="1"/>
          </p:cNvSpPr>
          <p:nvPr>
            <p:ph type="ctr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b="1" dirty="0"/>
              <a:t>Problem</a:t>
            </a:r>
            <a:r>
              <a:rPr lang="en" dirty="0"/>
              <a:t> </a:t>
            </a:r>
            <a:r>
              <a:rPr lang="en" b="1" dirty="0"/>
              <a:t>Statement</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103EC-B08B-9BCF-D454-2DD38A332D9D}"/>
              </a:ext>
            </a:extLst>
          </p:cNvPr>
          <p:cNvSpPr>
            <a:spLocks noGrp="1"/>
          </p:cNvSpPr>
          <p:nvPr>
            <p:ph type="ctrTitle"/>
          </p:nvPr>
        </p:nvSpPr>
        <p:spPr>
          <a:xfrm>
            <a:off x="947057" y="310242"/>
            <a:ext cx="3429000" cy="628650"/>
          </a:xfrm>
        </p:spPr>
        <p:txBody>
          <a:bodyPr>
            <a:normAutofit/>
          </a:bodyPr>
          <a:lstStyle/>
          <a:p>
            <a:pPr algn="just"/>
            <a:r>
              <a:rPr lang="en-US" sz="2400" dirty="0">
                <a:latin typeface="+mn-lt"/>
              </a:rPr>
              <a:t>Model Tuning</a:t>
            </a:r>
            <a:endParaRPr lang="en-IN" sz="2400" dirty="0">
              <a:latin typeface="+mn-lt"/>
            </a:endParaRPr>
          </a:p>
        </p:txBody>
      </p:sp>
      <p:sp>
        <p:nvSpPr>
          <p:cNvPr id="4" name="Subtitle 3">
            <a:extLst>
              <a:ext uri="{FF2B5EF4-FFF2-40B4-BE49-F238E27FC236}">
                <a16:creationId xmlns:a16="http://schemas.microsoft.com/office/drawing/2014/main" xmlns="" id="{278882DA-CD98-AA98-EADF-821753302D19}"/>
              </a:ext>
            </a:extLst>
          </p:cNvPr>
          <p:cNvSpPr>
            <a:spLocks noGrp="1"/>
          </p:cNvSpPr>
          <p:nvPr>
            <p:ph type="subTitle" idx="1"/>
          </p:nvPr>
        </p:nvSpPr>
        <p:spPr>
          <a:xfrm>
            <a:off x="1028699" y="1257300"/>
            <a:ext cx="7004957" cy="3371850"/>
          </a:xfrm>
        </p:spPr>
        <p:txBody>
          <a:bodyPr/>
          <a:lstStyle/>
          <a:p>
            <a:pPr marL="285750" indent="-285750" algn="just">
              <a:buFont typeface="Arial" panose="020B0604020202020204" pitchFamily="34" charset="0"/>
              <a:buChar char="•"/>
            </a:pPr>
            <a:r>
              <a:rPr lang="en-US" sz="1600" dirty="0"/>
              <a:t>Grid search is a technique used in hyperparameter tuning to find the optimal combination of hyperparameters for a machine learning model</a:t>
            </a:r>
          </a:p>
          <a:p>
            <a:pPr marL="285750" indent="-285750" algn="just">
              <a:buFont typeface="Arial" panose="020B0604020202020204" pitchFamily="34" charset="0"/>
              <a:buChar char="•"/>
            </a:pPr>
            <a:r>
              <a:rPr lang="en-IN" sz="1600" dirty="0"/>
              <a:t>The process involves:</a:t>
            </a:r>
          </a:p>
          <a:p>
            <a:pPr marL="628650" lvl="1" indent="-285750" algn="just">
              <a:buFont typeface="Arial" panose="020B0604020202020204" pitchFamily="34" charset="0"/>
              <a:buChar char="•"/>
            </a:pPr>
            <a:r>
              <a:rPr lang="en-US" sz="1600" dirty="0"/>
              <a:t>Defining a set of hyperparameters</a:t>
            </a:r>
            <a:endParaRPr lang="en-IN" sz="1600" dirty="0"/>
          </a:p>
          <a:p>
            <a:pPr marL="628650" lvl="1" indent="-285750" algn="just">
              <a:buFont typeface="Arial" panose="020B0604020202020204" pitchFamily="34" charset="0"/>
              <a:buChar char="•"/>
            </a:pPr>
            <a:r>
              <a:rPr lang="en-IN" sz="1600" dirty="0"/>
              <a:t>Creating a parameter grid</a:t>
            </a:r>
          </a:p>
          <a:p>
            <a:pPr marL="628650" lvl="1" indent="-285750" algn="just">
              <a:buFont typeface="Arial" panose="020B0604020202020204" pitchFamily="34" charset="0"/>
              <a:buChar char="•"/>
            </a:pPr>
            <a:r>
              <a:rPr lang="en-US" sz="1600" dirty="0"/>
              <a:t>Training and evaluating the model</a:t>
            </a:r>
            <a:endParaRPr lang="en-IN" sz="1600" dirty="0"/>
          </a:p>
          <a:p>
            <a:pPr marL="628650" lvl="1" indent="-285750" algn="just">
              <a:buFont typeface="Arial" panose="020B0604020202020204" pitchFamily="34" charset="0"/>
              <a:buChar char="•"/>
            </a:pPr>
            <a:r>
              <a:rPr lang="en-IN" sz="1600" dirty="0"/>
              <a:t>Selecting the best hyperparameters</a:t>
            </a:r>
          </a:p>
          <a:p>
            <a:pPr algn="l"/>
            <a:endParaRPr lang="en-IN" dirty="0"/>
          </a:p>
        </p:txBody>
      </p:sp>
    </p:spTree>
    <p:extLst>
      <p:ext uri="{BB962C8B-B14F-4D97-AF65-F5344CB8AC3E}">
        <p14:creationId xmlns:p14="http://schemas.microsoft.com/office/powerpoint/2010/main" val="608339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8D8BFA-B8C8-1831-19A3-A3117BD33195}"/>
              </a:ext>
            </a:extLst>
          </p:cNvPr>
          <p:cNvSpPr>
            <a:spLocks noGrp="1"/>
          </p:cNvSpPr>
          <p:nvPr>
            <p:ph type="ctrTitle"/>
          </p:nvPr>
        </p:nvSpPr>
        <p:spPr>
          <a:xfrm>
            <a:off x="979715" y="466215"/>
            <a:ext cx="5919107" cy="554321"/>
          </a:xfrm>
        </p:spPr>
        <p:txBody>
          <a:bodyPr>
            <a:normAutofit/>
          </a:bodyPr>
          <a:lstStyle/>
          <a:p>
            <a:pPr algn="l"/>
            <a:r>
              <a:rPr lang="en-US" sz="2400" b="1" dirty="0"/>
              <a:t>Evaluation</a:t>
            </a:r>
            <a:endParaRPr lang="en-IN" sz="2400" b="1" dirty="0"/>
          </a:p>
        </p:txBody>
      </p:sp>
      <p:sp>
        <p:nvSpPr>
          <p:cNvPr id="3" name="Subtitle 2">
            <a:extLst>
              <a:ext uri="{FF2B5EF4-FFF2-40B4-BE49-F238E27FC236}">
                <a16:creationId xmlns:a16="http://schemas.microsoft.com/office/drawing/2014/main" xmlns="" id="{B264191B-5C18-91EF-92F5-42348D957901}"/>
              </a:ext>
            </a:extLst>
          </p:cNvPr>
          <p:cNvSpPr>
            <a:spLocks noGrp="1"/>
          </p:cNvSpPr>
          <p:nvPr>
            <p:ph type="subTitle" idx="1"/>
          </p:nvPr>
        </p:nvSpPr>
        <p:spPr>
          <a:xfrm>
            <a:off x="979715" y="1329928"/>
            <a:ext cx="3388178" cy="3136480"/>
          </a:xfrm>
        </p:spPr>
        <p:txBody>
          <a:bodyPr/>
          <a:lstStyle/>
          <a:p>
            <a:pPr marL="285750" indent="-285750" algn="l">
              <a:buFont typeface="Arial" panose="020B0604020202020204" pitchFamily="34" charset="0"/>
              <a:buChar char="•"/>
            </a:pPr>
            <a:r>
              <a:rPr lang="en" sz="1600" dirty="0">
                <a:ea typeface="Maven Pro"/>
                <a:cs typeface="Maven Pro"/>
                <a:sym typeface="Maven Pro"/>
              </a:rPr>
              <a:t>We used Classification Report for both training and testing data</a:t>
            </a:r>
          </a:p>
          <a:p>
            <a:pPr marL="285750" indent="-285750" algn="l">
              <a:buFont typeface="Arial" panose="020B0604020202020204" pitchFamily="34" charset="0"/>
              <a:buChar char="•"/>
            </a:pPr>
            <a:r>
              <a:rPr lang="en" sz="1600" dirty="0">
                <a:ea typeface="Maven Pro"/>
                <a:cs typeface="Maven Pro"/>
                <a:sym typeface="Maven Pro"/>
              </a:rPr>
              <a:t>We built model with different algorthims and got the training and testing accuracy</a:t>
            </a:r>
          </a:p>
          <a:p>
            <a:pPr algn="l"/>
            <a:endParaRPr lang="en" sz="1600" dirty="0">
              <a:latin typeface="Maven Pro"/>
              <a:ea typeface="Maven Pro"/>
              <a:cs typeface="Maven Pro"/>
              <a:sym typeface="Maven Pro"/>
            </a:endParaRPr>
          </a:p>
          <a:p>
            <a:pPr algn="l"/>
            <a:endParaRPr lang="en" sz="1800" dirty="0">
              <a:latin typeface="Maven Pro"/>
              <a:ea typeface="Maven Pro"/>
              <a:cs typeface="Maven Pro"/>
              <a:sym typeface="Maven Pro"/>
            </a:endParaRPr>
          </a:p>
          <a:p>
            <a:pPr algn="l"/>
            <a:endParaRPr lang="en-IN" dirty="0"/>
          </a:p>
        </p:txBody>
      </p:sp>
      <p:pic>
        <p:nvPicPr>
          <p:cNvPr id="5" name="Picture 4">
            <a:extLst>
              <a:ext uri="{FF2B5EF4-FFF2-40B4-BE49-F238E27FC236}">
                <a16:creationId xmlns:a16="http://schemas.microsoft.com/office/drawing/2014/main" xmlns="" id="{8B83CEAC-1AB0-473C-EF90-20DF88C27850}"/>
              </a:ext>
            </a:extLst>
          </p:cNvPr>
          <p:cNvPicPr>
            <a:picLocks noChangeAspect="1"/>
          </p:cNvPicPr>
          <p:nvPr/>
        </p:nvPicPr>
        <p:blipFill>
          <a:blip r:embed="rId2"/>
          <a:stretch>
            <a:fillRect/>
          </a:stretch>
        </p:blipFill>
        <p:spPr>
          <a:xfrm>
            <a:off x="4776109" y="954678"/>
            <a:ext cx="4083260" cy="3511730"/>
          </a:xfrm>
          <a:prstGeom prst="rect">
            <a:avLst/>
          </a:prstGeom>
        </p:spPr>
      </p:pic>
      <p:sp>
        <p:nvSpPr>
          <p:cNvPr id="4" name="Arrow: Right 3">
            <a:extLst>
              <a:ext uri="{FF2B5EF4-FFF2-40B4-BE49-F238E27FC236}">
                <a16:creationId xmlns:a16="http://schemas.microsoft.com/office/drawing/2014/main" xmlns="" id="{FCE81094-CB8D-05C3-EDD1-D93870363A07}"/>
              </a:ext>
            </a:extLst>
          </p:cNvPr>
          <p:cNvSpPr/>
          <p:nvPr/>
        </p:nvSpPr>
        <p:spPr>
          <a:xfrm>
            <a:off x="4257675" y="3050381"/>
            <a:ext cx="428625" cy="1285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350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9"/>
          <p:cNvSpPr txBox="1">
            <a:spLocks noGrp="1"/>
          </p:cNvSpPr>
          <p:nvPr>
            <p:ph type="title"/>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
              <a:t>Thank</a:t>
            </a:r>
            <a:endParaRPr/>
          </a:p>
          <a:p>
            <a:pPr marL="0" lvl="0" indent="0" algn="ctr" rtl="0">
              <a:lnSpc>
                <a:spcPct val="100000"/>
              </a:lnSpc>
              <a:spcBef>
                <a:spcPts val="0"/>
              </a:spcBef>
              <a:spcAft>
                <a:spcPts val="0"/>
              </a:spcAft>
              <a:buSzPts val="4800"/>
              <a:buNone/>
            </a:pPr>
            <a:r>
              <a:rPr lang="en"/>
              <a:t>You!</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BE47F-C130-D5CF-C05B-F2932C378194}"/>
              </a:ext>
            </a:extLst>
          </p:cNvPr>
          <p:cNvSpPr>
            <a:spLocks noGrp="1"/>
          </p:cNvSpPr>
          <p:nvPr>
            <p:ph type="ctrTitle"/>
          </p:nvPr>
        </p:nvSpPr>
        <p:spPr>
          <a:xfrm>
            <a:off x="2155371" y="563336"/>
            <a:ext cx="4833257" cy="660457"/>
          </a:xfrm>
        </p:spPr>
        <p:txBody>
          <a:bodyPr>
            <a:normAutofit fontScale="90000"/>
          </a:bodyPr>
          <a:lstStyle/>
          <a:p>
            <a:r>
              <a:rPr lang="en-US" dirty="0"/>
              <a:t>Life Cycle</a:t>
            </a:r>
            <a:endParaRPr lang="en-IN" dirty="0"/>
          </a:p>
        </p:txBody>
      </p:sp>
      <p:sp>
        <p:nvSpPr>
          <p:cNvPr id="3" name="Subtitle 2">
            <a:extLst>
              <a:ext uri="{FF2B5EF4-FFF2-40B4-BE49-F238E27FC236}">
                <a16:creationId xmlns:a16="http://schemas.microsoft.com/office/drawing/2014/main" xmlns="" id="{EE0F450A-63BE-32ED-5E85-0B0980CBA9F6}"/>
              </a:ext>
            </a:extLst>
          </p:cNvPr>
          <p:cNvSpPr>
            <a:spLocks noGrp="1"/>
          </p:cNvSpPr>
          <p:nvPr>
            <p:ph type="subTitle" idx="1"/>
          </p:nvPr>
        </p:nvSpPr>
        <p:spPr>
          <a:xfrm>
            <a:off x="547006" y="1444653"/>
            <a:ext cx="7682594" cy="3135511"/>
          </a:xfrm>
        </p:spPr>
        <p:txBody>
          <a:bodyPr>
            <a:normAutofit/>
          </a:bodyPr>
          <a:lstStyle/>
          <a:p>
            <a:pPr marL="457200" lvl="0" indent="-342900" algn="l" rtl="0">
              <a:lnSpc>
                <a:spcPct val="150000"/>
              </a:lnSpc>
              <a:spcBef>
                <a:spcPts val="0"/>
              </a:spcBef>
              <a:spcAft>
                <a:spcPts val="0"/>
              </a:spcAft>
              <a:buClr>
                <a:schemeClr val="lt1"/>
              </a:buClr>
              <a:buSzPts val="1800"/>
              <a:buFont typeface="Maven Pro"/>
              <a:buChar char="●"/>
            </a:pPr>
            <a:r>
              <a:rPr lang="en-US" sz="1800" dirty="0">
                <a:ea typeface="Maven Pro"/>
                <a:cs typeface="Maven Pro"/>
                <a:sym typeface="Maven Pro"/>
              </a:rPr>
              <a:t>Data Collection</a:t>
            </a:r>
          </a:p>
          <a:p>
            <a:pPr marL="457200" lvl="0" indent="-342900" algn="l" rtl="0">
              <a:lnSpc>
                <a:spcPct val="150000"/>
              </a:lnSpc>
              <a:spcBef>
                <a:spcPts val="0"/>
              </a:spcBef>
              <a:spcAft>
                <a:spcPts val="0"/>
              </a:spcAft>
              <a:buClr>
                <a:schemeClr val="lt1"/>
              </a:buClr>
              <a:buSzPts val="1800"/>
              <a:buFont typeface="Maven Pro"/>
              <a:buChar char="●"/>
            </a:pPr>
            <a:r>
              <a:rPr lang="en-US" sz="1800" dirty="0">
                <a:ea typeface="Maven Pro"/>
                <a:cs typeface="Maven Pro"/>
                <a:sym typeface="Maven Pro"/>
              </a:rPr>
              <a:t>Data Cleaning</a:t>
            </a:r>
          </a:p>
          <a:p>
            <a:pPr marL="457200" lvl="0" indent="-342900" algn="l" rtl="0">
              <a:lnSpc>
                <a:spcPct val="150000"/>
              </a:lnSpc>
              <a:spcBef>
                <a:spcPts val="0"/>
              </a:spcBef>
              <a:spcAft>
                <a:spcPts val="0"/>
              </a:spcAft>
              <a:buClr>
                <a:schemeClr val="lt1"/>
              </a:buClr>
              <a:buSzPts val="1800"/>
              <a:buFont typeface="Maven Pro"/>
              <a:buChar char="●"/>
            </a:pPr>
            <a:r>
              <a:rPr lang="en-US" sz="1800" dirty="0">
                <a:ea typeface="Maven Pro"/>
                <a:cs typeface="Maven Pro"/>
                <a:sym typeface="Maven Pro"/>
              </a:rPr>
              <a:t>Exploratory Data Analysis (EDA)</a:t>
            </a:r>
          </a:p>
          <a:p>
            <a:pPr marL="457200" lvl="0" indent="-342900" algn="l" rtl="0">
              <a:lnSpc>
                <a:spcPct val="150000"/>
              </a:lnSpc>
              <a:spcBef>
                <a:spcPts val="0"/>
              </a:spcBef>
              <a:spcAft>
                <a:spcPts val="0"/>
              </a:spcAft>
              <a:buClr>
                <a:schemeClr val="lt1"/>
              </a:buClr>
              <a:buSzPts val="1800"/>
              <a:buFont typeface="Maven Pro"/>
              <a:buChar char="●"/>
            </a:pPr>
            <a:r>
              <a:rPr lang="en-US" sz="1800" dirty="0">
                <a:ea typeface="Maven Pro"/>
                <a:cs typeface="Maven Pro"/>
                <a:sym typeface="Maven Pro"/>
              </a:rPr>
              <a:t>Data Preprocessing</a:t>
            </a:r>
          </a:p>
          <a:p>
            <a:pPr marL="457200" lvl="0" indent="-342900" algn="l" rtl="0">
              <a:lnSpc>
                <a:spcPct val="150000"/>
              </a:lnSpc>
              <a:spcBef>
                <a:spcPts val="0"/>
              </a:spcBef>
              <a:spcAft>
                <a:spcPts val="0"/>
              </a:spcAft>
              <a:buClr>
                <a:schemeClr val="lt1"/>
              </a:buClr>
              <a:buSzPts val="1800"/>
              <a:buFont typeface="Maven Pro"/>
              <a:buChar char="●"/>
            </a:pPr>
            <a:r>
              <a:rPr lang="en-US" sz="1800" dirty="0">
                <a:ea typeface="Maven Pro"/>
                <a:cs typeface="Maven Pro"/>
                <a:sym typeface="Maven Pro"/>
              </a:rPr>
              <a:t>Model Building</a:t>
            </a:r>
          </a:p>
          <a:p>
            <a:pPr marL="457200" lvl="0" indent="-342900" algn="l" rtl="0">
              <a:lnSpc>
                <a:spcPct val="150000"/>
              </a:lnSpc>
              <a:spcBef>
                <a:spcPts val="0"/>
              </a:spcBef>
              <a:spcAft>
                <a:spcPts val="0"/>
              </a:spcAft>
              <a:buClr>
                <a:schemeClr val="lt1"/>
              </a:buClr>
              <a:buSzPts val="1800"/>
              <a:buFont typeface="Maven Pro"/>
              <a:buChar char="●"/>
            </a:pPr>
            <a:r>
              <a:rPr lang="en-US" sz="1800" dirty="0">
                <a:ea typeface="Maven Pro"/>
                <a:cs typeface="Maven Pro"/>
                <a:sym typeface="Maven Pro"/>
              </a:rPr>
              <a:t>Model Evaluation</a:t>
            </a:r>
          </a:p>
          <a:p>
            <a:pPr marL="457200" lvl="0" indent="-342900" algn="l" rtl="0">
              <a:lnSpc>
                <a:spcPct val="150000"/>
              </a:lnSpc>
              <a:spcBef>
                <a:spcPts val="0"/>
              </a:spcBef>
              <a:spcAft>
                <a:spcPts val="0"/>
              </a:spcAft>
              <a:buClr>
                <a:schemeClr val="lt1"/>
              </a:buClr>
              <a:buSzPts val="1800"/>
              <a:buFont typeface="Maven Pro"/>
              <a:buChar char="●"/>
            </a:pPr>
            <a:r>
              <a:rPr lang="en-US" sz="1800" dirty="0">
                <a:ea typeface="Maven Pro"/>
                <a:cs typeface="Maven Pro"/>
                <a:sym typeface="Maven Pro"/>
              </a:rPr>
              <a:t>Business Insights</a:t>
            </a:r>
          </a:p>
          <a:p>
            <a:endParaRPr lang="en-IN" dirty="0"/>
          </a:p>
        </p:txBody>
      </p:sp>
    </p:spTree>
    <p:extLst>
      <p:ext uri="{BB962C8B-B14F-4D97-AF65-F5344CB8AC3E}">
        <p14:creationId xmlns:p14="http://schemas.microsoft.com/office/powerpoint/2010/main" val="368676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80C64F0-7358-4DC6-428A-EE8F33537FF6}"/>
              </a:ext>
            </a:extLst>
          </p:cNvPr>
          <p:cNvSpPr>
            <a:spLocks noGrp="1"/>
          </p:cNvSpPr>
          <p:nvPr>
            <p:ph type="subTitle" idx="1"/>
          </p:nvPr>
        </p:nvSpPr>
        <p:spPr>
          <a:xfrm>
            <a:off x="563336" y="1076833"/>
            <a:ext cx="7511144" cy="3862560"/>
          </a:xfrm>
        </p:spPr>
        <p:txBody>
          <a:bodyPr>
            <a:normAutofit/>
          </a:bodyPr>
          <a:lstStyle/>
          <a:p>
            <a:pPr marL="0" lvl="0" indent="0" algn="just" rtl="0">
              <a:lnSpc>
                <a:spcPct val="115000"/>
              </a:lnSpc>
              <a:spcBef>
                <a:spcPts val="0"/>
              </a:spcBef>
              <a:spcAft>
                <a:spcPts val="0"/>
              </a:spcAft>
              <a:buNone/>
            </a:pPr>
            <a:r>
              <a:rPr lang="en-US" sz="1800" b="1" dirty="0">
                <a:ea typeface="Maven Pro"/>
                <a:cs typeface="Maven Pro"/>
                <a:sym typeface="Maven Pro"/>
              </a:rPr>
              <a:t>Description of the dataset</a:t>
            </a:r>
            <a:r>
              <a:rPr lang="en-US" sz="1800" dirty="0">
                <a:ea typeface="Maven Pro"/>
                <a:cs typeface="Maven Pro"/>
                <a:sym typeface="Maven Pro"/>
              </a:rPr>
              <a:t> :</a:t>
            </a:r>
          </a:p>
          <a:p>
            <a:pPr marL="285750" lvl="0" indent="-285750" algn="just" rtl="0">
              <a:lnSpc>
                <a:spcPct val="115000"/>
              </a:lnSpc>
              <a:spcBef>
                <a:spcPts val="0"/>
              </a:spcBef>
              <a:spcAft>
                <a:spcPts val="0"/>
              </a:spcAft>
              <a:buFont typeface="Arial" panose="020B0604020202020204" pitchFamily="34" charset="0"/>
              <a:buChar char="•"/>
            </a:pPr>
            <a:r>
              <a:rPr lang="en-US" b="0" i="0" dirty="0">
                <a:solidFill>
                  <a:srgbClr val="3C4043"/>
                </a:solidFill>
                <a:effectLst/>
                <a:highlight>
                  <a:srgbClr val="FFFFFF"/>
                </a:highlight>
              </a:rPr>
              <a:t>The company has shared its annual car loan data. Now, you have to find out the real customer behaviors over the data</a:t>
            </a:r>
          </a:p>
          <a:p>
            <a:pPr marL="285750" lvl="0" indent="-285750" algn="just" rtl="0">
              <a:lnSpc>
                <a:spcPct val="115000"/>
              </a:lnSpc>
              <a:spcBef>
                <a:spcPts val="0"/>
              </a:spcBef>
              <a:spcAft>
                <a:spcPts val="0"/>
              </a:spcAft>
              <a:buFont typeface="Arial" panose="020B0604020202020204" pitchFamily="34" charset="0"/>
              <a:buChar char="•"/>
            </a:pPr>
            <a:r>
              <a:rPr lang="en-US" b="0" i="0" dirty="0">
                <a:solidFill>
                  <a:srgbClr val="3C4043"/>
                </a:solidFill>
                <a:effectLst/>
                <a:highlight>
                  <a:srgbClr val="FFFFFF"/>
                </a:highlight>
              </a:rPr>
              <a:t>The columns are resembling practical world features. </a:t>
            </a:r>
          </a:p>
          <a:p>
            <a:pPr marL="285750" lvl="0" indent="-285750" algn="just" rtl="0">
              <a:lnSpc>
                <a:spcPct val="115000"/>
              </a:lnSpc>
              <a:spcBef>
                <a:spcPts val="0"/>
              </a:spcBef>
              <a:spcAft>
                <a:spcPts val="0"/>
              </a:spcAft>
              <a:buFont typeface="Arial" panose="020B0604020202020204" pitchFamily="34" charset="0"/>
              <a:buChar char="•"/>
            </a:pPr>
            <a:r>
              <a:rPr lang="en-US" b="0" i="0" dirty="0">
                <a:solidFill>
                  <a:srgbClr val="3C4043"/>
                </a:solidFill>
                <a:effectLst/>
                <a:highlight>
                  <a:srgbClr val="FFFFFF"/>
                </a:highlight>
              </a:rPr>
              <a:t>The outcome column indicates 1 if a customer has claimed his/her loan else 0. The data has 19 features from there 18 of them are corresponding logs which were taken by the company.</a:t>
            </a:r>
          </a:p>
          <a:p>
            <a:pPr algn="just"/>
            <a:endParaRPr lang="en-US" dirty="0">
              <a:solidFill>
                <a:srgbClr val="3C4043"/>
              </a:solidFill>
              <a:highlight>
                <a:srgbClr val="FFFFFF"/>
              </a:highlight>
              <a:sym typeface="Maven Pro"/>
            </a:endParaRPr>
          </a:p>
          <a:p>
            <a:pPr algn="just"/>
            <a:r>
              <a:rPr lang="en-US" b="1" dirty="0">
                <a:sym typeface="Maven Pro"/>
              </a:rPr>
              <a:t>Data Size</a:t>
            </a:r>
            <a:r>
              <a:rPr lang="en-US" dirty="0">
                <a:sym typeface="Maven Pro"/>
              </a:rPr>
              <a:t>: Approximately 10000 rows and 19 columns</a:t>
            </a:r>
          </a:p>
          <a:p>
            <a:pPr algn="just"/>
            <a:endParaRPr lang="en-US" dirty="0">
              <a:sym typeface="Maven Pro"/>
            </a:endParaRPr>
          </a:p>
          <a:p>
            <a:pPr algn="just"/>
            <a:r>
              <a:rPr lang="en-US" b="1" dirty="0">
                <a:sym typeface="Maven Pro"/>
              </a:rPr>
              <a:t>Source</a:t>
            </a:r>
            <a:r>
              <a:rPr lang="en-US" dirty="0">
                <a:sym typeface="Maven Pro"/>
              </a:rPr>
              <a:t>: </a:t>
            </a:r>
            <a:r>
              <a:rPr lang="en-IN" sz="1800" dirty="0">
                <a:solidFill>
                  <a:srgbClr val="000000"/>
                </a:solidFill>
                <a:effectLst/>
                <a:latin typeface="Times New Roman" panose="02020603050405020304" pitchFamily="18" charset="0"/>
                <a:ea typeface="Calibri" panose="020F0502020204030204" pitchFamily="34" charset="0"/>
              </a:rPr>
              <a:t> </a:t>
            </a:r>
            <a:r>
              <a:rPr lang="en-IN" sz="1800" u="sng" dirty="0">
                <a:solidFill>
                  <a:srgbClr val="1155CC"/>
                </a:solidFill>
                <a:effectLst/>
                <a:latin typeface="Times New Roman" panose="02020603050405020304" pitchFamily="18" charset="0"/>
                <a:ea typeface="Calibri" panose="020F0502020204030204" pitchFamily="34" charset="0"/>
                <a:cs typeface="Proxima Nova"/>
                <a:hlinkClick r:id="rId2"/>
              </a:rPr>
              <a:t>https://www.kaggle.com/datasets/sagnik1511/car-loan-data</a:t>
            </a:r>
            <a:endParaRPr lang="en-US" dirty="0">
              <a:sym typeface="Maven Pro"/>
            </a:endParaRPr>
          </a:p>
          <a:p>
            <a:pPr algn="l"/>
            <a:endParaRPr lang="en-US" dirty="0">
              <a:sym typeface="Maven Pro"/>
            </a:endParaRPr>
          </a:p>
          <a:p>
            <a:pPr algn="l"/>
            <a:endParaRPr lang="en-IN" dirty="0"/>
          </a:p>
          <a:p>
            <a:endParaRPr lang="en-IN" dirty="0"/>
          </a:p>
        </p:txBody>
      </p:sp>
      <p:sp>
        <p:nvSpPr>
          <p:cNvPr id="4" name="Google Shape;454;p26">
            <a:extLst>
              <a:ext uri="{FF2B5EF4-FFF2-40B4-BE49-F238E27FC236}">
                <a16:creationId xmlns:a16="http://schemas.microsoft.com/office/drawing/2014/main" xmlns="" id="{D93C7D29-AEB2-3F23-FC96-B7061D5446E1}"/>
              </a:ext>
            </a:extLst>
          </p:cNvPr>
          <p:cNvSpPr txBox="1">
            <a:spLocks noGrp="1"/>
          </p:cNvSpPr>
          <p:nvPr>
            <p:ph type="ctrTitle"/>
          </p:nvPr>
        </p:nvSpPr>
        <p:spPr>
          <a:xfrm>
            <a:off x="1844759" y="261716"/>
            <a:ext cx="5086720" cy="815118"/>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dirty="0"/>
              <a:t>Data Collection</a:t>
            </a:r>
            <a:endParaRPr sz="4000" dirty="0"/>
          </a:p>
        </p:txBody>
      </p:sp>
    </p:spTree>
    <p:extLst>
      <p:ext uri="{BB962C8B-B14F-4D97-AF65-F5344CB8AC3E}">
        <p14:creationId xmlns:p14="http://schemas.microsoft.com/office/powerpoint/2010/main" val="25168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266177-2080-EAB4-341A-6023F30FE72B}"/>
              </a:ext>
            </a:extLst>
          </p:cNvPr>
          <p:cNvSpPr>
            <a:spLocks noGrp="1"/>
          </p:cNvSpPr>
          <p:nvPr>
            <p:ph type="ctrTitle"/>
          </p:nvPr>
        </p:nvSpPr>
        <p:spPr>
          <a:xfrm>
            <a:off x="1196068" y="351914"/>
            <a:ext cx="6751864" cy="652292"/>
          </a:xfrm>
        </p:spPr>
        <p:txBody>
          <a:bodyPr>
            <a:normAutofit fontScale="90000"/>
          </a:bodyPr>
          <a:lstStyle/>
          <a:p>
            <a:r>
              <a:rPr lang="en-US" dirty="0"/>
              <a:t>Data Cleaning</a:t>
            </a:r>
            <a:endParaRPr lang="en-IN" dirty="0"/>
          </a:p>
        </p:txBody>
      </p:sp>
      <p:sp>
        <p:nvSpPr>
          <p:cNvPr id="3" name="Subtitle 2">
            <a:extLst>
              <a:ext uri="{FF2B5EF4-FFF2-40B4-BE49-F238E27FC236}">
                <a16:creationId xmlns:a16="http://schemas.microsoft.com/office/drawing/2014/main" xmlns="" id="{90CED9E5-A830-E6FC-73B8-89A0DB5E098C}"/>
              </a:ext>
            </a:extLst>
          </p:cNvPr>
          <p:cNvSpPr>
            <a:spLocks noGrp="1"/>
          </p:cNvSpPr>
          <p:nvPr>
            <p:ph type="subTitle" idx="1"/>
          </p:nvPr>
        </p:nvSpPr>
        <p:spPr>
          <a:xfrm>
            <a:off x="877659" y="1329927"/>
            <a:ext cx="7000877" cy="3037966"/>
          </a:xfrm>
        </p:spPr>
        <p:txBody>
          <a:bodyPr>
            <a:normAutofit/>
          </a:bodyPr>
          <a:lstStyle/>
          <a:p>
            <a:pPr marL="0" lvl="0" indent="0" algn="just" rtl="0">
              <a:lnSpc>
                <a:spcPct val="115000"/>
              </a:lnSpc>
              <a:spcBef>
                <a:spcPts val="0"/>
              </a:spcBef>
              <a:spcAft>
                <a:spcPts val="0"/>
              </a:spcAft>
              <a:buNone/>
            </a:pPr>
            <a:r>
              <a:rPr lang="en-US" sz="1800" b="1" dirty="0">
                <a:latin typeface="Maven Pro"/>
                <a:ea typeface="Maven Pro"/>
                <a:cs typeface="Maven Pro"/>
                <a:sym typeface="Maven Pro"/>
              </a:rPr>
              <a:t>Handling Missing values :</a:t>
            </a:r>
            <a:r>
              <a:rPr lang="en-US" sz="1800" dirty="0">
                <a:latin typeface="Maven Pro"/>
                <a:ea typeface="Maven Pro"/>
                <a:cs typeface="Maven Pro"/>
                <a:sym typeface="Maven Pro"/>
              </a:rPr>
              <a:t> Approx 18% of missing values from columns </a:t>
            </a:r>
            <a:r>
              <a:rPr lang="en-US" sz="1800" dirty="0" err="1">
                <a:latin typeface="Maven Pro"/>
                <a:ea typeface="Maven Pro"/>
                <a:cs typeface="Maven Pro"/>
                <a:sym typeface="Maven Pro"/>
              </a:rPr>
              <a:t>credit_score</a:t>
            </a:r>
            <a:r>
              <a:rPr lang="en-US" sz="1800" dirty="0">
                <a:latin typeface="Maven Pro"/>
                <a:ea typeface="Maven Pro"/>
                <a:cs typeface="Maven Pro"/>
                <a:sym typeface="Maven Pro"/>
              </a:rPr>
              <a:t>, annual mileage.</a:t>
            </a:r>
            <a:endParaRPr lang="en-US" sz="1800" b="1" dirty="0">
              <a:latin typeface="Maven Pro"/>
              <a:ea typeface="Maven Pro"/>
              <a:cs typeface="Maven Pro"/>
              <a:sym typeface="Maven Pro"/>
            </a:endParaRPr>
          </a:p>
          <a:p>
            <a:pPr marL="0" lvl="0" indent="0" algn="just" rtl="0">
              <a:lnSpc>
                <a:spcPct val="115000"/>
              </a:lnSpc>
              <a:spcBef>
                <a:spcPts val="0"/>
              </a:spcBef>
              <a:spcAft>
                <a:spcPts val="0"/>
              </a:spcAft>
              <a:buNone/>
            </a:pPr>
            <a:endParaRPr lang="en-US" sz="1800" b="1" dirty="0">
              <a:latin typeface="Maven Pro"/>
              <a:ea typeface="Maven Pro"/>
              <a:cs typeface="Maven Pro"/>
              <a:sym typeface="Maven Pro"/>
            </a:endParaRPr>
          </a:p>
          <a:p>
            <a:pPr marL="0" lvl="0" indent="0" algn="just" rtl="0">
              <a:lnSpc>
                <a:spcPct val="115000"/>
              </a:lnSpc>
              <a:spcBef>
                <a:spcPts val="0"/>
              </a:spcBef>
              <a:spcAft>
                <a:spcPts val="0"/>
              </a:spcAft>
              <a:buNone/>
            </a:pPr>
            <a:r>
              <a:rPr lang="en-US" sz="1800" b="1" dirty="0">
                <a:latin typeface="Maven Pro"/>
                <a:ea typeface="Maven Pro"/>
                <a:cs typeface="Maven Pro"/>
                <a:sym typeface="Maven Pro"/>
              </a:rPr>
              <a:t>Checking Special characters: </a:t>
            </a:r>
            <a:r>
              <a:rPr lang="en-US" sz="1800" dirty="0">
                <a:latin typeface="Maven Pro"/>
                <a:ea typeface="Maven Pro"/>
                <a:cs typeface="Maven Pro"/>
                <a:sym typeface="Maven Pro"/>
              </a:rPr>
              <a:t>In our dataset age and </a:t>
            </a:r>
            <a:r>
              <a:rPr lang="en-US" sz="1800" dirty="0" err="1">
                <a:latin typeface="Maven Pro"/>
                <a:ea typeface="Maven Pro"/>
                <a:cs typeface="Maven Pro"/>
                <a:sym typeface="Maven Pro"/>
              </a:rPr>
              <a:t>driving_experience</a:t>
            </a:r>
            <a:r>
              <a:rPr lang="en-US" sz="1800" dirty="0">
                <a:latin typeface="Maven Pro"/>
                <a:ea typeface="Maven Pro"/>
                <a:cs typeface="Maven Pro"/>
                <a:sym typeface="Maven Pro"/>
              </a:rPr>
              <a:t> column has special characters ‘65+’, we have sequence of strings also in vehicle year and driving experience columns.</a:t>
            </a:r>
          </a:p>
          <a:p>
            <a:pPr algn="just"/>
            <a:endParaRPr lang="en-IN" dirty="0"/>
          </a:p>
        </p:txBody>
      </p:sp>
    </p:spTree>
    <p:extLst>
      <p:ext uri="{BB962C8B-B14F-4D97-AF65-F5344CB8AC3E}">
        <p14:creationId xmlns:p14="http://schemas.microsoft.com/office/powerpoint/2010/main" val="409254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FF62F-D844-1E60-F23E-A4BE362591EA}"/>
              </a:ext>
            </a:extLst>
          </p:cNvPr>
          <p:cNvSpPr>
            <a:spLocks noGrp="1"/>
          </p:cNvSpPr>
          <p:nvPr>
            <p:ph type="ctrTitle"/>
          </p:nvPr>
        </p:nvSpPr>
        <p:spPr>
          <a:xfrm>
            <a:off x="1143000" y="203257"/>
            <a:ext cx="6858000" cy="750264"/>
          </a:xfrm>
        </p:spPr>
        <p:txBody>
          <a:bodyPr>
            <a:normAutofit/>
          </a:bodyPr>
          <a:lstStyle/>
          <a:p>
            <a:r>
              <a:rPr lang="en-US" sz="4000" dirty="0"/>
              <a:t>Exploratory Data Analysis</a:t>
            </a:r>
            <a:endParaRPr lang="en-IN" sz="4000" dirty="0"/>
          </a:p>
        </p:txBody>
      </p:sp>
      <p:sp>
        <p:nvSpPr>
          <p:cNvPr id="3" name="Subtitle 2">
            <a:extLst>
              <a:ext uri="{FF2B5EF4-FFF2-40B4-BE49-F238E27FC236}">
                <a16:creationId xmlns:a16="http://schemas.microsoft.com/office/drawing/2014/main" xmlns="" id="{386BA96E-5AD3-8ABE-25B3-FEB6858DB35F}"/>
              </a:ext>
            </a:extLst>
          </p:cNvPr>
          <p:cNvSpPr>
            <a:spLocks noGrp="1"/>
          </p:cNvSpPr>
          <p:nvPr>
            <p:ph type="subTitle" idx="1"/>
          </p:nvPr>
        </p:nvSpPr>
        <p:spPr>
          <a:xfrm>
            <a:off x="661307" y="1248284"/>
            <a:ext cx="7241721" cy="3168595"/>
          </a:xfrm>
        </p:spPr>
        <p:txBody>
          <a:bodyPr>
            <a:normAutofit fontScale="47500" lnSpcReduction="20000"/>
          </a:bodyPr>
          <a:lstStyle/>
          <a:p>
            <a:pPr algn="just"/>
            <a:r>
              <a:rPr lang="en-US" sz="2900" b="1" dirty="0"/>
              <a:t>Univariate Analysis </a:t>
            </a:r>
            <a:r>
              <a:rPr lang="en-US" sz="2900" dirty="0"/>
              <a:t>: We did univariate analysis for every categorical and numerical variables separately. </a:t>
            </a:r>
          </a:p>
          <a:p>
            <a:pPr algn="just"/>
            <a:r>
              <a:rPr lang="en-US" sz="2900" dirty="0"/>
              <a:t>Numeric variables:</a:t>
            </a:r>
          </a:p>
          <a:p>
            <a:pPr algn="just"/>
            <a:r>
              <a:rPr lang="en-US" sz="2900" dirty="0"/>
              <a:t>Key findings:</a:t>
            </a:r>
          </a:p>
          <a:p>
            <a:pPr marL="457200" indent="-457200" algn="just">
              <a:buFont typeface="Arial" panose="020B0604020202020204" pitchFamily="34" charset="0"/>
              <a:buChar char="•"/>
            </a:pPr>
            <a:r>
              <a:rPr lang="en-US" sz="2900" dirty="0"/>
              <a:t>Credit score is slightly left skewed and platy </a:t>
            </a:r>
            <a:r>
              <a:rPr lang="en-US" sz="2900" dirty="0" err="1"/>
              <a:t>kurtic</a:t>
            </a:r>
            <a:endParaRPr lang="en-US" sz="2900" dirty="0"/>
          </a:p>
          <a:p>
            <a:pPr marL="457200" indent="-457200" algn="just">
              <a:buFont typeface="Arial" panose="020B0604020202020204" pitchFamily="34" charset="0"/>
              <a:buChar char="•"/>
            </a:pPr>
            <a:r>
              <a:rPr lang="en-US" sz="2900" dirty="0"/>
              <a:t>Vehicle ownership is  left skewed and platy </a:t>
            </a:r>
            <a:r>
              <a:rPr lang="en-US" sz="2900" dirty="0" err="1"/>
              <a:t>kurtic</a:t>
            </a:r>
            <a:endParaRPr lang="en-US" sz="2900" dirty="0"/>
          </a:p>
          <a:p>
            <a:pPr marL="457200" indent="-457200" algn="just">
              <a:buFont typeface="Arial" panose="020B0604020202020204" pitchFamily="34" charset="0"/>
              <a:buChar char="•"/>
            </a:pPr>
            <a:r>
              <a:rPr lang="en-US" sz="2900" dirty="0"/>
              <a:t>Married is slightly right skewed and platy </a:t>
            </a:r>
            <a:r>
              <a:rPr lang="en-US" sz="2900" dirty="0" err="1"/>
              <a:t>kurtic</a:t>
            </a:r>
            <a:endParaRPr lang="en-US" sz="2900" dirty="0"/>
          </a:p>
          <a:p>
            <a:pPr marL="457200" indent="-457200" algn="just">
              <a:buFont typeface="Arial" panose="020B0604020202020204" pitchFamily="34" charset="0"/>
              <a:buChar char="•"/>
            </a:pPr>
            <a:r>
              <a:rPr lang="en-US" sz="2900" dirty="0"/>
              <a:t>Children is  left skewed and platy </a:t>
            </a:r>
            <a:r>
              <a:rPr lang="en-US" sz="2900" dirty="0" err="1"/>
              <a:t>kurtic</a:t>
            </a:r>
            <a:endParaRPr lang="en-US" sz="2900" dirty="0"/>
          </a:p>
          <a:p>
            <a:pPr marL="457200" indent="-457200" algn="just">
              <a:buFont typeface="Arial" panose="020B0604020202020204" pitchFamily="34" charset="0"/>
              <a:buChar char="•"/>
            </a:pPr>
            <a:r>
              <a:rPr lang="en-US" sz="2900" dirty="0" err="1"/>
              <a:t>Postal_code</a:t>
            </a:r>
            <a:r>
              <a:rPr lang="en-US" sz="2900" dirty="0"/>
              <a:t> is right skewed and </a:t>
            </a:r>
            <a:r>
              <a:rPr lang="en-US" sz="2900" dirty="0" err="1"/>
              <a:t>lepto</a:t>
            </a:r>
            <a:r>
              <a:rPr lang="en-US" sz="2900" dirty="0"/>
              <a:t> </a:t>
            </a:r>
            <a:r>
              <a:rPr lang="en-US" sz="2900" dirty="0" err="1"/>
              <a:t>kurtic</a:t>
            </a:r>
            <a:r>
              <a:rPr lang="en-US" sz="2900" dirty="0"/>
              <a:t> </a:t>
            </a:r>
          </a:p>
          <a:p>
            <a:pPr marL="457200" indent="-457200" algn="just">
              <a:buFont typeface="Arial" panose="020B0604020202020204" pitchFamily="34" charset="0"/>
              <a:buChar char="•"/>
            </a:pPr>
            <a:r>
              <a:rPr lang="en-US" sz="2900" dirty="0" err="1"/>
              <a:t>Annual_mileage</a:t>
            </a:r>
            <a:r>
              <a:rPr lang="en-US" sz="2900" dirty="0"/>
              <a:t> is slightly left skewed and platy </a:t>
            </a:r>
            <a:r>
              <a:rPr lang="en-US" sz="2900" dirty="0" err="1"/>
              <a:t>kurtic</a:t>
            </a:r>
            <a:endParaRPr lang="en-US" sz="2900" dirty="0"/>
          </a:p>
          <a:p>
            <a:pPr marL="457200" indent="-457200" algn="just">
              <a:buFont typeface="Arial" panose="020B0604020202020204" pitchFamily="34" charset="0"/>
              <a:buChar char="•"/>
            </a:pPr>
            <a:r>
              <a:rPr lang="en-US" sz="2900" dirty="0"/>
              <a:t>Speeding_ violations is right skewed and platy </a:t>
            </a:r>
            <a:r>
              <a:rPr lang="en-US" sz="2900" dirty="0" err="1"/>
              <a:t>kurtic</a:t>
            </a:r>
            <a:endParaRPr lang="en-US" sz="2900" dirty="0"/>
          </a:p>
          <a:p>
            <a:pPr marL="457200" indent="-457200" algn="just">
              <a:buFont typeface="Arial" panose="020B0604020202020204" pitchFamily="34" charset="0"/>
              <a:buChar char="•"/>
            </a:pPr>
            <a:r>
              <a:rPr lang="en-US" sz="2900" dirty="0" err="1"/>
              <a:t>Past_accidents</a:t>
            </a:r>
            <a:r>
              <a:rPr lang="en-US" sz="2900" dirty="0"/>
              <a:t> is right skewed and </a:t>
            </a:r>
            <a:r>
              <a:rPr lang="en-US" sz="2900" dirty="0" err="1"/>
              <a:t>meso</a:t>
            </a:r>
            <a:r>
              <a:rPr lang="en-US" sz="2900" dirty="0"/>
              <a:t> </a:t>
            </a:r>
            <a:r>
              <a:rPr lang="en-US" sz="2900" dirty="0" err="1"/>
              <a:t>kurtic</a:t>
            </a:r>
            <a:endParaRPr lang="en-US" sz="2900" dirty="0"/>
          </a:p>
          <a:p>
            <a:pPr marL="457200" indent="-457200" algn="just">
              <a:buFont typeface="Arial" panose="020B0604020202020204" pitchFamily="34" charset="0"/>
              <a:buChar char="•"/>
            </a:pPr>
            <a:r>
              <a:rPr lang="en-US" sz="2900" dirty="0"/>
              <a:t>Outcome is right skewed and platy </a:t>
            </a:r>
            <a:r>
              <a:rPr lang="en-US" sz="2900" dirty="0" err="1"/>
              <a:t>kurtic</a:t>
            </a:r>
            <a:r>
              <a:rPr lang="en-US" sz="2900" dirty="0"/>
              <a:t> </a:t>
            </a:r>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80180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4E8A439-A9EC-9862-C292-A0DDA061E713}"/>
              </a:ext>
            </a:extLst>
          </p:cNvPr>
          <p:cNvSpPr>
            <a:spLocks noGrp="1"/>
          </p:cNvSpPr>
          <p:nvPr>
            <p:ph type="subTitle" idx="1"/>
          </p:nvPr>
        </p:nvSpPr>
        <p:spPr>
          <a:xfrm>
            <a:off x="538842" y="587403"/>
            <a:ext cx="7405008" cy="3968694"/>
          </a:xfrm>
        </p:spPr>
        <p:txBody>
          <a:bodyPr>
            <a:normAutofit fontScale="92500" lnSpcReduction="20000"/>
          </a:bodyPr>
          <a:lstStyle/>
          <a:p>
            <a:pPr algn="l"/>
            <a:r>
              <a:rPr lang="en-US" dirty="0"/>
              <a:t>Categorical Variables:</a:t>
            </a:r>
          </a:p>
          <a:p>
            <a:pPr algn="l"/>
            <a:endParaRPr lang="en-US" dirty="0"/>
          </a:p>
          <a:p>
            <a:pPr algn="l"/>
            <a:r>
              <a:rPr lang="en-US" dirty="0"/>
              <a:t>Key findings: </a:t>
            </a:r>
          </a:p>
          <a:p>
            <a:pPr marL="285750" indent="-285750" algn="just">
              <a:buFont typeface="Arial" panose="020B0604020202020204" pitchFamily="34" charset="0"/>
              <a:buChar char="•"/>
            </a:pPr>
            <a:r>
              <a:rPr lang="en-US" dirty="0"/>
              <a:t>In the dataset, we have people of age group 26 to 39 more, majority of people are from the age 26 to 64</a:t>
            </a:r>
          </a:p>
          <a:p>
            <a:pPr marL="285750" indent="-285750" algn="just">
              <a:buFont typeface="Arial" panose="020B0604020202020204" pitchFamily="34" charset="0"/>
              <a:buChar char="•"/>
            </a:pPr>
            <a:r>
              <a:rPr lang="en-US" dirty="0"/>
              <a:t>In dataset has approximately equal number of male and female</a:t>
            </a:r>
          </a:p>
          <a:p>
            <a:pPr marL="285750" indent="-285750" algn="just">
              <a:buFont typeface="Arial" panose="020B0604020202020204" pitchFamily="34" charset="0"/>
              <a:buChar char="•"/>
            </a:pPr>
            <a:r>
              <a:rPr lang="en-US" dirty="0"/>
              <a:t>In race feature, majority class is higher than minority, </a:t>
            </a:r>
          </a:p>
          <a:p>
            <a:pPr marL="285750" indent="-285750" algn="just">
              <a:buFont typeface="Arial" panose="020B0604020202020204" pitchFamily="34" charset="0"/>
              <a:buChar char="•"/>
            </a:pPr>
            <a:r>
              <a:rPr lang="en-US" dirty="0"/>
              <a:t>In driving experience, we have more people whose driving experience between 0-9 years, after 19year of driving experience the frequency of people is going down </a:t>
            </a:r>
          </a:p>
          <a:p>
            <a:pPr marL="285750" indent="-285750" algn="just">
              <a:buFont typeface="Arial" panose="020B0604020202020204" pitchFamily="34" charset="0"/>
              <a:buChar char="•"/>
            </a:pPr>
            <a:r>
              <a:rPr lang="en-US" dirty="0"/>
              <a:t>We have majority of people whose education background is high school</a:t>
            </a:r>
          </a:p>
          <a:p>
            <a:pPr marL="285750" indent="-285750" algn="just">
              <a:buFont typeface="Arial" panose="020B0604020202020204" pitchFamily="34" charset="0"/>
              <a:buChar char="•"/>
            </a:pPr>
            <a:r>
              <a:rPr lang="en-US" dirty="0"/>
              <a:t>Income: Majority people are from upper class background</a:t>
            </a:r>
          </a:p>
          <a:p>
            <a:pPr marL="285750" indent="-285750" algn="just">
              <a:buFont typeface="Arial" panose="020B0604020202020204" pitchFamily="34" charset="0"/>
              <a:buChar char="•"/>
            </a:pPr>
            <a:r>
              <a:rPr lang="en-US" dirty="0"/>
              <a:t>Majority vehicles are manufactured before 2015</a:t>
            </a:r>
          </a:p>
          <a:p>
            <a:pPr marL="285750" indent="-285750" algn="just">
              <a:buFont typeface="Arial" panose="020B0604020202020204" pitchFamily="34" charset="0"/>
              <a:buChar char="•"/>
            </a:pPr>
            <a:r>
              <a:rPr lang="en-US" dirty="0"/>
              <a:t>Majority of vehicles are of type sedan </a:t>
            </a:r>
            <a:endParaRPr lang="en-IN" dirty="0"/>
          </a:p>
        </p:txBody>
      </p:sp>
    </p:spTree>
    <p:extLst>
      <p:ext uri="{BB962C8B-B14F-4D97-AF65-F5344CB8AC3E}">
        <p14:creationId xmlns:p14="http://schemas.microsoft.com/office/powerpoint/2010/main" val="31485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AD565-F940-BBAA-817C-D58F5FC6936D}"/>
              </a:ext>
            </a:extLst>
          </p:cNvPr>
          <p:cNvSpPr>
            <a:spLocks noGrp="1"/>
          </p:cNvSpPr>
          <p:nvPr>
            <p:ph type="title"/>
          </p:nvPr>
        </p:nvSpPr>
        <p:spPr>
          <a:xfrm>
            <a:off x="629842" y="900113"/>
            <a:ext cx="2727722" cy="1978818"/>
          </a:xfrm>
        </p:spPr>
        <p:txBody>
          <a:bodyPr>
            <a:normAutofit fontScale="90000"/>
          </a:bodyPr>
          <a:lstStyle/>
          <a:p>
            <a:r>
              <a:rPr lang="en-US" dirty="0"/>
              <a:t/>
            </a:r>
            <a:br>
              <a:rPr lang="en-US" dirty="0"/>
            </a:br>
            <a:r>
              <a:rPr lang="en-US" dirty="0"/>
              <a:t/>
            </a:r>
            <a:br>
              <a:rPr lang="en-US" dirty="0"/>
            </a:br>
            <a:r>
              <a:rPr lang="en-US" sz="3600" b="1" dirty="0">
                <a:latin typeface="+mn-lt"/>
              </a:rPr>
              <a:t>Bivariate</a:t>
            </a:r>
            <a:r>
              <a:rPr lang="en-US" sz="2800" b="1" dirty="0">
                <a:latin typeface="+mn-lt"/>
              </a:rPr>
              <a:t> </a:t>
            </a:r>
            <a:r>
              <a:rPr lang="en-US" sz="3600" b="1" dirty="0">
                <a:latin typeface="+mn-lt"/>
              </a:rPr>
              <a:t>analysis</a:t>
            </a:r>
            <a:r>
              <a:rPr lang="en-US" sz="2800" b="1" dirty="0">
                <a:latin typeface="+mn-lt"/>
              </a:rPr>
              <a:t/>
            </a:r>
            <a:br>
              <a:rPr lang="en-US" sz="2800" b="1" dirty="0">
                <a:latin typeface="+mn-lt"/>
              </a:rPr>
            </a:br>
            <a:r>
              <a:rPr lang="en-US" sz="2800" b="1" dirty="0">
                <a:latin typeface="+mn-lt"/>
              </a:rPr>
              <a:t/>
            </a:r>
            <a:br>
              <a:rPr lang="en-US" sz="2800" b="1" dirty="0">
                <a:latin typeface="+mn-lt"/>
              </a:rPr>
            </a:br>
            <a:r>
              <a:rPr lang="en-US" sz="2400" dirty="0">
                <a:latin typeface="+mn-lt"/>
              </a:rPr>
              <a:t>In bivariate analysis we did analysis for num vs num, cat vs cat and num vs</a:t>
            </a:r>
            <a:endParaRPr lang="en-IN" dirty="0"/>
          </a:p>
        </p:txBody>
      </p:sp>
      <p:sp>
        <p:nvSpPr>
          <p:cNvPr id="4" name="Text Placeholder 3">
            <a:extLst>
              <a:ext uri="{FF2B5EF4-FFF2-40B4-BE49-F238E27FC236}">
                <a16:creationId xmlns:a16="http://schemas.microsoft.com/office/drawing/2014/main" xmlns="" id="{19B2DE6D-B338-A20D-A2BB-E460CD077BBF}"/>
              </a:ext>
            </a:extLst>
          </p:cNvPr>
          <p:cNvSpPr>
            <a:spLocks noGrp="1"/>
          </p:cNvSpPr>
          <p:nvPr>
            <p:ph type="body" sz="half" idx="2"/>
          </p:nvPr>
        </p:nvSpPr>
        <p:spPr>
          <a:xfrm>
            <a:off x="278606" y="2950369"/>
            <a:ext cx="3298031" cy="1200150"/>
          </a:xfrm>
        </p:spPr>
        <p:txBody>
          <a:bodyPr>
            <a:normAutofit fontScale="62500" lnSpcReduction="20000"/>
          </a:bodyPr>
          <a:lstStyle/>
          <a:p>
            <a:r>
              <a:rPr lang="en-US" sz="2000" dirty="0"/>
              <a:t>Key findings:</a:t>
            </a:r>
          </a:p>
          <a:p>
            <a:r>
              <a:rPr lang="en-US" sz="1600" dirty="0"/>
              <a:t>Age vs Outcome: </a:t>
            </a:r>
          </a:p>
          <a:p>
            <a:pPr marL="171450" indent="-171450">
              <a:buFont typeface="Arial" panose="020B0604020202020204" pitchFamily="34" charset="0"/>
              <a:buChar char="•"/>
            </a:pPr>
            <a:r>
              <a:rPr lang="en-US" sz="1600" dirty="0"/>
              <a:t> for age (16-25y) comparatively</a:t>
            </a:r>
          </a:p>
          <a:p>
            <a:r>
              <a:rPr lang="en-US" sz="1600" dirty="0"/>
              <a:t>     the changes of getting loan is high </a:t>
            </a:r>
          </a:p>
          <a:p>
            <a:pPr marL="171450" indent="-171450">
              <a:buFont typeface="Arial" panose="020B0604020202020204" pitchFamily="34" charset="0"/>
              <a:buChar char="•"/>
            </a:pPr>
            <a:r>
              <a:rPr lang="en-US" sz="1600" dirty="0"/>
              <a:t>People of age between (40-64) the changes of getting loan is very less </a:t>
            </a:r>
          </a:p>
        </p:txBody>
      </p:sp>
      <p:pic>
        <p:nvPicPr>
          <p:cNvPr id="12" name="Picture 11">
            <a:extLst>
              <a:ext uri="{FF2B5EF4-FFF2-40B4-BE49-F238E27FC236}">
                <a16:creationId xmlns:a16="http://schemas.microsoft.com/office/drawing/2014/main" xmlns="" id="{D11D4E30-9520-28EF-DFCC-0DA471C0C591}"/>
              </a:ext>
            </a:extLst>
          </p:cNvPr>
          <p:cNvPicPr>
            <a:picLocks noChangeAspect="1"/>
          </p:cNvPicPr>
          <p:nvPr/>
        </p:nvPicPr>
        <p:blipFill>
          <a:blip r:embed="rId3"/>
          <a:stretch>
            <a:fillRect/>
          </a:stretch>
        </p:blipFill>
        <p:spPr>
          <a:xfrm>
            <a:off x="3576637" y="342900"/>
            <a:ext cx="5053693" cy="4598319"/>
          </a:xfrm>
          <a:prstGeom prst="rect">
            <a:avLst/>
          </a:prstGeom>
        </p:spPr>
      </p:pic>
    </p:spTree>
    <p:extLst>
      <p:ext uri="{BB962C8B-B14F-4D97-AF65-F5344CB8AC3E}">
        <p14:creationId xmlns:p14="http://schemas.microsoft.com/office/powerpoint/2010/main" val="340217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35426015-CFE9-CE84-6AF0-B2146A6F3FC9}"/>
              </a:ext>
            </a:extLst>
          </p:cNvPr>
          <p:cNvSpPr>
            <a:spLocks noGrp="1"/>
          </p:cNvSpPr>
          <p:nvPr>
            <p:ph type="body" sz="half" idx="2"/>
          </p:nvPr>
        </p:nvSpPr>
        <p:spPr>
          <a:xfrm>
            <a:off x="703319" y="246592"/>
            <a:ext cx="3207374" cy="4602994"/>
          </a:xfrm>
        </p:spPr>
        <p:txBody>
          <a:bodyPr>
            <a:normAutofit/>
          </a:bodyPr>
          <a:lstStyle/>
          <a:p>
            <a:r>
              <a:rPr lang="en-US" sz="1400" dirty="0"/>
              <a:t>Key findings:</a:t>
            </a:r>
          </a:p>
          <a:p>
            <a:r>
              <a:rPr lang="en-US" sz="1400" dirty="0"/>
              <a:t>Gender vs Income: </a:t>
            </a:r>
            <a:endParaRPr lang="en-US" dirty="0"/>
          </a:p>
          <a:p>
            <a:pPr marL="171450" indent="-171450">
              <a:buFont typeface="Arial" panose="020B0604020202020204" pitchFamily="34" charset="0"/>
              <a:buChar char="•"/>
            </a:pPr>
            <a:r>
              <a:rPr lang="en-US" sz="1400" dirty="0"/>
              <a:t>The upper class (green bars) is the largest income group for both genders</a:t>
            </a:r>
          </a:p>
          <a:p>
            <a:pPr marL="171450" indent="-171450">
              <a:buFont typeface="Arial" panose="020B0604020202020204" pitchFamily="34" charset="0"/>
              <a:buChar char="•"/>
            </a:pPr>
            <a:r>
              <a:rPr lang="en-US" sz="1400" dirty="0"/>
              <a:t>There are slightly more upper-class individuals in the second gender category compared to the first</a:t>
            </a:r>
          </a:p>
          <a:p>
            <a:pPr marL="171450" indent="-171450">
              <a:buFont typeface="Arial" panose="020B0604020202020204" pitchFamily="34" charset="0"/>
              <a:buChar char="•"/>
            </a:pPr>
            <a:r>
              <a:rPr lang="en-US" sz="1400" dirty="0"/>
              <a:t>The middle class (blue bars) is the second-largest group, with similar numbers across genders</a:t>
            </a:r>
          </a:p>
          <a:p>
            <a:pPr marL="171450" indent="-171450">
              <a:buFont typeface="Arial" panose="020B0604020202020204" pitchFamily="34" charset="0"/>
              <a:buChar char="•"/>
            </a:pPr>
            <a:r>
              <a:rPr lang="en-US" sz="1400" dirty="0"/>
              <a:t>The poverty class (orange bars) has the lowest representation for both genders</a:t>
            </a:r>
          </a:p>
          <a:p>
            <a:pPr marL="171450" indent="-171450">
              <a:buFont typeface="Arial" panose="020B0604020202020204" pitchFamily="34" charset="0"/>
              <a:buChar char="•"/>
            </a:pPr>
            <a:r>
              <a:rPr lang="en-US" sz="1400" dirty="0"/>
              <a:t>The working class (red bars) shows slightly higher numbers in the second gender category</a:t>
            </a:r>
          </a:p>
          <a:p>
            <a:pPr marL="171450" indent="-171450">
              <a:buFont typeface="Arial" panose="020B0604020202020204" pitchFamily="34" charset="0"/>
              <a:buChar char="•"/>
            </a:pPr>
            <a:r>
              <a:rPr lang="en-US" sz="1400" dirty="0"/>
              <a:t>Overall, the distribution patterns are similar between the two gender categories, with the most notable difference in the upper class</a:t>
            </a:r>
            <a:endParaRPr lang="en-IN" sz="1400" dirty="0"/>
          </a:p>
        </p:txBody>
      </p:sp>
      <p:pic>
        <p:nvPicPr>
          <p:cNvPr id="8" name="Picture 7">
            <a:extLst>
              <a:ext uri="{FF2B5EF4-FFF2-40B4-BE49-F238E27FC236}">
                <a16:creationId xmlns:a16="http://schemas.microsoft.com/office/drawing/2014/main" xmlns="" id="{C1A46267-47C0-1EB5-802F-EC1423A03217}"/>
              </a:ext>
            </a:extLst>
          </p:cNvPr>
          <p:cNvPicPr>
            <a:picLocks noChangeAspect="1"/>
          </p:cNvPicPr>
          <p:nvPr/>
        </p:nvPicPr>
        <p:blipFill>
          <a:blip r:embed="rId2"/>
          <a:stretch>
            <a:fillRect/>
          </a:stretch>
        </p:blipFill>
        <p:spPr>
          <a:xfrm>
            <a:off x="3984171" y="246591"/>
            <a:ext cx="5045234" cy="4325409"/>
          </a:xfrm>
          <a:prstGeom prst="rect">
            <a:avLst/>
          </a:prstGeom>
        </p:spPr>
      </p:pic>
    </p:spTree>
    <p:extLst>
      <p:ext uri="{BB962C8B-B14F-4D97-AF65-F5344CB8AC3E}">
        <p14:creationId xmlns:p14="http://schemas.microsoft.com/office/powerpoint/2010/main" val="1716557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1444</TotalTime>
  <Words>1321</Words>
  <Application>Microsoft Office PowerPoint</Application>
  <PresentationFormat>On-screen Show (16:9)</PresentationFormat>
  <Paragraphs>157</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Maven Pro</vt:lpstr>
      <vt:lpstr>Nunito Light</vt:lpstr>
      <vt:lpstr>Livvic Light</vt:lpstr>
      <vt:lpstr>Calibri Light</vt:lpstr>
      <vt:lpstr>Times New Roman</vt:lpstr>
      <vt:lpstr>Calibri</vt:lpstr>
      <vt:lpstr>Proxima Nova</vt:lpstr>
      <vt:lpstr>Office Theme</vt:lpstr>
      <vt:lpstr>Car Loan Claim Prediction</vt:lpstr>
      <vt:lpstr>Problem Statement</vt:lpstr>
      <vt:lpstr>Life Cycle</vt:lpstr>
      <vt:lpstr>Data Collection</vt:lpstr>
      <vt:lpstr>Data Cleaning</vt:lpstr>
      <vt:lpstr>Exploratory Data Analysis</vt:lpstr>
      <vt:lpstr>PowerPoint Presentation</vt:lpstr>
      <vt:lpstr>  Bivariate analysis  In bivariate analysis we did analysis for num vs num, cat vs cat and num vs</vt:lpstr>
      <vt:lpstr>PowerPoint Presentation</vt:lpstr>
      <vt:lpstr>PowerPoint Presentation</vt:lpstr>
      <vt:lpstr>PowerPoint Presentation</vt:lpstr>
      <vt:lpstr>Num vs Cat:</vt:lpstr>
      <vt:lpstr>Multivariate Analysis </vt:lpstr>
      <vt:lpstr>Data Preprocessing</vt:lpstr>
      <vt:lpstr>Outliers Treatment:</vt:lpstr>
      <vt:lpstr>Feature Engineering</vt:lpstr>
      <vt:lpstr>Statistical Test for Feature Engineered Column</vt:lpstr>
      <vt:lpstr>Encoding</vt:lpstr>
      <vt:lpstr>Base model Building</vt:lpstr>
      <vt:lpstr>Model Tuning</vt:lpstr>
      <vt:lpstr>Evaluation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Loan Claim Prediction</dc:title>
  <dc:creator>NANDINI MK</dc:creator>
  <cp:lastModifiedBy>hp</cp:lastModifiedBy>
  <cp:revision>14</cp:revision>
  <dcterms:modified xsi:type="dcterms:W3CDTF">2024-07-31T04:45:05Z</dcterms:modified>
</cp:coreProperties>
</file>