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2" r:id="rId1"/>
  </p:sldMasterIdLst>
  <p:sldIdLst>
    <p:sldId id="256" r:id="rId2"/>
    <p:sldId id="258" r:id="rId3"/>
    <p:sldId id="260" r:id="rId4"/>
    <p:sldId id="259" r:id="rId5"/>
    <p:sldId id="262" r:id="rId6"/>
    <p:sldId id="263" r:id="rId7"/>
    <p:sldId id="264" r:id="rId8"/>
    <p:sldId id="265" r:id="rId9"/>
    <p:sldId id="270" r:id="rId10"/>
    <p:sldId id="269" r:id="rId11"/>
    <p:sldId id="271" r:id="rId12"/>
    <p:sldId id="272" r:id="rId13"/>
    <p:sldId id="273" r:id="rId14"/>
    <p:sldId id="274" r:id="rId15"/>
    <p:sldId id="278" r:id="rId16"/>
    <p:sldId id="283" r:id="rId17"/>
    <p:sldId id="284" r:id="rId18"/>
    <p:sldId id="285" r:id="rId19"/>
    <p:sldId id="286" r:id="rId20"/>
    <p:sldId id="279" r:id="rId21"/>
    <p:sldId id="280" r:id="rId22"/>
    <p:sldId id="281"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6357FA-986B-4AF8-942A-B4A61E59FC8C}" v="58" dt="2021-07-15T17:53:23.240"/>
    <p1510:client id="{946F1E98-2B85-73E8-A7B7-081DBD09F59E}" v="1" dt="2021-07-16T15:08:36.980"/>
    <p1510:client id="{9AE46AFF-CAB4-5878-3395-47E551AA3008}" v="3348" dt="2021-07-16T08:38:59.687"/>
    <p1510:client id="{F0CE9E6A-6D6A-B4E4-C9C3-BA69F302A48E}" v="393" dt="2021-07-16T15:05:27.0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p:scale>
          <a:sx n="75" d="100"/>
          <a:sy n="75" d="100"/>
        </p:scale>
        <p:origin x="33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76313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4992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77897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42852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7423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81719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73132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38845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9642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5828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4412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72382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7/18/2021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03200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7/18/2021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99948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7/18/2021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55742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7/18/2021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63623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8819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7/18/2021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630766136"/>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en.wikipedia.org/wiki/Software_testing" TargetMode="External"/><Relationship Id="rId2" Type="http://schemas.openxmlformats.org/officeDocument/2006/relationships/hyperlink" Target="http://stackoverflow.com/" TargetMode="External"/><Relationship Id="rId1" Type="http://schemas.openxmlformats.org/officeDocument/2006/relationships/slideLayout" Target="../slideLayouts/slideLayout7.xml"/><Relationship Id="rId5" Type="http://schemas.openxmlformats.org/officeDocument/2006/relationships/hyperlink" Target="http://en.wikipedia.org/wiki/Software_performance_testing" TargetMode="External"/><Relationship Id="rId4" Type="http://schemas.openxmlformats.org/officeDocument/2006/relationships/hyperlink" Target="http://en.wikipedia.org/wiki/Manual_test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3"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p:cNvSpPr>
            <a:spLocks noGrp="1"/>
          </p:cNvSpPr>
          <p:nvPr>
            <p:ph type="subTitle" idx="1"/>
          </p:nvPr>
        </p:nvSpPr>
        <p:spPr>
          <a:xfrm>
            <a:off x="4188577" y="4978663"/>
            <a:ext cx="5450911" cy="1565910"/>
          </a:xfrm>
        </p:spPr>
        <p:txBody>
          <a:bodyPr>
            <a:normAutofit fontScale="92500" lnSpcReduction="10000"/>
          </a:bodyPr>
          <a:lstStyle/>
          <a:p>
            <a:r>
              <a:rPr lang="en-US" b="1" dirty="0">
                <a:solidFill>
                  <a:schemeClr val="tx1">
                    <a:lumMod val="85000"/>
                    <a:lumOff val="15000"/>
                  </a:schemeClr>
                </a:solidFill>
                <a:latin typeface="Calisto MT"/>
              </a:rPr>
              <a:t>TEAM MEMBERS</a:t>
            </a:r>
          </a:p>
          <a:p>
            <a:r>
              <a:rPr lang="en-US" b="1" dirty="0">
                <a:solidFill>
                  <a:schemeClr val="tx1">
                    <a:lumMod val="85000"/>
                    <a:lumOff val="15000"/>
                  </a:schemeClr>
                </a:solidFill>
                <a:latin typeface="Calisto MT"/>
              </a:rPr>
              <a:t>Satya Vishalakshi Paluri (17221A0585)</a:t>
            </a:r>
          </a:p>
          <a:p>
            <a:r>
              <a:rPr lang="en-US" b="1" dirty="0">
                <a:solidFill>
                  <a:schemeClr val="tx1">
                    <a:lumMod val="85000"/>
                    <a:lumOff val="15000"/>
                  </a:schemeClr>
                </a:solidFill>
                <a:latin typeface="Calisto MT"/>
              </a:rPr>
              <a:t>Bibek Lamsal(17221A05A7)</a:t>
            </a:r>
          </a:p>
          <a:p>
            <a:r>
              <a:rPr lang="en-US" b="1" dirty="0">
                <a:solidFill>
                  <a:schemeClr val="tx1">
                    <a:lumMod val="85000"/>
                    <a:lumOff val="15000"/>
                  </a:schemeClr>
                </a:solidFill>
                <a:latin typeface="Calisto MT"/>
              </a:rPr>
              <a:t>Rajiv Gopal Singh(17221A05B0)</a:t>
            </a:r>
          </a:p>
          <a:p>
            <a:endParaRPr lang="en-US" b="1" dirty="0">
              <a:solidFill>
                <a:schemeClr val="tx1">
                  <a:lumMod val="85000"/>
                  <a:lumOff val="15000"/>
                </a:schemeClr>
              </a:solidFill>
            </a:endParaRPr>
          </a:p>
        </p:txBody>
      </p:sp>
      <p:sp>
        <p:nvSpPr>
          <p:cNvPr id="2" name="Title 1"/>
          <p:cNvSpPr>
            <a:spLocks noGrp="1"/>
          </p:cNvSpPr>
          <p:nvPr>
            <p:ph type="ctrTitle"/>
          </p:nvPr>
        </p:nvSpPr>
        <p:spPr>
          <a:xfrm>
            <a:off x="105408" y="153838"/>
            <a:ext cx="9074009" cy="3933430"/>
          </a:xfrm>
        </p:spPr>
        <p:txBody>
          <a:bodyPr>
            <a:normAutofit/>
          </a:bodyPr>
          <a:lstStyle/>
          <a:p>
            <a:pPr>
              <a:lnSpc>
                <a:spcPct val="90000"/>
              </a:lnSpc>
            </a:pPr>
            <a:r>
              <a:rPr lang="en-US" b="1">
                <a:ea typeface="+mj-lt"/>
                <a:cs typeface="+mj-lt"/>
              </a:rPr>
              <a:t>Image Classification Using CNN</a:t>
            </a:r>
            <a:r>
              <a:rPr lang="en-US" b="1" dirty="0">
                <a:ea typeface="+mj-lt"/>
                <a:cs typeface="+mj-lt"/>
              </a:rPr>
              <a:t> </a:t>
            </a:r>
            <a:endParaRPr lang="en-US"/>
          </a:p>
          <a:p>
            <a:pPr>
              <a:lnSpc>
                <a:spcPct val="90000"/>
              </a:lnSpc>
            </a:pPr>
            <a:endParaRPr lang="en-US"/>
          </a:p>
        </p:txBody>
      </p:sp>
      <p:sp>
        <p:nvSpPr>
          <p:cNvPr id="15"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0A2237E4-8B1F-4D57-A5D4-D49C5AC1530F}"/>
              </a:ext>
            </a:extLst>
          </p:cNvPr>
          <p:cNvSpPr txBox="1"/>
          <p:nvPr/>
        </p:nvSpPr>
        <p:spPr>
          <a:xfrm>
            <a:off x="296174" y="5098210"/>
            <a:ext cx="3447690" cy="1877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sto MT"/>
              </a:rPr>
              <a:t>    </a:t>
            </a:r>
            <a:r>
              <a:rPr lang="en-US" sz="2000" b="1" dirty="0">
                <a:latin typeface="Calisto MT"/>
              </a:rPr>
              <a:t>PROJECT GUIDE</a:t>
            </a:r>
          </a:p>
          <a:p>
            <a:r>
              <a:rPr lang="en-US" sz="2000" b="1" dirty="0">
                <a:latin typeface="Calisto MT"/>
              </a:rPr>
              <a:t>    MR.M.V.K.SUBASH</a:t>
            </a:r>
          </a:p>
          <a:p>
            <a:r>
              <a:rPr lang="en-US" sz="2000" b="1" dirty="0">
                <a:latin typeface="Calisto MT"/>
              </a:rPr>
              <a:t>ASSISTANT PROFESSOR</a:t>
            </a:r>
          </a:p>
          <a:p>
            <a:r>
              <a:rPr lang="en-US" sz="2000" b="1" dirty="0">
                <a:latin typeface="Calisto MT"/>
              </a:rPr>
              <a:t>   CSE DEPARTMENT</a:t>
            </a:r>
          </a:p>
          <a:p>
            <a:endParaRPr lang="en-US" dirty="0"/>
          </a:p>
          <a:p>
            <a:endParaRPr lang="en-US" dirty="0"/>
          </a:p>
        </p:txBody>
      </p:sp>
    </p:spTree>
    <p:extLst>
      <p:ext uri="{BB962C8B-B14F-4D97-AF65-F5344CB8AC3E}">
        <p14:creationId xmlns:p14="http://schemas.microsoft.com/office/powerpoint/2010/main" val="36226251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FD18AF-AA2B-4B37-A8CC-FD99AF849D06}"/>
              </a:ext>
            </a:extLst>
          </p:cNvPr>
          <p:cNvSpPr txBox="1"/>
          <p:nvPr/>
        </p:nvSpPr>
        <p:spPr>
          <a:xfrm>
            <a:off x="4206815" y="123646"/>
            <a:ext cx="62944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accent2">
                    <a:lumMod val="60000"/>
                    <a:lumOff val="40000"/>
                  </a:schemeClr>
                </a:solidFill>
                <a:latin typeface="Calisto MT"/>
              </a:rPr>
              <a:t>METHODOLOGY</a:t>
            </a:r>
          </a:p>
        </p:txBody>
      </p:sp>
      <p:sp>
        <p:nvSpPr>
          <p:cNvPr id="3" name="TextBox 2">
            <a:extLst>
              <a:ext uri="{FF2B5EF4-FFF2-40B4-BE49-F238E27FC236}">
                <a16:creationId xmlns:a16="http://schemas.microsoft.com/office/drawing/2014/main" id="{1C9630B6-98B2-4C54-B769-4AF95626863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4" name="TextBox 3">
            <a:extLst>
              <a:ext uri="{FF2B5EF4-FFF2-40B4-BE49-F238E27FC236}">
                <a16:creationId xmlns:a16="http://schemas.microsoft.com/office/drawing/2014/main" id="{E2B96D37-C3C2-4094-A07A-C19B08EE107C}"/>
              </a:ext>
            </a:extLst>
          </p:cNvPr>
          <p:cNvSpPr txBox="1"/>
          <p:nvPr/>
        </p:nvSpPr>
        <p:spPr>
          <a:xfrm>
            <a:off x="1201947" y="828136"/>
            <a:ext cx="9241765"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sto MT"/>
              </a:rPr>
              <a:t> </a:t>
            </a:r>
            <a:r>
              <a:rPr lang="en-US" sz="2400" b="1" dirty="0">
                <a:solidFill>
                  <a:schemeClr val="bg2">
                    <a:lumMod val="20000"/>
                    <a:lumOff val="80000"/>
                  </a:schemeClr>
                </a:solidFill>
                <a:latin typeface="Calisto MT"/>
              </a:rPr>
              <a:t>Convolution Neural Network</a:t>
            </a:r>
          </a:p>
          <a:p>
            <a:endParaRPr lang="en-US" sz="2400" dirty="0">
              <a:latin typeface="Calisto MT"/>
            </a:endParaRPr>
          </a:p>
          <a:p>
            <a:r>
              <a:rPr lang="en-US" sz="2400" dirty="0">
                <a:latin typeface="Calisto MT"/>
              </a:rPr>
              <a:t>CNN consists of four layers: convolutional layer, activation layer, pooling layer and fully connected. Convolutional layer allows extracting visual features from an image in small </a:t>
            </a:r>
            <a:r>
              <a:rPr lang="en-US" sz="2400">
                <a:latin typeface="Calisto MT"/>
              </a:rPr>
              <a:t>amounts. </a:t>
            </a:r>
            <a:r>
              <a:rPr lang="en-US" sz="2400" dirty="0">
                <a:latin typeface="Calisto MT"/>
              </a:rPr>
              <a:t> Fully connected layer connects a neuron from one layer to every neuron in another layer. As CNN classifies each neuron in depth, so it provides more accuracy.</a:t>
            </a:r>
          </a:p>
          <a:p>
            <a:r>
              <a:rPr lang="en-US" sz="2400" b="1" dirty="0">
                <a:solidFill>
                  <a:schemeClr val="bg2">
                    <a:lumMod val="20000"/>
                    <a:lumOff val="80000"/>
                  </a:schemeClr>
                </a:solidFill>
                <a:latin typeface="Calisto MT"/>
                <a:ea typeface="+mn-lt"/>
                <a:cs typeface="+mn-lt"/>
              </a:rPr>
              <a:t>The CNN have two components</a:t>
            </a:r>
            <a:r>
              <a:rPr lang="en-US" sz="2400" dirty="0">
                <a:latin typeface="Calisto MT"/>
                <a:ea typeface="+mn-lt"/>
                <a:cs typeface="+mn-lt"/>
              </a:rPr>
              <a:t>: </a:t>
            </a:r>
            <a:endParaRPr lang="en-US" dirty="0">
              <a:latin typeface="Calisto MT"/>
              <a:ea typeface="+mn-lt"/>
              <a:cs typeface="+mn-lt"/>
            </a:endParaRPr>
          </a:p>
          <a:p>
            <a:pPr algn="just"/>
            <a:r>
              <a:rPr lang="en-US" sz="2400" dirty="0">
                <a:latin typeface="Calisto MT"/>
                <a:ea typeface="+mn-lt"/>
                <a:cs typeface="+mn-lt"/>
              </a:rPr>
              <a:t>1) Feature extraction part: Features are detected when network performs a series of convolutional and pooling operation.</a:t>
            </a:r>
            <a:endParaRPr lang="en-US" dirty="0">
              <a:latin typeface="Calisto MT"/>
              <a:ea typeface="+mn-lt"/>
              <a:cs typeface="+mn-lt"/>
            </a:endParaRPr>
          </a:p>
          <a:p>
            <a:pPr algn="just"/>
            <a:endParaRPr lang="en-US" dirty="0">
              <a:latin typeface="Calisto MT"/>
            </a:endParaRPr>
          </a:p>
          <a:p>
            <a:pPr algn="just"/>
            <a:r>
              <a:rPr lang="en-US" sz="2400" dirty="0">
                <a:latin typeface="Calisto MT"/>
                <a:ea typeface="+mn-lt"/>
                <a:cs typeface="+mn-lt"/>
              </a:rPr>
              <a:t>2) Classification part: Extracted features are given to fully connected layer which acts as classifier.</a:t>
            </a:r>
            <a:endParaRPr lang="en-US" dirty="0">
              <a:latin typeface="Calisto MT"/>
              <a:ea typeface="+mn-lt"/>
              <a:cs typeface="+mn-lt"/>
            </a:endParaRPr>
          </a:p>
          <a:p>
            <a:endParaRPr lang="en-US" dirty="0">
              <a:latin typeface="Calisto MT"/>
            </a:endParaRPr>
          </a:p>
        </p:txBody>
      </p:sp>
    </p:spTree>
    <p:extLst>
      <p:ext uri="{BB962C8B-B14F-4D97-AF65-F5344CB8AC3E}">
        <p14:creationId xmlns:p14="http://schemas.microsoft.com/office/powerpoint/2010/main" val="177317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031615-4E70-4AA1-B27C-F56E25379C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C742D3BD-F30C-4FDC-92FF-FCB371D13BDA}"/>
              </a:ext>
            </a:extLst>
          </p:cNvPr>
          <p:cNvPicPr>
            <a:picLocks noChangeAspect="1"/>
          </p:cNvPicPr>
          <p:nvPr/>
        </p:nvPicPr>
        <p:blipFill rotWithShape="1">
          <a:blip r:embed="rId3"/>
          <a:srcRect r="1" b="4956"/>
          <a:stretch/>
        </p:blipFill>
        <p:spPr>
          <a:xfrm>
            <a:off x="427807" y="298410"/>
            <a:ext cx="11293254" cy="5686084"/>
          </a:xfrm>
          <a:prstGeom prst="rect">
            <a:avLst/>
          </a:prstGeom>
        </p:spPr>
      </p:pic>
      <p:sp>
        <p:nvSpPr>
          <p:cNvPr id="10" name="Rectangle 9">
            <a:extLst>
              <a:ext uri="{FF2B5EF4-FFF2-40B4-BE49-F238E27FC236}">
                <a16:creationId xmlns:a16="http://schemas.microsoft.com/office/drawing/2014/main" id="{32386D96-DF72-4275-B766-E00CBBFB0F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6742D5F7-575C-4194-B383-4DA63CCD1CE0}"/>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4" name="TextBox 3">
            <a:extLst>
              <a:ext uri="{FF2B5EF4-FFF2-40B4-BE49-F238E27FC236}">
                <a16:creationId xmlns:a16="http://schemas.microsoft.com/office/drawing/2014/main" id="{17F12492-908A-4D0D-B164-BA996D4F4B1C}"/>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5" name="TextBox 4">
            <a:extLst>
              <a:ext uri="{FF2B5EF4-FFF2-40B4-BE49-F238E27FC236}">
                <a16:creationId xmlns:a16="http://schemas.microsoft.com/office/drawing/2014/main" id="{F910E4E9-3637-42A5-A992-83F64B1D22F4}"/>
              </a:ext>
            </a:extLst>
          </p:cNvPr>
          <p:cNvSpPr txBox="1"/>
          <p:nvPr/>
        </p:nvSpPr>
        <p:spPr>
          <a:xfrm>
            <a:off x="4391923" y="6045320"/>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0000"/>
                    <a:lumOff val="80000"/>
                  </a:schemeClr>
                </a:solidFill>
                <a:latin typeface="Calisto MT"/>
                <a:ea typeface="+mn-lt"/>
                <a:cs typeface="+mn-lt"/>
              </a:rPr>
              <a:t>CNN Architecture</a:t>
            </a:r>
            <a:endParaRPr lang="en-US" sz="2400" b="1" dirty="0">
              <a:solidFill>
                <a:schemeClr val="bg2">
                  <a:lumMod val="20000"/>
                  <a:lumOff val="80000"/>
                </a:schemeClr>
              </a:solidFill>
              <a:latin typeface="Calisto MT"/>
            </a:endParaRPr>
          </a:p>
          <a:p>
            <a:pPr algn="l"/>
            <a:endParaRPr lang="en-US" dirty="0"/>
          </a:p>
        </p:txBody>
      </p:sp>
    </p:spTree>
    <p:extLst>
      <p:ext uri="{BB962C8B-B14F-4D97-AF65-F5344CB8AC3E}">
        <p14:creationId xmlns:p14="http://schemas.microsoft.com/office/powerpoint/2010/main" val="4192462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41B68C77-138E-4BF7-A276-BD0C78A4219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6" name="Picture 25">
            <a:extLst>
              <a:ext uri="{FF2B5EF4-FFF2-40B4-BE49-F238E27FC236}">
                <a16:creationId xmlns:a16="http://schemas.microsoft.com/office/drawing/2014/main" id="{7C268552-D473-46ED-B1B8-422042C4DEF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8" name="Oval 27">
            <a:extLst>
              <a:ext uri="{FF2B5EF4-FFF2-40B4-BE49-F238E27FC236}">
                <a16:creationId xmlns:a16="http://schemas.microsoft.com/office/drawing/2014/main" id="{4AC0CD9D-7610-4620-93B4-798CCD9AB5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0" name="Picture 29">
            <a:extLst>
              <a:ext uri="{FF2B5EF4-FFF2-40B4-BE49-F238E27FC236}">
                <a16:creationId xmlns:a16="http://schemas.microsoft.com/office/drawing/2014/main" id="{B9238B3E-24AA-439A-B527-6C5DF6D7214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2" name="Picture 31">
            <a:extLst>
              <a:ext uri="{FF2B5EF4-FFF2-40B4-BE49-F238E27FC236}">
                <a16:creationId xmlns:a16="http://schemas.microsoft.com/office/drawing/2014/main" id="{69F01145-BEA3-4CBF-AA21-10077B948CA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 name="Rectangle 33">
            <a:extLst>
              <a:ext uri="{FF2B5EF4-FFF2-40B4-BE49-F238E27FC236}">
                <a16:creationId xmlns:a16="http://schemas.microsoft.com/office/drawing/2014/main" id="{DE4D62F9-188E-4530-84C2-24BDEE4BEB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49076D5E-68ED-4CD1-A04F-E7934EBFAA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1BE0A6B-EBF8-4301-B1AE-F6A1C4003E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chart&#10;&#10;Description automatically generated">
            <a:extLst>
              <a:ext uri="{FF2B5EF4-FFF2-40B4-BE49-F238E27FC236}">
                <a16:creationId xmlns:a16="http://schemas.microsoft.com/office/drawing/2014/main" id="{4DF56AF8-BA0B-4F4A-B479-134D3B6A3DEA}"/>
              </a:ext>
            </a:extLst>
          </p:cNvPr>
          <p:cNvPicPr>
            <a:picLocks noChangeAspect="1"/>
          </p:cNvPicPr>
          <p:nvPr/>
        </p:nvPicPr>
        <p:blipFill>
          <a:blip r:embed="rId6"/>
          <a:stretch>
            <a:fillRect/>
          </a:stretch>
        </p:blipFill>
        <p:spPr>
          <a:xfrm>
            <a:off x="4041187" y="-9659"/>
            <a:ext cx="8590947" cy="7040402"/>
          </a:xfrm>
          <a:prstGeom prst="rect">
            <a:avLst/>
          </a:prstGeom>
          <a:effectLst/>
        </p:spPr>
      </p:pic>
      <p:sp>
        <p:nvSpPr>
          <p:cNvPr id="42" name="Rectangle 41">
            <a:extLst>
              <a:ext uri="{FF2B5EF4-FFF2-40B4-BE49-F238E27FC236}">
                <a16:creationId xmlns:a16="http://schemas.microsoft.com/office/drawing/2014/main" id="{172BE3F8-96D6-4535-9AE4-694DC4F5B1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F19F42AD-4340-40A8-B6C2-A9F2BF78A6CF}"/>
              </a:ext>
            </a:extLst>
          </p:cNvPr>
          <p:cNvSpPr txBox="1"/>
          <p:nvPr/>
        </p:nvSpPr>
        <p:spPr>
          <a:xfrm>
            <a:off x="260742" y="-5751"/>
            <a:ext cx="3505494" cy="610175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Bef>
                <a:spcPts val="1000"/>
              </a:spcBef>
              <a:buClr>
                <a:schemeClr val="bg2">
                  <a:lumMod val="40000"/>
                  <a:lumOff val="60000"/>
                </a:schemeClr>
              </a:buClr>
              <a:buSzPct val="80000"/>
              <a:buFont typeface="Wingdings 3" charset="2"/>
              <a:buChar char=""/>
            </a:pPr>
            <a:endParaRPr lang="en-US" sz="1700" dirty="0">
              <a:solidFill>
                <a:srgbClr val="FFFFFF"/>
              </a:solidFill>
              <a:latin typeface="+mj-lt"/>
              <a:ea typeface="+mj-ea"/>
              <a:cs typeface="+mj-cs"/>
            </a:endParaRPr>
          </a:p>
          <a:p>
            <a:pPr>
              <a:lnSpc>
                <a:spcPct val="90000"/>
              </a:lnSpc>
              <a:spcBef>
                <a:spcPts val="1000"/>
              </a:spcBef>
              <a:buClr>
                <a:schemeClr val="bg2">
                  <a:lumMod val="40000"/>
                  <a:lumOff val="60000"/>
                </a:schemeClr>
              </a:buClr>
              <a:buSzPct val="80000"/>
            </a:pPr>
            <a:r>
              <a:rPr lang="en-US" sz="2400" dirty="0">
                <a:solidFill>
                  <a:srgbClr val="FFFFFF"/>
                </a:solidFill>
                <a:latin typeface="Calisto MT"/>
                <a:ea typeface="+mj-ea"/>
                <a:cs typeface="+mj-cs"/>
              </a:rPr>
              <a:t> </a:t>
            </a:r>
            <a:r>
              <a:rPr lang="en-US" sz="2400" dirty="0">
                <a:solidFill>
                  <a:schemeClr val="bg2">
                    <a:lumMod val="20000"/>
                    <a:lumOff val="80000"/>
                  </a:schemeClr>
                </a:solidFill>
                <a:latin typeface="Calisto MT"/>
                <a:ea typeface="+mj-ea"/>
                <a:cs typeface="+mj-cs"/>
              </a:rPr>
              <a:t>DATASET</a:t>
            </a:r>
          </a:p>
          <a:p>
            <a:pPr>
              <a:lnSpc>
                <a:spcPct val="90000"/>
              </a:lnSpc>
              <a:spcBef>
                <a:spcPts val="1000"/>
              </a:spcBef>
              <a:buClr>
                <a:schemeClr val="bg2">
                  <a:lumMod val="40000"/>
                  <a:lumOff val="60000"/>
                </a:schemeClr>
              </a:buClr>
              <a:buSzPct val="80000"/>
            </a:pPr>
            <a:r>
              <a:rPr lang="en-US" sz="2400" dirty="0">
                <a:solidFill>
                  <a:srgbClr val="FFFFFF"/>
                </a:solidFill>
                <a:latin typeface="Calisto MT"/>
                <a:ea typeface="+mj-ea"/>
                <a:cs typeface="+mj-cs"/>
              </a:rPr>
              <a:t>A dataset is a collection of data. For performing action related to objects a dataset named train and test dataset. </a:t>
            </a:r>
            <a:endParaRPr lang="en-US" sz="2400" dirty="0" smtClean="0">
              <a:solidFill>
                <a:srgbClr val="FFFFFF"/>
              </a:solidFill>
              <a:latin typeface="Calisto MT"/>
              <a:ea typeface="+mj-ea"/>
              <a:cs typeface="+mj-cs"/>
            </a:endParaRPr>
          </a:p>
          <a:p>
            <a:pPr>
              <a:lnSpc>
                <a:spcPct val="90000"/>
              </a:lnSpc>
              <a:spcBef>
                <a:spcPts val="1000"/>
              </a:spcBef>
              <a:buClr>
                <a:schemeClr val="bg2">
                  <a:lumMod val="40000"/>
                  <a:lumOff val="60000"/>
                </a:schemeClr>
              </a:buClr>
              <a:buSzPct val="80000"/>
            </a:pPr>
            <a:r>
              <a:rPr lang="en-US" sz="2400" dirty="0" smtClean="0">
                <a:solidFill>
                  <a:srgbClr val="FFFFFF"/>
                </a:solidFill>
                <a:latin typeface="Calisto MT"/>
                <a:ea typeface="+mj-ea"/>
                <a:cs typeface="+mj-cs"/>
              </a:rPr>
              <a:t>The </a:t>
            </a:r>
            <a:r>
              <a:rPr lang="en-US" sz="2400" dirty="0">
                <a:solidFill>
                  <a:srgbClr val="FFFFFF"/>
                </a:solidFill>
                <a:latin typeface="Calisto MT"/>
                <a:ea typeface="+mj-ea"/>
                <a:cs typeface="+mj-cs"/>
              </a:rPr>
              <a:t>detailed information about the dataset is as follows: Number of categories: 5 with number of files 400, Number dataset is validated with an accuracy of 93% to increase the performance of system.</a:t>
            </a:r>
          </a:p>
          <a:p>
            <a:pPr>
              <a:lnSpc>
                <a:spcPct val="90000"/>
              </a:lnSpc>
              <a:spcBef>
                <a:spcPts val="1000"/>
              </a:spcBef>
              <a:buClr>
                <a:schemeClr val="bg2">
                  <a:lumMod val="40000"/>
                  <a:lumOff val="60000"/>
                </a:schemeClr>
              </a:buClr>
              <a:buSzPct val="80000"/>
            </a:pPr>
            <a:endParaRPr lang="en-US" sz="2400" dirty="0">
              <a:solidFill>
                <a:srgbClr val="FFFFFF"/>
              </a:solidFill>
              <a:latin typeface="Calisto MT"/>
              <a:ea typeface="+mj-ea"/>
              <a:cs typeface="+mj-cs"/>
            </a:endParaRPr>
          </a:p>
          <a:p>
            <a:pPr>
              <a:lnSpc>
                <a:spcPct val="90000"/>
              </a:lnSpc>
              <a:spcBef>
                <a:spcPts val="1000"/>
              </a:spcBef>
              <a:buClr>
                <a:schemeClr val="bg2">
                  <a:lumMod val="40000"/>
                  <a:lumOff val="60000"/>
                </a:schemeClr>
              </a:buClr>
              <a:buSzPct val="80000"/>
              <a:buFont typeface="Wingdings 3" charset="2"/>
              <a:buChar char=""/>
            </a:pPr>
            <a:endParaRPr lang="en-US" sz="1700" dirty="0">
              <a:solidFill>
                <a:srgbClr val="FFFFFF"/>
              </a:solidFill>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endParaRPr lang="en-US" sz="1700" dirty="0">
              <a:solidFill>
                <a:srgbClr val="FFFFFF"/>
              </a:solidFill>
              <a:latin typeface="+mj-lt"/>
              <a:ea typeface="+mj-ea"/>
              <a:cs typeface="+mj-cs"/>
            </a:endParaRPr>
          </a:p>
        </p:txBody>
      </p:sp>
      <p:sp>
        <p:nvSpPr>
          <p:cNvPr id="7" name="TextBox 6">
            <a:extLst>
              <a:ext uri="{FF2B5EF4-FFF2-40B4-BE49-F238E27FC236}">
                <a16:creationId xmlns:a16="http://schemas.microsoft.com/office/drawing/2014/main" id="{42CE4ADE-D8AB-475B-8C21-7C474AAEC136}"/>
              </a:ext>
            </a:extLst>
          </p:cNvPr>
          <p:cNvSpPr txBox="1"/>
          <p:nvPr/>
        </p:nvSpPr>
        <p:spPr>
          <a:xfrm>
            <a:off x="4896030" y="769728"/>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000000"/>
                </a:solidFill>
                <a:latin typeface="Calisto MT"/>
              </a:rPr>
              <a:t>Implementation</a:t>
            </a:r>
          </a:p>
        </p:txBody>
      </p:sp>
    </p:spTree>
    <p:extLst>
      <p:ext uri="{BB962C8B-B14F-4D97-AF65-F5344CB8AC3E}">
        <p14:creationId xmlns:p14="http://schemas.microsoft.com/office/powerpoint/2010/main" val="28807721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17F161-430D-4EF6-AAEE-AA999680D4F4}"/>
              </a:ext>
            </a:extLst>
          </p:cNvPr>
          <p:cNvSpPr txBox="1"/>
          <p:nvPr/>
        </p:nvSpPr>
        <p:spPr>
          <a:xfrm>
            <a:off x="3099759" y="123646"/>
            <a:ext cx="599248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F3A16F"/>
                </a:solidFill>
                <a:latin typeface="Calisto MT"/>
              </a:rPr>
              <a:t>ANALYSIS AND DESIGN PHASE</a:t>
            </a:r>
          </a:p>
        </p:txBody>
      </p:sp>
      <p:sp>
        <p:nvSpPr>
          <p:cNvPr id="3" name="TextBox 2">
            <a:extLst>
              <a:ext uri="{FF2B5EF4-FFF2-40B4-BE49-F238E27FC236}">
                <a16:creationId xmlns:a16="http://schemas.microsoft.com/office/drawing/2014/main" id="{B682CE42-36ED-4EFE-8B11-67FAEB7726A7}"/>
              </a:ext>
            </a:extLst>
          </p:cNvPr>
          <p:cNvSpPr txBox="1"/>
          <p:nvPr/>
        </p:nvSpPr>
        <p:spPr>
          <a:xfrm>
            <a:off x="93992" y="568445"/>
            <a:ext cx="389338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0000"/>
                    <a:lumOff val="80000"/>
                  </a:schemeClr>
                </a:solidFill>
                <a:latin typeface="Calisto MT"/>
              </a:rPr>
              <a:t>USE CASE DIAGRAM</a:t>
            </a:r>
          </a:p>
        </p:txBody>
      </p:sp>
      <p:pic>
        <p:nvPicPr>
          <p:cNvPr id="4" name="Picture 4" descr="Diagram&#10;&#10;Description automatically generated">
            <a:extLst>
              <a:ext uri="{FF2B5EF4-FFF2-40B4-BE49-F238E27FC236}">
                <a16:creationId xmlns:a16="http://schemas.microsoft.com/office/drawing/2014/main" id="{05C5AEC4-3E31-47F3-8A0A-33D60DD35D71}"/>
              </a:ext>
            </a:extLst>
          </p:cNvPr>
          <p:cNvPicPr>
            <a:picLocks noChangeAspect="1"/>
          </p:cNvPicPr>
          <p:nvPr/>
        </p:nvPicPr>
        <p:blipFill>
          <a:blip r:embed="rId2"/>
          <a:stretch>
            <a:fillRect/>
          </a:stretch>
        </p:blipFill>
        <p:spPr>
          <a:xfrm>
            <a:off x="1662024" y="1023532"/>
            <a:ext cx="5992482" cy="5572939"/>
          </a:xfrm>
          <a:prstGeom prst="rect">
            <a:avLst/>
          </a:prstGeom>
        </p:spPr>
      </p:pic>
      <p:sp>
        <p:nvSpPr>
          <p:cNvPr id="5" name="TextBox 4">
            <a:extLst>
              <a:ext uri="{FF2B5EF4-FFF2-40B4-BE49-F238E27FC236}">
                <a16:creationId xmlns:a16="http://schemas.microsoft.com/office/drawing/2014/main" id="{3C2F89CE-22B4-4336-B305-7ABBE40EA27E}"/>
              </a:ext>
            </a:extLst>
          </p:cNvPr>
          <p:cNvSpPr txBox="1"/>
          <p:nvPr/>
        </p:nvSpPr>
        <p:spPr>
          <a:xfrm>
            <a:off x="7957509" y="1545208"/>
            <a:ext cx="3332671"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listo MT"/>
                <a:ea typeface="+mn-lt"/>
                <a:cs typeface="+mn-lt"/>
              </a:rPr>
              <a:t>The use case diagram is used to represent all the functional use cases that are involved in the project.</a:t>
            </a:r>
            <a:endParaRPr lang="en-US" sz="2400" dirty="0">
              <a:latin typeface="Calisto MT"/>
            </a:endParaRPr>
          </a:p>
          <a:p>
            <a:r>
              <a:rPr lang="en-US" sz="2400" dirty="0">
                <a:latin typeface="Calisto MT"/>
                <a:ea typeface="+mn-lt"/>
                <a:cs typeface="+mn-lt"/>
              </a:rPr>
              <a:t>The above diagram represents the main two </a:t>
            </a:r>
            <a:r>
              <a:rPr lang="en-US" sz="2400" b="1" dirty="0">
                <a:latin typeface="Calisto MT"/>
                <a:ea typeface="+mn-lt"/>
                <a:cs typeface="+mn-lt"/>
              </a:rPr>
              <a:t>actors </a:t>
            </a:r>
            <a:r>
              <a:rPr lang="en-US" sz="2400" dirty="0">
                <a:latin typeface="Calisto MT"/>
                <a:ea typeface="+mn-lt"/>
                <a:cs typeface="+mn-lt"/>
              </a:rPr>
              <a:t>in the project, they are</a:t>
            </a:r>
            <a:endParaRPr lang="en-US" sz="2400">
              <a:latin typeface="Calisto MT"/>
            </a:endParaRPr>
          </a:p>
          <a:p>
            <a:pPr marL="342900" indent="-342900">
              <a:buFont typeface="Wingdings"/>
              <a:buChar char="§"/>
            </a:pPr>
            <a:r>
              <a:rPr lang="en-US" sz="2400" dirty="0">
                <a:latin typeface="Calisto MT"/>
                <a:ea typeface="+mn-lt"/>
                <a:cs typeface="+mn-lt"/>
              </a:rPr>
              <a:t>User</a:t>
            </a:r>
            <a:endParaRPr lang="en-US" sz="2400" dirty="0">
              <a:latin typeface="Calisto MT"/>
            </a:endParaRPr>
          </a:p>
          <a:p>
            <a:pPr algn="l"/>
            <a:endParaRPr lang="en-US" sz="2400" dirty="0">
              <a:latin typeface="Calisto MT"/>
            </a:endParaRPr>
          </a:p>
        </p:txBody>
      </p:sp>
    </p:spTree>
    <p:extLst>
      <p:ext uri="{BB962C8B-B14F-4D97-AF65-F5344CB8AC3E}">
        <p14:creationId xmlns:p14="http://schemas.microsoft.com/office/powerpoint/2010/main" val="4034924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BC5DB5-4C02-4B82-BEDF-5CEE1CDC1A37}"/>
              </a:ext>
            </a:extLst>
          </p:cNvPr>
          <p:cNvSpPr txBox="1"/>
          <p:nvPr/>
        </p:nvSpPr>
        <p:spPr>
          <a:xfrm>
            <a:off x="152400" y="324928"/>
            <a:ext cx="40227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bg2">
                    <a:lumMod val="20000"/>
                    <a:lumOff val="80000"/>
                  </a:schemeClr>
                </a:solidFill>
                <a:latin typeface="Calisto MT"/>
              </a:rPr>
              <a:t>CLASS DIAGRAM</a:t>
            </a:r>
            <a:endParaRPr lang="en-US" sz="2800" dirty="0">
              <a:solidFill>
                <a:schemeClr val="bg2">
                  <a:lumMod val="20000"/>
                  <a:lumOff val="80000"/>
                </a:schemeClr>
              </a:solidFill>
              <a:latin typeface="Calisto MT"/>
            </a:endParaRPr>
          </a:p>
        </p:txBody>
      </p:sp>
      <p:pic>
        <p:nvPicPr>
          <p:cNvPr id="4" name="Picture 4" descr="Text, letter&#10;&#10;Description automatically generated">
            <a:extLst>
              <a:ext uri="{FF2B5EF4-FFF2-40B4-BE49-F238E27FC236}">
                <a16:creationId xmlns:a16="http://schemas.microsoft.com/office/drawing/2014/main" id="{2DBC2218-33A1-433E-93CC-52E957F0DC8F}"/>
              </a:ext>
            </a:extLst>
          </p:cNvPr>
          <p:cNvPicPr>
            <a:picLocks noChangeAspect="1"/>
          </p:cNvPicPr>
          <p:nvPr/>
        </p:nvPicPr>
        <p:blipFill>
          <a:blip r:embed="rId2"/>
          <a:stretch>
            <a:fillRect/>
          </a:stretch>
        </p:blipFill>
        <p:spPr>
          <a:xfrm>
            <a:off x="339304" y="901600"/>
            <a:ext cx="4396596" cy="5629896"/>
          </a:xfrm>
          <a:prstGeom prst="rect">
            <a:avLst/>
          </a:prstGeom>
        </p:spPr>
      </p:pic>
      <p:sp>
        <p:nvSpPr>
          <p:cNvPr id="8" name="TextBox 7">
            <a:extLst>
              <a:ext uri="{FF2B5EF4-FFF2-40B4-BE49-F238E27FC236}">
                <a16:creationId xmlns:a16="http://schemas.microsoft.com/office/drawing/2014/main" id="{861EEC33-7BDB-4BE4-B092-9E53D330DE53}"/>
              </a:ext>
            </a:extLst>
          </p:cNvPr>
          <p:cNvSpPr txBox="1"/>
          <p:nvPr/>
        </p:nvSpPr>
        <p:spPr>
          <a:xfrm>
            <a:off x="4922089" y="6216051"/>
            <a:ext cx="1194470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Calisto MT"/>
            </a:endParaRPr>
          </a:p>
        </p:txBody>
      </p:sp>
      <p:sp>
        <p:nvSpPr>
          <p:cNvPr id="9" name="TextBox 8">
            <a:extLst>
              <a:ext uri="{FF2B5EF4-FFF2-40B4-BE49-F238E27FC236}">
                <a16:creationId xmlns:a16="http://schemas.microsoft.com/office/drawing/2014/main" id="{79268FAF-24E3-42C2-A5D7-AEBCE403E8FE}"/>
              </a:ext>
            </a:extLst>
          </p:cNvPr>
          <p:cNvSpPr txBox="1"/>
          <p:nvPr/>
        </p:nvSpPr>
        <p:spPr>
          <a:xfrm>
            <a:off x="5467530" y="2160737"/>
            <a:ext cx="477040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listo MT"/>
              </a:rPr>
              <a:t>The mentioned</a:t>
            </a:r>
            <a:r>
              <a:rPr lang="en-US" sz="2400" dirty="0">
                <a:latin typeface="Calisto MT"/>
                <a:ea typeface="+mn-lt"/>
                <a:cs typeface="+mn-lt"/>
              </a:rPr>
              <a:t> class diagram represents the Chabot system workflow model. This diagram has class models with class names as</a:t>
            </a:r>
            <a:endParaRPr lang="en-US" sz="2400" dirty="0">
              <a:latin typeface="Calisto MT"/>
            </a:endParaRPr>
          </a:p>
          <a:p>
            <a:pPr marL="1200150" lvl="2" indent="-285750">
              <a:buFont typeface="Arial"/>
              <a:buChar char="•"/>
            </a:pPr>
            <a:r>
              <a:rPr lang="en-US" sz="2400" dirty="0">
                <a:latin typeface="Calisto MT"/>
                <a:ea typeface="+mn-lt"/>
                <a:cs typeface="+mn-lt"/>
              </a:rPr>
              <a:t>User</a:t>
            </a:r>
            <a:endParaRPr lang="en-US" sz="2400" dirty="0">
              <a:latin typeface="Calisto MT"/>
            </a:endParaRPr>
          </a:p>
          <a:p>
            <a:pPr marL="1200150" lvl="2" indent="-285750">
              <a:buFont typeface="Arial"/>
              <a:buChar char="•"/>
            </a:pPr>
            <a:r>
              <a:rPr lang="en-US" sz="2400" dirty="0">
                <a:latin typeface="Calisto MT"/>
                <a:ea typeface="+mn-lt"/>
                <a:cs typeface="+mn-lt"/>
              </a:rPr>
              <a:t>Home screen</a:t>
            </a:r>
            <a:endParaRPr lang="en-US" sz="2400" dirty="0">
              <a:latin typeface="Calisto MT"/>
            </a:endParaRPr>
          </a:p>
        </p:txBody>
      </p:sp>
    </p:spTree>
    <p:extLst>
      <p:ext uri="{BB962C8B-B14F-4D97-AF65-F5344CB8AC3E}">
        <p14:creationId xmlns:p14="http://schemas.microsoft.com/office/powerpoint/2010/main" val="5363252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77B6EC-112A-4DC5-85AC-DF845F028A9B}"/>
              </a:ext>
            </a:extLst>
          </p:cNvPr>
          <p:cNvSpPr txBox="1"/>
          <p:nvPr/>
        </p:nvSpPr>
        <p:spPr>
          <a:xfrm>
            <a:off x="3301042" y="253041"/>
            <a:ext cx="712829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F7C09F"/>
                </a:solidFill>
                <a:latin typeface="Calisto MT"/>
              </a:rPr>
              <a:t>RESULT AND PERFORMANCE</a:t>
            </a:r>
            <a:endParaRPr lang="en-US" sz="2800" dirty="0">
              <a:solidFill>
                <a:srgbClr val="F7C09F"/>
              </a:solidFill>
              <a:latin typeface="Calisto MT"/>
            </a:endParaRPr>
          </a:p>
        </p:txBody>
      </p:sp>
      <p:sp>
        <p:nvSpPr>
          <p:cNvPr id="4" name="TextBox 3">
            <a:extLst>
              <a:ext uri="{FF2B5EF4-FFF2-40B4-BE49-F238E27FC236}">
                <a16:creationId xmlns:a16="http://schemas.microsoft.com/office/drawing/2014/main" id="{6DB7D7EF-7C00-4186-AC7C-F87A5BE40A27}"/>
              </a:ext>
            </a:extLst>
          </p:cNvPr>
          <p:cNvSpPr txBox="1"/>
          <p:nvPr/>
        </p:nvSpPr>
        <p:spPr>
          <a:xfrm>
            <a:off x="3257909" y="153262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8" name="Picture 8" descr="Graphical user interface&#10;&#10;Description automatically generated">
            <a:extLst>
              <a:ext uri="{FF2B5EF4-FFF2-40B4-BE49-F238E27FC236}">
                <a16:creationId xmlns:a16="http://schemas.microsoft.com/office/drawing/2014/main" id="{51140A0E-DF9E-45F0-837C-59DC464980F9}"/>
              </a:ext>
            </a:extLst>
          </p:cNvPr>
          <p:cNvPicPr>
            <a:picLocks noChangeAspect="1"/>
          </p:cNvPicPr>
          <p:nvPr/>
        </p:nvPicPr>
        <p:blipFill>
          <a:blip r:embed="rId2"/>
          <a:stretch>
            <a:fillRect/>
          </a:stretch>
        </p:blipFill>
        <p:spPr>
          <a:xfrm>
            <a:off x="3085380" y="1283899"/>
            <a:ext cx="6035616" cy="4922807"/>
          </a:xfrm>
          <a:prstGeom prst="rect">
            <a:avLst/>
          </a:prstGeom>
        </p:spPr>
      </p:pic>
    </p:spTree>
    <p:extLst>
      <p:ext uri="{BB962C8B-B14F-4D97-AF65-F5344CB8AC3E}">
        <p14:creationId xmlns:p14="http://schemas.microsoft.com/office/powerpoint/2010/main" val="5339077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website&#10;&#10;Description automatically generated">
            <a:extLst>
              <a:ext uri="{FF2B5EF4-FFF2-40B4-BE49-F238E27FC236}">
                <a16:creationId xmlns:a16="http://schemas.microsoft.com/office/drawing/2014/main" id="{43415E2E-188B-4552-8A7E-CE558476DF2D}"/>
              </a:ext>
            </a:extLst>
          </p:cNvPr>
          <p:cNvPicPr>
            <a:picLocks noChangeAspect="1"/>
          </p:cNvPicPr>
          <p:nvPr/>
        </p:nvPicPr>
        <p:blipFill>
          <a:blip r:embed="rId2"/>
          <a:stretch>
            <a:fillRect/>
          </a:stretch>
        </p:blipFill>
        <p:spPr>
          <a:xfrm>
            <a:off x="1561382" y="499347"/>
            <a:ext cx="8508518" cy="6046210"/>
          </a:xfrm>
          <a:prstGeom prst="rect">
            <a:avLst/>
          </a:prstGeom>
        </p:spPr>
      </p:pic>
    </p:spTree>
    <p:extLst>
      <p:ext uri="{BB962C8B-B14F-4D97-AF65-F5344CB8AC3E}">
        <p14:creationId xmlns:p14="http://schemas.microsoft.com/office/powerpoint/2010/main" val="25741991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10;&#10;Description automatically generated">
            <a:extLst>
              <a:ext uri="{FF2B5EF4-FFF2-40B4-BE49-F238E27FC236}">
                <a16:creationId xmlns:a16="http://schemas.microsoft.com/office/drawing/2014/main" id="{4E795808-9AB2-45FE-A320-84885A6F53A6}"/>
              </a:ext>
            </a:extLst>
          </p:cNvPr>
          <p:cNvPicPr>
            <a:picLocks noChangeAspect="1"/>
          </p:cNvPicPr>
          <p:nvPr/>
        </p:nvPicPr>
        <p:blipFill>
          <a:blip r:embed="rId2"/>
          <a:stretch>
            <a:fillRect/>
          </a:stretch>
        </p:blipFill>
        <p:spPr>
          <a:xfrm>
            <a:off x="1259457" y="915810"/>
            <a:ext cx="8997350" cy="5529586"/>
          </a:xfrm>
          <a:prstGeom prst="rect">
            <a:avLst/>
          </a:prstGeom>
        </p:spPr>
      </p:pic>
    </p:spTree>
    <p:extLst>
      <p:ext uri="{BB962C8B-B14F-4D97-AF65-F5344CB8AC3E}">
        <p14:creationId xmlns:p14="http://schemas.microsoft.com/office/powerpoint/2010/main" val="34530241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10;&#10;Description automatically generated">
            <a:extLst>
              <a:ext uri="{FF2B5EF4-FFF2-40B4-BE49-F238E27FC236}">
                <a16:creationId xmlns:a16="http://schemas.microsoft.com/office/drawing/2014/main" id="{BBBACCE3-4A25-476C-8531-7394AAF8B198}"/>
              </a:ext>
            </a:extLst>
          </p:cNvPr>
          <p:cNvPicPr>
            <a:picLocks noChangeAspect="1"/>
          </p:cNvPicPr>
          <p:nvPr/>
        </p:nvPicPr>
        <p:blipFill>
          <a:blip r:embed="rId2"/>
          <a:stretch>
            <a:fillRect/>
          </a:stretch>
        </p:blipFill>
        <p:spPr>
          <a:xfrm>
            <a:off x="1690778" y="469920"/>
            <a:ext cx="8134707" cy="5860651"/>
          </a:xfrm>
          <a:prstGeom prst="rect">
            <a:avLst/>
          </a:prstGeom>
        </p:spPr>
      </p:pic>
    </p:spTree>
    <p:extLst>
      <p:ext uri="{BB962C8B-B14F-4D97-AF65-F5344CB8AC3E}">
        <p14:creationId xmlns:p14="http://schemas.microsoft.com/office/powerpoint/2010/main" val="2280075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881CF6-C754-466F-8525-30F55FEB193C}"/>
              </a:ext>
            </a:extLst>
          </p:cNvPr>
          <p:cNvSpPr txBox="1"/>
          <p:nvPr/>
        </p:nvSpPr>
        <p:spPr>
          <a:xfrm>
            <a:off x="928779" y="569345"/>
            <a:ext cx="850851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2">
                    <a:lumMod val="20000"/>
                    <a:lumOff val="80000"/>
                  </a:schemeClr>
                </a:solidFill>
                <a:latin typeface="Calisto MT"/>
                <a:ea typeface="+mn-lt"/>
                <a:cs typeface="+mn-lt"/>
              </a:rPr>
              <a:t>Accuracy value of this algorithm can be seen in below screen</a:t>
            </a:r>
            <a:endParaRPr lang="en-US" sz="2400" b="1">
              <a:solidFill>
                <a:schemeClr val="bg2">
                  <a:lumMod val="20000"/>
                  <a:lumOff val="80000"/>
                </a:schemeClr>
              </a:solidFill>
              <a:latin typeface="Calisto M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031010"/>
            <a:ext cx="11442700" cy="4952544"/>
          </a:xfrm>
          <a:prstGeom prst="rect">
            <a:avLst/>
          </a:prstGeom>
        </p:spPr>
      </p:pic>
    </p:spTree>
    <p:extLst>
      <p:ext uri="{BB962C8B-B14F-4D97-AF65-F5344CB8AC3E}">
        <p14:creationId xmlns:p14="http://schemas.microsoft.com/office/powerpoint/2010/main" val="228539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DED443-83C3-49F8-897F-021602B1EF78}"/>
              </a:ext>
            </a:extLst>
          </p:cNvPr>
          <p:cNvSpPr txBox="1"/>
          <p:nvPr/>
        </p:nvSpPr>
        <p:spPr>
          <a:xfrm>
            <a:off x="2903838" y="544863"/>
            <a:ext cx="728862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400" dirty="0">
                <a:solidFill>
                  <a:schemeClr val="accent2">
                    <a:lumMod val="40000"/>
                    <a:lumOff val="60000"/>
                  </a:schemeClr>
                </a:solidFill>
                <a:latin typeface="Calisto MT"/>
              </a:rPr>
              <a:t>TABLE OF CONTENTS</a:t>
            </a:r>
          </a:p>
        </p:txBody>
      </p:sp>
      <p:sp>
        <p:nvSpPr>
          <p:cNvPr id="4" name="TextBox 3">
            <a:extLst>
              <a:ext uri="{FF2B5EF4-FFF2-40B4-BE49-F238E27FC236}">
                <a16:creationId xmlns:a16="http://schemas.microsoft.com/office/drawing/2014/main" id="{FCEC49E5-CD1C-4C96-9FBE-A338AA08D9BD}"/>
              </a:ext>
            </a:extLst>
          </p:cNvPr>
          <p:cNvSpPr txBox="1"/>
          <p:nvPr/>
        </p:nvSpPr>
        <p:spPr>
          <a:xfrm>
            <a:off x="816436" y="1718131"/>
            <a:ext cx="6294406" cy="513986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3200" dirty="0" smtClean="0">
                <a:latin typeface="Calisto MT"/>
              </a:rPr>
              <a:t>  1.</a:t>
            </a:r>
            <a:r>
              <a:rPr lang="en-US" sz="2800" dirty="0" smtClean="0">
                <a:latin typeface="Calisto MT"/>
              </a:rPr>
              <a:t>Abstract</a:t>
            </a:r>
            <a:r>
              <a:rPr lang="en-US" sz="2800" dirty="0">
                <a:latin typeface="Calisto MT"/>
              </a:rPr>
              <a:t>   </a:t>
            </a:r>
            <a:endParaRPr lang="en-US" sz="2800" dirty="0" smtClean="0">
              <a:latin typeface="Calisto MT"/>
            </a:endParaRPr>
          </a:p>
          <a:p>
            <a:r>
              <a:rPr lang="en-US" sz="3200" dirty="0" smtClean="0">
                <a:latin typeface="Calisto MT"/>
              </a:rPr>
              <a:t>  2</a:t>
            </a:r>
            <a:r>
              <a:rPr lang="en-US" sz="2800" dirty="0" smtClean="0">
                <a:latin typeface="Calisto MT"/>
              </a:rPr>
              <a:t>.Introduction</a:t>
            </a:r>
            <a:endParaRPr lang="en-US" sz="2800" dirty="0">
              <a:latin typeface="Calisto MT"/>
            </a:endParaRPr>
          </a:p>
          <a:p>
            <a:r>
              <a:rPr lang="en-US" sz="3200" dirty="0">
                <a:latin typeface="Calisto MT"/>
              </a:rPr>
              <a:t>  3</a:t>
            </a:r>
            <a:r>
              <a:rPr lang="en-US" sz="2800" dirty="0">
                <a:latin typeface="Calisto MT"/>
              </a:rPr>
              <a:t>.Software Requirement Specification</a:t>
            </a:r>
            <a:br>
              <a:rPr lang="en-US" sz="2800" dirty="0">
                <a:latin typeface="Calisto MT"/>
              </a:rPr>
            </a:br>
            <a:r>
              <a:rPr lang="en-US" sz="3200" dirty="0">
                <a:latin typeface="Calisto MT"/>
              </a:rPr>
              <a:t>  4.</a:t>
            </a:r>
            <a:r>
              <a:rPr lang="en-US" sz="2800" dirty="0">
                <a:latin typeface="Calisto MT"/>
              </a:rPr>
              <a:t>Methodolog</a:t>
            </a:r>
            <a:r>
              <a:rPr lang="en-US" sz="3200" dirty="0">
                <a:latin typeface="Calisto MT"/>
              </a:rPr>
              <a:t>y</a:t>
            </a:r>
            <a:br>
              <a:rPr lang="en-US" sz="3200" dirty="0">
                <a:latin typeface="Calisto MT"/>
              </a:rPr>
            </a:br>
            <a:r>
              <a:rPr lang="en-US" sz="3200" dirty="0">
                <a:latin typeface="Calisto MT"/>
              </a:rPr>
              <a:t>  5.</a:t>
            </a:r>
            <a:r>
              <a:rPr lang="en-US" sz="2800" dirty="0">
                <a:latin typeface="Calisto MT"/>
              </a:rPr>
              <a:t>Analysis and Design Phase</a:t>
            </a:r>
            <a:br>
              <a:rPr lang="en-US" sz="2800" dirty="0">
                <a:latin typeface="Calisto MT"/>
              </a:rPr>
            </a:br>
            <a:r>
              <a:rPr lang="en-US" sz="2800" dirty="0">
                <a:latin typeface="Calisto MT"/>
              </a:rPr>
              <a:t>  6.System Low Level Design</a:t>
            </a:r>
            <a:br>
              <a:rPr lang="en-US" sz="2800" dirty="0">
                <a:latin typeface="Calisto MT"/>
              </a:rPr>
            </a:br>
            <a:r>
              <a:rPr lang="en-US" sz="2800" dirty="0">
                <a:latin typeface="Calisto MT"/>
              </a:rPr>
              <a:t>  7.Result and Performance</a:t>
            </a:r>
            <a:br>
              <a:rPr lang="en-US" sz="2800" dirty="0">
                <a:latin typeface="Calisto MT"/>
              </a:rPr>
            </a:br>
            <a:r>
              <a:rPr lang="en-US" sz="2800" dirty="0">
                <a:latin typeface="Calisto MT"/>
              </a:rPr>
              <a:t>  8.Testing</a:t>
            </a:r>
            <a:br>
              <a:rPr lang="en-US" sz="2800" dirty="0">
                <a:latin typeface="Calisto MT"/>
              </a:rPr>
            </a:br>
            <a:r>
              <a:rPr lang="en-US" sz="2800" dirty="0">
                <a:latin typeface="Calisto MT"/>
              </a:rPr>
              <a:t>  9.Conclusion and Future Work</a:t>
            </a:r>
            <a:br>
              <a:rPr lang="en-US" sz="2800" dirty="0">
                <a:latin typeface="Calisto MT"/>
              </a:rPr>
            </a:br>
            <a:r>
              <a:rPr lang="en-US" sz="2800" dirty="0">
                <a:latin typeface="Calisto MT"/>
              </a:rPr>
              <a:t>  10.Reference</a:t>
            </a:r>
            <a:endParaRPr lang="en-US" sz="2800" dirty="0"/>
          </a:p>
          <a:p>
            <a:endParaRPr lang="en-US" sz="2800" dirty="0">
              <a:latin typeface="Calisto MT"/>
            </a:endParaRPr>
          </a:p>
        </p:txBody>
      </p:sp>
    </p:spTree>
    <p:extLst>
      <p:ext uri="{BB962C8B-B14F-4D97-AF65-F5344CB8AC3E}">
        <p14:creationId xmlns:p14="http://schemas.microsoft.com/office/powerpoint/2010/main" val="23351458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6FE936-AC98-42AE-B231-0A95E630A2F1}"/>
              </a:ext>
            </a:extLst>
          </p:cNvPr>
          <p:cNvSpPr txBox="1"/>
          <p:nvPr/>
        </p:nvSpPr>
        <p:spPr>
          <a:xfrm>
            <a:off x="5184475" y="94891"/>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accent2">
                    <a:lumMod val="40000"/>
                    <a:lumOff val="60000"/>
                  </a:schemeClr>
                </a:solidFill>
                <a:latin typeface="Calisto MT"/>
              </a:rPr>
              <a:t>TESTING</a:t>
            </a:r>
          </a:p>
        </p:txBody>
      </p:sp>
      <p:sp>
        <p:nvSpPr>
          <p:cNvPr id="3" name="TextBox 2">
            <a:extLst>
              <a:ext uri="{FF2B5EF4-FFF2-40B4-BE49-F238E27FC236}">
                <a16:creationId xmlns:a16="http://schemas.microsoft.com/office/drawing/2014/main" id="{7B55D704-69B9-43DB-9DAB-5A94E4F9C9F0}"/>
              </a:ext>
            </a:extLst>
          </p:cNvPr>
          <p:cNvSpPr txBox="1"/>
          <p:nvPr/>
        </p:nvSpPr>
        <p:spPr>
          <a:xfrm>
            <a:off x="1431085" y="769727"/>
            <a:ext cx="9083616" cy="62170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sz="2000" b="1" dirty="0">
                <a:solidFill>
                  <a:schemeClr val="bg2">
                    <a:lumMod val="20000"/>
                    <a:lumOff val="80000"/>
                  </a:schemeClr>
                </a:solidFill>
                <a:latin typeface="Calisto MT"/>
              </a:rPr>
              <a:t>Software Testing</a:t>
            </a:r>
            <a:endParaRPr lang="en-US" sz="2000">
              <a:solidFill>
                <a:schemeClr val="bg2">
                  <a:lumMod val="20000"/>
                  <a:lumOff val="80000"/>
                </a:schemeClr>
              </a:solidFill>
              <a:latin typeface="Calisto MT"/>
            </a:endParaRPr>
          </a:p>
          <a:p>
            <a:r>
              <a:rPr lang="en-US" sz="2000" dirty="0">
                <a:latin typeface="Calisto MT"/>
              </a:rPr>
              <a:t>Software testing is the process of validating and verifying that a software application meets the technical </a:t>
            </a:r>
            <a:r>
              <a:rPr lang="en-US" sz="2000">
                <a:latin typeface="Calisto MT"/>
              </a:rPr>
              <a:t>requirements which are involved in its design and development.</a:t>
            </a:r>
            <a:endParaRPr lang="en-US" sz="2000">
              <a:solidFill>
                <a:srgbClr val="C5E8EA"/>
              </a:solidFill>
              <a:latin typeface="Calisto MT"/>
            </a:endParaRPr>
          </a:p>
          <a:p>
            <a:endParaRPr lang="en-US" sz="2000" dirty="0">
              <a:solidFill>
                <a:srgbClr val="FFFFFF"/>
              </a:solidFill>
              <a:latin typeface="Calisto MT"/>
            </a:endParaRPr>
          </a:p>
          <a:p>
            <a:pPr marL="342900" indent="-342900">
              <a:buFont typeface="Wingdings"/>
              <a:buChar char="§"/>
            </a:pPr>
            <a:r>
              <a:rPr lang="en-US" sz="2000" b="1">
                <a:solidFill>
                  <a:schemeClr val="bg2">
                    <a:lumMod val="20000"/>
                    <a:lumOff val="80000"/>
                  </a:schemeClr>
                </a:solidFill>
                <a:latin typeface="Calisto MT"/>
              </a:rPr>
              <a:t>Black box Testing</a:t>
            </a:r>
            <a:endParaRPr lang="en-US" sz="2000">
              <a:solidFill>
                <a:schemeClr val="bg2">
                  <a:lumMod val="20000"/>
                  <a:lumOff val="80000"/>
                </a:schemeClr>
              </a:solidFill>
              <a:latin typeface="Calisto MT"/>
            </a:endParaRPr>
          </a:p>
          <a:p>
            <a:r>
              <a:rPr lang="en-US" sz="2000">
                <a:latin typeface="Calisto MT"/>
              </a:rPr>
              <a:t>Black box testing treats the software as a "black box"—without any knowledge of internal implementation. </a:t>
            </a:r>
          </a:p>
          <a:p>
            <a:pPr marL="285750" indent="-285750">
              <a:buFont typeface="Wingdings"/>
              <a:buChar char="§"/>
            </a:pPr>
            <a:r>
              <a:rPr lang="en-US" sz="2000" b="1" dirty="0">
                <a:solidFill>
                  <a:schemeClr val="bg2">
                    <a:lumMod val="20000"/>
                    <a:lumOff val="80000"/>
                  </a:schemeClr>
                </a:solidFill>
                <a:latin typeface="Calisto MT"/>
              </a:rPr>
              <a:t>White box Testing</a:t>
            </a:r>
            <a:endParaRPr lang="en-US" sz="2000">
              <a:solidFill>
                <a:schemeClr val="bg2">
                  <a:lumMod val="20000"/>
                  <a:lumOff val="80000"/>
                </a:schemeClr>
              </a:solidFill>
              <a:latin typeface="Calisto MT"/>
            </a:endParaRPr>
          </a:p>
          <a:p>
            <a:r>
              <a:rPr lang="en-US" sz="2000" dirty="0">
                <a:latin typeface="Calisto MT"/>
              </a:rPr>
              <a:t>White box testing is when the tester has access to the internal data structures and algorithms including the code that implement these.</a:t>
            </a:r>
          </a:p>
          <a:p>
            <a:endParaRPr lang="en-US" sz="2000" dirty="0">
              <a:solidFill>
                <a:srgbClr val="FFFFFF"/>
              </a:solidFill>
              <a:latin typeface="Calisto MT"/>
            </a:endParaRPr>
          </a:p>
          <a:p>
            <a:pPr marL="285750" indent="-285750">
              <a:buFont typeface="Wingdings"/>
              <a:buChar char="§"/>
            </a:pPr>
            <a:r>
              <a:rPr lang="en-US" sz="2000" b="1" dirty="0">
                <a:solidFill>
                  <a:schemeClr val="bg2">
                    <a:lumMod val="20000"/>
                    <a:lumOff val="80000"/>
                  </a:schemeClr>
                </a:solidFill>
                <a:latin typeface="Calisto MT"/>
              </a:rPr>
              <a:t>Performance Testing</a:t>
            </a:r>
            <a:endParaRPr lang="en-US" sz="2000">
              <a:solidFill>
                <a:schemeClr val="bg2">
                  <a:lumMod val="20000"/>
                  <a:lumOff val="80000"/>
                </a:schemeClr>
              </a:solidFill>
              <a:latin typeface="Calisto MT"/>
            </a:endParaRPr>
          </a:p>
          <a:p>
            <a:pPr algn="just"/>
            <a:r>
              <a:rPr lang="en-US" sz="2000" dirty="0">
                <a:latin typeface="Calisto MT"/>
              </a:rPr>
              <a:t>Performance testing is executed to determine how fast a system or sub-system performs under a particular </a:t>
            </a:r>
            <a:r>
              <a:rPr lang="en-US" sz="2000">
                <a:latin typeface="Calisto MT"/>
              </a:rPr>
              <a:t>workload.</a:t>
            </a:r>
            <a:endParaRPr lang="en-US" sz="2000">
              <a:solidFill>
                <a:srgbClr val="C5E8EA"/>
              </a:solidFill>
              <a:latin typeface="Calisto MT"/>
            </a:endParaRPr>
          </a:p>
          <a:p>
            <a:pPr algn="just"/>
            <a:endParaRPr lang="en-US" sz="2000" b="1" dirty="0">
              <a:latin typeface="Calisto MT"/>
            </a:endParaRPr>
          </a:p>
          <a:p>
            <a:pPr marL="342900" indent="-342900" algn="just">
              <a:buFont typeface="Wingdings"/>
              <a:buChar char="§"/>
            </a:pPr>
            <a:r>
              <a:rPr lang="en-US" sz="2000" b="1" dirty="0">
                <a:latin typeface="Calisto MT"/>
              </a:rPr>
              <a:t> </a:t>
            </a:r>
            <a:r>
              <a:rPr lang="en-US" sz="2000" b="1">
                <a:solidFill>
                  <a:schemeClr val="bg2">
                    <a:lumMod val="20000"/>
                    <a:lumOff val="80000"/>
                  </a:schemeClr>
                </a:solidFill>
                <a:latin typeface="Calisto MT"/>
              </a:rPr>
              <a:t>Manual Testing</a:t>
            </a:r>
            <a:endParaRPr lang="en-US" sz="2000">
              <a:solidFill>
                <a:schemeClr val="bg2">
                  <a:lumMod val="20000"/>
                  <a:lumOff val="80000"/>
                </a:schemeClr>
              </a:solidFill>
              <a:latin typeface="Calisto MT"/>
            </a:endParaRPr>
          </a:p>
          <a:p>
            <a:r>
              <a:rPr lang="en-US" sz="2000" dirty="0">
                <a:latin typeface="Calisto MT"/>
              </a:rPr>
              <a:t>Manual Testing is the process of manually testing software for defects. Functionality of this application is manually tested to ensure the correctness</a:t>
            </a:r>
          </a:p>
          <a:p>
            <a:endParaRPr lang="en-US" dirty="0"/>
          </a:p>
        </p:txBody>
      </p:sp>
    </p:spTree>
    <p:extLst>
      <p:ext uri="{BB962C8B-B14F-4D97-AF65-F5344CB8AC3E}">
        <p14:creationId xmlns:p14="http://schemas.microsoft.com/office/powerpoint/2010/main" val="4196558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051AF8-88F8-4502-8B45-89DD8CB9BA8A}"/>
              </a:ext>
            </a:extLst>
          </p:cNvPr>
          <p:cNvSpPr txBox="1"/>
          <p:nvPr/>
        </p:nvSpPr>
        <p:spPr>
          <a:xfrm rot="-10800000" flipV="1">
            <a:off x="4465608" y="201168"/>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solidFill>
                  <a:schemeClr val="accent2">
                    <a:lumMod val="40000"/>
                    <a:lumOff val="60000"/>
                  </a:schemeClr>
                </a:solidFill>
                <a:latin typeface="Calisto MT"/>
              </a:rPr>
              <a:t>CONCLUSION</a:t>
            </a:r>
            <a:endParaRPr lang="en-US" sz="2800">
              <a:solidFill>
                <a:schemeClr val="accent2">
                  <a:lumMod val="40000"/>
                  <a:lumOff val="60000"/>
                </a:schemeClr>
              </a:solidFill>
              <a:latin typeface="Calisto MT"/>
            </a:endParaRPr>
          </a:p>
        </p:txBody>
      </p:sp>
      <p:sp>
        <p:nvSpPr>
          <p:cNvPr id="3" name="TextBox 2">
            <a:extLst>
              <a:ext uri="{FF2B5EF4-FFF2-40B4-BE49-F238E27FC236}">
                <a16:creationId xmlns:a16="http://schemas.microsoft.com/office/drawing/2014/main" id="{3CC271EC-9DA2-42A7-BE89-D244C448B6D7}"/>
              </a:ext>
            </a:extLst>
          </p:cNvPr>
          <p:cNvSpPr txBox="1"/>
          <p:nvPr/>
        </p:nvSpPr>
        <p:spPr>
          <a:xfrm>
            <a:off x="309652" y="1100408"/>
            <a:ext cx="11254595"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Calisto MT"/>
                <a:ea typeface="+mn-lt"/>
                <a:cs typeface="+mn-lt"/>
              </a:rPr>
              <a:t>figured out what is deep learning ,assembled and trained the CNN model to classify photographs of cars and elephants. I have tested that this model works really well with a small number of photos. I measured how the accuracy depends on the number of epochs in order to detect potential overfitting problem. I determined that 10 epochs are enough for a successful training of the model.</a:t>
            </a:r>
            <a:endParaRPr lang="en-US" sz="2400" dirty="0">
              <a:latin typeface="Calisto MT"/>
            </a:endParaRPr>
          </a:p>
          <a:p>
            <a:pPr algn="just"/>
            <a:r>
              <a:rPr lang="en-US" sz="2400" dirty="0">
                <a:latin typeface="Calisto MT"/>
                <a:ea typeface="+mn-lt"/>
                <a:cs typeface="+mn-lt"/>
              </a:rPr>
              <a:t>My next step would be to try this model on more data sets and try to apply it to practical tasks. I would also like to experiment with the neural network design in order to see how a higher efficiency can be achieved in various problems.</a:t>
            </a:r>
            <a:endParaRPr lang="en-US" sz="2400" dirty="0">
              <a:latin typeface="Calisto MT"/>
            </a:endParaRPr>
          </a:p>
          <a:p>
            <a:pPr algn="just"/>
            <a:endParaRPr lang="en-US" sz="2400" dirty="0">
              <a:latin typeface="Calisto MT"/>
            </a:endParaRPr>
          </a:p>
          <a:p>
            <a:pPr algn="just"/>
            <a:r>
              <a:rPr lang="en-US" sz="2400" i="1" dirty="0">
                <a:solidFill>
                  <a:schemeClr val="bg2">
                    <a:lumMod val="20000"/>
                    <a:lumOff val="80000"/>
                  </a:schemeClr>
                </a:solidFill>
                <a:latin typeface="Calisto MT"/>
              </a:rPr>
              <a:t>SCOPE FOR FUTURE WORK</a:t>
            </a:r>
          </a:p>
          <a:p>
            <a:pPr algn="just"/>
            <a:endParaRPr lang="en-US" sz="2400" dirty="0">
              <a:latin typeface="Calisto MT"/>
            </a:endParaRPr>
          </a:p>
          <a:p>
            <a:pPr algn="just"/>
            <a:r>
              <a:rPr lang="en-US" sz="2400" dirty="0">
                <a:latin typeface="Calisto MT"/>
              </a:rPr>
              <a:t>Create an android/iOS app instead of website which will be more convenient to user.</a:t>
            </a:r>
          </a:p>
          <a:p>
            <a:r>
              <a:rPr lang="en-US" sz="2400" dirty="0">
                <a:latin typeface="Calisto MT"/>
              </a:rPr>
              <a:t>System can be implemented using cloud which can store large amount of data for comparison and provide high computing power for processing (in case of Neural Networks)</a:t>
            </a:r>
          </a:p>
        </p:txBody>
      </p:sp>
    </p:spTree>
    <p:extLst>
      <p:ext uri="{BB962C8B-B14F-4D97-AF65-F5344CB8AC3E}">
        <p14:creationId xmlns:p14="http://schemas.microsoft.com/office/powerpoint/2010/main" val="1410515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E5378C-8377-4775-8319-B464CB1AB364}"/>
              </a:ext>
            </a:extLst>
          </p:cNvPr>
          <p:cNvSpPr txBox="1"/>
          <p:nvPr/>
        </p:nvSpPr>
        <p:spPr>
          <a:xfrm>
            <a:off x="641231" y="856891"/>
            <a:ext cx="8048444"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                                                         </a:t>
            </a:r>
            <a:endParaRPr lang="en-US" dirty="0"/>
          </a:p>
          <a:p>
            <a:endParaRPr lang="en-US"/>
          </a:p>
          <a:p>
            <a:endParaRPr lang="en-US"/>
          </a:p>
          <a:p>
            <a:endParaRPr lang="en-US"/>
          </a:p>
          <a:p>
            <a:r>
              <a:rPr lang="en-US" dirty="0"/>
              <a:t>Code snippets for any errors </a:t>
            </a:r>
            <a:r>
              <a:rPr lang="en-US" dirty="0">
                <a:hlinkClick r:id="rId2"/>
              </a:rPr>
              <a:t>http://stackoverflow.com/</a:t>
            </a:r>
            <a:endParaRPr lang="en-US"/>
          </a:p>
          <a:p>
            <a:endParaRPr lang="en-US"/>
          </a:p>
          <a:p>
            <a:r>
              <a:rPr lang="en-US" dirty="0"/>
              <a:t>Software Testing </a:t>
            </a:r>
            <a:r>
              <a:rPr lang="en-US" dirty="0">
                <a:hlinkClick r:id="rId3"/>
              </a:rPr>
              <a:t>http://en.wikipedia.org/wiki/Software_testing</a:t>
            </a:r>
            <a:endParaRPr lang="en-US"/>
          </a:p>
          <a:p>
            <a:endParaRPr lang="en-US"/>
          </a:p>
          <a:p>
            <a:r>
              <a:rPr lang="en-US" dirty="0"/>
              <a:t>Manual Testing </a:t>
            </a:r>
            <a:r>
              <a:rPr lang="en-US" u="sng" dirty="0">
                <a:hlinkClick r:id="rId4"/>
              </a:rPr>
              <a:t>http://en.wikipedia.org/wiki/Manual_testing</a:t>
            </a:r>
            <a:endParaRPr lang="en-US"/>
          </a:p>
          <a:p>
            <a:endParaRPr lang="en-US"/>
          </a:p>
          <a:p>
            <a:r>
              <a:rPr lang="en-US" dirty="0"/>
              <a:t>Performance Testing </a:t>
            </a:r>
            <a:r>
              <a:rPr lang="en-US" dirty="0">
                <a:hlinkClick r:id="rId5"/>
              </a:rPr>
              <a:t>http://en.wikipedia.org/wiki/Software_performance_testing</a:t>
            </a:r>
            <a:endParaRPr lang="en-US"/>
          </a:p>
          <a:p>
            <a:endParaRPr lang="en-US"/>
          </a:p>
        </p:txBody>
      </p:sp>
      <p:sp>
        <p:nvSpPr>
          <p:cNvPr id="3" name="TextBox 2">
            <a:extLst>
              <a:ext uri="{FF2B5EF4-FFF2-40B4-BE49-F238E27FC236}">
                <a16:creationId xmlns:a16="http://schemas.microsoft.com/office/drawing/2014/main" id="{7FCEB0BA-BA2A-43B4-8595-58B72727A4F6}"/>
              </a:ext>
            </a:extLst>
          </p:cNvPr>
          <p:cNvSpPr txBox="1"/>
          <p:nvPr/>
        </p:nvSpPr>
        <p:spPr>
          <a:xfrm>
            <a:off x="4824143" y="295275"/>
            <a:ext cx="2743200"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 </a:t>
            </a:r>
            <a:r>
              <a:rPr lang="en-US" sz="2800" b="1" dirty="0">
                <a:solidFill>
                  <a:schemeClr val="accent2">
                    <a:lumMod val="40000"/>
                    <a:lumOff val="60000"/>
                  </a:schemeClr>
                </a:solidFill>
                <a:latin typeface="Calisto MT"/>
                <a:ea typeface="+mn-lt"/>
                <a:cs typeface="+mn-lt"/>
              </a:rPr>
              <a:t>REFERENCE</a:t>
            </a:r>
            <a:endParaRPr lang="en-US" sz="2800">
              <a:solidFill>
                <a:schemeClr val="accent2">
                  <a:lumMod val="40000"/>
                  <a:lumOff val="60000"/>
                </a:schemeClr>
              </a:solidFill>
              <a:latin typeface="Calisto MT"/>
              <a:ea typeface="+mn-lt"/>
              <a:cs typeface="+mn-lt"/>
            </a:endParaRPr>
          </a:p>
          <a:p>
            <a:pPr algn="l"/>
            <a:endParaRPr lang="en-US" dirty="0"/>
          </a:p>
        </p:txBody>
      </p:sp>
    </p:spTree>
    <p:extLst>
      <p:ext uri="{BB962C8B-B14F-4D97-AF65-F5344CB8AC3E}">
        <p14:creationId xmlns:p14="http://schemas.microsoft.com/office/powerpoint/2010/main" val="3007437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CD61EA-C455-49D2-A002-957B6D4C2B8C}"/>
              </a:ext>
            </a:extLst>
          </p:cNvPr>
          <p:cNvSpPr txBox="1"/>
          <p:nvPr/>
        </p:nvSpPr>
        <p:spPr>
          <a:xfrm>
            <a:off x="3157268" y="1762664"/>
            <a:ext cx="623689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F7C09F"/>
                </a:solidFill>
                <a:latin typeface="Calisto MT"/>
              </a:rPr>
              <a:t>Thank you for Listening</a:t>
            </a:r>
          </a:p>
        </p:txBody>
      </p:sp>
      <p:sp>
        <p:nvSpPr>
          <p:cNvPr id="3" name="TextBox 2">
            <a:extLst>
              <a:ext uri="{FF2B5EF4-FFF2-40B4-BE49-F238E27FC236}">
                <a16:creationId xmlns:a16="http://schemas.microsoft.com/office/drawing/2014/main" id="{11B277C9-F291-47ED-B1FA-713D1AF7C075}"/>
              </a:ext>
            </a:extLst>
          </p:cNvPr>
          <p:cNvSpPr txBox="1"/>
          <p:nvPr/>
        </p:nvSpPr>
        <p:spPr>
          <a:xfrm>
            <a:off x="4148407" y="3026973"/>
            <a:ext cx="390776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F7C09F"/>
                </a:solidFill>
                <a:latin typeface="Calisto MT"/>
              </a:rPr>
              <a:t>Any Questions?</a:t>
            </a:r>
          </a:p>
        </p:txBody>
      </p:sp>
    </p:spTree>
    <p:extLst>
      <p:ext uri="{BB962C8B-B14F-4D97-AF65-F5344CB8AC3E}">
        <p14:creationId xmlns:p14="http://schemas.microsoft.com/office/powerpoint/2010/main" val="1920016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FFA42F-30DE-4D84-B18D-F4775BEEDFF3}"/>
              </a:ext>
            </a:extLst>
          </p:cNvPr>
          <p:cNvSpPr txBox="1"/>
          <p:nvPr/>
        </p:nvSpPr>
        <p:spPr>
          <a:xfrm>
            <a:off x="1374475" y="224286"/>
            <a:ext cx="9788105" cy="66295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0000"/>
              </a:lnSpc>
              <a:spcAft>
                <a:spcPts val="600"/>
              </a:spcAft>
            </a:pPr>
            <a:r>
              <a:rPr lang="en-US" b="1" dirty="0">
                <a:ea typeface="+mn-lt"/>
                <a:cs typeface="+mn-lt"/>
              </a:rPr>
              <a:t>                                                        </a:t>
            </a:r>
            <a:r>
              <a:rPr lang="en-US" b="1" dirty="0">
                <a:solidFill>
                  <a:schemeClr val="accent2">
                    <a:lumMod val="40000"/>
                    <a:lumOff val="60000"/>
                  </a:schemeClr>
                </a:solidFill>
                <a:ea typeface="+mn-lt"/>
                <a:cs typeface="+mn-lt"/>
              </a:rPr>
              <a:t> </a:t>
            </a:r>
            <a:r>
              <a:rPr lang="en-US" sz="2800" b="1" dirty="0">
                <a:solidFill>
                  <a:schemeClr val="accent2">
                    <a:lumMod val="40000"/>
                    <a:lumOff val="60000"/>
                  </a:schemeClr>
                </a:solidFill>
                <a:latin typeface="Calisto MT"/>
                <a:ea typeface="+mn-lt"/>
                <a:cs typeface="+mn-lt"/>
              </a:rPr>
              <a:t>ABSTRACT</a:t>
            </a:r>
            <a:endParaRPr lang="en-US" sz="2800">
              <a:solidFill>
                <a:schemeClr val="accent2">
                  <a:lumMod val="40000"/>
                  <a:lumOff val="60000"/>
                </a:schemeClr>
              </a:solidFill>
              <a:latin typeface="Calisto MT"/>
              <a:ea typeface="+mn-lt"/>
              <a:cs typeface="+mn-lt"/>
            </a:endParaRPr>
          </a:p>
          <a:p>
            <a:pPr marL="285750" indent="-285750">
              <a:lnSpc>
                <a:spcPct val="110000"/>
              </a:lnSpc>
              <a:spcAft>
                <a:spcPts val="600"/>
              </a:spcAft>
              <a:buFont typeface="Wingdings,Sans-Serif"/>
              <a:buChar char="§"/>
            </a:pPr>
            <a:endParaRPr lang="en-US" dirty="0">
              <a:ea typeface="+mn-lt"/>
              <a:cs typeface="+mn-lt"/>
            </a:endParaRPr>
          </a:p>
          <a:p>
            <a:pPr marL="285750" indent="-285750">
              <a:lnSpc>
                <a:spcPct val="110000"/>
              </a:lnSpc>
              <a:spcAft>
                <a:spcPts val="600"/>
              </a:spcAft>
              <a:buFont typeface="Wingdings,Sans-Serif"/>
              <a:buChar char="§"/>
            </a:pPr>
            <a:endParaRPr lang="en-US" dirty="0">
              <a:ea typeface="+mn-lt"/>
              <a:cs typeface="+mn-lt"/>
            </a:endParaRPr>
          </a:p>
          <a:p>
            <a:pPr marL="457200" indent="-457200">
              <a:lnSpc>
                <a:spcPct val="110000"/>
              </a:lnSpc>
              <a:spcAft>
                <a:spcPts val="600"/>
              </a:spcAft>
              <a:buFont typeface="Wingdings"/>
              <a:buChar char="§"/>
            </a:pPr>
            <a:r>
              <a:rPr lang="en-US" sz="2400" dirty="0">
                <a:latin typeface="Calisto MT"/>
                <a:ea typeface="+mn-lt"/>
                <a:cs typeface="+mn-lt"/>
              </a:rPr>
              <a:t>This project uses the CNN algorithm. Using the MNIST dataset and CNN algorithm we are able to map raw pixels correctly to images.</a:t>
            </a:r>
          </a:p>
          <a:p>
            <a:pPr marL="285750" indent="-285750">
              <a:lnSpc>
                <a:spcPct val="110000"/>
              </a:lnSpc>
              <a:spcAft>
                <a:spcPts val="600"/>
              </a:spcAft>
              <a:buFont typeface="Wingdings,Sans-Serif"/>
              <a:buChar char="§"/>
            </a:pPr>
            <a:endParaRPr lang="en-US" sz="2400" dirty="0">
              <a:latin typeface="Calisto MT"/>
              <a:ea typeface="+mn-lt"/>
              <a:cs typeface="+mn-lt"/>
            </a:endParaRPr>
          </a:p>
          <a:p>
            <a:pPr marL="285750" indent="-285750">
              <a:lnSpc>
                <a:spcPct val="110000"/>
              </a:lnSpc>
              <a:spcAft>
                <a:spcPts val="600"/>
              </a:spcAft>
              <a:buFont typeface="Wingdings,Sans-Serif"/>
              <a:buChar char="§"/>
            </a:pPr>
            <a:r>
              <a:rPr lang="en-US" sz="2400" dirty="0">
                <a:latin typeface="Calisto MT"/>
                <a:ea typeface="+mn-lt"/>
                <a:cs typeface="+mn-lt"/>
              </a:rPr>
              <a:t>CNN algorithm has a prediction accuracy of up to 90%, which is better than all other algorithms such as SVM, KNN, etc. The CNN network must be trained to classify all possible images, and upon upload of new images, the CNN trained model will be applied to the new image in order to predict or identify the images. </a:t>
            </a:r>
          </a:p>
          <a:p>
            <a:pPr marL="285750" indent="-285750">
              <a:lnSpc>
                <a:spcPct val="110000"/>
              </a:lnSpc>
              <a:spcAft>
                <a:spcPts val="600"/>
              </a:spcAft>
              <a:buFont typeface="Wingdings,Sans-Serif"/>
              <a:buChar char="§"/>
            </a:pPr>
            <a:endParaRPr lang="en-US" sz="2400" dirty="0">
              <a:latin typeface="Calisto MT"/>
              <a:ea typeface="+mn-lt"/>
              <a:cs typeface="+mn-lt"/>
            </a:endParaRPr>
          </a:p>
          <a:p>
            <a:pPr marL="342900" indent="-342900">
              <a:lnSpc>
                <a:spcPct val="110000"/>
              </a:lnSpc>
              <a:spcAft>
                <a:spcPts val="600"/>
              </a:spcAft>
              <a:buFont typeface="Wingdings,Sans-Serif"/>
              <a:buChar char="§"/>
            </a:pPr>
            <a:r>
              <a:rPr lang="en-US" sz="2400" dirty="0">
                <a:latin typeface="Calisto MT"/>
                <a:ea typeface="+mn-lt"/>
                <a:cs typeface="+mn-lt"/>
              </a:rPr>
              <a:t>The algorithm (CNN) gives reasonably good classification accuracy for all possible images.</a:t>
            </a:r>
          </a:p>
          <a:p>
            <a:pPr algn="l"/>
            <a:endParaRPr lang="en-US" sz="2400" dirty="0">
              <a:latin typeface="Calisto MT"/>
            </a:endParaRPr>
          </a:p>
        </p:txBody>
      </p:sp>
    </p:spTree>
    <p:extLst>
      <p:ext uri="{BB962C8B-B14F-4D97-AF65-F5344CB8AC3E}">
        <p14:creationId xmlns:p14="http://schemas.microsoft.com/office/powerpoint/2010/main" val="1106578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A9F708-7CA4-41ED-B1BA-0770A7054C06}"/>
              </a:ext>
            </a:extLst>
          </p:cNvPr>
          <p:cNvSpPr txBox="1"/>
          <p:nvPr/>
        </p:nvSpPr>
        <p:spPr>
          <a:xfrm>
            <a:off x="4666891" y="353683"/>
            <a:ext cx="340455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rgbClr val="F7C09F"/>
                </a:solidFill>
                <a:latin typeface="Calisto MT"/>
              </a:rPr>
              <a:t>INTRODUCTION</a:t>
            </a:r>
          </a:p>
        </p:txBody>
      </p:sp>
      <p:sp>
        <p:nvSpPr>
          <p:cNvPr id="3" name="TextBox 2">
            <a:extLst>
              <a:ext uri="{FF2B5EF4-FFF2-40B4-BE49-F238E27FC236}">
                <a16:creationId xmlns:a16="http://schemas.microsoft.com/office/drawing/2014/main" id="{DD937A3C-4100-404B-B314-17773BE7F6A6}"/>
              </a:ext>
            </a:extLst>
          </p:cNvPr>
          <p:cNvSpPr txBox="1"/>
          <p:nvPr/>
        </p:nvSpPr>
        <p:spPr>
          <a:xfrm>
            <a:off x="582823" y="1086029"/>
            <a:ext cx="11038934" cy="6370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n-US" sz="2400" dirty="0">
                <a:latin typeface="Calisto MT"/>
                <a:ea typeface="+mn-lt"/>
                <a:cs typeface="+mn-lt"/>
              </a:rPr>
              <a:t>Machine learning has been gaining momentum over last decades: self-driving cars, efficient web search, and speech and image recognition. The successful results gradually propagate into our daily live</a:t>
            </a:r>
            <a:endParaRPr lang="en-US"/>
          </a:p>
          <a:p>
            <a:endParaRPr lang="en-US" sz="2400" dirty="0">
              <a:latin typeface="Calisto MT"/>
              <a:ea typeface="+mn-lt"/>
              <a:cs typeface="+mn-lt"/>
            </a:endParaRPr>
          </a:p>
          <a:p>
            <a:pPr marL="342900" indent="-342900" algn="just">
              <a:buFont typeface="Wingdings"/>
              <a:buChar char="§"/>
            </a:pPr>
            <a:r>
              <a:rPr lang="en-US" sz="2400" b="1" dirty="0">
                <a:solidFill>
                  <a:schemeClr val="bg2">
                    <a:lumMod val="20000"/>
                    <a:lumOff val="80000"/>
                  </a:schemeClr>
                </a:solidFill>
                <a:latin typeface="Calisto MT"/>
                <a:ea typeface="+mn-lt"/>
                <a:cs typeface="+mn-lt"/>
              </a:rPr>
              <a:t>Image Classification</a:t>
            </a:r>
            <a:r>
              <a:rPr lang="en-US" sz="2400" b="1" dirty="0">
                <a:latin typeface="Calisto MT"/>
                <a:ea typeface="+mn-lt"/>
                <a:cs typeface="+mn-lt"/>
              </a:rPr>
              <a:t> </a:t>
            </a:r>
            <a:endParaRPr lang="en-US" sz="2400" b="1"/>
          </a:p>
          <a:p>
            <a:pPr algn="just"/>
            <a:r>
              <a:rPr lang="en-US" sz="2400" dirty="0">
                <a:latin typeface="Calisto MT"/>
                <a:ea typeface="+mn-lt"/>
                <a:cs typeface="+mn-lt"/>
              </a:rPr>
              <a:t>The main aim of image classification in my project is to classify a given image into one of the categories using SVM and Deep Learning and understand the difference in </a:t>
            </a:r>
            <a:r>
              <a:rPr lang="en-US" sz="2400">
                <a:latin typeface="Calisto MT"/>
                <a:ea typeface="+mn-lt"/>
                <a:cs typeface="+mn-lt"/>
              </a:rPr>
              <a:t>classification . </a:t>
            </a:r>
            <a:endParaRPr lang="en-US" sz="2400">
              <a:solidFill>
                <a:schemeClr val="bg2">
                  <a:lumMod val="20000"/>
                  <a:lumOff val="80000"/>
                </a:schemeClr>
              </a:solidFill>
              <a:latin typeface="Calisto MT"/>
            </a:endParaRPr>
          </a:p>
          <a:p>
            <a:pPr algn="just"/>
            <a:endParaRPr lang="en-US" sz="2400" b="1" dirty="0">
              <a:solidFill>
                <a:schemeClr val="bg2">
                  <a:lumMod val="20000"/>
                  <a:lumOff val="80000"/>
                </a:schemeClr>
              </a:solidFill>
              <a:latin typeface="Calisto MT"/>
            </a:endParaRPr>
          </a:p>
          <a:p>
            <a:pPr marL="342900" indent="-342900" algn="just">
              <a:buFont typeface="Wingdings"/>
              <a:buChar char="§"/>
            </a:pPr>
            <a:r>
              <a:rPr lang="en-US" sz="2400" b="1">
                <a:solidFill>
                  <a:schemeClr val="bg2">
                    <a:lumMod val="20000"/>
                    <a:lumOff val="80000"/>
                  </a:schemeClr>
                </a:solidFill>
                <a:latin typeface="Calisto MT"/>
              </a:rPr>
              <a:t>Neural network</a:t>
            </a:r>
            <a:endParaRPr lang="en-US" sz="2400">
              <a:solidFill>
                <a:schemeClr val="bg2">
                  <a:lumMod val="20000"/>
                  <a:lumOff val="80000"/>
                </a:schemeClr>
              </a:solidFill>
              <a:latin typeface="Calisto MT"/>
            </a:endParaRPr>
          </a:p>
          <a:p>
            <a:pPr algn="just"/>
            <a:r>
              <a:rPr lang="en-US" sz="2400" dirty="0">
                <a:latin typeface="Calisto MT"/>
              </a:rPr>
              <a:t>Neural Network is a machine learning algorithm, which is built on the principle of the organization and functioning of biological neural networks. This concept arose in an attempt to simulate the processes occurring in the brain by Warren McCulloch and Walter Pitts in 1943.</a:t>
            </a:r>
          </a:p>
          <a:p>
            <a:pPr algn="just"/>
            <a:endParaRPr lang="en-US" sz="2400" dirty="0">
              <a:latin typeface="Calisto MT"/>
            </a:endParaRPr>
          </a:p>
          <a:p>
            <a:endParaRPr lang="en-US" sz="2400" dirty="0">
              <a:latin typeface="Calisto MT"/>
            </a:endParaRPr>
          </a:p>
          <a:p>
            <a:endParaRPr lang="en-US" sz="2400" dirty="0">
              <a:latin typeface="Calisto MT"/>
            </a:endParaRPr>
          </a:p>
        </p:txBody>
      </p:sp>
    </p:spTree>
    <p:extLst>
      <p:ext uri="{BB962C8B-B14F-4D97-AF65-F5344CB8AC3E}">
        <p14:creationId xmlns:p14="http://schemas.microsoft.com/office/powerpoint/2010/main" val="3015717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D17772-FD77-43CE-988C-4D04D2BCAC78}"/>
              </a:ext>
            </a:extLst>
          </p:cNvPr>
          <p:cNvSpPr txBox="1"/>
          <p:nvPr/>
        </p:nvSpPr>
        <p:spPr>
          <a:xfrm>
            <a:off x="698741" y="1518250"/>
            <a:ext cx="10161915"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accent2">
                    <a:lumMod val="40000"/>
                    <a:lumOff val="60000"/>
                  </a:schemeClr>
                </a:solidFill>
                <a:latin typeface="Calisto MT"/>
              </a:rPr>
              <a:t>Convolutional neural networks and image classification</a:t>
            </a:r>
          </a:p>
          <a:p>
            <a:endParaRPr lang="en-US" sz="2400" b="1" dirty="0">
              <a:latin typeface="Calisto MT"/>
            </a:endParaRPr>
          </a:p>
          <a:p>
            <a:pPr marL="342900" indent="-342900">
              <a:buFont typeface="Wingdings"/>
              <a:buChar char="§"/>
            </a:pPr>
            <a:r>
              <a:rPr lang="en-US" sz="2400" dirty="0">
                <a:latin typeface="Calisto MT"/>
              </a:rPr>
              <a:t>Convolutional neural networks (CNN) is a special architecture of artificial neural networks, proposed by Yann LeCun in 1988. CNN uses some features of the visual cortex. .</a:t>
            </a:r>
            <a:endParaRPr lang="en-US" sz="2400" b="1" dirty="0">
              <a:latin typeface="Calisto MT"/>
            </a:endParaRPr>
          </a:p>
          <a:p>
            <a:endParaRPr lang="en-US" sz="2400" dirty="0">
              <a:latin typeface="Calisto MT"/>
            </a:endParaRPr>
          </a:p>
          <a:p>
            <a:pPr marL="342900" indent="-342900">
              <a:buFont typeface="Wingdings"/>
              <a:buChar char="§"/>
            </a:pPr>
            <a:r>
              <a:rPr lang="en-US" sz="2400" dirty="0">
                <a:latin typeface="Calisto MT"/>
              </a:rPr>
              <a:t>Let us consider the use of CNN for image classification in more detail. The main task of image classification is acceptance of the input image and the following definition of its class. This is a skill that people learn from their birth and are able to easily determine that the image in the picture is an elephant. But the computer sees the pictures quite differently:</a:t>
            </a:r>
          </a:p>
        </p:txBody>
      </p:sp>
    </p:spTree>
    <p:extLst>
      <p:ext uri="{BB962C8B-B14F-4D97-AF65-F5344CB8AC3E}">
        <p14:creationId xmlns:p14="http://schemas.microsoft.com/office/powerpoint/2010/main" val="1064335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B68C77-138E-4BF7-A276-BD0C78A4219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7C268552-D473-46ED-B1B8-422042C4DEF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AC0CD9D-7610-4620-93B4-798CCD9AB5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B9238B3E-24AA-439A-B527-6C5DF6D7214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9F01145-BEA3-4CBF-AA21-10077B948CA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DE4D62F9-188E-4530-84C2-24BDEE4BEB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3">
            <a:extLst>
              <a:ext uri="{FF2B5EF4-FFF2-40B4-BE49-F238E27FC236}">
                <a16:creationId xmlns:a16="http://schemas.microsoft.com/office/drawing/2014/main" id="{8EDAAA14-D9CD-481B-850D-9EA9E87BCE2E}"/>
              </a:ext>
            </a:extLst>
          </p:cNvPr>
          <p:cNvPicPr>
            <a:picLocks noChangeAspect="1"/>
          </p:cNvPicPr>
          <p:nvPr/>
        </p:nvPicPr>
        <p:blipFill>
          <a:blip r:embed="rId7"/>
          <a:stretch>
            <a:fillRect/>
          </a:stretch>
        </p:blipFill>
        <p:spPr>
          <a:xfrm>
            <a:off x="349368" y="879381"/>
            <a:ext cx="6429286" cy="5276641"/>
          </a:xfrm>
          <a:prstGeom prst="rect">
            <a:avLst/>
          </a:prstGeom>
          <a:effectLst>
            <a:outerShdw blurRad="50800" dist="38100" dir="5400000" algn="t" rotWithShape="0">
              <a:prstClr val="black">
                <a:alpha val="43000"/>
              </a:prstClr>
            </a:outerShdw>
          </a:effectLst>
        </p:spPr>
      </p:pic>
      <p:sp>
        <p:nvSpPr>
          <p:cNvPr id="2" name="TextBox 1">
            <a:extLst>
              <a:ext uri="{FF2B5EF4-FFF2-40B4-BE49-F238E27FC236}">
                <a16:creationId xmlns:a16="http://schemas.microsoft.com/office/drawing/2014/main" id="{D12BFC4E-76DF-4500-9E47-C08D84FD564F}"/>
              </a:ext>
            </a:extLst>
          </p:cNvPr>
          <p:cNvSpPr txBox="1"/>
          <p:nvPr/>
        </p:nvSpPr>
        <p:spPr>
          <a:xfrm>
            <a:off x="6920786" y="2339761"/>
            <a:ext cx="5177292" cy="431120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indent="-342900">
              <a:spcBef>
                <a:spcPts val="1000"/>
              </a:spcBef>
              <a:buClr>
                <a:schemeClr val="bg2">
                  <a:lumMod val="40000"/>
                  <a:lumOff val="60000"/>
                </a:schemeClr>
              </a:buClr>
              <a:buSzPct val="80000"/>
              <a:buFont typeface="Wingdings"/>
              <a:buChar char="§"/>
            </a:pPr>
            <a:r>
              <a:rPr lang="en-US" sz="2400" dirty="0">
                <a:latin typeface="Calisto MT"/>
                <a:ea typeface="+mj-ea"/>
                <a:cs typeface="+mj-cs"/>
              </a:rPr>
              <a:t>Instead</a:t>
            </a:r>
            <a:r>
              <a:rPr lang="en-US" sz="2400" dirty="0">
                <a:latin typeface="Calisto MT"/>
                <a:ea typeface="+mn-lt"/>
                <a:cs typeface="+mn-lt"/>
              </a:rPr>
              <a:t> of the image, the computer sees an array of pixels. For example, if image size is 300 x 300. In this case, the size of the array will be 300x300x3. Where 300 is width, next 300 is height and 3 is RGB channel values. </a:t>
            </a:r>
            <a:endParaRPr lang="en-US" sz="2400" dirty="0">
              <a:latin typeface="Calisto MT"/>
              <a:ea typeface="+mj-ea"/>
              <a:cs typeface="+mj-cs"/>
            </a:endParaRPr>
          </a:p>
        </p:txBody>
      </p:sp>
    </p:spTree>
    <p:extLst>
      <p:ext uri="{BB962C8B-B14F-4D97-AF65-F5344CB8AC3E}">
        <p14:creationId xmlns:p14="http://schemas.microsoft.com/office/powerpoint/2010/main" val="3705793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A6A849-E6D5-492C-8419-BFDBB772B304}"/>
              </a:ext>
            </a:extLst>
          </p:cNvPr>
          <p:cNvSpPr txBox="1"/>
          <p:nvPr/>
        </p:nvSpPr>
        <p:spPr>
          <a:xfrm>
            <a:off x="842514" y="1130061"/>
            <a:ext cx="971621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Calisto MT"/>
                <a:ea typeface="+mn-lt"/>
                <a:cs typeface="+mn-lt"/>
              </a:rPr>
              <a:t>To solve this problem the computer looks for the characteristics of the base </a:t>
            </a:r>
            <a:r>
              <a:rPr lang="en-US" sz="2400">
                <a:latin typeface="Calisto MT"/>
                <a:ea typeface="+mn-lt"/>
                <a:cs typeface="+mn-lt"/>
              </a:rPr>
              <a:t>level. For the computer, these characteristics are boundaries or curvatures. Based on our images dataset trained model we are going to classify the </a:t>
            </a:r>
            <a:r>
              <a:rPr lang="en-US" sz="2400" dirty="0">
                <a:latin typeface="Calisto MT"/>
                <a:ea typeface="+mn-lt"/>
                <a:cs typeface="+mn-lt"/>
              </a:rPr>
              <a:t>images like in the given images.</a:t>
            </a:r>
            <a:endParaRPr lang="en-US" sz="2400">
              <a:latin typeface="Calisto MT"/>
            </a:endParaRPr>
          </a:p>
          <a:p>
            <a:pPr algn="just"/>
            <a:endParaRPr lang="en-US" sz="2400" dirty="0">
              <a:latin typeface="Calisto MT"/>
            </a:endParaRPr>
          </a:p>
          <a:p>
            <a:pPr algn="just"/>
            <a:endParaRPr lang="en-US" sz="2400" dirty="0">
              <a:latin typeface="Calisto MT"/>
              <a:ea typeface="+mn-lt"/>
              <a:cs typeface="+mn-lt"/>
            </a:endParaRPr>
          </a:p>
          <a:p>
            <a:endParaRPr lang="en-US" sz="2400" dirty="0">
              <a:latin typeface="Calisto MT"/>
              <a:ea typeface="+mn-lt"/>
              <a:cs typeface="+mn-lt"/>
            </a:endParaRPr>
          </a:p>
          <a:p>
            <a:endParaRPr lang="en-US" sz="2400" dirty="0">
              <a:latin typeface="Calisto MT"/>
              <a:ea typeface="+mn-lt"/>
              <a:cs typeface="+mn-lt"/>
            </a:endParaRPr>
          </a:p>
          <a:p>
            <a:endParaRPr lang="en-US" sz="2400" dirty="0">
              <a:latin typeface="Calisto MT"/>
              <a:ea typeface="+mn-lt"/>
              <a:cs typeface="+mn-lt"/>
            </a:endParaRPr>
          </a:p>
          <a:p>
            <a:endParaRPr lang="en-US" sz="2400" dirty="0">
              <a:latin typeface="Calisto MT"/>
              <a:ea typeface="+mn-lt"/>
              <a:cs typeface="+mn-lt"/>
            </a:endParaRPr>
          </a:p>
          <a:p>
            <a:endParaRPr lang="en-US" sz="2400" dirty="0">
              <a:latin typeface="Calisto MT"/>
              <a:ea typeface="+mn-lt"/>
              <a:cs typeface="+mn-lt"/>
            </a:endParaRPr>
          </a:p>
          <a:p>
            <a:r>
              <a:rPr lang="en-US" sz="2400" dirty="0">
                <a:latin typeface="Calisto MT"/>
                <a:ea typeface="+mn-lt"/>
                <a:cs typeface="+mn-lt"/>
              </a:rPr>
              <a:t>In more detail: the image is passed through a series of convolutional, nonlinear, pooling layers and fully connected layers, and then generates the output.</a:t>
            </a:r>
            <a:endParaRPr lang="en-US" sz="2400">
              <a:latin typeface="Calisto MT"/>
            </a:endParaRPr>
          </a:p>
        </p:txBody>
      </p:sp>
      <p:pic>
        <p:nvPicPr>
          <p:cNvPr id="3" name="Picture 3">
            <a:extLst>
              <a:ext uri="{FF2B5EF4-FFF2-40B4-BE49-F238E27FC236}">
                <a16:creationId xmlns:a16="http://schemas.microsoft.com/office/drawing/2014/main" id="{51C26DDF-BE31-41D5-A590-96997F07EB66}"/>
              </a:ext>
            </a:extLst>
          </p:cNvPr>
          <p:cNvPicPr>
            <a:picLocks noChangeAspect="1"/>
          </p:cNvPicPr>
          <p:nvPr/>
        </p:nvPicPr>
        <p:blipFill>
          <a:blip r:embed="rId2"/>
          <a:stretch>
            <a:fillRect/>
          </a:stretch>
        </p:blipFill>
        <p:spPr>
          <a:xfrm>
            <a:off x="842514" y="2798372"/>
            <a:ext cx="9859991" cy="2238913"/>
          </a:xfrm>
          <a:prstGeom prst="rect">
            <a:avLst/>
          </a:prstGeom>
        </p:spPr>
      </p:pic>
    </p:spTree>
    <p:extLst>
      <p:ext uri="{BB962C8B-B14F-4D97-AF65-F5344CB8AC3E}">
        <p14:creationId xmlns:p14="http://schemas.microsoft.com/office/powerpoint/2010/main" val="1690261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53CF4E-5CEA-4B4F-A804-F75A5044642C}"/>
              </a:ext>
            </a:extLst>
          </p:cNvPr>
          <p:cNvSpPr txBox="1"/>
          <p:nvPr/>
        </p:nvSpPr>
        <p:spPr>
          <a:xfrm>
            <a:off x="713117" y="713118"/>
            <a:ext cx="10334443"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3">
                    <a:lumMod val="20000"/>
                    <a:lumOff val="80000"/>
                  </a:schemeClr>
                </a:solidFill>
                <a:latin typeface="Calisto MT"/>
              </a:rPr>
              <a:t>                                  </a:t>
            </a:r>
            <a:r>
              <a:rPr lang="en-US" sz="2800" dirty="0">
                <a:solidFill>
                  <a:schemeClr val="accent2">
                    <a:lumMod val="40000"/>
                    <a:lumOff val="60000"/>
                  </a:schemeClr>
                </a:solidFill>
                <a:latin typeface="Calisto MT"/>
              </a:rPr>
              <a:t>Software Requirement Specification</a:t>
            </a:r>
          </a:p>
          <a:p>
            <a:pPr algn="just"/>
            <a:r>
              <a:rPr lang="en-US" sz="2400" b="1" dirty="0">
                <a:solidFill>
                  <a:schemeClr val="bg2">
                    <a:lumMod val="20000"/>
                    <a:lumOff val="80000"/>
                  </a:schemeClr>
                </a:solidFill>
                <a:latin typeface="Calisto MT"/>
                <a:ea typeface="+mn-lt"/>
                <a:cs typeface="+mn-lt"/>
              </a:rPr>
              <a:t>Existing</a:t>
            </a:r>
            <a:r>
              <a:rPr lang="en-US" sz="2400" b="1" dirty="0">
                <a:solidFill>
                  <a:schemeClr val="accent4">
                    <a:lumMod val="20000"/>
                    <a:lumOff val="80000"/>
                  </a:schemeClr>
                </a:solidFill>
                <a:latin typeface="Calisto MT"/>
                <a:ea typeface="+mn-lt"/>
                <a:cs typeface="+mn-lt"/>
              </a:rPr>
              <a:t> </a:t>
            </a:r>
            <a:r>
              <a:rPr lang="en-US" sz="2400" b="1" dirty="0">
                <a:solidFill>
                  <a:schemeClr val="bg2">
                    <a:lumMod val="20000"/>
                    <a:lumOff val="80000"/>
                  </a:schemeClr>
                </a:solidFill>
                <a:latin typeface="Calisto MT"/>
                <a:ea typeface="+mn-lt"/>
                <a:cs typeface="+mn-lt"/>
              </a:rPr>
              <a:t>System</a:t>
            </a:r>
            <a:r>
              <a:rPr lang="en-US" sz="2400" b="1" dirty="0">
                <a:solidFill>
                  <a:schemeClr val="accent4">
                    <a:lumMod val="20000"/>
                    <a:lumOff val="80000"/>
                  </a:schemeClr>
                </a:solidFill>
                <a:latin typeface="Calisto MT"/>
                <a:ea typeface="+mn-lt"/>
                <a:cs typeface="+mn-lt"/>
              </a:rPr>
              <a:t>: </a:t>
            </a:r>
            <a:r>
              <a:rPr lang="en-US" sz="2400" b="1" dirty="0">
                <a:solidFill>
                  <a:schemeClr val="bg1">
                    <a:lumMod val="50000"/>
                    <a:lumOff val="50000"/>
                  </a:schemeClr>
                </a:solidFill>
                <a:latin typeface="Calisto MT"/>
                <a:ea typeface="+mn-lt"/>
                <a:cs typeface="+mn-lt"/>
              </a:rPr>
              <a:t>-</a:t>
            </a:r>
            <a:endParaRPr lang="en-US" sz="2400" b="1" dirty="0">
              <a:solidFill>
                <a:schemeClr val="bg1">
                  <a:lumMod val="50000"/>
                  <a:lumOff val="50000"/>
                </a:schemeClr>
              </a:solidFill>
              <a:latin typeface="Calisto MT"/>
            </a:endParaRPr>
          </a:p>
          <a:p>
            <a:pPr algn="just"/>
            <a:r>
              <a:rPr lang="en-US" sz="2400" b="1" dirty="0">
                <a:latin typeface="Calisto MT"/>
                <a:ea typeface="+mn-lt"/>
                <a:cs typeface="+mn-lt"/>
              </a:rPr>
              <a:t>        </a:t>
            </a:r>
            <a:r>
              <a:rPr lang="en-US" sz="2400" dirty="0">
                <a:latin typeface="Calisto MT"/>
                <a:ea typeface="+mn-lt"/>
                <a:cs typeface="+mn-lt"/>
              </a:rPr>
              <a:t>Instead of recognizing a large number of disparate categories, the problem of recognizing a large number of classes within one category is investigated that of objects. Classifying objects pose an extra challenge over categories, because of the large similarity between classes. Previous work on image classification has deal with a small number of classes.</a:t>
            </a:r>
            <a:endParaRPr lang="en-US" sz="2400" dirty="0">
              <a:latin typeface="Calisto MT"/>
            </a:endParaRPr>
          </a:p>
          <a:p>
            <a:pPr algn="just"/>
            <a:endParaRPr lang="en-US" sz="2400" b="1" dirty="0">
              <a:solidFill>
                <a:schemeClr val="bg2">
                  <a:lumMod val="20000"/>
                  <a:lumOff val="80000"/>
                </a:schemeClr>
              </a:solidFill>
              <a:latin typeface="Calisto MT"/>
              <a:ea typeface="+mn-lt"/>
              <a:cs typeface="+mn-lt"/>
            </a:endParaRPr>
          </a:p>
          <a:p>
            <a:pPr algn="just"/>
            <a:endParaRPr lang="en-US" sz="2400" b="1" dirty="0">
              <a:solidFill>
                <a:schemeClr val="bg2">
                  <a:lumMod val="20000"/>
                  <a:lumOff val="80000"/>
                </a:schemeClr>
              </a:solidFill>
              <a:latin typeface="Calisto MT"/>
              <a:ea typeface="+mn-lt"/>
              <a:cs typeface="+mn-lt"/>
            </a:endParaRPr>
          </a:p>
          <a:p>
            <a:pPr algn="just"/>
            <a:r>
              <a:rPr lang="en-US" sz="2400" b="1" dirty="0">
                <a:solidFill>
                  <a:schemeClr val="bg2">
                    <a:lumMod val="20000"/>
                    <a:lumOff val="80000"/>
                  </a:schemeClr>
                </a:solidFill>
                <a:latin typeface="Calisto MT"/>
                <a:ea typeface="+mn-lt"/>
                <a:cs typeface="+mn-lt"/>
              </a:rPr>
              <a:t>Proposed</a:t>
            </a:r>
            <a:r>
              <a:rPr lang="en-US" sz="2400" b="1" dirty="0">
                <a:solidFill>
                  <a:schemeClr val="accent4">
                    <a:lumMod val="20000"/>
                    <a:lumOff val="80000"/>
                  </a:schemeClr>
                </a:solidFill>
                <a:latin typeface="Calisto MT"/>
                <a:ea typeface="+mn-lt"/>
                <a:cs typeface="+mn-lt"/>
              </a:rPr>
              <a:t> </a:t>
            </a:r>
            <a:r>
              <a:rPr lang="en-US" sz="2400" b="1" dirty="0">
                <a:solidFill>
                  <a:schemeClr val="bg2">
                    <a:lumMod val="20000"/>
                    <a:lumOff val="80000"/>
                  </a:schemeClr>
                </a:solidFill>
                <a:latin typeface="Calisto MT"/>
                <a:ea typeface="+mn-lt"/>
                <a:cs typeface="+mn-lt"/>
              </a:rPr>
              <a:t>System</a:t>
            </a:r>
            <a:endParaRPr lang="en-US" sz="2400" dirty="0">
              <a:solidFill>
                <a:schemeClr val="bg2">
                  <a:lumMod val="20000"/>
                  <a:lumOff val="80000"/>
                </a:schemeClr>
              </a:solidFill>
              <a:latin typeface="Calisto MT"/>
              <a:ea typeface="+mn-lt"/>
              <a:cs typeface="+mn-lt"/>
            </a:endParaRPr>
          </a:p>
          <a:p>
            <a:pPr algn="just"/>
            <a:r>
              <a:rPr lang="en-US" sz="2400" dirty="0">
                <a:latin typeface="Calisto MT"/>
                <a:ea typeface="+mn-lt"/>
                <a:cs typeface="+mn-lt"/>
              </a:rPr>
              <a:t>Represents the actual flow of the proposed system. To develop such system a trained dataset is required to classify an image. Trained dataset consists of two parts trained result and test result.  </a:t>
            </a:r>
            <a:endParaRPr lang="en-US" sz="2400" dirty="0">
              <a:latin typeface="Calisto MT"/>
            </a:endParaRPr>
          </a:p>
          <a:p>
            <a:endParaRPr lang="en-US" sz="2400" dirty="0">
              <a:latin typeface="Calisto MT"/>
            </a:endParaRPr>
          </a:p>
        </p:txBody>
      </p:sp>
    </p:spTree>
    <p:extLst>
      <p:ext uri="{BB962C8B-B14F-4D97-AF65-F5344CB8AC3E}">
        <p14:creationId xmlns:p14="http://schemas.microsoft.com/office/powerpoint/2010/main" val="4056523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97E294-ABB6-49D3-A48E-177EA8985485}"/>
              </a:ext>
            </a:extLst>
          </p:cNvPr>
          <p:cNvSpPr txBox="1"/>
          <p:nvPr/>
        </p:nvSpPr>
        <p:spPr>
          <a:xfrm>
            <a:off x="626853" y="1230702"/>
            <a:ext cx="1020505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solidFill>
                  <a:schemeClr val="bg2">
                    <a:lumMod val="20000"/>
                    <a:lumOff val="80000"/>
                  </a:schemeClr>
                </a:solidFill>
                <a:latin typeface="Calisto MT"/>
                <a:ea typeface="+mn-lt"/>
                <a:cs typeface="+mn-lt"/>
              </a:rPr>
              <a:t>Technologies and Languages used to Develop </a:t>
            </a:r>
            <a:endParaRPr lang="en-US" sz="2400" b="1" dirty="0">
              <a:solidFill>
                <a:schemeClr val="bg2">
                  <a:lumMod val="20000"/>
                  <a:lumOff val="80000"/>
                </a:schemeClr>
              </a:solidFill>
              <a:latin typeface="Calisto MT"/>
            </a:endParaRPr>
          </a:p>
          <a:p>
            <a:pPr algn="just"/>
            <a:r>
              <a:rPr lang="en-US" sz="2400" dirty="0">
                <a:latin typeface="Calisto MT"/>
                <a:ea typeface="+mn-lt"/>
                <a:cs typeface="+mn-lt"/>
              </a:rPr>
              <a:t>                 -- Python Environment </a:t>
            </a:r>
            <a:endParaRPr lang="en-US" sz="2400" dirty="0">
              <a:latin typeface="Calisto MT"/>
            </a:endParaRPr>
          </a:p>
          <a:p>
            <a:pPr algn="just"/>
            <a:r>
              <a:rPr lang="en-US" sz="2400" dirty="0" smtClean="0">
                <a:latin typeface="Calisto MT"/>
                <a:ea typeface="+mn-lt"/>
                <a:cs typeface="+mn-lt"/>
              </a:rPr>
              <a:t> </a:t>
            </a:r>
            <a:r>
              <a:rPr lang="en-US" sz="2400" dirty="0">
                <a:latin typeface="Calisto MT"/>
                <a:ea typeface="+mn-lt"/>
                <a:cs typeface="+mn-lt"/>
              </a:rPr>
              <a:t>Tensor flow</a:t>
            </a:r>
            <a:endParaRPr lang="en-US" sz="2400" dirty="0">
              <a:latin typeface="Calisto MT"/>
            </a:endParaRPr>
          </a:p>
          <a:p>
            <a:r>
              <a:rPr lang="en-US" sz="2400" dirty="0" smtClean="0">
                <a:latin typeface="Calisto MT"/>
                <a:ea typeface="+mn-lt"/>
                <a:cs typeface="+mn-lt"/>
              </a:rPr>
              <a:t> </a:t>
            </a:r>
            <a:r>
              <a:rPr lang="en-US" sz="2400" dirty="0">
                <a:latin typeface="Calisto MT"/>
                <a:ea typeface="+mn-lt"/>
                <a:cs typeface="+mn-lt"/>
              </a:rPr>
              <a:t>Tkinter Toolkit.</a:t>
            </a:r>
          </a:p>
          <a:p>
            <a:pPr algn="just"/>
            <a:r>
              <a:rPr lang="en-US" sz="2400" b="1" dirty="0">
                <a:solidFill>
                  <a:schemeClr val="bg2">
                    <a:lumMod val="20000"/>
                    <a:lumOff val="80000"/>
                  </a:schemeClr>
                </a:solidFill>
                <a:latin typeface="Calisto MT"/>
                <a:ea typeface="+mn-lt"/>
                <a:cs typeface="+mn-lt"/>
              </a:rPr>
              <a:t>TensorFlow: </a:t>
            </a:r>
            <a:endParaRPr lang="en-US" sz="2400" b="1" dirty="0">
              <a:solidFill>
                <a:schemeClr val="bg2">
                  <a:lumMod val="20000"/>
                  <a:lumOff val="80000"/>
                </a:schemeClr>
              </a:solidFill>
              <a:latin typeface="Calisto MT"/>
            </a:endParaRPr>
          </a:p>
          <a:p>
            <a:pPr algn="just"/>
            <a:r>
              <a:rPr lang="en-US" sz="2400" dirty="0">
                <a:latin typeface="Calisto MT"/>
                <a:ea typeface="+mn-lt"/>
                <a:cs typeface="+mn-lt"/>
              </a:rPr>
              <a:t>TensorFlow (TF) is an open source API developed by Google mainly for Machine Learning and Deep Learning, but it is also applicable for other numerical computations. </a:t>
            </a:r>
            <a:r>
              <a:rPr lang="en-US" sz="2400" b="1" dirty="0">
                <a:solidFill>
                  <a:schemeClr val="bg2">
                    <a:lumMod val="20000"/>
                    <a:lumOff val="80000"/>
                  </a:schemeClr>
                </a:solidFill>
                <a:latin typeface="Calisto MT"/>
                <a:ea typeface="+mn-lt"/>
                <a:cs typeface="+mn-lt"/>
              </a:rPr>
              <a:t>Tkinter:</a:t>
            </a:r>
            <a:endParaRPr lang="en-US" sz="2400" b="1" dirty="0">
              <a:solidFill>
                <a:schemeClr val="bg2">
                  <a:lumMod val="20000"/>
                  <a:lumOff val="80000"/>
                </a:schemeClr>
              </a:solidFill>
              <a:latin typeface="Calisto MT"/>
            </a:endParaRPr>
          </a:p>
          <a:p>
            <a:pPr algn="just"/>
            <a:r>
              <a:rPr lang="en-US" sz="2400" dirty="0">
                <a:latin typeface="Calisto MT"/>
                <a:ea typeface="+mn-lt"/>
                <a:cs typeface="+mn-lt"/>
              </a:rPr>
              <a:t>Python offers multiple options for developing GUI (Graphical User Interface). Out of all the GUI methods, tkinter is the most used method. Creating a GUI using tkinter is an easy task.</a:t>
            </a:r>
            <a:endParaRPr lang="en-US" sz="2400" dirty="0">
              <a:latin typeface="Calisto MT"/>
            </a:endParaRPr>
          </a:p>
          <a:p>
            <a:pPr algn="just"/>
            <a:endParaRPr lang="en-US" sz="2400" dirty="0">
              <a:latin typeface="Calisto MT"/>
            </a:endParaRPr>
          </a:p>
        </p:txBody>
      </p:sp>
    </p:spTree>
    <p:extLst>
      <p:ext uri="{BB962C8B-B14F-4D97-AF65-F5344CB8AC3E}">
        <p14:creationId xmlns:p14="http://schemas.microsoft.com/office/powerpoint/2010/main" val="18515911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Wisp</Template>
  <TotalTime>53</TotalTime>
  <Words>493</Words>
  <Application>Microsoft Office PowerPoint</Application>
  <PresentationFormat>Widescreen</PresentationFormat>
  <Paragraphs>122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Calisto MT</vt:lpstr>
      <vt:lpstr>Century Gothic</vt:lpstr>
      <vt:lpstr>Wingdings</vt:lpstr>
      <vt:lpstr>Wingdings 3</vt:lpstr>
      <vt:lpstr>Wingdings,Sans-Serif</vt:lpstr>
      <vt:lpstr>Ion</vt:lpstr>
      <vt:lpstr>Image Classification Using CNN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Zero_002</cp:lastModifiedBy>
  <cp:revision>1186</cp:revision>
  <dcterms:created xsi:type="dcterms:W3CDTF">2021-07-15T17:29:59Z</dcterms:created>
  <dcterms:modified xsi:type="dcterms:W3CDTF">2021-07-18T04:47:45Z</dcterms:modified>
</cp:coreProperties>
</file>