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3" r:id="rId1"/>
  </p:sldMasterIdLst>
  <p:notesMasterIdLst>
    <p:notesMasterId r:id="rId31"/>
  </p:notesMasterIdLst>
  <p:sldIdLst>
    <p:sldId id="256" r:id="rId2"/>
    <p:sldId id="280" r:id="rId3"/>
    <p:sldId id="257" r:id="rId4"/>
    <p:sldId id="258" r:id="rId5"/>
    <p:sldId id="259" r:id="rId6"/>
    <p:sldId id="261" r:id="rId7"/>
    <p:sldId id="262" r:id="rId8"/>
    <p:sldId id="270" r:id="rId9"/>
    <p:sldId id="271" r:id="rId10"/>
    <p:sldId id="272" r:id="rId11"/>
    <p:sldId id="273" r:id="rId12"/>
    <p:sldId id="274" r:id="rId13"/>
    <p:sldId id="282" r:id="rId14"/>
    <p:sldId id="264" r:id="rId15"/>
    <p:sldId id="275" r:id="rId16"/>
    <p:sldId id="285" r:id="rId17"/>
    <p:sldId id="281" r:id="rId18"/>
    <p:sldId id="286" r:id="rId19"/>
    <p:sldId id="265" r:id="rId20"/>
    <p:sldId id="283" r:id="rId21"/>
    <p:sldId id="284" r:id="rId22"/>
    <p:sldId id="276" r:id="rId23"/>
    <p:sldId id="263" r:id="rId24"/>
    <p:sldId id="277" r:id="rId25"/>
    <p:sldId id="267" r:id="rId26"/>
    <p:sldId id="266" r:id="rId27"/>
    <p:sldId id="268" r:id="rId28"/>
    <p:sldId id="28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108" d="100"/>
          <a:sy n="108" d="100"/>
        </p:scale>
        <p:origin x="71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8F4-23F9-403B-8CEC-3055A13D6F46}" type="datetimeFigureOut">
              <a:rPr lang="en-IN" smtClean="0"/>
              <a:t>23-09-2020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2D4A0-AD1C-4892-9E2A-0E5F07BC6FC2}" type="slidenum">
              <a:rPr lang="en-IN" smtClean="0"/>
              <a:t>‹#›</a:t>
            </a:fld>
            <a:endParaRPr lang="en-IN"/>
          </a:p>
        </p:txBody>
      </p:sp>
    </p:spTree>
    <p:extLst>
      <p:ext uri="{BB962C8B-B14F-4D97-AF65-F5344CB8AC3E}">
        <p14:creationId xmlns:p14="http://schemas.microsoft.com/office/powerpoint/2010/main" val="293897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a0df2c4a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a0df2c4a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5356472d3a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5356472d3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99e2cb8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999e2cb8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356472d3a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356472d3a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999e2cb8b5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999e2cb8b5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999e2cb8b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99e2cb8b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999e2cb8b5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999e2cb8b5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356472d3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356472d3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368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937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58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250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19234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8011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83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782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415600" y="5649100"/>
            <a:ext cx="7998400" cy="798400"/>
          </a:xfrm>
          <a:prstGeom prst="rect">
            <a:avLst/>
          </a:prstGeom>
        </p:spPr>
        <p:txBody>
          <a:bodyPr spcFirstLastPara="1" wrap="square" lIns="91425" tIns="91425" rIns="91425" bIns="91425" anchor="ctr" anchorCtr="0">
            <a:noAutofit/>
          </a:bodyPr>
          <a:lstStyle>
            <a:lvl1pPr marL="609585" lvl="0" indent="-304792" rtl="0">
              <a:lnSpc>
                <a:spcPct val="100000"/>
              </a:lnSpc>
              <a:spcBef>
                <a:spcPts val="0"/>
              </a:spcBef>
              <a:spcAft>
                <a:spcPts val="0"/>
              </a:spcAft>
              <a:buSzPts val="2100"/>
              <a:buNone/>
              <a:defRPr sz="2800"/>
            </a:lvl1pPr>
          </a:lstStyle>
          <a:p>
            <a:endParaRPr/>
          </a:p>
        </p:txBody>
      </p:sp>
      <p:sp>
        <p:nvSpPr>
          <p:cNvPr id="92" name="Google Shape;92;p2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26578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3"/>
        <p:cNvGrpSpPr/>
        <p:nvPr/>
      </p:nvGrpSpPr>
      <p:grpSpPr>
        <a:xfrm>
          <a:off x="0" y="0"/>
          <a:ext cx="0" cy="0"/>
          <a:chOff x="0" y="0"/>
          <a:chExt cx="0" cy="0"/>
        </a:xfrm>
      </p:grpSpPr>
      <p:sp>
        <p:nvSpPr>
          <p:cNvPr id="64" name="Google Shape;64;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67" name="Google Shape;67;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8526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58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41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393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592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888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794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88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542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220858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martpark-914f1.firebasei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go.gliffy.com/go/publish/13366394"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470263"/>
            <a:ext cx="8791575" cy="1685109"/>
          </a:xfrm>
        </p:spPr>
        <p:txBody>
          <a:bodyPr>
            <a:normAutofit fontScale="90000"/>
          </a:bodyPr>
          <a:lstStyle/>
          <a:p>
            <a:pPr algn="ctr"/>
            <a:r>
              <a:rPr lang="en-US" b="1" dirty="0">
                <a:latin typeface="Calibri" panose="020F0502020204030204" pitchFamily="34" charset="0"/>
                <a:cs typeface="Calibri" panose="020F0502020204030204" pitchFamily="34" charset="0"/>
              </a:rPr>
              <a:t>Smart Parking using Machine Learning</a:t>
            </a:r>
            <a:endParaRPr lang="en-IN"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876424" y="2377441"/>
            <a:ext cx="8791575" cy="4139596"/>
          </a:xfrm>
        </p:spPr>
        <p:txBody>
          <a:bodyPr>
            <a:normAutofit/>
          </a:bodyPr>
          <a:lstStyle/>
          <a:p>
            <a:pPr algn="ctr">
              <a:lnSpc>
                <a:spcPct val="150000"/>
              </a:lnSpc>
            </a:pPr>
            <a:r>
              <a:rPr lang="en-US" b="1" cap="none" dirty="0">
                <a:solidFill>
                  <a:schemeClr val="tx2"/>
                </a:solidFill>
              </a:rPr>
              <a:t>Presented by:</a:t>
            </a:r>
          </a:p>
          <a:p>
            <a:pPr algn="ctr">
              <a:lnSpc>
                <a:spcPct val="150000"/>
              </a:lnSpc>
            </a:pPr>
            <a:r>
              <a:rPr lang="en-US" b="1" cap="none" dirty="0">
                <a:solidFill>
                  <a:schemeClr val="tx2"/>
                </a:solidFill>
              </a:rPr>
              <a:t>Rajiv </a:t>
            </a:r>
            <a:r>
              <a:rPr lang="en-US" b="1" cap="none" dirty="0" err="1">
                <a:solidFill>
                  <a:schemeClr val="tx2"/>
                </a:solidFill>
              </a:rPr>
              <a:t>Iyer</a:t>
            </a:r>
            <a:endParaRPr lang="en-US" b="1" cap="none" dirty="0">
              <a:solidFill>
                <a:schemeClr val="tx2"/>
              </a:solidFill>
            </a:endParaRPr>
          </a:p>
          <a:p>
            <a:pPr algn="ctr">
              <a:lnSpc>
                <a:spcPct val="110000"/>
              </a:lnSpc>
            </a:pPr>
            <a:r>
              <a:rPr lang="en-US" b="1" cap="none" dirty="0" err="1">
                <a:solidFill>
                  <a:schemeClr val="tx2"/>
                </a:solidFill>
              </a:rPr>
              <a:t>Sree</a:t>
            </a:r>
            <a:r>
              <a:rPr lang="en-US" b="1" cap="none" dirty="0">
                <a:solidFill>
                  <a:schemeClr val="tx2"/>
                </a:solidFill>
              </a:rPr>
              <a:t> </a:t>
            </a:r>
            <a:r>
              <a:rPr lang="en-US" b="1" cap="none" dirty="0" err="1">
                <a:solidFill>
                  <a:schemeClr val="tx2"/>
                </a:solidFill>
              </a:rPr>
              <a:t>Ganesha</a:t>
            </a:r>
            <a:r>
              <a:rPr lang="en-US" b="1" cap="none" dirty="0">
                <a:solidFill>
                  <a:schemeClr val="tx2"/>
                </a:solidFill>
              </a:rPr>
              <a:t> </a:t>
            </a:r>
            <a:r>
              <a:rPr lang="en-US" b="1" cap="none" dirty="0" err="1">
                <a:solidFill>
                  <a:schemeClr val="tx2"/>
                </a:solidFill>
              </a:rPr>
              <a:t>Chellappa</a:t>
            </a:r>
            <a:endParaRPr lang="en-US" b="1" cap="none" dirty="0">
              <a:solidFill>
                <a:schemeClr val="tx2"/>
              </a:solidFill>
            </a:endParaRPr>
          </a:p>
          <a:p>
            <a:pPr algn="ctr">
              <a:lnSpc>
                <a:spcPct val="110000"/>
              </a:lnSpc>
            </a:pPr>
            <a:r>
              <a:rPr lang="en-US" b="1" cap="none" dirty="0" err="1">
                <a:solidFill>
                  <a:schemeClr val="tx2"/>
                </a:solidFill>
              </a:rPr>
              <a:t>Navin</a:t>
            </a:r>
            <a:r>
              <a:rPr lang="en-US" b="1" cap="none" dirty="0">
                <a:solidFill>
                  <a:schemeClr val="tx2"/>
                </a:solidFill>
              </a:rPr>
              <a:t> </a:t>
            </a:r>
            <a:r>
              <a:rPr lang="en-US" b="1" cap="none" dirty="0" err="1">
                <a:solidFill>
                  <a:schemeClr val="tx2"/>
                </a:solidFill>
              </a:rPr>
              <a:t>Subbu</a:t>
            </a:r>
            <a:endParaRPr lang="en-US" b="1" cap="none" dirty="0">
              <a:solidFill>
                <a:schemeClr val="tx2"/>
              </a:solidFill>
            </a:endParaRPr>
          </a:p>
          <a:p>
            <a:pPr algn="ctr">
              <a:lnSpc>
                <a:spcPct val="110000"/>
              </a:lnSpc>
            </a:pPr>
            <a:r>
              <a:rPr lang="en-US" b="1" cap="none" dirty="0">
                <a:solidFill>
                  <a:schemeClr val="tx2"/>
                </a:solidFill>
              </a:rPr>
              <a:t>Muthu </a:t>
            </a:r>
            <a:r>
              <a:rPr lang="en-US" b="1" cap="none" dirty="0" err="1">
                <a:solidFill>
                  <a:schemeClr val="tx2"/>
                </a:solidFill>
              </a:rPr>
              <a:t>Sumathy</a:t>
            </a:r>
            <a:r>
              <a:rPr lang="en-US" b="1" cap="none" dirty="0">
                <a:solidFill>
                  <a:schemeClr val="tx2"/>
                </a:solidFill>
              </a:rPr>
              <a:t> </a:t>
            </a:r>
            <a:r>
              <a:rPr lang="en-US" b="1" cap="none" dirty="0" err="1">
                <a:solidFill>
                  <a:schemeClr val="tx2"/>
                </a:solidFill>
              </a:rPr>
              <a:t>Thevar</a:t>
            </a:r>
            <a:endParaRPr lang="en-US" b="1" cap="none" dirty="0">
              <a:solidFill>
                <a:schemeClr val="tx2"/>
              </a:solidFill>
            </a:endParaRPr>
          </a:p>
          <a:p>
            <a:pPr algn="ctr">
              <a:lnSpc>
                <a:spcPct val="110000"/>
              </a:lnSpc>
            </a:pPr>
            <a:endParaRPr lang="en-US" b="1" dirty="0">
              <a:solidFill>
                <a:schemeClr val="bg2">
                  <a:lumMod val="75000"/>
                </a:schemeClr>
              </a:solidFill>
            </a:endParaRPr>
          </a:p>
          <a:p>
            <a:pPr algn="ctr">
              <a:lnSpc>
                <a:spcPct val="110000"/>
              </a:lnSpc>
            </a:pPr>
            <a:endParaRPr lang="en-US" b="1" cap="none" dirty="0">
              <a:solidFill>
                <a:schemeClr val="bg2">
                  <a:lumMod val="75000"/>
                </a:schemeClr>
              </a:solidFill>
            </a:endParaRPr>
          </a:p>
          <a:p>
            <a:pPr algn="ctr"/>
            <a:r>
              <a:rPr lang="en-US" b="1" cap="none" dirty="0">
                <a:solidFill>
                  <a:srgbClr val="FF0000"/>
                </a:solidFill>
              </a:rPr>
              <a:t>Under Guidance of </a:t>
            </a:r>
          </a:p>
          <a:p>
            <a:pPr algn="ctr"/>
            <a:r>
              <a:rPr lang="en-US" b="1" cap="none" dirty="0">
                <a:solidFill>
                  <a:srgbClr val="FF0000"/>
                </a:solidFill>
              </a:rPr>
              <a:t>Prof. </a:t>
            </a:r>
            <a:r>
              <a:rPr lang="en-US" b="1" cap="none" dirty="0" err="1">
                <a:solidFill>
                  <a:srgbClr val="FF0000"/>
                </a:solidFill>
              </a:rPr>
              <a:t>Hema</a:t>
            </a:r>
            <a:r>
              <a:rPr lang="en-US" b="1" cap="none" dirty="0">
                <a:solidFill>
                  <a:srgbClr val="FF0000"/>
                </a:solidFill>
              </a:rPr>
              <a:t> </a:t>
            </a:r>
            <a:r>
              <a:rPr lang="en-US" b="1" cap="none" dirty="0" err="1">
                <a:solidFill>
                  <a:srgbClr val="FF0000"/>
                </a:solidFill>
              </a:rPr>
              <a:t>Raut</a:t>
            </a:r>
            <a:endParaRPr lang="en-US" b="1" cap="none" dirty="0">
              <a:solidFill>
                <a:srgbClr val="FF0000"/>
              </a:solidFill>
            </a:endParaRPr>
          </a:p>
          <a:p>
            <a:pPr algn="ctr">
              <a:lnSpc>
                <a:spcPct val="110000"/>
              </a:lnSpc>
            </a:pPr>
            <a:endParaRPr lang="en-US" cap="none" dirty="0">
              <a:solidFill>
                <a:schemeClr val="bg1"/>
              </a:solidFill>
            </a:endParaRPr>
          </a:p>
          <a:p>
            <a:pPr algn="ctr"/>
            <a:endParaRPr lang="en-US" cap="none" dirty="0">
              <a:solidFill>
                <a:schemeClr val="bg1"/>
              </a:solidFill>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1479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728" y="647797"/>
            <a:ext cx="9905998" cy="1478570"/>
          </a:xfrm>
        </p:spPr>
        <p:txBody>
          <a:bodyPr>
            <a:normAutofit fontScale="90000"/>
          </a:bodyPr>
          <a:lstStyle/>
          <a:p>
            <a:pPr algn="ctr"/>
            <a:r>
              <a:rPr lang="en-US" b="1" dirty="0">
                <a:latin typeface="Britannic Bold" panose="020B0903060703020204" pitchFamily="34" charset="0"/>
              </a:rPr>
              <a:t>License Plate Detection Using </a:t>
            </a:r>
            <a:r>
              <a:rPr lang="en-US" b="1" dirty="0" err="1">
                <a:latin typeface="Britannic Bold" panose="020B0903060703020204" pitchFamily="34" charset="0"/>
              </a:rPr>
              <a:t>Tensorflow</a:t>
            </a:r>
            <a:r>
              <a:rPr lang="en-US" b="1" dirty="0">
                <a:latin typeface="Britannic Bold" panose="020B0903060703020204" pitchFamily="34" charset="0"/>
              </a:rPr>
              <a:t> and </a:t>
            </a:r>
            <a:r>
              <a:rPr lang="en-US" b="1" dirty="0" err="1">
                <a:latin typeface="Britannic Bold" panose="020B0903060703020204" pitchFamily="34" charset="0"/>
              </a:rPr>
              <a:t>OpenCV</a:t>
            </a:r>
            <a:br>
              <a:rPr lang="en-IN" b="1" dirty="0"/>
            </a:br>
            <a:endParaRPr lang="en-IN" dirty="0"/>
          </a:p>
        </p:txBody>
      </p:sp>
      <p:sp>
        <p:nvSpPr>
          <p:cNvPr id="3" name="Content Placeholder 2"/>
          <p:cNvSpPr>
            <a:spLocks noGrp="1"/>
          </p:cNvSpPr>
          <p:nvPr>
            <p:ph idx="1"/>
          </p:nvPr>
        </p:nvSpPr>
        <p:spPr>
          <a:xfrm>
            <a:off x="1045765" y="1754631"/>
            <a:ext cx="10146076" cy="4833256"/>
          </a:xfrm>
        </p:spPr>
        <p:txBody>
          <a:bodyPr>
            <a:normAutofit/>
          </a:bodyPr>
          <a:lstStyle/>
          <a:p>
            <a:r>
              <a:rPr lang="en-US" dirty="0">
                <a:latin typeface="Arial" panose="020B0604020202020204" pitchFamily="34" charset="0"/>
                <a:cs typeface="Arial" panose="020B0604020202020204" pitchFamily="34" charset="0"/>
              </a:rPr>
              <a:t>Using </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we trained a custom object detection model for detecting the object, in this case the license plate of a car and capture an image</a:t>
            </a:r>
          </a:p>
          <a:p>
            <a:r>
              <a:rPr lang="en-US" dirty="0">
                <a:latin typeface="Arial" panose="020B0604020202020204" pitchFamily="34" charset="0"/>
                <a:cs typeface="Arial" panose="020B0604020202020204" pitchFamily="34" charset="0"/>
              </a:rPr>
              <a:t>The hardware requirement for this is not much, most of the modern computers with a decent GPU will perform well. </a:t>
            </a:r>
          </a:p>
          <a:p>
            <a:r>
              <a:rPr lang="en-US" dirty="0" err="1">
                <a:latin typeface="Arial" panose="020B0604020202020204" pitchFamily="34" charset="0"/>
                <a:cs typeface="Arial" panose="020B0604020202020204" pitchFamily="34" charset="0"/>
              </a:rPr>
              <a:t>OpenCV</a:t>
            </a:r>
            <a:r>
              <a:rPr lang="en-US" dirty="0">
                <a:latin typeface="Arial" panose="020B0604020202020204" pitchFamily="34" charset="0"/>
                <a:cs typeface="Arial" panose="020B0604020202020204" pitchFamily="34" charset="0"/>
              </a:rPr>
              <a:t> is used to stream a live video from the video camera installed on the boom barrier at the entrance.</a:t>
            </a:r>
          </a:p>
          <a:p>
            <a:r>
              <a:rPr lang="en-US" dirty="0">
                <a:latin typeface="Arial" panose="020B0604020202020204" pitchFamily="34" charset="0"/>
                <a:cs typeface="Arial" panose="020B0604020202020204" pitchFamily="34" charset="0"/>
              </a:rPr>
              <a:t>The video captured is processed through the trained model, detection algorithms find the most probable locations of objects and draw bounding boxes.</a:t>
            </a:r>
          </a:p>
          <a:p>
            <a:r>
              <a:rPr lang="en-US" dirty="0">
                <a:latin typeface="Arial" panose="020B0604020202020204" pitchFamily="34" charset="0"/>
                <a:cs typeface="Arial" panose="020B0604020202020204" pitchFamily="34" charset="0"/>
              </a:rPr>
              <a:t>If the object is found, the bounding box that shows the objects passes the coordinates and the score which are then displayed in green on the live video. </a:t>
            </a:r>
          </a:p>
          <a:p>
            <a:r>
              <a:rPr lang="en-US" dirty="0">
                <a:latin typeface="Arial" panose="020B0604020202020204" pitchFamily="34" charset="0"/>
                <a:cs typeface="Arial" panose="020B0604020202020204" pitchFamily="34" charset="0"/>
              </a:rPr>
              <a:t>When the score of the detected object is greater than the desired value, an image is captured with the timestamp of when it was captured and stored in a local storage. </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9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1" y="697842"/>
            <a:ext cx="9905998" cy="1478570"/>
          </a:xfrm>
        </p:spPr>
        <p:txBody>
          <a:bodyPr>
            <a:normAutofit fontScale="90000"/>
          </a:bodyPr>
          <a:lstStyle/>
          <a:p>
            <a:pPr algn="ctr"/>
            <a:r>
              <a:rPr lang="en-US" dirty="0">
                <a:latin typeface="Britannic Bold" panose="020B0903060703020204" pitchFamily="34" charset="0"/>
              </a:rPr>
              <a:t>Image segmentation and Optical Character Recognition (OCR)</a:t>
            </a:r>
            <a:br>
              <a:rPr lang="en-US" dirty="0"/>
            </a:br>
            <a:endParaRPr lang="en-IN" dirty="0"/>
          </a:p>
        </p:txBody>
      </p:sp>
      <p:sp>
        <p:nvSpPr>
          <p:cNvPr id="3" name="Content Placeholder 2"/>
          <p:cNvSpPr>
            <a:spLocks noGrp="1"/>
          </p:cNvSpPr>
          <p:nvPr>
            <p:ph idx="1"/>
          </p:nvPr>
        </p:nvSpPr>
        <p:spPr>
          <a:xfrm>
            <a:off x="1222371" y="2079430"/>
            <a:ext cx="10254343" cy="4545874"/>
          </a:xfrm>
        </p:spPr>
        <p:txBody>
          <a:bodyPr>
            <a:normAutofit/>
          </a:bodyPr>
          <a:lstStyle/>
          <a:p>
            <a:r>
              <a:rPr lang="en-US" dirty="0">
                <a:latin typeface="Arial" panose="020B0604020202020204" pitchFamily="34" charset="0"/>
                <a:cs typeface="Arial" panose="020B0604020202020204" pitchFamily="34" charset="0"/>
              </a:rPr>
              <a:t>The license plate was detected from the live feed and the frame of the video has been captured.</a:t>
            </a:r>
          </a:p>
          <a:p>
            <a:r>
              <a:rPr lang="en-US" dirty="0">
                <a:latin typeface="Arial" panose="020B0604020202020204" pitchFamily="34" charset="0"/>
                <a:cs typeface="Arial" panose="020B0604020202020204" pitchFamily="34" charset="0"/>
              </a:rPr>
              <a:t>The image is the processed for increasing the accuracy of OCR. </a:t>
            </a:r>
          </a:p>
          <a:p>
            <a:r>
              <a:rPr lang="en-US" dirty="0">
                <a:latin typeface="Arial" panose="020B0604020202020204" pitchFamily="34" charset="0"/>
                <a:cs typeface="Arial" panose="020B0604020202020204" pitchFamily="34" charset="0"/>
              </a:rPr>
              <a:t>The image is resized and converted to grey scale image. </a:t>
            </a:r>
          </a:p>
          <a:p>
            <a:r>
              <a:rPr lang="en-US" dirty="0">
                <a:latin typeface="Arial" panose="020B0604020202020204" pitchFamily="34" charset="0"/>
                <a:cs typeface="Arial" panose="020B0604020202020204" pitchFamily="34" charset="0"/>
              </a:rPr>
              <a:t>It is then processed through bilateral filtering.</a:t>
            </a:r>
          </a:p>
          <a:p>
            <a:r>
              <a:rPr lang="en-US" dirty="0">
                <a:latin typeface="Arial" panose="020B0604020202020204" pitchFamily="34" charset="0"/>
                <a:cs typeface="Arial" panose="020B0604020202020204" pitchFamily="34" charset="0"/>
              </a:rPr>
              <a:t>Edge detection is performed to detect the edge of the license plate.</a:t>
            </a:r>
          </a:p>
          <a:p>
            <a:r>
              <a:rPr lang="en-US" dirty="0">
                <a:latin typeface="Arial" panose="020B0604020202020204" pitchFamily="34" charset="0"/>
                <a:cs typeface="Arial" panose="020B0604020202020204" pitchFamily="34" charset="0"/>
              </a:rPr>
              <a:t>Contouring is to extract the contour with the license plate.</a:t>
            </a:r>
          </a:p>
          <a:p>
            <a:r>
              <a:rPr lang="en-US" dirty="0">
                <a:latin typeface="Arial" panose="020B0604020202020204" pitchFamily="34" charset="0"/>
                <a:cs typeface="Arial" panose="020B0604020202020204" pitchFamily="34" charset="0"/>
              </a:rPr>
              <a:t>Then masking is performed to isolate the contour and the cropped. </a:t>
            </a:r>
          </a:p>
          <a:p>
            <a:r>
              <a:rPr lang="en-US" dirty="0">
                <a:latin typeface="Arial" panose="020B0604020202020204" pitchFamily="34" charset="0"/>
                <a:cs typeface="Arial" panose="020B0604020202020204" pitchFamily="34" charset="0"/>
              </a:rPr>
              <a:t>The cropped frame is then processed for OCR. </a:t>
            </a:r>
          </a:p>
          <a:p>
            <a:r>
              <a:rPr lang="en-US" dirty="0">
                <a:latin typeface="Arial" panose="020B0604020202020204" pitchFamily="34" charset="0"/>
                <a:cs typeface="Arial" panose="020B0604020202020204" pitchFamily="34" charset="0"/>
              </a:rPr>
              <a:t>Optical character recognition in Python is done with the help of Google’s Tesseract Library</a:t>
            </a:r>
            <a:r>
              <a:rPr lang="en-US" dirty="0"/>
              <a:t>. </a:t>
            </a:r>
            <a:endParaRPr lang="en-IN" dirty="0"/>
          </a:p>
        </p:txBody>
      </p:sp>
    </p:spTree>
    <p:extLst>
      <p:ext uri="{BB962C8B-B14F-4D97-AF65-F5344CB8AC3E}">
        <p14:creationId xmlns:p14="http://schemas.microsoft.com/office/powerpoint/2010/main" val="202118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63739"/>
            <a:ext cx="9905998" cy="1478570"/>
          </a:xfrm>
        </p:spPr>
        <p:txBody>
          <a:bodyPr>
            <a:normAutofit/>
          </a:bodyPr>
          <a:lstStyle/>
          <a:p>
            <a:pPr algn="ctr"/>
            <a:r>
              <a:rPr lang="en-US" dirty="0">
                <a:latin typeface="Britannic Bold" panose="020B0903060703020204" pitchFamily="34" charset="0"/>
              </a:rPr>
              <a:t>Firebase Realtime Database and Storage</a:t>
            </a:r>
            <a:br>
              <a:rPr lang="en-US" dirty="0"/>
            </a:br>
            <a:endParaRPr lang="en-IN" dirty="0"/>
          </a:p>
        </p:txBody>
      </p:sp>
      <p:sp>
        <p:nvSpPr>
          <p:cNvPr id="3" name="Content Placeholder 2"/>
          <p:cNvSpPr>
            <a:spLocks noGrp="1"/>
          </p:cNvSpPr>
          <p:nvPr>
            <p:ph idx="1"/>
          </p:nvPr>
        </p:nvSpPr>
        <p:spPr>
          <a:xfrm>
            <a:off x="1141413" y="1750423"/>
            <a:ext cx="9905998" cy="4245428"/>
          </a:xfrm>
        </p:spPr>
        <p:txBody>
          <a:bodyPr>
            <a:normAutofit/>
          </a:bodyPr>
          <a:lstStyle/>
          <a:p>
            <a:r>
              <a:rPr lang="en-US" dirty="0">
                <a:latin typeface="Arial" panose="020B0604020202020204" pitchFamily="34" charset="0"/>
                <a:cs typeface="Arial" panose="020B0604020202020204" pitchFamily="34" charset="0"/>
              </a:rPr>
              <a:t>Google firebase is an online real-time database management system. </a:t>
            </a:r>
          </a:p>
          <a:p>
            <a:r>
              <a:rPr lang="en-US" dirty="0">
                <a:latin typeface="Arial" panose="020B0604020202020204" pitchFamily="34" charset="0"/>
                <a:cs typeface="Arial" panose="020B0604020202020204" pitchFamily="34" charset="0"/>
              </a:rPr>
              <a:t>The feature is used to store the license plate number and the snapshot of the car from the front when it was detected. </a:t>
            </a:r>
          </a:p>
          <a:p>
            <a:r>
              <a:rPr lang="en-US" dirty="0">
                <a:latin typeface="Arial" panose="020B0604020202020204" pitchFamily="34" charset="0"/>
                <a:cs typeface="Arial" panose="020B0604020202020204" pitchFamily="34" charset="0"/>
              </a:rPr>
              <a:t>When the license plate is detected and processed through OCR, the text string is passed as a license parameter along with image of the car and current timestamp to smartparkapp.py module and is pushed to firebase. </a:t>
            </a:r>
          </a:p>
          <a:p>
            <a:r>
              <a:rPr lang="en-US" dirty="0">
                <a:latin typeface="Arial" panose="020B0604020202020204" pitchFamily="34" charset="0"/>
                <a:cs typeface="Arial" panose="020B0604020202020204" pitchFamily="34" charset="0"/>
              </a:rPr>
              <a:t>Simultaneously, the image captured is saved in the firebase storage for future references.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74815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1"/>
          <p:cNvSpPr/>
          <p:nvPr/>
        </p:nvSpPr>
        <p:spPr>
          <a:xfrm>
            <a:off x="6869567" y="0"/>
            <a:ext cx="4838832" cy="719424"/>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333" b="1" dirty="0">
                <a:latin typeface="Proxima Nova"/>
                <a:ea typeface="Proxima Nova"/>
                <a:cs typeface="Proxima Nova"/>
                <a:sym typeface="Proxima Nova"/>
              </a:rPr>
              <a:t>Smartpark database schema </a:t>
            </a:r>
            <a:endParaRPr sz="1333" b="1" dirty="0">
              <a:latin typeface="Proxima Nova"/>
              <a:ea typeface="Proxima Nova"/>
              <a:cs typeface="Proxima Nova"/>
              <a:sym typeface="Proxima Nova"/>
            </a:endParaRPr>
          </a:p>
          <a:p>
            <a:r>
              <a:rPr lang="en" sz="800" dirty="0">
                <a:latin typeface="Proxima Nova"/>
                <a:ea typeface="Proxima Nova"/>
                <a:cs typeface="Proxima Nova"/>
                <a:sym typeface="Proxima Nova"/>
              </a:rPr>
              <a:t>            </a:t>
            </a:r>
            <a:r>
              <a:rPr lang="en" sz="800" dirty="0"/>
              <a:t>(</a:t>
            </a:r>
            <a:r>
              <a:rPr lang="en" sz="800" u="sng" dirty="0">
                <a:solidFill>
                  <a:schemeClr val="hlink"/>
                </a:solidFill>
                <a:hlinkClick r:id="rId3"/>
              </a:rPr>
              <a:t>https://smartpark-914f1.firebaseio.com/</a:t>
            </a:r>
            <a:r>
              <a:rPr lang="en" sz="800" dirty="0"/>
              <a:t>)</a:t>
            </a:r>
            <a:endParaRPr sz="800" dirty="0"/>
          </a:p>
        </p:txBody>
      </p:sp>
      <p:sp>
        <p:nvSpPr>
          <p:cNvPr id="290" name="Google Shape;290;p31"/>
          <p:cNvSpPr/>
          <p:nvPr/>
        </p:nvSpPr>
        <p:spPr>
          <a:xfrm>
            <a:off x="371700" y="791329"/>
            <a:ext cx="2112000" cy="375600"/>
          </a:xfrm>
          <a:prstGeom prst="roundRect">
            <a:avLst>
              <a:gd name="adj" fmla="val 16667"/>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Members</a:t>
            </a:r>
            <a:endParaRPr sz="2400"/>
          </a:p>
        </p:txBody>
      </p:sp>
      <p:sp>
        <p:nvSpPr>
          <p:cNvPr id="291" name="Google Shape;291;p31"/>
          <p:cNvSpPr txBox="1"/>
          <p:nvPr/>
        </p:nvSpPr>
        <p:spPr>
          <a:xfrm>
            <a:off x="8683484" y="4392233"/>
            <a:ext cx="998800" cy="464000"/>
          </a:xfrm>
          <a:prstGeom prst="rect">
            <a:avLst/>
          </a:prstGeom>
          <a:noFill/>
          <a:ln>
            <a:noFill/>
          </a:ln>
        </p:spPr>
        <p:txBody>
          <a:bodyPr spcFirstLastPara="1" wrap="square" lIns="121900" tIns="121900" rIns="121900" bIns="121900" anchor="t" anchorCtr="0">
            <a:noAutofit/>
          </a:bodyPr>
          <a:lstStyle/>
          <a:p>
            <a:endParaRPr sz="1600" i="1">
              <a:latin typeface="Proxima Nova"/>
              <a:ea typeface="Proxima Nova"/>
              <a:cs typeface="Proxima Nova"/>
              <a:sym typeface="Proxima Nova"/>
            </a:endParaRPr>
          </a:p>
        </p:txBody>
      </p:sp>
      <p:sp>
        <p:nvSpPr>
          <p:cNvPr id="292" name="Google Shape;292;p31"/>
          <p:cNvSpPr/>
          <p:nvPr/>
        </p:nvSpPr>
        <p:spPr>
          <a:xfrm>
            <a:off x="10107067" y="149200"/>
            <a:ext cx="278400" cy="268800"/>
          </a:xfrm>
          <a:prstGeom prst="can">
            <a:avLst>
              <a:gd name="adj" fmla="val 25000"/>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93" name="Google Shape;293;p31"/>
          <p:cNvSpPr/>
          <p:nvPr/>
        </p:nvSpPr>
        <p:spPr>
          <a:xfrm>
            <a:off x="4757567" y="791329"/>
            <a:ext cx="2112000" cy="375600"/>
          </a:xfrm>
          <a:prstGeom prst="roundRect">
            <a:avLst>
              <a:gd name="adj" fmla="val 16667"/>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Spots</a:t>
            </a:r>
            <a:endParaRPr sz="2400"/>
          </a:p>
        </p:txBody>
      </p:sp>
      <p:sp>
        <p:nvSpPr>
          <p:cNvPr id="294" name="Google Shape;294;p31"/>
          <p:cNvSpPr/>
          <p:nvPr/>
        </p:nvSpPr>
        <p:spPr>
          <a:xfrm>
            <a:off x="9190267" y="791329"/>
            <a:ext cx="2112000" cy="375600"/>
          </a:xfrm>
          <a:prstGeom prst="roundRect">
            <a:avLst>
              <a:gd name="adj" fmla="val 16667"/>
            </a:avLst>
          </a:prstGeom>
          <a:solidFill>
            <a:srgbClr val="F3F3F3"/>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Activity</a:t>
            </a:r>
            <a:endParaRPr sz="2400"/>
          </a:p>
        </p:txBody>
      </p:sp>
      <p:pic>
        <p:nvPicPr>
          <p:cNvPr id="295" name="Google Shape;295;p31"/>
          <p:cNvPicPr preferRelativeResize="0"/>
          <p:nvPr/>
        </p:nvPicPr>
        <p:blipFill>
          <a:blip r:embed="rId4">
            <a:alphaModFix/>
          </a:blip>
          <a:stretch>
            <a:fillRect/>
          </a:stretch>
        </p:blipFill>
        <p:spPr>
          <a:xfrm>
            <a:off x="4691551" y="1238834"/>
            <a:ext cx="3230477" cy="5619165"/>
          </a:xfrm>
          <a:prstGeom prst="rect">
            <a:avLst/>
          </a:prstGeom>
          <a:noFill/>
          <a:ln>
            <a:noFill/>
          </a:ln>
        </p:spPr>
      </p:pic>
      <p:pic>
        <p:nvPicPr>
          <p:cNvPr id="296" name="Google Shape;296;p31"/>
          <p:cNvPicPr preferRelativeResize="0"/>
          <p:nvPr/>
        </p:nvPicPr>
        <p:blipFill>
          <a:blip r:embed="rId5">
            <a:alphaModFix/>
          </a:blip>
          <a:stretch>
            <a:fillRect/>
          </a:stretch>
        </p:blipFill>
        <p:spPr>
          <a:xfrm>
            <a:off x="9126700" y="1238834"/>
            <a:ext cx="2869059" cy="5619167"/>
          </a:xfrm>
          <a:prstGeom prst="rect">
            <a:avLst/>
          </a:prstGeom>
          <a:noFill/>
          <a:ln>
            <a:noFill/>
          </a:ln>
        </p:spPr>
      </p:pic>
      <p:cxnSp>
        <p:nvCxnSpPr>
          <p:cNvPr id="297" name="Google Shape;297;p31"/>
          <p:cNvCxnSpPr/>
          <p:nvPr/>
        </p:nvCxnSpPr>
        <p:spPr>
          <a:xfrm>
            <a:off x="5430700" y="2158367"/>
            <a:ext cx="4572000" cy="1891600"/>
          </a:xfrm>
          <a:prstGeom prst="bentConnector3">
            <a:avLst>
              <a:gd name="adj1" fmla="val 70051"/>
            </a:avLst>
          </a:prstGeom>
          <a:noFill/>
          <a:ln w="9525" cap="flat" cmpd="sng">
            <a:solidFill>
              <a:srgbClr val="000000"/>
            </a:solidFill>
            <a:prstDash val="dash"/>
            <a:round/>
            <a:headEnd type="none" w="med" len="med"/>
            <a:tailEnd type="stealth" w="med" len="med"/>
          </a:ln>
        </p:spPr>
      </p:cxnSp>
      <p:cxnSp>
        <p:nvCxnSpPr>
          <p:cNvPr id="298" name="Google Shape;298;p31"/>
          <p:cNvCxnSpPr/>
          <p:nvPr/>
        </p:nvCxnSpPr>
        <p:spPr>
          <a:xfrm>
            <a:off x="6683933" y="3179500"/>
            <a:ext cx="3284000" cy="23200"/>
          </a:xfrm>
          <a:prstGeom prst="bentConnector3">
            <a:avLst>
              <a:gd name="adj1" fmla="val 50000"/>
            </a:avLst>
          </a:prstGeom>
          <a:noFill/>
          <a:ln w="9525" cap="flat" cmpd="sng">
            <a:solidFill>
              <a:srgbClr val="000000"/>
            </a:solidFill>
            <a:prstDash val="dash"/>
            <a:round/>
            <a:headEnd type="none" w="med" len="med"/>
            <a:tailEnd type="stealth" w="med" len="med"/>
          </a:ln>
        </p:spPr>
      </p:cxnSp>
      <p:pic>
        <p:nvPicPr>
          <p:cNvPr id="299" name="Google Shape;299;p31"/>
          <p:cNvPicPr preferRelativeResize="0"/>
          <p:nvPr/>
        </p:nvPicPr>
        <p:blipFill>
          <a:blip r:embed="rId6">
            <a:alphaModFix/>
          </a:blip>
          <a:stretch>
            <a:fillRect/>
          </a:stretch>
        </p:blipFill>
        <p:spPr>
          <a:xfrm>
            <a:off x="371700" y="1238833"/>
            <a:ext cx="2244717" cy="5619168"/>
          </a:xfrm>
          <a:prstGeom prst="rect">
            <a:avLst/>
          </a:prstGeom>
          <a:noFill/>
          <a:ln>
            <a:noFill/>
          </a:ln>
        </p:spPr>
      </p:pic>
      <p:cxnSp>
        <p:nvCxnSpPr>
          <p:cNvPr id="300" name="Google Shape;300;p31"/>
          <p:cNvCxnSpPr/>
          <p:nvPr/>
        </p:nvCxnSpPr>
        <p:spPr>
          <a:xfrm rot="10800000" flipH="1">
            <a:off x="1462100" y="3167933"/>
            <a:ext cx="3864000" cy="1206800"/>
          </a:xfrm>
          <a:prstGeom prst="bentConnector3">
            <a:avLst>
              <a:gd name="adj1" fmla="val 50000"/>
            </a:avLst>
          </a:prstGeom>
          <a:noFill/>
          <a:ln w="9525" cap="flat" cmpd="sng">
            <a:solidFill>
              <a:srgbClr val="000000"/>
            </a:solidFill>
            <a:prstDash val="dash"/>
            <a:round/>
            <a:headEnd type="none" w="med" len="med"/>
            <a:tailEnd type="stealth" w="med" len="med"/>
          </a:ln>
        </p:spPr>
      </p:cxnSp>
      <p:cxnSp>
        <p:nvCxnSpPr>
          <p:cNvPr id="301" name="Google Shape;301;p31"/>
          <p:cNvCxnSpPr/>
          <p:nvPr/>
        </p:nvCxnSpPr>
        <p:spPr>
          <a:xfrm rot="10800000" flipH="1">
            <a:off x="1868267" y="3980400"/>
            <a:ext cx="3481200" cy="568400"/>
          </a:xfrm>
          <a:prstGeom prst="bentConnector3">
            <a:avLst>
              <a:gd name="adj1" fmla="val 43000"/>
            </a:avLst>
          </a:prstGeom>
          <a:noFill/>
          <a:ln w="9525" cap="flat" cmpd="sng">
            <a:solidFill>
              <a:srgbClr val="000000"/>
            </a:solidFill>
            <a:prstDash val="dash"/>
            <a:round/>
            <a:headEnd type="none" w="med" len="med"/>
            <a:tailEnd type="stealth" w="med" len="med"/>
          </a:ln>
        </p:spPr>
      </p:cxnSp>
      <p:cxnSp>
        <p:nvCxnSpPr>
          <p:cNvPr id="302" name="Google Shape;302;p31"/>
          <p:cNvCxnSpPr/>
          <p:nvPr/>
        </p:nvCxnSpPr>
        <p:spPr>
          <a:xfrm rot="10800000" flipH="1">
            <a:off x="1485333" y="3759533"/>
            <a:ext cx="3887200" cy="615200"/>
          </a:xfrm>
          <a:prstGeom prst="bentConnector3">
            <a:avLst>
              <a:gd name="adj1" fmla="val 48957"/>
            </a:avLst>
          </a:prstGeom>
          <a:noFill/>
          <a:ln w="9525" cap="flat" cmpd="sng">
            <a:solidFill>
              <a:srgbClr val="000000"/>
            </a:solidFill>
            <a:prstDash val="dash"/>
            <a:round/>
            <a:headEnd type="none" w="med" len="med"/>
            <a:tailEnd type="stealth" w="med" len="med"/>
          </a:ln>
        </p:spPr>
      </p:cxnSp>
      <p:sp>
        <p:nvSpPr>
          <p:cNvPr id="303" name="Google Shape;303;p31"/>
          <p:cNvSpPr txBox="1"/>
          <p:nvPr/>
        </p:nvSpPr>
        <p:spPr>
          <a:xfrm>
            <a:off x="57700" y="5600"/>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dirty="0">
                <a:latin typeface="Proxima Nova"/>
                <a:ea typeface="Proxima Nova"/>
                <a:cs typeface="Proxima Nova"/>
                <a:sym typeface="Proxima Nova"/>
              </a:rPr>
              <a:t>Google Firebase Database Structure- </a:t>
            </a:r>
            <a:r>
              <a:rPr lang="en" sz="1200" dirty="0">
                <a:solidFill>
                  <a:srgbClr val="666666"/>
                </a:solidFill>
                <a:latin typeface="Proxima Nova"/>
                <a:ea typeface="Proxima Nova"/>
                <a:cs typeface="Proxima Nova"/>
                <a:sym typeface="Proxima Nova"/>
              </a:rPr>
              <a:t>(Demo owner: Rajiv/Navin)</a:t>
            </a:r>
            <a:endParaRPr sz="1200" dirty="0">
              <a:solidFill>
                <a:srgbClr val="666666"/>
              </a:solidFill>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33"/>
          <p:cNvSpPr txBox="1"/>
          <p:nvPr/>
        </p:nvSpPr>
        <p:spPr>
          <a:xfrm>
            <a:off x="1306286" y="640080"/>
            <a:ext cx="6671586" cy="6211430"/>
          </a:xfrm>
          <a:prstGeom prst="rect">
            <a:avLst/>
          </a:prstGeom>
          <a:noFill/>
          <a:ln>
            <a:noFill/>
          </a:ln>
        </p:spPr>
        <p:txBody>
          <a:bodyPr spcFirstLastPara="1" wrap="square" lIns="121900" tIns="121900" rIns="121900" bIns="121900" anchor="t" anchorCtr="0">
            <a:noAutofit/>
          </a:bodyPr>
          <a:lstStyle/>
          <a:p>
            <a:r>
              <a:rPr lang="en" sz="2400" dirty="0">
                <a:latin typeface="Proxima Nova"/>
                <a:ea typeface="Proxima Nova"/>
                <a:cs typeface="Proxima Nova"/>
                <a:sym typeface="Proxima Nova"/>
              </a:rPr>
              <a:t>   Some Key lot management requirements:</a:t>
            </a:r>
            <a:endParaRPr sz="2400" dirty="0">
              <a:latin typeface="Proxima Nova"/>
              <a:ea typeface="Proxima Nova"/>
              <a:cs typeface="Proxima Nova"/>
              <a:sym typeface="Proxima Nova"/>
            </a:endParaRPr>
          </a:p>
          <a:p>
            <a:endParaRPr sz="2400" dirty="0">
              <a:latin typeface="Proxima Nova"/>
              <a:ea typeface="Proxima Nova"/>
              <a:cs typeface="Proxima Nova"/>
              <a:sym typeface="Proxima Nova"/>
            </a:endParaRPr>
          </a:p>
          <a:p>
            <a:pPr marL="609585" marR="1202237" indent="-431789">
              <a:lnSpc>
                <a:spcPct val="115000"/>
              </a:lnSpc>
              <a:buSzPts val="1500"/>
              <a:buChar char="●"/>
            </a:pPr>
            <a:r>
              <a:rPr lang="en" sz="1600" dirty="0"/>
              <a:t>Every member is pre-allotted a spot and gets the spot if its vacant on entry.</a:t>
            </a:r>
            <a:endParaRPr sz="1600" dirty="0"/>
          </a:p>
          <a:p>
            <a:pPr marL="609585" marR="1202237" indent="-431789">
              <a:lnSpc>
                <a:spcPct val="115000"/>
              </a:lnSpc>
              <a:buSzPts val="1500"/>
              <a:buChar char="●"/>
            </a:pPr>
            <a:r>
              <a:rPr lang="en" sz="1600" dirty="0"/>
              <a:t>Every member has a reporting time indicating expected arrival time.</a:t>
            </a:r>
            <a:endParaRPr sz="1600" dirty="0"/>
          </a:p>
          <a:p>
            <a:pPr marL="609585" marR="1202237" indent="-431789">
              <a:lnSpc>
                <a:spcPct val="115000"/>
              </a:lnSpc>
              <a:buSzPts val="1500"/>
              <a:buChar char="●"/>
            </a:pPr>
            <a:r>
              <a:rPr lang="en" sz="1600" dirty="0"/>
              <a:t>There are pre-designated spots for outsiders and outsiders are alloted that spot on entry</a:t>
            </a:r>
            <a:endParaRPr sz="1600" dirty="0"/>
          </a:p>
          <a:p>
            <a:pPr marL="609585" marR="1202237" indent="-431789">
              <a:lnSpc>
                <a:spcPct val="115000"/>
              </a:lnSpc>
              <a:buSzPts val="1500"/>
              <a:buChar char="●"/>
            </a:pPr>
            <a:r>
              <a:rPr lang="en" sz="1600" dirty="0"/>
              <a:t>If all outsider spots are occupied then outsiders get member spots provided that member is not close to his/her reporting time </a:t>
            </a:r>
            <a:r>
              <a:rPr lang="en" sz="1600" i="1" dirty="0"/>
              <a:t>(apply late arrival criteria) </a:t>
            </a:r>
            <a:endParaRPr sz="1600" i="1" dirty="0"/>
          </a:p>
          <a:p>
            <a:pPr marL="609585" marR="1202237" indent="-431789">
              <a:lnSpc>
                <a:spcPct val="115000"/>
              </a:lnSpc>
              <a:buSzPts val="1500"/>
              <a:buChar char="●"/>
            </a:pPr>
            <a:r>
              <a:rPr lang="en" sz="1600" dirty="0"/>
              <a:t>If all member spots are occupied then members are alloted outsider spots provided they are vacant.</a:t>
            </a:r>
            <a:endParaRPr sz="1600" dirty="0"/>
          </a:p>
          <a:p>
            <a:pPr marL="609585" marR="1202237" indent="-431789">
              <a:lnSpc>
                <a:spcPct val="115000"/>
              </a:lnSpc>
              <a:buSzPts val="1500"/>
              <a:buChar char="●"/>
            </a:pPr>
            <a:r>
              <a:rPr lang="en" sz="1600" dirty="0"/>
              <a:t>If a member enters and his allotted spot and all outsiders are occupied then he is alloted another member’s spot. The choice of this other member is based on a ‘smart’ criteria (</a:t>
            </a:r>
            <a:r>
              <a:rPr lang="en" sz="1600" i="1" dirty="0"/>
              <a:t>apply member late median criteria)</a:t>
            </a:r>
            <a:endParaRPr sz="1600" i="1" dirty="0"/>
          </a:p>
        </p:txBody>
      </p:sp>
      <p:sp>
        <p:nvSpPr>
          <p:cNvPr id="323" name="Google Shape;323;p33"/>
          <p:cNvSpPr txBox="1"/>
          <p:nvPr/>
        </p:nvSpPr>
        <p:spPr>
          <a:xfrm>
            <a:off x="8130898" y="6487199"/>
            <a:ext cx="4124000" cy="370800"/>
          </a:xfrm>
          <a:prstGeom prst="rect">
            <a:avLst/>
          </a:prstGeom>
          <a:noFill/>
          <a:ln>
            <a:noFill/>
          </a:ln>
        </p:spPr>
        <p:txBody>
          <a:bodyPr spcFirstLastPara="1" wrap="square" lIns="121900" tIns="121900" rIns="121900" bIns="121900" anchor="t" anchorCtr="0">
            <a:noAutofit/>
          </a:bodyPr>
          <a:lstStyle/>
          <a:p>
            <a:pPr algn="ctr"/>
            <a:r>
              <a:rPr lang="en" sz="1067" u="sng" dirty="0">
                <a:solidFill>
                  <a:schemeClr val="hlink"/>
                </a:solidFill>
                <a:latin typeface="Proxima Nova"/>
                <a:ea typeface="Proxima Nova"/>
                <a:cs typeface="Proxima Nova"/>
                <a:sym typeface="Proxima Nova"/>
                <a:hlinkClick r:id="rId3"/>
              </a:rPr>
              <a:t>https://go.gliffy.com/go/publish/13366394</a:t>
            </a:r>
            <a:endParaRPr sz="1067" dirty="0">
              <a:solidFill>
                <a:srgbClr val="0000FF"/>
              </a:solidFill>
              <a:latin typeface="Proxima Nova"/>
              <a:ea typeface="Proxima Nova"/>
              <a:cs typeface="Proxima Nova"/>
              <a:sym typeface="Proxima Nova"/>
            </a:endParaRPr>
          </a:p>
        </p:txBody>
      </p:sp>
      <p:sp>
        <p:nvSpPr>
          <p:cNvPr id="324" name="Google Shape;324;p33"/>
          <p:cNvSpPr txBox="1"/>
          <p:nvPr/>
        </p:nvSpPr>
        <p:spPr>
          <a:xfrm>
            <a:off x="0" y="0"/>
            <a:ext cx="10662834" cy="506984"/>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r>
              <a:rPr lang="en" sz="2400" dirty="0">
                <a:latin typeface="Proxima Nova"/>
                <a:ea typeface="Proxima Nova"/>
                <a:cs typeface="Proxima Nova"/>
                <a:sym typeface="Proxima Nova"/>
              </a:rPr>
              <a:t>   Parking Lot Occupancy management module(SmartparkApp) - </a:t>
            </a:r>
            <a:r>
              <a:rPr lang="en" sz="1200" dirty="0">
                <a:solidFill>
                  <a:srgbClr val="666666"/>
                </a:solidFill>
                <a:latin typeface="Proxima Nova"/>
                <a:ea typeface="Proxima Nova"/>
                <a:cs typeface="Proxima Nova"/>
                <a:sym typeface="Proxima Nova"/>
              </a:rPr>
              <a:t>(Demo owner: Rajiv)</a:t>
            </a:r>
            <a:endParaRPr sz="1200" dirty="0">
              <a:solidFill>
                <a:srgbClr val="666666"/>
              </a:solidFill>
              <a:latin typeface="Proxima Nova"/>
              <a:ea typeface="Proxima Nova"/>
              <a:cs typeface="Proxima Nova"/>
              <a:sym typeface="Proxima Nova"/>
            </a:endParaRPr>
          </a:p>
          <a:p>
            <a:endParaRPr sz="2400" dirty="0">
              <a:latin typeface="Proxima Nova"/>
              <a:ea typeface="Proxima Nova"/>
              <a:cs typeface="Proxima Nova"/>
              <a:sym typeface="Proxima Nova"/>
            </a:endParaRPr>
          </a:p>
          <a:p>
            <a:pPr marL="609585"/>
            <a:endParaRPr sz="2400" dirty="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678059"/>
            <a:ext cx="9906000" cy="1195751"/>
          </a:xfrm>
        </p:spPr>
        <p:txBody>
          <a:bodyPr/>
          <a:lstStyle/>
          <a:p>
            <a:pPr algn="ctr"/>
            <a:r>
              <a:rPr lang="en-US" sz="4000" dirty="0">
                <a:latin typeface="Britannic Bold" panose="020B0903060703020204" pitchFamily="34" charset="0"/>
              </a:rPr>
              <a:t>RESULTS</a:t>
            </a:r>
            <a:endParaRPr lang="en-IN" sz="4000" dirty="0">
              <a:latin typeface="Britannic Bold" panose="020B0903060703020204" pitchFamily="34" charset="0"/>
            </a:endParaRPr>
          </a:p>
        </p:txBody>
      </p:sp>
      <p:sp>
        <p:nvSpPr>
          <p:cNvPr id="3" name="Text Placeholder 2"/>
          <p:cNvSpPr>
            <a:spLocks noGrp="1"/>
          </p:cNvSpPr>
          <p:nvPr>
            <p:ph type="body" idx="1"/>
          </p:nvPr>
        </p:nvSpPr>
        <p:spPr>
          <a:xfrm>
            <a:off x="-96983" y="1681687"/>
            <a:ext cx="6856397" cy="823912"/>
          </a:xfrm>
        </p:spPr>
        <p:txBody>
          <a:bodyPr/>
          <a:lstStyle/>
          <a:p>
            <a:pPr algn="ctr"/>
            <a:r>
              <a:rPr lang="en-US" sz="3200" dirty="0">
                <a:latin typeface="Britannic Bold" panose="020B0903060703020204" pitchFamily="34" charset="0"/>
              </a:rPr>
              <a:t>Object Detection Output</a:t>
            </a:r>
          </a:p>
          <a:p>
            <a:endParaRPr lang="en-IN" dirty="0"/>
          </a:p>
        </p:txBody>
      </p:sp>
      <p:pic>
        <p:nvPicPr>
          <p:cNvPr id="7" name="Content Placeholder 6"/>
          <p:cNvPicPr>
            <a:picLocks noGrp="1"/>
          </p:cNvPicPr>
          <p:nvPr>
            <p:ph sz="half" idx="2"/>
          </p:nvPr>
        </p:nvPicPr>
        <p:blipFill>
          <a:blip r:embed="rId2"/>
          <a:stretch>
            <a:fillRect/>
          </a:stretch>
        </p:blipFill>
        <p:spPr>
          <a:xfrm>
            <a:off x="1143000" y="2313475"/>
            <a:ext cx="4703119" cy="3918856"/>
          </a:xfrm>
          <a:prstGeom prst="rect">
            <a:avLst/>
          </a:prstGeom>
        </p:spPr>
      </p:pic>
      <p:pic>
        <p:nvPicPr>
          <p:cNvPr id="8" name="Content Placeholder 7"/>
          <p:cNvPicPr>
            <a:picLocks noGrp="1"/>
          </p:cNvPicPr>
          <p:nvPr>
            <p:ph sz="quarter" idx="4"/>
          </p:nvPr>
        </p:nvPicPr>
        <p:blipFill>
          <a:blip r:embed="rId3"/>
          <a:stretch>
            <a:fillRect/>
          </a:stretch>
        </p:blipFill>
        <p:spPr>
          <a:xfrm>
            <a:off x="6284901" y="2313475"/>
            <a:ext cx="4596459" cy="3918856"/>
          </a:xfrm>
          <a:prstGeom prst="rect">
            <a:avLst/>
          </a:prstGeom>
        </p:spPr>
      </p:pic>
    </p:spTree>
    <p:extLst>
      <p:ext uri="{BB962C8B-B14F-4D97-AF65-F5344CB8AC3E}">
        <p14:creationId xmlns:p14="http://schemas.microsoft.com/office/powerpoint/2010/main" val="181376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9BB5-5215-4104-859A-137B0AA56307}"/>
              </a:ext>
            </a:extLst>
          </p:cNvPr>
          <p:cNvSpPr>
            <a:spLocks noGrp="1"/>
          </p:cNvSpPr>
          <p:nvPr>
            <p:ph type="title"/>
          </p:nvPr>
        </p:nvSpPr>
        <p:spPr>
          <a:xfrm>
            <a:off x="3277662" y="2855582"/>
            <a:ext cx="5446888" cy="760074"/>
          </a:xfrm>
        </p:spPr>
        <p:txBody>
          <a:bodyPr>
            <a:normAutofit/>
          </a:bodyPr>
          <a:lstStyle/>
          <a:p>
            <a:r>
              <a:rPr lang="en-IN" dirty="0"/>
              <a:t>DEMO Usecase1: Navin</a:t>
            </a:r>
          </a:p>
        </p:txBody>
      </p:sp>
    </p:spTree>
    <p:extLst>
      <p:ext uri="{BB962C8B-B14F-4D97-AF65-F5344CB8AC3E}">
        <p14:creationId xmlns:p14="http://schemas.microsoft.com/office/powerpoint/2010/main" val="154508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177"/>
        <p:cNvGrpSpPr/>
        <p:nvPr/>
      </p:nvGrpSpPr>
      <p:grpSpPr>
        <a:xfrm>
          <a:off x="0" y="0"/>
          <a:ext cx="0" cy="0"/>
          <a:chOff x="0" y="0"/>
          <a:chExt cx="0" cy="0"/>
        </a:xfrm>
      </p:grpSpPr>
      <p:sp>
        <p:nvSpPr>
          <p:cNvPr id="178" name="Google Shape;178;p30"/>
          <p:cNvSpPr/>
          <p:nvPr/>
        </p:nvSpPr>
        <p:spPr>
          <a:xfrm>
            <a:off x="6977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79" name="Google Shape;179;p30"/>
          <p:cNvSpPr/>
          <p:nvPr/>
        </p:nvSpPr>
        <p:spPr>
          <a:xfrm>
            <a:off x="13857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0" name="Google Shape;180;p30"/>
          <p:cNvSpPr/>
          <p:nvPr/>
        </p:nvSpPr>
        <p:spPr>
          <a:xfrm>
            <a:off x="20869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1" name="Google Shape;181;p30"/>
          <p:cNvSpPr/>
          <p:nvPr/>
        </p:nvSpPr>
        <p:spPr>
          <a:xfrm>
            <a:off x="27881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2" name="Google Shape;182;p30"/>
          <p:cNvSpPr/>
          <p:nvPr/>
        </p:nvSpPr>
        <p:spPr>
          <a:xfrm>
            <a:off x="34893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3" name="Google Shape;183;p30"/>
          <p:cNvSpPr/>
          <p:nvPr/>
        </p:nvSpPr>
        <p:spPr>
          <a:xfrm>
            <a:off x="41905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4" name="Google Shape;184;p30"/>
          <p:cNvSpPr/>
          <p:nvPr/>
        </p:nvSpPr>
        <p:spPr>
          <a:xfrm>
            <a:off x="49610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5" name="Google Shape;185;p30"/>
          <p:cNvSpPr/>
          <p:nvPr/>
        </p:nvSpPr>
        <p:spPr>
          <a:xfrm>
            <a:off x="57314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6" name="Google Shape;186;p30"/>
          <p:cNvSpPr/>
          <p:nvPr/>
        </p:nvSpPr>
        <p:spPr>
          <a:xfrm>
            <a:off x="64326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7" name="Google Shape;187;p30"/>
          <p:cNvSpPr/>
          <p:nvPr/>
        </p:nvSpPr>
        <p:spPr>
          <a:xfrm>
            <a:off x="7133833" y="10961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88" name="Google Shape;188;p30"/>
          <p:cNvSpPr txBox="1"/>
          <p:nvPr/>
        </p:nvSpPr>
        <p:spPr>
          <a:xfrm>
            <a:off x="799300" y="18045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189" name="Google Shape;189;p30"/>
          <p:cNvSpPr txBox="1"/>
          <p:nvPr/>
        </p:nvSpPr>
        <p:spPr>
          <a:xfrm>
            <a:off x="14939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190" name="Google Shape;190;p30"/>
          <p:cNvSpPr txBox="1"/>
          <p:nvPr/>
        </p:nvSpPr>
        <p:spPr>
          <a:xfrm>
            <a:off x="2195167"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191" name="Google Shape;191;p30"/>
          <p:cNvSpPr txBox="1"/>
          <p:nvPr/>
        </p:nvSpPr>
        <p:spPr>
          <a:xfrm>
            <a:off x="28963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192" name="Google Shape;192;p30"/>
          <p:cNvSpPr txBox="1"/>
          <p:nvPr/>
        </p:nvSpPr>
        <p:spPr>
          <a:xfrm>
            <a:off x="3597567" y="18141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193" name="Google Shape;193;p30"/>
          <p:cNvSpPr txBox="1"/>
          <p:nvPr/>
        </p:nvSpPr>
        <p:spPr>
          <a:xfrm>
            <a:off x="4298767" y="18142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194" name="Google Shape;194;p30"/>
          <p:cNvSpPr txBox="1"/>
          <p:nvPr/>
        </p:nvSpPr>
        <p:spPr>
          <a:xfrm>
            <a:off x="5069200"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195" name="Google Shape;195;p30"/>
          <p:cNvSpPr txBox="1"/>
          <p:nvPr/>
        </p:nvSpPr>
        <p:spPr>
          <a:xfrm>
            <a:off x="5862500" y="18047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196" name="Google Shape;196;p30"/>
          <p:cNvSpPr txBox="1"/>
          <p:nvPr/>
        </p:nvSpPr>
        <p:spPr>
          <a:xfrm>
            <a:off x="6540833"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197" name="Google Shape;197;p30"/>
          <p:cNvSpPr txBox="1"/>
          <p:nvPr/>
        </p:nvSpPr>
        <p:spPr>
          <a:xfrm>
            <a:off x="7133833" y="18142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198" name="Google Shape;198;p30"/>
          <p:cNvSpPr/>
          <p:nvPr/>
        </p:nvSpPr>
        <p:spPr>
          <a:xfrm>
            <a:off x="8890884" y="0"/>
            <a:ext cx="3296800" cy="1179200"/>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199" name="Google Shape;199;p30"/>
          <p:cNvSpPr/>
          <p:nvPr/>
        </p:nvSpPr>
        <p:spPr>
          <a:xfrm>
            <a:off x="9093933" y="122075"/>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00" name="Google Shape;200;p30"/>
          <p:cNvSpPr/>
          <p:nvPr/>
        </p:nvSpPr>
        <p:spPr>
          <a:xfrm>
            <a:off x="104615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201" name="Google Shape;201;p30"/>
          <p:cNvPicPr preferRelativeResize="0"/>
          <p:nvPr/>
        </p:nvPicPr>
        <p:blipFill>
          <a:blip r:embed="rId3">
            <a:alphaModFix/>
          </a:blip>
          <a:stretch>
            <a:fillRect/>
          </a:stretch>
        </p:blipFill>
        <p:spPr>
          <a:xfrm>
            <a:off x="9065716" y="580150"/>
            <a:ext cx="281600" cy="554273"/>
          </a:xfrm>
          <a:prstGeom prst="rect">
            <a:avLst/>
          </a:prstGeom>
          <a:noFill/>
          <a:ln>
            <a:noFill/>
          </a:ln>
        </p:spPr>
      </p:pic>
      <p:pic>
        <p:nvPicPr>
          <p:cNvPr id="202" name="Google Shape;202;p30"/>
          <p:cNvPicPr preferRelativeResize="0"/>
          <p:nvPr/>
        </p:nvPicPr>
        <p:blipFill>
          <a:blip r:embed="rId4">
            <a:alphaModFix/>
          </a:blip>
          <a:stretch>
            <a:fillRect/>
          </a:stretch>
        </p:blipFill>
        <p:spPr>
          <a:xfrm>
            <a:off x="10461567" y="554543"/>
            <a:ext cx="281600" cy="579880"/>
          </a:xfrm>
          <a:prstGeom prst="rect">
            <a:avLst/>
          </a:prstGeom>
          <a:noFill/>
          <a:ln>
            <a:noFill/>
          </a:ln>
        </p:spPr>
      </p:pic>
      <p:sp>
        <p:nvSpPr>
          <p:cNvPr id="203" name="Google Shape;203;p30"/>
          <p:cNvSpPr txBox="1"/>
          <p:nvPr/>
        </p:nvSpPr>
        <p:spPr>
          <a:xfrm>
            <a:off x="9285933" y="114400"/>
            <a:ext cx="11584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Member spot</a:t>
            </a:r>
            <a:endParaRPr sz="1200" dirty="0">
              <a:latin typeface="Proxima Nova"/>
              <a:ea typeface="Proxima Nova"/>
              <a:cs typeface="Proxima Nova"/>
              <a:sym typeface="Proxima Nova"/>
            </a:endParaRPr>
          </a:p>
        </p:txBody>
      </p:sp>
      <p:sp>
        <p:nvSpPr>
          <p:cNvPr id="204" name="Google Shape;204;p30"/>
          <p:cNvSpPr txBox="1"/>
          <p:nvPr/>
        </p:nvSpPr>
        <p:spPr>
          <a:xfrm>
            <a:off x="10707818" y="102264"/>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205" name="Google Shape;205;p30"/>
          <p:cNvSpPr txBox="1"/>
          <p:nvPr/>
        </p:nvSpPr>
        <p:spPr>
          <a:xfrm>
            <a:off x="9285933" y="676694"/>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206" name="Google Shape;206;p30"/>
          <p:cNvSpPr txBox="1"/>
          <p:nvPr/>
        </p:nvSpPr>
        <p:spPr>
          <a:xfrm>
            <a:off x="10724250" y="697589"/>
            <a:ext cx="12512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Outsider Car</a:t>
            </a:r>
            <a:endParaRPr sz="1200" dirty="0">
              <a:latin typeface="Proxima Nova"/>
              <a:ea typeface="Proxima Nova"/>
              <a:cs typeface="Proxima Nova"/>
              <a:sym typeface="Proxima Nova"/>
            </a:endParaRPr>
          </a:p>
        </p:txBody>
      </p:sp>
      <p:sp>
        <p:nvSpPr>
          <p:cNvPr id="207" name="Google Shape;207;p30"/>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dirty="0">
                <a:latin typeface="Proxima Nova"/>
                <a:ea typeface="Proxima Nova"/>
                <a:cs typeface="Proxima Nova"/>
                <a:sym typeface="Proxima Nova"/>
              </a:rPr>
              <a:t>State 0: </a:t>
            </a:r>
            <a:r>
              <a:rPr lang="en" sz="1200" dirty="0">
                <a:latin typeface="Proxima Nova"/>
                <a:ea typeface="Proxima Nova"/>
                <a:cs typeface="Proxima Nova"/>
                <a:sym typeface="Proxima Nova"/>
              </a:rPr>
              <a:t>Empty parking lot. 7 are  Member spots. 3 are Outsider spots.</a:t>
            </a:r>
            <a:endParaRPr sz="1200" dirty="0">
              <a:latin typeface="Proxima Nova"/>
              <a:ea typeface="Proxima Nova"/>
              <a:cs typeface="Proxima Nova"/>
              <a:sym typeface="Proxima Nova"/>
            </a:endParaRPr>
          </a:p>
        </p:txBody>
      </p:sp>
      <p:sp>
        <p:nvSpPr>
          <p:cNvPr id="208" name="Google Shape;208;p30"/>
          <p:cNvSpPr txBox="1"/>
          <p:nvPr/>
        </p:nvSpPr>
        <p:spPr>
          <a:xfrm>
            <a:off x="301367" y="2059000"/>
            <a:ext cx="7284000" cy="6552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1: </a:t>
            </a:r>
            <a:r>
              <a:rPr lang="en" sz="1200">
                <a:latin typeface="Proxima Nova"/>
                <a:ea typeface="Proxima Nova"/>
                <a:cs typeface="Proxima Nova"/>
                <a:sym typeface="Proxima Nova"/>
              </a:rPr>
              <a:t>LPD detects Shabana’s car License </a:t>
            </a:r>
            <a:r>
              <a:rPr lang="en" sz="1200" b="1">
                <a:latin typeface="Proxima Nova"/>
                <a:ea typeface="Proxima Nova"/>
                <a:cs typeface="Proxima Nova"/>
                <a:sym typeface="Proxima Nova"/>
              </a:rPr>
              <a:t>MH46AU1689 </a:t>
            </a:r>
            <a:r>
              <a:rPr lang="en" sz="1200">
                <a:latin typeface="Proxima Nova"/>
                <a:ea typeface="Proxima Nova"/>
                <a:cs typeface="Proxima Nova"/>
                <a:sym typeface="Proxima Nova"/>
              </a:rPr>
              <a:t>via camera, ML and OCR.  Calls smartapp method RegisterCarEntry() with license Num. Smartapp recognizes Shabana as a member based on her license registered in the member tables and allots her Spot 4 which is pre-allocated to her. .</a:t>
            </a:r>
            <a:endParaRPr sz="1200">
              <a:latin typeface="Proxima Nova"/>
              <a:ea typeface="Proxima Nova"/>
              <a:cs typeface="Proxima Nova"/>
              <a:sym typeface="Proxima Nova"/>
            </a:endParaRPr>
          </a:p>
        </p:txBody>
      </p:sp>
      <p:sp>
        <p:nvSpPr>
          <p:cNvPr id="209" name="Google Shape;209;p30"/>
          <p:cNvSpPr txBox="1"/>
          <p:nvPr/>
        </p:nvSpPr>
        <p:spPr>
          <a:xfrm>
            <a:off x="6386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210" name="Google Shape;210;p30"/>
          <p:cNvSpPr txBox="1"/>
          <p:nvPr/>
        </p:nvSpPr>
        <p:spPr>
          <a:xfrm>
            <a:off x="13498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211" name="Google Shape;211;p30"/>
          <p:cNvSpPr txBox="1"/>
          <p:nvPr/>
        </p:nvSpPr>
        <p:spPr>
          <a:xfrm>
            <a:off x="1967417" y="834200"/>
            <a:ext cx="735616"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212" name="Google Shape;212;p30"/>
          <p:cNvSpPr txBox="1"/>
          <p:nvPr/>
        </p:nvSpPr>
        <p:spPr>
          <a:xfrm>
            <a:off x="2698217" y="834200"/>
            <a:ext cx="735616"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213" name="Google Shape;213;p30"/>
          <p:cNvSpPr txBox="1"/>
          <p:nvPr/>
        </p:nvSpPr>
        <p:spPr>
          <a:xfrm>
            <a:off x="34391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214" name="Google Shape;214;p30"/>
          <p:cNvSpPr txBox="1"/>
          <p:nvPr/>
        </p:nvSpPr>
        <p:spPr>
          <a:xfrm>
            <a:off x="41403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215" name="Google Shape;215;p30"/>
          <p:cNvSpPr txBox="1"/>
          <p:nvPr/>
        </p:nvSpPr>
        <p:spPr>
          <a:xfrm>
            <a:off x="4935900"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216" name="Google Shape;216;p30"/>
          <p:cNvSpPr txBox="1"/>
          <p:nvPr/>
        </p:nvSpPr>
        <p:spPr>
          <a:xfrm>
            <a:off x="56842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17" name="Google Shape;217;p30"/>
          <p:cNvSpPr txBox="1"/>
          <p:nvPr/>
        </p:nvSpPr>
        <p:spPr>
          <a:xfrm>
            <a:off x="63478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18" name="Google Shape;218;p30"/>
          <p:cNvSpPr txBox="1"/>
          <p:nvPr/>
        </p:nvSpPr>
        <p:spPr>
          <a:xfrm>
            <a:off x="70590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19" name="Google Shape;219;p30"/>
          <p:cNvSpPr/>
          <p:nvPr/>
        </p:nvSpPr>
        <p:spPr>
          <a:xfrm>
            <a:off x="756733"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0" name="Google Shape;220;p30"/>
          <p:cNvSpPr/>
          <p:nvPr/>
        </p:nvSpPr>
        <p:spPr>
          <a:xfrm>
            <a:off x="1444800" y="29836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1" name="Google Shape;221;p30"/>
          <p:cNvSpPr/>
          <p:nvPr/>
        </p:nvSpPr>
        <p:spPr>
          <a:xfrm>
            <a:off x="2146000" y="29836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2" name="Google Shape;222;p30"/>
          <p:cNvSpPr/>
          <p:nvPr/>
        </p:nvSpPr>
        <p:spPr>
          <a:xfrm>
            <a:off x="2847200"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3" name="Google Shape;223;p30"/>
          <p:cNvSpPr/>
          <p:nvPr/>
        </p:nvSpPr>
        <p:spPr>
          <a:xfrm>
            <a:off x="3548400"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4" name="Google Shape;224;p30"/>
          <p:cNvSpPr/>
          <p:nvPr/>
        </p:nvSpPr>
        <p:spPr>
          <a:xfrm>
            <a:off x="4249600"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5" name="Google Shape;225;p30"/>
          <p:cNvSpPr/>
          <p:nvPr/>
        </p:nvSpPr>
        <p:spPr>
          <a:xfrm>
            <a:off x="5020033" y="29836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6" name="Google Shape;226;p30"/>
          <p:cNvSpPr/>
          <p:nvPr/>
        </p:nvSpPr>
        <p:spPr>
          <a:xfrm>
            <a:off x="5790467" y="29836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7" name="Google Shape;227;p30"/>
          <p:cNvSpPr/>
          <p:nvPr/>
        </p:nvSpPr>
        <p:spPr>
          <a:xfrm>
            <a:off x="6491667" y="29836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8" name="Google Shape;228;p30"/>
          <p:cNvSpPr/>
          <p:nvPr/>
        </p:nvSpPr>
        <p:spPr>
          <a:xfrm>
            <a:off x="7192867" y="29836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29" name="Google Shape;229;p30"/>
          <p:cNvSpPr txBox="1"/>
          <p:nvPr/>
        </p:nvSpPr>
        <p:spPr>
          <a:xfrm>
            <a:off x="858333" y="36920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230" name="Google Shape;230;p30"/>
          <p:cNvSpPr txBox="1"/>
          <p:nvPr/>
        </p:nvSpPr>
        <p:spPr>
          <a:xfrm>
            <a:off x="1553000" y="36910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231" name="Google Shape;231;p30"/>
          <p:cNvSpPr txBox="1"/>
          <p:nvPr/>
        </p:nvSpPr>
        <p:spPr>
          <a:xfrm>
            <a:off x="2254200" y="37017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232" name="Google Shape;232;p30"/>
          <p:cNvSpPr txBox="1"/>
          <p:nvPr/>
        </p:nvSpPr>
        <p:spPr>
          <a:xfrm>
            <a:off x="2955400" y="36910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4</a:t>
            </a:r>
            <a:endParaRPr sz="1067" b="1">
              <a:solidFill>
                <a:srgbClr val="FF0000"/>
              </a:solidFill>
              <a:latin typeface="Proxima Nova"/>
              <a:ea typeface="Proxima Nova"/>
              <a:cs typeface="Proxima Nova"/>
              <a:sym typeface="Proxima Nova"/>
            </a:endParaRPr>
          </a:p>
        </p:txBody>
      </p:sp>
      <p:sp>
        <p:nvSpPr>
          <p:cNvPr id="233" name="Google Shape;233;p30"/>
          <p:cNvSpPr txBox="1"/>
          <p:nvPr/>
        </p:nvSpPr>
        <p:spPr>
          <a:xfrm>
            <a:off x="3656600" y="3701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234" name="Google Shape;234;p30"/>
          <p:cNvSpPr txBox="1"/>
          <p:nvPr/>
        </p:nvSpPr>
        <p:spPr>
          <a:xfrm>
            <a:off x="4357800" y="37017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235" name="Google Shape;235;p30"/>
          <p:cNvSpPr txBox="1"/>
          <p:nvPr/>
        </p:nvSpPr>
        <p:spPr>
          <a:xfrm>
            <a:off x="5128233" y="37017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236" name="Google Shape;236;p30"/>
          <p:cNvSpPr txBox="1"/>
          <p:nvPr/>
        </p:nvSpPr>
        <p:spPr>
          <a:xfrm>
            <a:off x="5921533" y="36922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237" name="Google Shape;237;p30"/>
          <p:cNvSpPr txBox="1"/>
          <p:nvPr/>
        </p:nvSpPr>
        <p:spPr>
          <a:xfrm>
            <a:off x="6599867" y="37017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238" name="Google Shape;238;p30"/>
          <p:cNvSpPr txBox="1"/>
          <p:nvPr/>
        </p:nvSpPr>
        <p:spPr>
          <a:xfrm>
            <a:off x="7192867" y="37017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239" name="Google Shape;239;p30"/>
          <p:cNvSpPr txBox="1"/>
          <p:nvPr/>
        </p:nvSpPr>
        <p:spPr>
          <a:xfrm>
            <a:off x="697684" y="27142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240" name="Google Shape;240;p30"/>
          <p:cNvSpPr txBox="1"/>
          <p:nvPr/>
        </p:nvSpPr>
        <p:spPr>
          <a:xfrm>
            <a:off x="1408884" y="27142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241" name="Google Shape;241;p30"/>
          <p:cNvSpPr txBox="1"/>
          <p:nvPr/>
        </p:nvSpPr>
        <p:spPr>
          <a:xfrm>
            <a:off x="2026451" y="2721700"/>
            <a:ext cx="759300"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242" name="Google Shape;242;p30"/>
          <p:cNvSpPr txBox="1"/>
          <p:nvPr/>
        </p:nvSpPr>
        <p:spPr>
          <a:xfrm>
            <a:off x="2757251" y="2721700"/>
            <a:ext cx="696350" cy="336000"/>
          </a:xfrm>
          <a:prstGeom prst="rect">
            <a:avLst/>
          </a:prstGeom>
          <a:noFill/>
          <a:ln>
            <a:noFill/>
          </a:ln>
        </p:spPr>
        <p:txBody>
          <a:bodyPr spcFirstLastPara="1" wrap="square" lIns="121900" tIns="121900" rIns="121900" bIns="121900" anchor="t" anchorCtr="0">
            <a:noAutofit/>
          </a:bodyPr>
          <a:lstStyle/>
          <a:p>
            <a:r>
              <a:rPr lang="en" sz="800" b="1" dirty="0">
                <a:solidFill>
                  <a:srgbClr val="FF0000"/>
                </a:solidFill>
                <a:latin typeface="Proxima Nova"/>
                <a:ea typeface="Proxima Nova"/>
                <a:cs typeface="Proxima Nova"/>
                <a:sym typeface="Proxima Nova"/>
              </a:rPr>
              <a:t>Shabana</a:t>
            </a:r>
            <a:endParaRPr sz="800" b="1" dirty="0">
              <a:solidFill>
                <a:srgbClr val="FF0000"/>
              </a:solidFill>
              <a:latin typeface="Proxima Nova"/>
              <a:ea typeface="Proxima Nova"/>
              <a:cs typeface="Proxima Nova"/>
              <a:sym typeface="Proxima Nova"/>
            </a:endParaRPr>
          </a:p>
        </p:txBody>
      </p:sp>
      <p:sp>
        <p:nvSpPr>
          <p:cNvPr id="243" name="Google Shape;243;p30"/>
          <p:cNvSpPr txBox="1"/>
          <p:nvPr/>
        </p:nvSpPr>
        <p:spPr>
          <a:xfrm>
            <a:off x="3498200"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244" name="Google Shape;244;p30"/>
          <p:cNvSpPr txBox="1"/>
          <p:nvPr/>
        </p:nvSpPr>
        <p:spPr>
          <a:xfrm>
            <a:off x="4199400"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245" name="Google Shape;245;p30"/>
          <p:cNvSpPr txBox="1"/>
          <p:nvPr/>
        </p:nvSpPr>
        <p:spPr>
          <a:xfrm>
            <a:off x="4994933"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246" name="Google Shape;246;p30"/>
          <p:cNvSpPr txBox="1"/>
          <p:nvPr/>
        </p:nvSpPr>
        <p:spPr>
          <a:xfrm>
            <a:off x="5743300"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47" name="Google Shape;247;p30"/>
          <p:cNvSpPr txBox="1"/>
          <p:nvPr/>
        </p:nvSpPr>
        <p:spPr>
          <a:xfrm>
            <a:off x="6406867"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48" name="Google Shape;248;p30"/>
          <p:cNvSpPr txBox="1"/>
          <p:nvPr/>
        </p:nvSpPr>
        <p:spPr>
          <a:xfrm>
            <a:off x="7118067" y="27217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249" name="Google Shape;249;p30"/>
          <p:cNvPicPr preferRelativeResize="0"/>
          <p:nvPr/>
        </p:nvPicPr>
        <p:blipFill>
          <a:blip r:embed="rId3">
            <a:alphaModFix/>
          </a:blip>
          <a:stretch>
            <a:fillRect/>
          </a:stretch>
        </p:blipFill>
        <p:spPr>
          <a:xfrm>
            <a:off x="2955400" y="3166134"/>
            <a:ext cx="281600" cy="554273"/>
          </a:xfrm>
          <a:prstGeom prst="rect">
            <a:avLst/>
          </a:prstGeom>
          <a:noFill/>
          <a:ln>
            <a:noFill/>
          </a:ln>
        </p:spPr>
      </p:pic>
      <p:sp>
        <p:nvSpPr>
          <p:cNvPr id="250" name="Google Shape;250;p30"/>
          <p:cNvSpPr txBox="1"/>
          <p:nvPr/>
        </p:nvSpPr>
        <p:spPr>
          <a:xfrm>
            <a:off x="278200" y="4101200"/>
            <a:ext cx="7284000" cy="554400"/>
          </a:xfrm>
          <a:prstGeom prst="rect">
            <a:avLst/>
          </a:prstGeom>
          <a:noFill/>
          <a:ln>
            <a:noFill/>
          </a:ln>
        </p:spPr>
        <p:txBody>
          <a:bodyPr spcFirstLastPara="1" wrap="square" lIns="121900" tIns="121900" rIns="121900" bIns="121900" anchor="t" anchorCtr="0">
            <a:noAutofit/>
          </a:bodyPr>
          <a:lstStyle/>
          <a:p>
            <a:r>
              <a:rPr lang="en" sz="1200" b="1" dirty="0">
                <a:latin typeface="Proxima Nova"/>
                <a:ea typeface="Proxima Nova"/>
                <a:cs typeface="Proxima Nova"/>
                <a:sym typeface="Proxima Nova"/>
              </a:rPr>
              <a:t>State 2: </a:t>
            </a:r>
            <a:r>
              <a:rPr lang="en" sz="1200" dirty="0">
                <a:latin typeface="Proxima Nova"/>
                <a:ea typeface="Proxima Nova"/>
                <a:cs typeface="Proxima Nova"/>
                <a:sym typeface="Proxima Nova"/>
              </a:rPr>
              <a:t>LPD detects Shabana’s car License </a:t>
            </a:r>
            <a:r>
              <a:rPr lang="en" sz="1200" b="1" dirty="0">
                <a:latin typeface="Proxima Nova"/>
                <a:ea typeface="Proxima Nova"/>
                <a:cs typeface="Proxima Nova"/>
                <a:sym typeface="Proxima Nova"/>
              </a:rPr>
              <a:t>MH46AU1689 </a:t>
            </a:r>
            <a:r>
              <a:rPr lang="en" sz="1200" dirty="0">
                <a:latin typeface="Proxima Nova"/>
                <a:ea typeface="Proxima Nova"/>
                <a:cs typeface="Proxima Nova"/>
                <a:sym typeface="Proxima Nova"/>
              </a:rPr>
              <a:t>via camera, ML and OCR.  Calls IsCarParked() and then calls RegisterCarExit(). Shabana exits and vacates spot 4. </a:t>
            </a:r>
            <a:endParaRPr sz="1200" dirty="0">
              <a:latin typeface="Proxima Nova"/>
              <a:ea typeface="Proxima Nova"/>
              <a:cs typeface="Proxima Nova"/>
              <a:sym typeface="Proxima Nova"/>
            </a:endParaRPr>
          </a:p>
        </p:txBody>
      </p:sp>
      <p:sp>
        <p:nvSpPr>
          <p:cNvPr id="251" name="Google Shape;251;p30"/>
          <p:cNvSpPr txBox="1">
            <a:spLocks noGrp="1"/>
          </p:cNvSpPr>
          <p:nvPr>
            <p:ph type="title"/>
          </p:nvPr>
        </p:nvSpPr>
        <p:spPr>
          <a:xfrm>
            <a:off x="0" y="-104000"/>
            <a:ext cx="8155600" cy="554400"/>
          </a:xfrm>
          <a:prstGeom prst="rect">
            <a:avLst/>
          </a:prstGeom>
        </p:spPr>
        <p:txBody>
          <a:bodyPr spcFirstLastPara="1" vert="horz" wrap="square" lIns="121900" tIns="121900" rIns="121900" bIns="121900" rtlCol="0" anchor="t" anchorCtr="0">
            <a:noAutofit/>
          </a:bodyPr>
          <a:lstStyle/>
          <a:p>
            <a:r>
              <a:rPr lang="en" sz="2267" dirty="0"/>
              <a:t>Demo use case 1 : LPD </a:t>
            </a:r>
            <a:endParaRPr sz="2267" dirty="0"/>
          </a:p>
        </p:txBody>
      </p:sp>
      <p:pic>
        <p:nvPicPr>
          <p:cNvPr id="252" name="Google Shape;252;p30"/>
          <p:cNvPicPr preferRelativeResize="0"/>
          <p:nvPr/>
        </p:nvPicPr>
        <p:blipFill>
          <a:blip r:embed="rId5">
            <a:alphaModFix/>
          </a:blip>
          <a:stretch>
            <a:fillRect/>
          </a:stretch>
        </p:blipFill>
        <p:spPr>
          <a:xfrm>
            <a:off x="9742534" y="2650303"/>
            <a:ext cx="1963433" cy="1227133"/>
          </a:xfrm>
          <a:prstGeom prst="rect">
            <a:avLst/>
          </a:prstGeom>
          <a:noFill/>
          <a:ln>
            <a:noFill/>
          </a:ln>
        </p:spPr>
      </p:pic>
      <p:sp>
        <p:nvSpPr>
          <p:cNvPr id="253" name="Google Shape;253;p30"/>
          <p:cNvSpPr txBox="1"/>
          <p:nvPr/>
        </p:nvSpPr>
        <p:spPr>
          <a:xfrm>
            <a:off x="9736667" y="2018633"/>
            <a:ext cx="2129600" cy="696400"/>
          </a:xfrm>
          <a:prstGeom prst="rect">
            <a:avLst/>
          </a:prstGeom>
          <a:noFill/>
          <a:ln>
            <a:noFill/>
          </a:ln>
        </p:spPr>
        <p:txBody>
          <a:bodyPr spcFirstLastPara="1" wrap="square" lIns="121900" tIns="121900" rIns="121900" bIns="121900" anchor="b" anchorCtr="0">
            <a:noAutofit/>
          </a:bodyPr>
          <a:lstStyle/>
          <a:p>
            <a:r>
              <a:rPr lang="en" sz="1067">
                <a:latin typeface="Proxima Nova"/>
                <a:ea typeface="Proxima Nova"/>
                <a:cs typeface="Proxima Nova"/>
                <a:sym typeface="Proxima Nova"/>
              </a:rPr>
              <a:t>A  Spot is allocated to Shabana. Shabana’s car image should be captured in storage:</a:t>
            </a:r>
            <a:endParaRPr sz="800">
              <a:latin typeface="Proxima Nova"/>
              <a:ea typeface="Proxima Nova"/>
              <a:cs typeface="Proxima Nova"/>
              <a:sym typeface="Proxima Nova"/>
            </a:endParaRPr>
          </a:p>
        </p:txBody>
      </p:sp>
      <p:sp>
        <p:nvSpPr>
          <p:cNvPr id="254" name="Google Shape;254;p30"/>
          <p:cNvSpPr/>
          <p:nvPr/>
        </p:nvSpPr>
        <p:spPr>
          <a:xfrm>
            <a:off x="8494934" y="2964883"/>
            <a:ext cx="451600" cy="554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5" name="Google Shape;255;p30"/>
          <p:cNvSpPr/>
          <p:nvPr/>
        </p:nvSpPr>
        <p:spPr>
          <a:xfrm>
            <a:off x="815767"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6" name="Google Shape;256;p30"/>
          <p:cNvSpPr/>
          <p:nvPr/>
        </p:nvSpPr>
        <p:spPr>
          <a:xfrm>
            <a:off x="1503833" y="49472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7" name="Google Shape;257;p30"/>
          <p:cNvSpPr/>
          <p:nvPr/>
        </p:nvSpPr>
        <p:spPr>
          <a:xfrm>
            <a:off x="2205033" y="49472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8" name="Google Shape;258;p30"/>
          <p:cNvSpPr/>
          <p:nvPr/>
        </p:nvSpPr>
        <p:spPr>
          <a:xfrm>
            <a:off x="2906233"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59" name="Google Shape;259;p30"/>
          <p:cNvSpPr/>
          <p:nvPr/>
        </p:nvSpPr>
        <p:spPr>
          <a:xfrm>
            <a:off x="3607433"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0" name="Google Shape;260;p30"/>
          <p:cNvSpPr/>
          <p:nvPr/>
        </p:nvSpPr>
        <p:spPr>
          <a:xfrm>
            <a:off x="4308633"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1" name="Google Shape;261;p30"/>
          <p:cNvSpPr/>
          <p:nvPr/>
        </p:nvSpPr>
        <p:spPr>
          <a:xfrm>
            <a:off x="5079067" y="49472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2" name="Google Shape;262;p30"/>
          <p:cNvSpPr/>
          <p:nvPr/>
        </p:nvSpPr>
        <p:spPr>
          <a:xfrm>
            <a:off x="5849500" y="4947233"/>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3" name="Google Shape;263;p30"/>
          <p:cNvSpPr/>
          <p:nvPr/>
        </p:nvSpPr>
        <p:spPr>
          <a:xfrm>
            <a:off x="6550700" y="4947233"/>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4" name="Google Shape;264;p30"/>
          <p:cNvSpPr/>
          <p:nvPr/>
        </p:nvSpPr>
        <p:spPr>
          <a:xfrm>
            <a:off x="7251900" y="4947233"/>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65" name="Google Shape;265;p30"/>
          <p:cNvSpPr txBox="1"/>
          <p:nvPr/>
        </p:nvSpPr>
        <p:spPr>
          <a:xfrm>
            <a:off x="917367" y="56555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266" name="Google Shape;266;p30"/>
          <p:cNvSpPr txBox="1"/>
          <p:nvPr/>
        </p:nvSpPr>
        <p:spPr>
          <a:xfrm>
            <a:off x="1612033" y="5654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267" name="Google Shape;267;p30"/>
          <p:cNvSpPr txBox="1"/>
          <p:nvPr/>
        </p:nvSpPr>
        <p:spPr>
          <a:xfrm>
            <a:off x="2313233" y="56653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268" name="Google Shape;268;p30"/>
          <p:cNvSpPr txBox="1"/>
          <p:nvPr/>
        </p:nvSpPr>
        <p:spPr>
          <a:xfrm>
            <a:off x="3014433" y="5654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solidFill>
                <a:srgbClr val="FF0000"/>
              </a:solidFill>
              <a:latin typeface="Proxima Nova"/>
              <a:ea typeface="Proxima Nova"/>
              <a:cs typeface="Proxima Nova"/>
              <a:sym typeface="Proxima Nova"/>
            </a:endParaRPr>
          </a:p>
        </p:txBody>
      </p:sp>
      <p:sp>
        <p:nvSpPr>
          <p:cNvPr id="269" name="Google Shape;269;p30"/>
          <p:cNvSpPr txBox="1"/>
          <p:nvPr/>
        </p:nvSpPr>
        <p:spPr>
          <a:xfrm>
            <a:off x="3715633" y="5665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270" name="Google Shape;270;p30"/>
          <p:cNvSpPr txBox="1"/>
          <p:nvPr/>
        </p:nvSpPr>
        <p:spPr>
          <a:xfrm>
            <a:off x="4416833" y="5665299"/>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271" name="Google Shape;271;p30"/>
          <p:cNvSpPr txBox="1"/>
          <p:nvPr/>
        </p:nvSpPr>
        <p:spPr>
          <a:xfrm>
            <a:off x="5187267" y="56653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272" name="Google Shape;272;p30"/>
          <p:cNvSpPr txBox="1"/>
          <p:nvPr/>
        </p:nvSpPr>
        <p:spPr>
          <a:xfrm>
            <a:off x="5980567" y="56557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273" name="Google Shape;273;p30"/>
          <p:cNvSpPr txBox="1"/>
          <p:nvPr/>
        </p:nvSpPr>
        <p:spPr>
          <a:xfrm>
            <a:off x="6658900" y="56653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274" name="Google Shape;274;p30"/>
          <p:cNvSpPr txBox="1"/>
          <p:nvPr/>
        </p:nvSpPr>
        <p:spPr>
          <a:xfrm>
            <a:off x="7251900" y="5665300"/>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275" name="Google Shape;275;p30"/>
          <p:cNvSpPr txBox="1"/>
          <p:nvPr/>
        </p:nvSpPr>
        <p:spPr>
          <a:xfrm>
            <a:off x="756717" y="4677863"/>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276" name="Google Shape;276;p30"/>
          <p:cNvSpPr txBox="1"/>
          <p:nvPr/>
        </p:nvSpPr>
        <p:spPr>
          <a:xfrm>
            <a:off x="1467917" y="4677863"/>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277" name="Google Shape;277;p30"/>
          <p:cNvSpPr txBox="1"/>
          <p:nvPr/>
        </p:nvSpPr>
        <p:spPr>
          <a:xfrm>
            <a:off x="2085484" y="4685267"/>
            <a:ext cx="761716"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278" name="Google Shape;278;p30"/>
          <p:cNvSpPr txBox="1"/>
          <p:nvPr/>
        </p:nvSpPr>
        <p:spPr>
          <a:xfrm>
            <a:off x="2816284" y="4685267"/>
            <a:ext cx="778582" cy="336000"/>
          </a:xfrm>
          <a:prstGeom prst="rect">
            <a:avLst/>
          </a:prstGeom>
          <a:noFill/>
          <a:ln>
            <a:noFill/>
          </a:ln>
        </p:spPr>
        <p:txBody>
          <a:bodyPr spcFirstLastPara="1" wrap="square" lIns="121900" tIns="121900" rIns="121900" bIns="121900" anchor="t" anchorCtr="0">
            <a:noAutofit/>
          </a:bodyPr>
          <a:lstStyle/>
          <a:p>
            <a:r>
              <a:rPr lang="en" sz="800" b="1" dirty="0">
                <a:solidFill>
                  <a:srgbClr val="FF0000"/>
                </a:solidFill>
                <a:latin typeface="Proxima Nova"/>
                <a:ea typeface="Proxima Nova"/>
                <a:cs typeface="Proxima Nova"/>
                <a:sym typeface="Proxima Nova"/>
              </a:rPr>
              <a:t>Shabana</a:t>
            </a:r>
            <a:endParaRPr sz="800" b="1" dirty="0">
              <a:solidFill>
                <a:srgbClr val="FF0000"/>
              </a:solidFill>
              <a:latin typeface="Proxima Nova"/>
              <a:ea typeface="Proxima Nova"/>
              <a:cs typeface="Proxima Nova"/>
              <a:sym typeface="Proxima Nova"/>
            </a:endParaRPr>
          </a:p>
        </p:txBody>
      </p:sp>
      <p:sp>
        <p:nvSpPr>
          <p:cNvPr id="279" name="Google Shape;279;p30"/>
          <p:cNvSpPr txBox="1"/>
          <p:nvPr/>
        </p:nvSpPr>
        <p:spPr>
          <a:xfrm>
            <a:off x="3557233"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280" name="Google Shape;280;p30"/>
          <p:cNvSpPr txBox="1"/>
          <p:nvPr/>
        </p:nvSpPr>
        <p:spPr>
          <a:xfrm>
            <a:off x="4258433"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281" name="Google Shape;281;p30"/>
          <p:cNvSpPr txBox="1"/>
          <p:nvPr/>
        </p:nvSpPr>
        <p:spPr>
          <a:xfrm>
            <a:off x="5053967"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282" name="Google Shape;282;p30"/>
          <p:cNvSpPr txBox="1"/>
          <p:nvPr/>
        </p:nvSpPr>
        <p:spPr>
          <a:xfrm>
            <a:off x="5802333"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83" name="Google Shape;283;p30"/>
          <p:cNvSpPr txBox="1"/>
          <p:nvPr/>
        </p:nvSpPr>
        <p:spPr>
          <a:xfrm>
            <a:off x="6465900"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284" name="Google Shape;284;p30"/>
          <p:cNvSpPr txBox="1"/>
          <p:nvPr/>
        </p:nvSpPr>
        <p:spPr>
          <a:xfrm>
            <a:off x="7177100" y="468526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6CE2-591A-4476-BBD5-E9A6ABF00A34}"/>
              </a:ext>
            </a:extLst>
          </p:cNvPr>
          <p:cNvSpPr>
            <a:spLocks noGrp="1"/>
          </p:cNvSpPr>
          <p:nvPr>
            <p:ph type="title"/>
          </p:nvPr>
        </p:nvSpPr>
        <p:spPr>
          <a:xfrm>
            <a:off x="3255800" y="2665400"/>
            <a:ext cx="5680400" cy="763600"/>
          </a:xfrm>
        </p:spPr>
        <p:txBody>
          <a:bodyPr/>
          <a:lstStyle/>
          <a:p>
            <a:r>
              <a:rPr lang="en-IN" dirty="0"/>
              <a:t>DEMO </a:t>
            </a:r>
            <a:r>
              <a:rPr lang="en-IN" dirty="0" err="1"/>
              <a:t>Usecase</a:t>
            </a:r>
            <a:r>
              <a:rPr lang="en-IN" dirty="0"/>
              <a:t> 2: Rajiv</a:t>
            </a:r>
          </a:p>
        </p:txBody>
      </p:sp>
    </p:spTree>
    <p:extLst>
      <p:ext uri="{BB962C8B-B14F-4D97-AF65-F5344CB8AC3E}">
        <p14:creationId xmlns:p14="http://schemas.microsoft.com/office/powerpoint/2010/main" val="4052728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4"/>
          <p:cNvSpPr/>
          <p:nvPr/>
        </p:nvSpPr>
        <p:spPr>
          <a:xfrm>
            <a:off x="6977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0" name="Google Shape;330;p34"/>
          <p:cNvSpPr/>
          <p:nvPr/>
        </p:nvSpPr>
        <p:spPr>
          <a:xfrm>
            <a:off x="13857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1" name="Google Shape;331;p34"/>
          <p:cNvSpPr/>
          <p:nvPr/>
        </p:nvSpPr>
        <p:spPr>
          <a:xfrm>
            <a:off x="2086967" y="10961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2" name="Google Shape;332;p34"/>
          <p:cNvSpPr/>
          <p:nvPr/>
        </p:nvSpPr>
        <p:spPr>
          <a:xfrm>
            <a:off x="27881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3" name="Google Shape;333;p34"/>
          <p:cNvSpPr/>
          <p:nvPr/>
        </p:nvSpPr>
        <p:spPr>
          <a:xfrm>
            <a:off x="34893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4" name="Google Shape;334;p34"/>
          <p:cNvSpPr/>
          <p:nvPr/>
        </p:nvSpPr>
        <p:spPr>
          <a:xfrm>
            <a:off x="4190567"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5" name="Google Shape;335;p34"/>
          <p:cNvSpPr/>
          <p:nvPr/>
        </p:nvSpPr>
        <p:spPr>
          <a:xfrm>
            <a:off x="4961000" y="10961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6" name="Google Shape;336;p34"/>
          <p:cNvSpPr/>
          <p:nvPr/>
        </p:nvSpPr>
        <p:spPr>
          <a:xfrm>
            <a:off x="57314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7" name="Google Shape;337;p34"/>
          <p:cNvSpPr/>
          <p:nvPr/>
        </p:nvSpPr>
        <p:spPr>
          <a:xfrm>
            <a:off x="6432633" y="10961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8" name="Google Shape;338;p34"/>
          <p:cNvSpPr/>
          <p:nvPr/>
        </p:nvSpPr>
        <p:spPr>
          <a:xfrm>
            <a:off x="7133833" y="10961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39" name="Google Shape;339;p34"/>
          <p:cNvSpPr txBox="1"/>
          <p:nvPr/>
        </p:nvSpPr>
        <p:spPr>
          <a:xfrm>
            <a:off x="799300" y="18045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340" name="Google Shape;340;p34"/>
          <p:cNvSpPr txBox="1"/>
          <p:nvPr/>
        </p:nvSpPr>
        <p:spPr>
          <a:xfrm>
            <a:off x="14939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341" name="Google Shape;341;p34"/>
          <p:cNvSpPr txBox="1"/>
          <p:nvPr/>
        </p:nvSpPr>
        <p:spPr>
          <a:xfrm>
            <a:off x="2195167"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342" name="Google Shape;342;p34"/>
          <p:cNvSpPr txBox="1"/>
          <p:nvPr/>
        </p:nvSpPr>
        <p:spPr>
          <a:xfrm>
            <a:off x="2896367" y="18035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343" name="Google Shape;343;p34"/>
          <p:cNvSpPr txBox="1"/>
          <p:nvPr/>
        </p:nvSpPr>
        <p:spPr>
          <a:xfrm>
            <a:off x="3597567" y="18141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344" name="Google Shape;344;p34"/>
          <p:cNvSpPr txBox="1"/>
          <p:nvPr/>
        </p:nvSpPr>
        <p:spPr>
          <a:xfrm>
            <a:off x="4298767" y="18142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345" name="Google Shape;345;p34"/>
          <p:cNvSpPr txBox="1"/>
          <p:nvPr/>
        </p:nvSpPr>
        <p:spPr>
          <a:xfrm>
            <a:off x="5069200"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346" name="Google Shape;346;p34"/>
          <p:cNvSpPr txBox="1"/>
          <p:nvPr/>
        </p:nvSpPr>
        <p:spPr>
          <a:xfrm>
            <a:off x="5862500" y="18047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347" name="Google Shape;347;p34"/>
          <p:cNvSpPr txBox="1"/>
          <p:nvPr/>
        </p:nvSpPr>
        <p:spPr>
          <a:xfrm>
            <a:off x="6540833" y="18142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348" name="Google Shape;348;p34"/>
          <p:cNvSpPr txBox="1"/>
          <p:nvPr/>
        </p:nvSpPr>
        <p:spPr>
          <a:xfrm>
            <a:off x="7133833" y="18142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349" name="Google Shape;349;p34"/>
          <p:cNvSpPr/>
          <p:nvPr/>
        </p:nvSpPr>
        <p:spPr>
          <a:xfrm>
            <a:off x="8908433" y="-8800"/>
            <a:ext cx="3296800" cy="1179200"/>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350" name="Google Shape;350;p34"/>
          <p:cNvSpPr/>
          <p:nvPr/>
        </p:nvSpPr>
        <p:spPr>
          <a:xfrm>
            <a:off x="9014000" y="119367"/>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51" name="Google Shape;351;p34"/>
          <p:cNvSpPr/>
          <p:nvPr/>
        </p:nvSpPr>
        <p:spPr>
          <a:xfrm>
            <a:off x="104615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352" name="Google Shape;352;p34"/>
          <p:cNvPicPr preferRelativeResize="0"/>
          <p:nvPr/>
        </p:nvPicPr>
        <p:blipFill>
          <a:blip r:embed="rId3">
            <a:alphaModFix/>
          </a:blip>
          <a:stretch>
            <a:fillRect/>
          </a:stretch>
        </p:blipFill>
        <p:spPr>
          <a:xfrm>
            <a:off x="9014000" y="556968"/>
            <a:ext cx="281600" cy="554273"/>
          </a:xfrm>
          <a:prstGeom prst="rect">
            <a:avLst/>
          </a:prstGeom>
          <a:noFill/>
          <a:ln>
            <a:noFill/>
          </a:ln>
        </p:spPr>
      </p:pic>
      <p:pic>
        <p:nvPicPr>
          <p:cNvPr id="353" name="Google Shape;353;p34"/>
          <p:cNvPicPr preferRelativeResize="0"/>
          <p:nvPr/>
        </p:nvPicPr>
        <p:blipFill>
          <a:blip r:embed="rId4">
            <a:alphaModFix/>
          </a:blip>
          <a:stretch>
            <a:fillRect/>
          </a:stretch>
        </p:blipFill>
        <p:spPr>
          <a:xfrm>
            <a:off x="10444333" y="506133"/>
            <a:ext cx="281600" cy="579880"/>
          </a:xfrm>
          <a:prstGeom prst="rect">
            <a:avLst/>
          </a:prstGeom>
          <a:noFill/>
          <a:ln>
            <a:noFill/>
          </a:ln>
        </p:spPr>
      </p:pic>
      <p:sp>
        <p:nvSpPr>
          <p:cNvPr id="354" name="Google Shape;354;p34"/>
          <p:cNvSpPr txBox="1"/>
          <p:nvPr/>
        </p:nvSpPr>
        <p:spPr>
          <a:xfrm>
            <a:off x="9201567" y="6183"/>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spot</a:t>
            </a:r>
            <a:endParaRPr sz="1200">
              <a:latin typeface="Proxima Nova"/>
              <a:ea typeface="Proxima Nova"/>
              <a:cs typeface="Proxima Nova"/>
              <a:sym typeface="Proxima Nova"/>
            </a:endParaRPr>
          </a:p>
        </p:txBody>
      </p:sp>
      <p:sp>
        <p:nvSpPr>
          <p:cNvPr id="355" name="Google Shape;355;p34"/>
          <p:cNvSpPr txBox="1"/>
          <p:nvPr/>
        </p:nvSpPr>
        <p:spPr>
          <a:xfrm>
            <a:off x="10614900" y="17767"/>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356" name="Google Shape;356;p34"/>
          <p:cNvSpPr txBox="1"/>
          <p:nvPr/>
        </p:nvSpPr>
        <p:spPr>
          <a:xfrm>
            <a:off x="9285933" y="628067"/>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357" name="Google Shape;357;p34"/>
          <p:cNvSpPr txBox="1"/>
          <p:nvPr/>
        </p:nvSpPr>
        <p:spPr>
          <a:xfrm>
            <a:off x="10716267" y="625200"/>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Car</a:t>
            </a:r>
            <a:endParaRPr sz="1200">
              <a:latin typeface="Proxima Nova"/>
              <a:ea typeface="Proxima Nova"/>
              <a:cs typeface="Proxima Nova"/>
              <a:sym typeface="Proxima Nova"/>
            </a:endParaRPr>
          </a:p>
        </p:txBody>
      </p:sp>
      <p:sp>
        <p:nvSpPr>
          <p:cNvPr id="358" name="Google Shape;358;p34"/>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0: </a:t>
            </a:r>
            <a:r>
              <a:rPr lang="en" sz="1200">
                <a:latin typeface="Proxima Nova"/>
                <a:ea typeface="Proxima Nova"/>
                <a:cs typeface="Proxima Nova"/>
                <a:sym typeface="Proxima Nova"/>
              </a:rPr>
              <a:t>Empty parking lot. 7 are  Member spots. 3 are Outsider spots.</a:t>
            </a:r>
            <a:endParaRPr sz="1200">
              <a:latin typeface="Proxima Nova"/>
              <a:ea typeface="Proxima Nova"/>
              <a:cs typeface="Proxima Nova"/>
              <a:sym typeface="Proxima Nova"/>
            </a:endParaRPr>
          </a:p>
        </p:txBody>
      </p:sp>
      <p:sp>
        <p:nvSpPr>
          <p:cNvPr id="359" name="Google Shape;359;p34"/>
          <p:cNvSpPr txBox="1"/>
          <p:nvPr/>
        </p:nvSpPr>
        <p:spPr>
          <a:xfrm>
            <a:off x="301367" y="21756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1: </a:t>
            </a:r>
            <a:r>
              <a:rPr lang="en" sz="1200">
                <a:latin typeface="Proxima Nova"/>
                <a:ea typeface="Proxima Nova"/>
                <a:cs typeface="Proxima Nova"/>
                <a:sym typeface="Proxima Nova"/>
              </a:rPr>
              <a:t>4 member cars enter. </a:t>
            </a:r>
            <a:endParaRPr sz="1200">
              <a:latin typeface="Proxima Nova"/>
              <a:ea typeface="Proxima Nova"/>
              <a:cs typeface="Proxima Nova"/>
              <a:sym typeface="Proxima Nova"/>
            </a:endParaRPr>
          </a:p>
        </p:txBody>
      </p:sp>
      <p:sp>
        <p:nvSpPr>
          <p:cNvPr id="360" name="Google Shape;360;p34"/>
          <p:cNvSpPr txBox="1"/>
          <p:nvPr/>
        </p:nvSpPr>
        <p:spPr>
          <a:xfrm>
            <a:off x="6386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361" name="Google Shape;361;p34"/>
          <p:cNvSpPr txBox="1"/>
          <p:nvPr/>
        </p:nvSpPr>
        <p:spPr>
          <a:xfrm>
            <a:off x="1349851" y="826796"/>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362" name="Google Shape;362;p34"/>
          <p:cNvSpPr txBox="1"/>
          <p:nvPr/>
        </p:nvSpPr>
        <p:spPr>
          <a:xfrm>
            <a:off x="1967416" y="834200"/>
            <a:ext cx="687199"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363" name="Google Shape;363;p34"/>
          <p:cNvSpPr txBox="1"/>
          <p:nvPr/>
        </p:nvSpPr>
        <p:spPr>
          <a:xfrm>
            <a:off x="2698216" y="834200"/>
            <a:ext cx="703467"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364" name="Google Shape;364;p34"/>
          <p:cNvSpPr txBox="1"/>
          <p:nvPr/>
        </p:nvSpPr>
        <p:spPr>
          <a:xfrm>
            <a:off x="34391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365" name="Google Shape;365;p34"/>
          <p:cNvSpPr txBox="1"/>
          <p:nvPr/>
        </p:nvSpPr>
        <p:spPr>
          <a:xfrm>
            <a:off x="41403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366" name="Google Shape;366;p34"/>
          <p:cNvSpPr txBox="1"/>
          <p:nvPr/>
        </p:nvSpPr>
        <p:spPr>
          <a:xfrm>
            <a:off x="4935900"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367" name="Google Shape;367;p34"/>
          <p:cNvSpPr txBox="1"/>
          <p:nvPr/>
        </p:nvSpPr>
        <p:spPr>
          <a:xfrm>
            <a:off x="5684267"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68" name="Google Shape;368;p34"/>
          <p:cNvSpPr txBox="1"/>
          <p:nvPr/>
        </p:nvSpPr>
        <p:spPr>
          <a:xfrm>
            <a:off x="63478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69" name="Google Shape;369;p34"/>
          <p:cNvSpPr txBox="1"/>
          <p:nvPr/>
        </p:nvSpPr>
        <p:spPr>
          <a:xfrm>
            <a:off x="7059033" y="8342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70" name="Google Shape;370;p34"/>
          <p:cNvSpPr/>
          <p:nvPr/>
        </p:nvSpPr>
        <p:spPr>
          <a:xfrm>
            <a:off x="756733"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1" name="Google Shape;371;p34"/>
          <p:cNvSpPr/>
          <p:nvPr/>
        </p:nvSpPr>
        <p:spPr>
          <a:xfrm>
            <a:off x="1444800" y="28820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2" name="Google Shape;372;p34"/>
          <p:cNvSpPr/>
          <p:nvPr/>
        </p:nvSpPr>
        <p:spPr>
          <a:xfrm>
            <a:off x="2146000" y="28820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3" name="Google Shape;373;p34"/>
          <p:cNvSpPr/>
          <p:nvPr/>
        </p:nvSpPr>
        <p:spPr>
          <a:xfrm>
            <a:off x="2847200"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4" name="Google Shape;374;p34"/>
          <p:cNvSpPr/>
          <p:nvPr/>
        </p:nvSpPr>
        <p:spPr>
          <a:xfrm>
            <a:off x="3548400"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5" name="Google Shape;375;p34"/>
          <p:cNvSpPr/>
          <p:nvPr/>
        </p:nvSpPr>
        <p:spPr>
          <a:xfrm>
            <a:off x="4249600"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6" name="Google Shape;376;p34"/>
          <p:cNvSpPr/>
          <p:nvPr/>
        </p:nvSpPr>
        <p:spPr>
          <a:xfrm>
            <a:off x="5020033" y="2882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7" name="Google Shape;377;p34"/>
          <p:cNvSpPr/>
          <p:nvPr/>
        </p:nvSpPr>
        <p:spPr>
          <a:xfrm>
            <a:off x="5790467" y="28820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8" name="Google Shape;378;p34"/>
          <p:cNvSpPr/>
          <p:nvPr/>
        </p:nvSpPr>
        <p:spPr>
          <a:xfrm>
            <a:off x="6491667" y="288206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79" name="Google Shape;379;p34"/>
          <p:cNvSpPr/>
          <p:nvPr/>
        </p:nvSpPr>
        <p:spPr>
          <a:xfrm>
            <a:off x="7192867" y="288206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80" name="Google Shape;380;p34"/>
          <p:cNvSpPr txBox="1"/>
          <p:nvPr/>
        </p:nvSpPr>
        <p:spPr>
          <a:xfrm>
            <a:off x="858333" y="3590400"/>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1</a:t>
            </a:r>
            <a:endParaRPr sz="1067" b="1">
              <a:solidFill>
                <a:srgbClr val="FF0000"/>
              </a:solidFill>
              <a:latin typeface="Proxima Nova"/>
              <a:ea typeface="Proxima Nova"/>
              <a:cs typeface="Proxima Nova"/>
              <a:sym typeface="Proxima Nova"/>
            </a:endParaRPr>
          </a:p>
        </p:txBody>
      </p:sp>
      <p:sp>
        <p:nvSpPr>
          <p:cNvPr id="381" name="Google Shape;381;p34"/>
          <p:cNvSpPr txBox="1"/>
          <p:nvPr/>
        </p:nvSpPr>
        <p:spPr>
          <a:xfrm>
            <a:off x="1553000" y="35894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2</a:t>
            </a:r>
            <a:endParaRPr sz="1067" b="1">
              <a:solidFill>
                <a:srgbClr val="FF0000"/>
              </a:solidFill>
              <a:latin typeface="Proxima Nova"/>
              <a:ea typeface="Proxima Nova"/>
              <a:cs typeface="Proxima Nova"/>
              <a:sym typeface="Proxima Nova"/>
            </a:endParaRPr>
          </a:p>
        </p:txBody>
      </p:sp>
      <p:sp>
        <p:nvSpPr>
          <p:cNvPr id="382" name="Google Shape;382;p34"/>
          <p:cNvSpPr txBox="1"/>
          <p:nvPr/>
        </p:nvSpPr>
        <p:spPr>
          <a:xfrm>
            <a:off x="2254200" y="36001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3</a:t>
            </a:r>
            <a:endParaRPr sz="1067" b="1">
              <a:solidFill>
                <a:srgbClr val="FF0000"/>
              </a:solidFill>
              <a:latin typeface="Proxima Nova"/>
              <a:ea typeface="Proxima Nova"/>
              <a:cs typeface="Proxima Nova"/>
              <a:sym typeface="Proxima Nova"/>
            </a:endParaRPr>
          </a:p>
        </p:txBody>
      </p:sp>
      <p:sp>
        <p:nvSpPr>
          <p:cNvPr id="383" name="Google Shape;383;p34"/>
          <p:cNvSpPr txBox="1"/>
          <p:nvPr/>
        </p:nvSpPr>
        <p:spPr>
          <a:xfrm>
            <a:off x="2955400" y="3589433"/>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4</a:t>
            </a:r>
            <a:endParaRPr sz="1067" b="1">
              <a:solidFill>
                <a:srgbClr val="FF0000"/>
              </a:solidFill>
              <a:latin typeface="Proxima Nova"/>
              <a:ea typeface="Proxima Nova"/>
              <a:cs typeface="Proxima Nova"/>
              <a:sym typeface="Proxima Nova"/>
            </a:endParaRPr>
          </a:p>
        </p:txBody>
      </p:sp>
      <p:sp>
        <p:nvSpPr>
          <p:cNvPr id="384" name="Google Shape;384;p34"/>
          <p:cNvSpPr txBox="1"/>
          <p:nvPr/>
        </p:nvSpPr>
        <p:spPr>
          <a:xfrm>
            <a:off x="3656600" y="36000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385" name="Google Shape;385;p34"/>
          <p:cNvSpPr txBox="1"/>
          <p:nvPr/>
        </p:nvSpPr>
        <p:spPr>
          <a:xfrm>
            <a:off x="4357800" y="3600132"/>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386" name="Google Shape;386;p34"/>
          <p:cNvSpPr txBox="1"/>
          <p:nvPr/>
        </p:nvSpPr>
        <p:spPr>
          <a:xfrm>
            <a:off x="5128233" y="36001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387" name="Google Shape;387;p34"/>
          <p:cNvSpPr txBox="1"/>
          <p:nvPr/>
        </p:nvSpPr>
        <p:spPr>
          <a:xfrm>
            <a:off x="5921533" y="3590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388" name="Google Shape;388;p34"/>
          <p:cNvSpPr txBox="1"/>
          <p:nvPr/>
        </p:nvSpPr>
        <p:spPr>
          <a:xfrm>
            <a:off x="6599867" y="36001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389" name="Google Shape;389;p34"/>
          <p:cNvSpPr txBox="1"/>
          <p:nvPr/>
        </p:nvSpPr>
        <p:spPr>
          <a:xfrm>
            <a:off x="7192867" y="3600133"/>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390" name="Google Shape;390;p34"/>
          <p:cNvSpPr txBox="1"/>
          <p:nvPr/>
        </p:nvSpPr>
        <p:spPr>
          <a:xfrm>
            <a:off x="697684" y="2612696"/>
            <a:ext cx="667600" cy="2604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Ganesh</a:t>
            </a:r>
            <a:endParaRPr sz="800" b="1">
              <a:solidFill>
                <a:srgbClr val="FF0000"/>
              </a:solidFill>
              <a:latin typeface="Proxima Nova"/>
              <a:ea typeface="Proxima Nova"/>
              <a:cs typeface="Proxima Nova"/>
              <a:sym typeface="Proxima Nova"/>
            </a:endParaRPr>
          </a:p>
        </p:txBody>
      </p:sp>
      <p:sp>
        <p:nvSpPr>
          <p:cNvPr id="391" name="Google Shape;391;p34"/>
          <p:cNvSpPr txBox="1"/>
          <p:nvPr/>
        </p:nvSpPr>
        <p:spPr>
          <a:xfrm>
            <a:off x="1408884" y="2612696"/>
            <a:ext cx="667600" cy="2604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Rahul</a:t>
            </a:r>
            <a:endParaRPr sz="800" b="1">
              <a:solidFill>
                <a:srgbClr val="FF0000"/>
              </a:solidFill>
              <a:latin typeface="Proxima Nova"/>
              <a:ea typeface="Proxima Nova"/>
              <a:cs typeface="Proxima Nova"/>
              <a:sym typeface="Proxima Nova"/>
            </a:endParaRPr>
          </a:p>
        </p:txBody>
      </p:sp>
      <p:sp>
        <p:nvSpPr>
          <p:cNvPr id="392" name="Google Shape;392;p34"/>
          <p:cNvSpPr txBox="1"/>
          <p:nvPr/>
        </p:nvSpPr>
        <p:spPr>
          <a:xfrm>
            <a:off x="2026450" y="2620100"/>
            <a:ext cx="676249" cy="336000"/>
          </a:xfrm>
          <a:prstGeom prst="rect">
            <a:avLst/>
          </a:prstGeom>
          <a:noFill/>
          <a:ln>
            <a:noFill/>
          </a:ln>
        </p:spPr>
        <p:txBody>
          <a:bodyPr spcFirstLastPara="1" wrap="square" lIns="121900" tIns="121900" rIns="121900" bIns="121900" anchor="t" anchorCtr="0">
            <a:noAutofit/>
          </a:bodyPr>
          <a:lstStyle/>
          <a:p>
            <a:r>
              <a:rPr lang="en" sz="800" b="1" dirty="0">
                <a:solidFill>
                  <a:srgbClr val="FF0000"/>
                </a:solidFill>
                <a:latin typeface="Proxima Nova"/>
                <a:ea typeface="Proxima Nova"/>
                <a:cs typeface="Proxima Nova"/>
                <a:sym typeface="Proxima Nova"/>
              </a:rPr>
              <a:t>Lakshmi</a:t>
            </a:r>
            <a:endParaRPr sz="800" b="1" dirty="0">
              <a:solidFill>
                <a:srgbClr val="FF0000"/>
              </a:solidFill>
              <a:latin typeface="Proxima Nova"/>
              <a:ea typeface="Proxima Nova"/>
              <a:cs typeface="Proxima Nova"/>
              <a:sym typeface="Proxima Nova"/>
            </a:endParaRPr>
          </a:p>
        </p:txBody>
      </p:sp>
      <p:sp>
        <p:nvSpPr>
          <p:cNvPr id="393" name="Google Shape;393;p34"/>
          <p:cNvSpPr txBox="1"/>
          <p:nvPr/>
        </p:nvSpPr>
        <p:spPr>
          <a:xfrm>
            <a:off x="2757250" y="2620100"/>
            <a:ext cx="740949" cy="336000"/>
          </a:xfrm>
          <a:prstGeom prst="rect">
            <a:avLst/>
          </a:prstGeom>
          <a:noFill/>
          <a:ln>
            <a:noFill/>
          </a:ln>
        </p:spPr>
        <p:txBody>
          <a:bodyPr spcFirstLastPara="1" wrap="square" lIns="121900" tIns="121900" rIns="121900" bIns="121900" anchor="t" anchorCtr="0">
            <a:noAutofit/>
          </a:bodyPr>
          <a:lstStyle/>
          <a:p>
            <a:r>
              <a:rPr lang="en" sz="800" b="1" dirty="0">
                <a:solidFill>
                  <a:srgbClr val="FF0000"/>
                </a:solidFill>
                <a:latin typeface="Proxima Nova"/>
                <a:ea typeface="Proxima Nova"/>
                <a:cs typeface="Proxima Nova"/>
                <a:sym typeface="Proxima Nova"/>
              </a:rPr>
              <a:t>Shabana</a:t>
            </a:r>
            <a:endParaRPr sz="800" b="1" dirty="0">
              <a:solidFill>
                <a:srgbClr val="FF0000"/>
              </a:solidFill>
              <a:latin typeface="Proxima Nova"/>
              <a:ea typeface="Proxima Nova"/>
              <a:cs typeface="Proxima Nova"/>
              <a:sym typeface="Proxima Nova"/>
            </a:endParaRPr>
          </a:p>
        </p:txBody>
      </p:sp>
      <p:sp>
        <p:nvSpPr>
          <p:cNvPr id="394" name="Google Shape;394;p34"/>
          <p:cNvSpPr txBox="1"/>
          <p:nvPr/>
        </p:nvSpPr>
        <p:spPr>
          <a:xfrm>
            <a:off x="3498200"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395" name="Google Shape;395;p34"/>
          <p:cNvSpPr txBox="1"/>
          <p:nvPr/>
        </p:nvSpPr>
        <p:spPr>
          <a:xfrm>
            <a:off x="4199400"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396" name="Google Shape;396;p34"/>
          <p:cNvSpPr txBox="1"/>
          <p:nvPr/>
        </p:nvSpPr>
        <p:spPr>
          <a:xfrm>
            <a:off x="4994933"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397" name="Google Shape;397;p34"/>
          <p:cNvSpPr txBox="1"/>
          <p:nvPr/>
        </p:nvSpPr>
        <p:spPr>
          <a:xfrm>
            <a:off x="5743300"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98" name="Google Shape;398;p34"/>
          <p:cNvSpPr txBox="1"/>
          <p:nvPr/>
        </p:nvSpPr>
        <p:spPr>
          <a:xfrm>
            <a:off x="6406867"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399" name="Google Shape;399;p34"/>
          <p:cNvSpPr txBox="1"/>
          <p:nvPr/>
        </p:nvSpPr>
        <p:spPr>
          <a:xfrm>
            <a:off x="7118067" y="2620100"/>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400" name="Google Shape;400;p34"/>
          <p:cNvPicPr preferRelativeResize="0"/>
          <p:nvPr/>
        </p:nvPicPr>
        <p:blipFill>
          <a:blip r:embed="rId3">
            <a:alphaModFix/>
          </a:blip>
          <a:stretch>
            <a:fillRect/>
          </a:stretch>
        </p:blipFill>
        <p:spPr>
          <a:xfrm>
            <a:off x="851800" y="3045868"/>
            <a:ext cx="281600" cy="554273"/>
          </a:xfrm>
          <a:prstGeom prst="rect">
            <a:avLst/>
          </a:prstGeom>
          <a:noFill/>
          <a:ln>
            <a:noFill/>
          </a:ln>
        </p:spPr>
      </p:pic>
      <p:pic>
        <p:nvPicPr>
          <p:cNvPr id="401" name="Google Shape;401;p34"/>
          <p:cNvPicPr preferRelativeResize="0"/>
          <p:nvPr/>
        </p:nvPicPr>
        <p:blipFill>
          <a:blip r:embed="rId3">
            <a:alphaModFix/>
          </a:blip>
          <a:stretch>
            <a:fillRect/>
          </a:stretch>
        </p:blipFill>
        <p:spPr>
          <a:xfrm>
            <a:off x="1559567" y="3045868"/>
            <a:ext cx="281600" cy="554273"/>
          </a:xfrm>
          <a:prstGeom prst="rect">
            <a:avLst/>
          </a:prstGeom>
          <a:noFill/>
          <a:ln>
            <a:noFill/>
          </a:ln>
        </p:spPr>
      </p:pic>
      <p:pic>
        <p:nvPicPr>
          <p:cNvPr id="402" name="Google Shape;402;p34"/>
          <p:cNvPicPr preferRelativeResize="0"/>
          <p:nvPr/>
        </p:nvPicPr>
        <p:blipFill>
          <a:blip r:embed="rId3">
            <a:alphaModFix/>
          </a:blip>
          <a:stretch>
            <a:fillRect/>
          </a:stretch>
        </p:blipFill>
        <p:spPr>
          <a:xfrm>
            <a:off x="2254200" y="3064534"/>
            <a:ext cx="281600" cy="554273"/>
          </a:xfrm>
          <a:prstGeom prst="rect">
            <a:avLst/>
          </a:prstGeom>
          <a:noFill/>
          <a:ln>
            <a:noFill/>
          </a:ln>
        </p:spPr>
      </p:pic>
      <p:pic>
        <p:nvPicPr>
          <p:cNvPr id="403" name="Google Shape;403;p34"/>
          <p:cNvPicPr preferRelativeResize="0"/>
          <p:nvPr/>
        </p:nvPicPr>
        <p:blipFill>
          <a:blip r:embed="rId3">
            <a:alphaModFix/>
          </a:blip>
          <a:stretch>
            <a:fillRect/>
          </a:stretch>
        </p:blipFill>
        <p:spPr>
          <a:xfrm>
            <a:off x="2955400" y="3064534"/>
            <a:ext cx="281600" cy="554273"/>
          </a:xfrm>
          <a:prstGeom prst="rect">
            <a:avLst/>
          </a:prstGeom>
          <a:noFill/>
          <a:ln>
            <a:noFill/>
          </a:ln>
        </p:spPr>
      </p:pic>
      <p:sp>
        <p:nvSpPr>
          <p:cNvPr id="404" name="Google Shape;404;p34"/>
          <p:cNvSpPr txBox="1"/>
          <p:nvPr/>
        </p:nvSpPr>
        <p:spPr>
          <a:xfrm>
            <a:off x="278200" y="4101200"/>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2: </a:t>
            </a:r>
            <a:r>
              <a:rPr lang="en" sz="1200">
                <a:latin typeface="Proxima Nova"/>
                <a:ea typeface="Proxima Nova"/>
                <a:cs typeface="Proxima Nova"/>
                <a:sym typeface="Proxima Nova"/>
              </a:rPr>
              <a:t>3 Outsider cars enter. </a:t>
            </a:r>
            <a:endParaRPr sz="1200">
              <a:latin typeface="Proxima Nova"/>
              <a:ea typeface="Proxima Nova"/>
              <a:cs typeface="Proxima Nova"/>
              <a:sym typeface="Proxima Nova"/>
            </a:endParaRPr>
          </a:p>
        </p:txBody>
      </p:sp>
      <p:sp>
        <p:nvSpPr>
          <p:cNvPr id="405" name="Google Shape;405;p34"/>
          <p:cNvSpPr/>
          <p:nvPr/>
        </p:nvSpPr>
        <p:spPr>
          <a:xfrm>
            <a:off x="733567"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6" name="Google Shape;406;p34"/>
          <p:cNvSpPr/>
          <p:nvPr/>
        </p:nvSpPr>
        <p:spPr>
          <a:xfrm>
            <a:off x="1421633" y="48075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7" name="Google Shape;407;p34"/>
          <p:cNvSpPr/>
          <p:nvPr/>
        </p:nvSpPr>
        <p:spPr>
          <a:xfrm>
            <a:off x="2122833" y="48075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8" name="Google Shape;408;p34"/>
          <p:cNvSpPr/>
          <p:nvPr/>
        </p:nvSpPr>
        <p:spPr>
          <a:xfrm>
            <a:off x="2824033"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9" name="Google Shape;409;p34"/>
          <p:cNvSpPr/>
          <p:nvPr/>
        </p:nvSpPr>
        <p:spPr>
          <a:xfrm>
            <a:off x="3525233"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0" name="Google Shape;410;p34"/>
          <p:cNvSpPr/>
          <p:nvPr/>
        </p:nvSpPr>
        <p:spPr>
          <a:xfrm>
            <a:off x="4226433"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1" name="Google Shape;411;p34"/>
          <p:cNvSpPr/>
          <p:nvPr/>
        </p:nvSpPr>
        <p:spPr>
          <a:xfrm>
            <a:off x="4996867" y="48076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2" name="Google Shape;412;p34"/>
          <p:cNvSpPr/>
          <p:nvPr/>
        </p:nvSpPr>
        <p:spPr>
          <a:xfrm>
            <a:off x="5767300" y="4807600"/>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3" name="Google Shape;413;p34"/>
          <p:cNvSpPr/>
          <p:nvPr/>
        </p:nvSpPr>
        <p:spPr>
          <a:xfrm>
            <a:off x="6468500" y="4807600"/>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4" name="Google Shape;414;p34"/>
          <p:cNvSpPr/>
          <p:nvPr/>
        </p:nvSpPr>
        <p:spPr>
          <a:xfrm>
            <a:off x="7169700" y="4807600"/>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15" name="Google Shape;415;p34"/>
          <p:cNvSpPr txBox="1"/>
          <p:nvPr/>
        </p:nvSpPr>
        <p:spPr>
          <a:xfrm>
            <a:off x="835167" y="55159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416" name="Google Shape;416;p34"/>
          <p:cNvSpPr txBox="1"/>
          <p:nvPr/>
        </p:nvSpPr>
        <p:spPr>
          <a:xfrm>
            <a:off x="1529833" y="55149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417" name="Google Shape;417;p34"/>
          <p:cNvSpPr txBox="1"/>
          <p:nvPr/>
        </p:nvSpPr>
        <p:spPr>
          <a:xfrm>
            <a:off x="2231033" y="5525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418" name="Google Shape;418;p34"/>
          <p:cNvSpPr txBox="1"/>
          <p:nvPr/>
        </p:nvSpPr>
        <p:spPr>
          <a:xfrm>
            <a:off x="2932233" y="55149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419" name="Google Shape;419;p34"/>
          <p:cNvSpPr txBox="1"/>
          <p:nvPr/>
        </p:nvSpPr>
        <p:spPr>
          <a:xfrm>
            <a:off x="3633433" y="5525600"/>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420" name="Google Shape;420;p34"/>
          <p:cNvSpPr txBox="1"/>
          <p:nvPr/>
        </p:nvSpPr>
        <p:spPr>
          <a:xfrm>
            <a:off x="4334633" y="5525665"/>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421" name="Google Shape;421;p34"/>
          <p:cNvSpPr txBox="1"/>
          <p:nvPr/>
        </p:nvSpPr>
        <p:spPr>
          <a:xfrm>
            <a:off x="5105067" y="5525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422" name="Google Shape;422;p34"/>
          <p:cNvSpPr txBox="1"/>
          <p:nvPr/>
        </p:nvSpPr>
        <p:spPr>
          <a:xfrm>
            <a:off x="5898367" y="5516133"/>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423" name="Google Shape;423;p34"/>
          <p:cNvSpPr txBox="1"/>
          <p:nvPr/>
        </p:nvSpPr>
        <p:spPr>
          <a:xfrm>
            <a:off x="6576700" y="552566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424" name="Google Shape;424;p34"/>
          <p:cNvSpPr txBox="1"/>
          <p:nvPr/>
        </p:nvSpPr>
        <p:spPr>
          <a:xfrm>
            <a:off x="7169700" y="5525667"/>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425" name="Google Shape;425;p34"/>
          <p:cNvSpPr txBox="1"/>
          <p:nvPr/>
        </p:nvSpPr>
        <p:spPr>
          <a:xfrm>
            <a:off x="674517" y="453822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426" name="Google Shape;426;p34"/>
          <p:cNvSpPr txBox="1"/>
          <p:nvPr/>
        </p:nvSpPr>
        <p:spPr>
          <a:xfrm>
            <a:off x="1385717" y="453822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427" name="Google Shape;427;p34"/>
          <p:cNvSpPr txBox="1"/>
          <p:nvPr/>
        </p:nvSpPr>
        <p:spPr>
          <a:xfrm>
            <a:off x="2003283" y="4545633"/>
            <a:ext cx="701349"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428" name="Google Shape;428;p34"/>
          <p:cNvSpPr txBox="1"/>
          <p:nvPr/>
        </p:nvSpPr>
        <p:spPr>
          <a:xfrm>
            <a:off x="2734083" y="4545633"/>
            <a:ext cx="705083"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429" name="Google Shape;429;p34"/>
          <p:cNvSpPr txBox="1"/>
          <p:nvPr/>
        </p:nvSpPr>
        <p:spPr>
          <a:xfrm>
            <a:off x="3475033"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430" name="Google Shape;430;p34"/>
          <p:cNvSpPr txBox="1"/>
          <p:nvPr/>
        </p:nvSpPr>
        <p:spPr>
          <a:xfrm>
            <a:off x="4176233"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431" name="Google Shape;431;p34"/>
          <p:cNvSpPr txBox="1"/>
          <p:nvPr/>
        </p:nvSpPr>
        <p:spPr>
          <a:xfrm>
            <a:off x="4971767" y="4545633"/>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432" name="Google Shape;432;p34"/>
          <p:cNvSpPr txBox="1"/>
          <p:nvPr/>
        </p:nvSpPr>
        <p:spPr>
          <a:xfrm>
            <a:off x="5720133" y="4545633"/>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sp>
        <p:nvSpPr>
          <p:cNvPr id="433" name="Google Shape;433;p34"/>
          <p:cNvSpPr txBox="1"/>
          <p:nvPr/>
        </p:nvSpPr>
        <p:spPr>
          <a:xfrm>
            <a:off x="6383700" y="4545633"/>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sp>
        <p:nvSpPr>
          <p:cNvPr id="434" name="Google Shape;434;p34"/>
          <p:cNvSpPr txBox="1"/>
          <p:nvPr/>
        </p:nvSpPr>
        <p:spPr>
          <a:xfrm>
            <a:off x="7094900" y="4545633"/>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Outsider</a:t>
            </a:r>
            <a:endParaRPr sz="800" b="1">
              <a:solidFill>
                <a:srgbClr val="FF0000"/>
              </a:solidFill>
              <a:latin typeface="Proxima Nova"/>
              <a:ea typeface="Proxima Nova"/>
              <a:cs typeface="Proxima Nova"/>
              <a:sym typeface="Proxima Nova"/>
            </a:endParaRPr>
          </a:p>
        </p:txBody>
      </p:sp>
      <p:pic>
        <p:nvPicPr>
          <p:cNvPr id="435" name="Google Shape;435;p34"/>
          <p:cNvPicPr preferRelativeResize="0"/>
          <p:nvPr/>
        </p:nvPicPr>
        <p:blipFill>
          <a:blip r:embed="rId3">
            <a:alphaModFix/>
          </a:blip>
          <a:stretch>
            <a:fillRect/>
          </a:stretch>
        </p:blipFill>
        <p:spPr>
          <a:xfrm>
            <a:off x="828633" y="4971401"/>
            <a:ext cx="281600" cy="554273"/>
          </a:xfrm>
          <a:prstGeom prst="rect">
            <a:avLst/>
          </a:prstGeom>
          <a:noFill/>
          <a:ln>
            <a:noFill/>
          </a:ln>
        </p:spPr>
      </p:pic>
      <p:pic>
        <p:nvPicPr>
          <p:cNvPr id="436" name="Google Shape;436;p34"/>
          <p:cNvPicPr preferRelativeResize="0"/>
          <p:nvPr/>
        </p:nvPicPr>
        <p:blipFill>
          <a:blip r:embed="rId3">
            <a:alphaModFix/>
          </a:blip>
          <a:stretch>
            <a:fillRect/>
          </a:stretch>
        </p:blipFill>
        <p:spPr>
          <a:xfrm>
            <a:off x="1536400" y="4971401"/>
            <a:ext cx="281600" cy="554273"/>
          </a:xfrm>
          <a:prstGeom prst="rect">
            <a:avLst/>
          </a:prstGeom>
          <a:noFill/>
          <a:ln>
            <a:noFill/>
          </a:ln>
        </p:spPr>
      </p:pic>
      <p:pic>
        <p:nvPicPr>
          <p:cNvPr id="437" name="Google Shape;437;p34"/>
          <p:cNvPicPr preferRelativeResize="0"/>
          <p:nvPr/>
        </p:nvPicPr>
        <p:blipFill>
          <a:blip r:embed="rId3">
            <a:alphaModFix/>
          </a:blip>
          <a:stretch>
            <a:fillRect/>
          </a:stretch>
        </p:blipFill>
        <p:spPr>
          <a:xfrm>
            <a:off x="2231033" y="4990068"/>
            <a:ext cx="281600" cy="554273"/>
          </a:xfrm>
          <a:prstGeom prst="rect">
            <a:avLst/>
          </a:prstGeom>
          <a:noFill/>
          <a:ln>
            <a:noFill/>
          </a:ln>
        </p:spPr>
      </p:pic>
      <p:pic>
        <p:nvPicPr>
          <p:cNvPr id="438" name="Google Shape;438;p34"/>
          <p:cNvPicPr preferRelativeResize="0"/>
          <p:nvPr/>
        </p:nvPicPr>
        <p:blipFill>
          <a:blip r:embed="rId3">
            <a:alphaModFix/>
          </a:blip>
          <a:stretch>
            <a:fillRect/>
          </a:stretch>
        </p:blipFill>
        <p:spPr>
          <a:xfrm>
            <a:off x="2932233" y="4990068"/>
            <a:ext cx="281600" cy="554273"/>
          </a:xfrm>
          <a:prstGeom prst="rect">
            <a:avLst/>
          </a:prstGeom>
          <a:noFill/>
          <a:ln>
            <a:noFill/>
          </a:ln>
        </p:spPr>
      </p:pic>
      <p:pic>
        <p:nvPicPr>
          <p:cNvPr id="439" name="Google Shape;439;p34"/>
          <p:cNvPicPr preferRelativeResize="0"/>
          <p:nvPr/>
        </p:nvPicPr>
        <p:blipFill>
          <a:blip r:embed="rId4">
            <a:alphaModFix/>
          </a:blip>
          <a:stretch>
            <a:fillRect/>
          </a:stretch>
        </p:blipFill>
        <p:spPr>
          <a:xfrm>
            <a:off x="5840884" y="4908951"/>
            <a:ext cx="281600" cy="579880"/>
          </a:xfrm>
          <a:prstGeom prst="rect">
            <a:avLst/>
          </a:prstGeom>
          <a:noFill/>
          <a:ln>
            <a:noFill/>
          </a:ln>
        </p:spPr>
      </p:pic>
      <p:pic>
        <p:nvPicPr>
          <p:cNvPr id="440" name="Google Shape;440;p34"/>
          <p:cNvPicPr preferRelativeResize="0"/>
          <p:nvPr/>
        </p:nvPicPr>
        <p:blipFill>
          <a:blip r:embed="rId4">
            <a:alphaModFix/>
          </a:blip>
          <a:stretch>
            <a:fillRect/>
          </a:stretch>
        </p:blipFill>
        <p:spPr>
          <a:xfrm>
            <a:off x="6505284" y="4913717"/>
            <a:ext cx="281600" cy="579880"/>
          </a:xfrm>
          <a:prstGeom prst="rect">
            <a:avLst/>
          </a:prstGeom>
          <a:noFill/>
          <a:ln>
            <a:noFill/>
          </a:ln>
        </p:spPr>
      </p:pic>
      <p:pic>
        <p:nvPicPr>
          <p:cNvPr id="441" name="Google Shape;441;p34"/>
          <p:cNvPicPr preferRelativeResize="0"/>
          <p:nvPr/>
        </p:nvPicPr>
        <p:blipFill>
          <a:blip r:embed="rId4">
            <a:alphaModFix/>
          </a:blip>
          <a:stretch>
            <a:fillRect/>
          </a:stretch>
        </p:blipFill>
        <p:spPr>
          <a:xfrm>
            <a:off x="7238933" y="4913717"/>
            <a:ext cx="281600" cy="579880"/>
          </a:xfrm>
          <a:prstGeom prst="rect">
            <a:avLst/>
          </a:prstGeom>
          <a:noFill/>
          <a:ln>
            <a:noFill/>
          </a:ln>
        </p:spPr>
      </p:pic>
      <p:sp>
        <p:nvSpPr>
          <p:cNvPr id="442" name="Google Shape;442;p34"/>
          <p:cNvSpPr txBox="1">
            <a:spLocks noGrp="1"/>
          </p:cNvSpPr>
          <p:nvPr>
            <p:ph type="title"/>
          </p:nvPr>
        </p:nvSpPr>
        <p:spPr>
          <a:xfrm>
            <a:off x="0" y="-104000"/>
            <a:ext cx="8155600" cy="554400"/>
          </a:xfrm>
          <a:prstGeom prst="rect">
            <a:avLst/>
          </a:prstGeom>
        </p:spPr>
        <p:txBody>
          <a:bodyPr spcFirstLastPara="1" vert="horz" wrap="square" lIns="121900" tIns="121900" rIns="121900" bIns="121900" rtlCol="0" anchor="t" anchorCtr="0">
            <a:noAutofit/>
          </a:bodyPr>
          <a:lstStyle/>
          <a:p>
            <a:r>
              <a:rPr lang="en" sz="2267" dirty="0"/>
              <a:t>Use case 2 : Complex parking scenario (1/3)</a:t>
            </a:r>
            <a:endParaRPr sz="226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6"/>
          <p:cNvSpPr txBox="1">
            <a:spLocks noGrp="1"/>
          </p:cNvSpPr>
          <p:nvPr>
            <p:ph type="body" idx="1"/>
          </p:nvPr>
        </p:nvSpPr>
        <p:spPr>
          <a:xfrm>
            <a:off x="322933" y="24200"/>
            <a:ext cx="7998400" cy="488800"/>
          </a:xfrm>
          <a:prstGeom prst="rect">
            <a:avLst/>
          </a:prstGeom>
        </p:spPr>
        <p:txBody>
          <a:bodyPr spcFirstLastPara="1" vert="horz" wrap="square" lIns="121900" tIns="121900" rIns="121900" bIns="121900" rtlCol="0" anchor="ctr" anchorCtr="0">
            <a:noAutofit/>
          </a:bodyPr>
          <a:lstStyle/>
          <a:p>
            <a:pPr marL="0" indent="0"/>
            <a:r>
              <a:rPr lang="en"/>
              <a:t>Presentation structure :</a:t>
            </a:r>
            <a:endParaRPr/>
          </a:p>
        </p:txBody>
      </p:sp>
      <p:sp>
        <p:nvSpPr>
          <p:cNvPr id="110" name="Google Shape;110;p26"/>
          <p:cNvSpPr txBox="1"/>
          <p:nvPr/>
        </p:nvSpPr>
        <p:spPr>
          <a:xfrm>
            <a:off x="2759600" y="1810367"/>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License Plate Detection (LPD)  - </a:t>
            </a:r>
            <a:r>
              <a:rPr lang="en" sz="1200">
                <a:solidFill>
                  <a:srgbClr val="666666"/>
                </a:solidFill>
                <a:latin typeface="Proxima Nova"/>
                <a:ea typeface="Proxima Nova"/>
                <a:cs typeface="Proxima Nova"/>
                <a:sym typeface="Proxima Nova"/>
              </a:rPr>
              <a:t>(Demo owner: Navin)</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1" name="Google Shape;111;p26"/>
          <p:cNvSpPr txBox="1"/>
          <p:nvPr/>
        </p:nvSpPr>
        <p:spPr>
          <a:xfrm>
            <a:off x="1434000" y="3155733"/>
            <a:ext cx="93860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dirty="0">
                <a:latin typeface="Proxima Nova"/>
                <a:ea typeface="Proxima Nova"/>
                <a:cs typeface="Proxima Nova"/>
                <a:sym typeface="Proxima Nova"/>
              </a:rPr>
              <a:t>Parking Lot Occupancy management module(SmartparkApp) - </a:t>
            </a:r>
            <a:r>
              <a:rPr lang="en" sz="1200" dirty="0">
                <a:solidFill>
                  <a:srgbClr val="666666"/>
                </a:solidFill>
                <a:latin typeface="Proxima Nova"/>
                <a:ea typeface="Proxima Nova"/>
                <a:cs typeface="Proxima Nova"/>
                <a:sym typeface="Proxima Nova"/>
              </a:rPr>
              <a:t>(Demo owner: Rajiv)</a:t>
            </a:r>
            <a:endParaRPr sz="1200" dirty="0">
              <a:solidFill>
                <a:srgbClr val="666666"/>
              </a:solidFill>
              <a:latin typeface="Proxima Nova"/>
              <a:ea typeface="Proxima Nova"/>
              <a:cs typeface="Proxima Nova"/>
              <a:sym typeface="Proxima Nova"/>
            </a:endParaRPr>
          </a:p>
          <a:p>
            <a:pPr algn="ctr"/>
            <a:endParaRPr sz="2400" dirty="0">
              <a:latin typeface="Proxima Nova"/>
              <a:ea typeface="Proxima Nova"/>
              <a:cs typeface="Proxima Nova"/>
              <a:sym typeface="Proxima Nova"/>
            </a:endParaRPr>
          </a:p>
          <a:p>
            <a:pPr marL="609585"/>
            <a:endParaRPr sz="2400" dirty="0">
              <a:latin typeface="Proxima Nova"/>
              <a:ea typeface="Proxima Nova"/>
              <a:cs typeface="Proxima Nova"/>
              <a:sym typeface="Proxima Nova"/>
            </a:endParaRPr>
          </a:p>
        </p:txBody>
      </p:sp>
      <p:sp>
        <p:nvSpPr>
          <p:cNvPr id="112" name="Google Shape;112;p26"/>
          <p:cNvSpPr txBox="1"/>
          <p:nvPr/>
        </p:nvSpPr>
        <p:spPr>
          <a:xfrm>
            <a:off x="2856067" y="4549267"/>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Google Firebase Database and Storage - </a:t>
            </a:r>
            <a:r>
              <a:rPr lang="en" sz="1200">
                <a:solidFill>
                  <a:srgbClr val="666666"/>
                </a:solidFill>
                <a:latin typeface="Proxima Nova"/>
                <a:ea typeface="Proxima Nova"/>
                <a:cs typeface="Proxima Nova"/>
                <a:sym typeface="Proxima Nova"/>
              </a:rPr>
              <a:t>(Demo owner: Rajiv/Navin)</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3" name="Google Shape;113;p26"/>
          <p:cNvSpPr txBox="1"/>
          <p:nvPr/>
        </p:nvSpPr>
        <p:spPr>
          <a:xfrm>
            <a:off x="2531667" y="6008400"/>
            <a:ext cx="6672800" cy="4888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Smartpark Web App - </a:t>
            </a:r>
            <a:r>
              <a:rPr lang="en" sz="1200">
                <a:solidFill>
                  <a:srgbClr val="666666"/>
                </a:solidFill>
                <a:latin typeface="Proxima Nova"/>
                <a:ea typeface="Proxima Nova"/>
                <a:cs typeface="Proxima Nova"/>
                <a:sym typeface="Proxima Nova"/>
              </a:rPr>
              <a:t>(Demo owner: Sri Ganesha)</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4" name="Google Shape;114;p26"/>
          <p:cNvSpPr/>
          <p:nvPr/>
        </p:nvSpPr>
        <p:spPr>
          <a:xfrm>
            <a:off x="5584888" y="2447333"/>
            <a:ext cx="556000" cy="7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26"/>
          <p:cNvSpPr/>
          <p:nvPr/>
        </p:nvSpPr>
        <p:spPr>
          <a:xfrm>
            <a:off x="5584276" y="3921834"/>
            <a:ext cx="556000" cy="74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26"/>
          <p:cNvSpPr/>
          <p:nvPr/>
        </p:nvSpPr>
        <p:spPr>
          <a:xfrm>
            <a:off x="5571000" y="5312534"/>
            <a:ext cx="556000" cy="798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 name="Google Shape;117;p26"/>
          <p:cNvSpPr txBox="1"/>
          <p:nvPr/>
        </p:nvSpPr>
        <p:spPr>
          <a:xfrm>
            <a:off x="3043900" y="743551"/>
            <a:ext cx="6672800" cy="556000"/>
          </a:xfrm>
          <a:prstGeom prst="rect">
            <a:avLst/>
          </a:prstGeom>
          <a:noFill/>
          <a:ln>
            <a:noFill/>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gn="ctr"/>
            <a:r>
              <a:rPr lang="en" sz="2400">
                <a:latin typeface="Proxima Nova"/>
                <a:ea typeface="Proxima Nova"/>
                <a:cs typeface="Proxima Nova"/>
                <a:sym typeface="Proxima Nova"/>
              </a:rPr>
              <a:t>Project Introduction  - </a:t>
            </a:r>
            <a:r>
              <a:rPr lang="en" sz="1200">
                <a:solidFill>
                  <a:srgbClr val="666666"/>
                </a:solidFill>
                <a:latin typeface="Proxima Nova"/>
                <a:ea typeface="Proxima Nova"/>
                <a:cs typeface="Proxima Nova"/>
                <a:sym typeface="Proxima Nova"/>
              </a:rPr>
              <a:t>(Demo owner: Sumathy)</a:t>
            </a:r>
            <a:endParaRPr sz="1200">
              <a:solidFill>
                <a:srgbClr val="666666"/>
              </a:solidFill>
              <a:latin typeface="Proxima Nova"/>
              <a:ea typeface="Proxima Nova"/>
              <a:cs typeface="Proxima Nova"/>
              <a:sym typeface="Proxima Nova"/>
            </a:endParaRPr>
          </a:p>
          <a:p>
            <a:pPr algn="ctr"/>
            <a:endParaRPr sz="2400">
              <a:latin typeface="Proxima Nova"/>
              <a:ea typeface="Proxima Nova"/>
              <a:cs typeface="Proxima Nova"/>
              <a:sym typeface="Proxima Nova"/>
            </a:endParaRPr>
          </a:p>
        </p:txBody>
      </p:sp>
      <p:sp>
        <p:nvSpPr>
          <p:cNvPr id="118" name="Google Shape;118;p26"/>
          <p:cNvSpPr/>
          <p:nvPr/>
        </p:nvSpPr>
        <p:spPr>
          <a:xfrm>
            <a:off x="5593889" y="1322266"/>
            <a:ext cx="556000" cy="556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446"/>
        <p:cNvGrpSpPr/>
        <p:nvPr/>
      </p:nvGrpSpPr>
      <p:grpSpPr>
        <a:xfrm>
          <a:off x="0" y="0"/>
          <a:ext cx="0" cy="0"/>
          <a:chOff x="0" y="0"/>
          <a:chExt cx="0" cy="0"/>
        </a:xfrm>
      </p:grpSpPr>
      <p:sp>
        <p:nvSpPr>
          <p:cNvPr id="447" name="Google Shape;447;p35"/>
          <p:cNvSpPr/>
          <p:nvPr/>
        </p:nvSpPr>
        <p:spPr>
          <a:xfrm>
            <a:off x="6096000" y="-1"/>
            <a:ext cx="6056000" cy="629933"/>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448" name="Google Shape;448;p35"/>
          <p:cNvSpPr/>
          <p:nvPr/>
        </p:nvSpPr>
        <p:spPr>
          <a:xfrm>
            <a:off x="6270800" y="119367"/>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49" name="Google Shape;449;p35"/>
          <p:cNvSpPr/>
          <p:nvPr/>
        </p:nvSpPr>
        <p:spPr>
          <a:xfrm>
            <a:off x="77183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450" name="Google Shape;450;p35"/>
          <p:cNvPicPr preferRelativeResize="0"/>
          <p:nvPr/>
        </p:nvPicPr>
        <p:blipFill>
          <a:blip r:embed="rId3">
            <a:alphaModFix/>
          </a:blip>
          <a:stretch>
            <a:fillRect/>
          </a:stretch>
        </p:blipFill>
        <p:spPr>
          <a:xfrm>
            <a:off x="9217200" y="48968"/>
            <a:ext cx="281600" cy="554273"/>
          </a:xfrm>
          <a:prstGeom prst="rect">
            <a:avLst/>
          </a:prstGeom>
          <a:noFill/>
          <a:ln>
            <a:noFill/>
          </a:ln>
        </p:spPr>
      </p:pic>
      <p:pic>
        <p:nvPicPr>
          <p:cNvPr id="451" name="Google Shape;451;p35"/>
          <p:cNvPicPr preferRelativeResize="0"/>
          <p:nvPr/>
        </p:nvPicPr>
        <p:blipFill>
          <a:blip r:embed="rId4">
            <a:alphaModFix/>
          </a:blip>
          <a:stretch>
            <a:fillRect/>
          </a:stretch>
        </p:blipFill>
        <p:spPr>
          <a:xfrm>
            <a:off x="10647534" y="-1797"/>
            <a:ext cx="281567" cy="579799"/>
          </a:xfrm>
          <a:prstGeom prst="rect">
            <a:avLst/>
          </a:prstGeom>
          <a:noFill/>
          <a:ln>
            <a:noFill/>
          </a:ln>
        </p:spPr>
      </p:pic>
      <p:sp>
        <p:nvSpPr>
          <p:cNvPr id="452" name="Google Shape;452;p35"/>
          <p:cNvSpPr txBox="1"/>
          <p:nvPr/>
        </p:nvSpPr>
        <p:spPr>
          <a:xfrm>
            <a:off x="6458367" y="6183"/>
            <a:ext cx="11584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Member spot</a:t>
            </a:r>
            <a:endParaRPr sz="1200" dirty="0">
              <a:latin typeface="Proxima Nova"/>
              <a:ea typeface="Proxima Nova"/>
              <a:cs typeface="Proxima Nova"/>
              <a:sym typeface="Proxima Nova"/>
            </a:endParaRPr>
          </a:p>
        </p:txBody>
      </p:sp>
      <p:sp>
        <p:nvSpPr>
          <p:cNvPr id="453" name="Google Shape;453;p35"/>
          <p:cNvSpPr txBox="1"/>
          <p:nvPr/>
        </p:nvSpPr>
        <p:spPr>
          <a:xfrm>
            <a:off x="7871700" y="17767"/>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454" name="Google Shape;454;p35"/>
          <p:cNvSpPr txBox="1"/>
          <p:nvPr/>
        </p:nvSpPr>
        <p:spPr>
          <a:xfrm>
            <a:off x="9489133" y="120067"/>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455" name="Google Shape;455;p35"/>
          <p:cNvSpPr txBox="1"/>
          <p:nvPr/>
        </p:nvSpPr>
        <p:spPr>
          <a:xfrm>
            <a:off x="10919467" y="117200"/>
            <a:ext cx="1251200" cy="336000"/>
          </a:xfrm>
          <a:prstGeom prst="rect">
            <a:avLst/>
          </a:prstGeom>
          <a:noFill/>
          <a:ln>
            <a:noFill/>
          </a:ln>
        </p:spPr>
        <p:txBody>
          <a:bodyPr spcFirstLastPara="1" wrap="square" lIns="121900" tIns="121900" rIns="121900" bIns="121900" anchor="t" anchorCtr="0">
            <a:noAutofit/>
          </a:bodyPr>
          <a:lstStyle/>
          <a:p>
            <a:r>
              <a:rPr lang="en" sz="1200" dirty="0">
                <a:latin typeface="Proxima Nova"/>
                <a:ea typeface="Proxima Nova"/>
                <a:cs typeface="Proxima Nova"/>
                <a:sym typeface="Proxima Nova"/>
              </a:rPr>
              <a:t>Outsider Car</a:t>
            </a:r>
            <a:endParaRPr sz="1200" dirty="0">
              <a:latin typeface="Proxima Nova"/>
              <a:ea typeface="Proxima Nova"/>
              <a:cs typeface="Proxima Nova"/>
              <a:sym typeface="Proxima Nova"/>
            </a:endParaRPr>
          </a:p>
        </p:txBody>
      </p:sp>
      <p:sp>
        <p:nvSpPr>
          <p:cNvPr id="456" name="Google Shape;456;p35"/>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3: </a:t>
            </a:r>
            <a:r>
              <a:rPr lang="en" sz="1200">
                <a:latin typeface="Proxima Nova"/>
                <a:ea typeface="Proxima Nova"/>
                <a:cs typeface="Proxima Nova"/>
                <a:sym typeface="Proxima Nova"/>
              </a:rPr>
              <a:t>4th outsider arrives at  10:30. Outsider is allocated Sheela’s spot because of her median score. </a:t>
            </a:r>
            <a:endParaRPr sz="1200">
              <a:latin typeface="Proxima Nova"/>
              <a:ea typeface="Proxima Nova"/>
              <a:cs typeface="Proxima Nova"/>
              <a:sym typeface="Proxima Nova"/>
            </a:endParaRPr>
          </a:p>
        </p:txBody>
      </p:sp>
      <p:sp>
        <p:nvSpPr>
          <p:cNvPr id="457" name="Google Shape;457;p35"/>
          <p:cNvSpPr txBox="1"/>
          <p:nvPr/>
        </p:nvSpPr>
        <p:spPr>
          <a:xfrm>
            <a:off x="301367" y="2175667"/>
            <a:ext cx="78424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4: </a:t>
            </a:r>
            <a:r>
              <a:rPr lang="en" sz="1200">
                <a:latin typeface="Proxima Nova"/>
                <a:ea typeface="Proxima Nova"/>
                <a:cs typeface="Proxima Nova"/>
                <a:sym typeface="Proxima Nova"/>
              </a:rPr>
              <a:t>5th member Sheela whose  spot has been occupied by outsider enters. She is allocated Justin spot.</a:t>
            </a:r>
            <a:endParaRPr sz="1200">
              <a:latin typeface="Proxima Nova"/>
              <a:ea typeface="Proxima Nova"/>
              <a:cs typeface="Proxima Nova"/>
              <a:sym typeface="Proxima Nova"/>
            </a:endParaRPr>
          </a:p>
        </p:txBody>
      </p:sp>
      <p:sp>
        <p:nvSpPr>
          <p:cNvPr id="458" name="Google Shape;458;p35"/>
          <p:cNvSpPr txBox="1"/>
          <p:nvPr/>
        </p:nvSpPr>
        <p:spPr>
          <a:xfrm>
            <a:off x="278200" y="3796400"/>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5: </a:t>
            </a:r>
            <a:r>
              <a:rPr lang="en" sz="1200">
                <a:latin typeface="Proxima Nova"/>
                <a:ea typeface="Proxima Nova"/>
                <a:cs typeface="Proxima Nova"/>
                <a:sym typeface="Proxima Nova"/>
              </a:rPr>
              <a:t>3 Rakesh Arrives and occupies his own spot. All spots are now taken and parking lot is full</a:t>
            </a:r>
            <a:endParaRPr sz="1200">
              <a:latin typeface="Proxima Nova"/>
              <a:ea typeface="Proxima Nova"/>
              <a:cs typeface="Proxima Nova"/>
              <a:sym typeface="Proxima Nova"/>
            </a:endParaRPr>
          </a:p>
        </p:txBody>
      </p:sp>
      <p:sp>
        <p:nvSpPr>
          <p:cNvPr id="459" name="Google Shape;459;p35"/>
          <p:cNvSpPr/>
          <p:nvPr/>
        </p:nvSpPr>
        <p:spPr>
          <a:xfrm>
            <a:off x="733567"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0" name="Google Shape;460;p35"/>
          <p:cNvSpPr/>
          <p:nvPr/>
        </p:nvSpPr>
        <p:spPr>
          <a:xfrm>
            <a:off x="1421633" y="1115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1" name="Google Shape;461;p35"/>
          <p:cNvSpPr/>
          <p:nvPr/>
        </p:nvSpPr>
        <p:spPr>
          <a:xfrm>
            <a:off x="2122833" y="11150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2" name="Google Shape;462;p35"/>
          <p:cNvSpPr/>
          <p:nvPr/>
        </p:nvSpPr>
        <p:spPr>
          <a:xfrm>
            <a:off x="2824033"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3" name="Google Shape;463;p35"/>
          <p:cNvSpPr/>
          <p:nvPr/>
        </p:nvSpPr>
        <p:spPr>
          <a:xfrm>
            <a:off x="3525233"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4" name="Google Shape;464;p35"/>
          <p:cNvSpPr/>
          <p:nvPr/>
        </p:nvSpPr>
        <p:spPr>
          <a:xfrm>
            <a:off x="4226433"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5" name="Google Shape;465;p35"/>
          <p:cNvSpPr/>
          <p:nvPr/>
        </p:nvSpPr>
        <p:spPr>
          <a:xfrm>
            <a:off x="4996867" y="11150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6" name="Google Shape;466;p35"/>
          <p:cNvSpPr/>
          <p:nvPr/>
        </p:nvSpPr>
        <p:spPr>
          <a:xfrm>
            <a:off x="5767300" y="11150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7" name="Google Shape;467;p35"/>
          <p:cNvSpPr/>
          <p:nvPr/>
        </p:nvSpPr>
        <p:spPr>
          <a:xfrm>
            <a:off x="6468500" y="11150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8" name="Google Shape;468;p35"/>
          <p:cNvSpPr/>
          <p:nvPr/>
        </p:nvSpPr>
        <p:spPr>
          <a:xfrm>
            <a:off x="7169700" y="1115084"/>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69" name="Google Shape;469;p35"/>
          <p:cNvSpPr txBox="1"/>
          <p:nvPr/>
        </p:nvSpPr>
        <p:spPr>
          <a:xfrm>
            <a:off x="835167" y="1823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470" name="Google Shape;470;p35"/>
          <p:cNvSpPr txBox="1"/>
          <p:nvPr/>
        </p:nvSpPr>
        <p:spPr>
          <a:xfrm>
            <a:off x="1529833" y="18224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471" name="Google Shape;471;p35"/>
          <p:cNvSpPr txBox="1"/>
          <p:nvPr/>
        </p:nvSpPr>
        <p:spPr>
          <a:xfrm>
            <a:off x="2231033" y="18331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472" name="Google Shape;472;p35"/>
          <p:cNvSpPr txBox="1"/>
          <p:nvPr/>
        </p:nvSpPr>
        <p:spPr>
          <a:xfrm>
            <a:off x="2932233" y="18224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473" name="Google Shape;473;p35"/>
          <p:cNvSpPr txBox="1"/>
          <p:nvPr/>
        </p:nvSpPr>
        <p:spPr>
          <a:xfrm>
            <a:off x="3633433" y="18330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latin typeface="Proxima Nova"/>
              <a:ea typeface="Proxima Nova"/>
              <a:cs typeface="Proxima Nova"/>
              <a:sym typeface="Proxima Nova"/>
            </a:endParaRPr>
          </a:p>
        </p:txBody>
      </p:sp>
      <p:sp>
        <p:nvSpPr>
          <p:cNvPr id="474" name="Google Shape;474;p35"/>
          <p:cNvSpPr txBox="1"/>
          <p:nvPr/>
        </p:nvSpPr>
        <p:spPr>
          <a:xfrm>
            <a:off x="4334633" y="1833148"/>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475" name="Google Shape;475;p35"/>
          <p:cNvSpPr txBox="1"/>
          <p:nvPr/>
        </p:nvSpPr>
        <p:spPr>
          <a:xfrm>
            <a:off x="5105067" y="1833151"/>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7</a:t>
            </a:r>
            <a:endParaRPr sz="1067" b="1">
              <a:solidFill>
                <a:srgbClr val="FF0000"/>
              </a:solidFill>
              <a:latin typeface="Proxima Nova"/>
              <a:ea typeface="Proxima Nova"/>
              <a:cs typeface="Proxima Nova"/>
              <a:sym typeface="Proxima Nova"/>
            </a:endParaRPr>
          </a:p>
        </p:txBody>
      </p:sp>
      <p:sp>
        <p:nvSpPr>
          <p:cNvPr id="476" name="Google Shape;476;p35"/>
          <p:cNvSpPr txBox="1"/>
          <p:nvPr/>
        </p:nvSpPr>
        <p:spPr>
          <a:xfrm>
            <a:off x="5898367" y="18236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477" name="Google Shape;477;p35"/>
          <p:cNvSpPr txBox="1"/>
          <p:nvPr/>
        </p:nvSpPr>
        <p:spPr>
          <a:xfrm>
            <a:off x="6576700" y="18331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478" name="Google Shape;478;p35"/>
          <p:cNvSpPr txBox="1"/>
          <p:nvPr/>
        </p:nvSpPr>
        <p:spPr>
          <a:xfrm>
            <a:off x="7169700" y="1833151"/>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479" name="Google Shape;479;p35"/>
          <p:cNvSpPr txBox="1"/>
          <p:nvPr/>
        </p:nvSpPr>
        <p:spPr>
          <a:xfrm>
            <a:off x="674517" y="8457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480" name="Google Shape;480;p35"/>
          <p:cNvSpPr txBox="1"/>
          <p:nvPr/>
        </p:nvSpPr>
        <p:spPr>
          <a:xfrm>
            <a:off x="1385717" y="8457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481" name="Google Shape;481;p35"/>
          <p:cNvSpPr txBox="1"/>
          <p:nvPr/>
        </p:nvSpPr>
        <p:spPr>
          <a:xfrm>
            <a:off x="2003284" y="853117"/>
            <a:ext cx="735616"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482" name="Google Shape;482;p35"/>
          <p:cNvSpPr txBox="1"/>
          <p:nvPr/>
        </p:nvSpPr>
        <p:spPr>
          <a:xfrm>
            <a:off x="2734084" y="853117"/>
            <a:ext cx="706016"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483" name="Google Shape;483;p35"/>
          <p:cNvSpPr txBox="1"/>
          <p:nvPr/>
        </p:nvSpPr>
        <p:spPr>
          <a:xfrm>
            <a:off x="3475033"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484" name="Google Shape;484;p35"/>
          <p:cNvSpPr txBox="1"/>
          <p:nvPr/>
        </p:nvSpPr>
        <p:spPr>
          <a:xfrm>
            <a:off x="4176233"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485" name="Google Shape;485;p35"/>
          <p:cNvSpPr txBox="1"/>
          <p:nvPr/>
        </p:nvSpPr>
        <p:spPr>
          <a:xfrm>
            <a:off x="4971767" y="853117"/>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Sheela</a:t>
            </a:r>
            <a:endParaRPr sz="800" b="1">
              <a:solidFill>
                <a:srgbClr val="FF0000"/>
              </a:solidFill>
              <a:latin typeface="Proxima Nova"/>
              <a:ea typeface="Proxima Nova"/>
              <a:cs typeface="Proxima Nova"/>
              <a:sym typeface="Proxima Nova"/>
            </a:endParaRPr>
          </a:p>
        </p:txBody>
      </p:sp>
      <p:sp>
        <p:nvSpPr>
          <p:cNvPr id="486" name="Google Shape;486;p35"/>
          <p:cNvSpPr txBox="1"/>
          <p:nvPr/>
        </p:nvSpPr>
        <p:spPr>
          <a:xfrm>
            <a:off x="5720133"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487" name="Google Shape;487;p35"/>
          <p:cNvSpPr txBox="1"/>
          <p:nvPr/>
        </p:nvSpPr>
        <p:spPr>
          <a:xfrm>
            <a:off x="6383700"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488" name="Google Shape;488;p35"/>
          <p:cNvSpPr txBox="1"/>
          <p:nvPr/>
        </p:nvSpPr>
        <p:spPr>
          <a:xfrm>
            <a:off x="7094900" y="8531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489" name="Google Shape;489;p35"/>
          <p:cNvPicPr preferRelativeResize="0"/>
          <p:nvPr/>
        </p:nvPicPr>
        <p:blipFill>
          <a:blip r:embed="rId3">
            <a:alphaModFix/>
          </a:blip>
          <a:stretch>
            <a:fillRect/>
          </a:stretch>
        </p:blipFill>
        <p:spPr>
          <a:xfrm>
            <a:off x="828633" y="1278884"/>
            <a:ext cx="281600" cy="554273"/>
          </a:xfrm>
          <a:prstGeom prst="rect">
            <a:avLst/>
          </a:prstGeom>
          <a:noFill/>
          <a:ln>
            <a:noFill/>
          </a:ln>
        </p:spPr>
      </p:pic>
      <p:pic>
        <p:nvPicPr>
          <p:cNvPr id="490" name="Google Shape;490;p35"/>
          <p:cNvPicPr preferRelativeResize="0"/>
          <p:nvPr/>
        </p:nvPicPr>
        <p:blipFill>
          <a:blip r:embed="rId3">
            <a:alphaModFix/>
          </a:blip>
          <a:stretch>
            <a:fillRect/>
          </a:stretch>
        </p:blipFill>
        <p:spPr>
          <a:xfrm>
            <a:off x="1536400" y="1278884"/>
            <a:ext cx="281600" cy="554273"/>
          </a:xfrm>
          <a:prstGeom prst="rect">
            <a:avLst/>
          </a:prstGeom>
          <a:noFill/>
          <a:ln>
            <a:noFill/>
          </a:ln>
        </p:spPr>
      </p:pic>
      <p:pic>
        <p:nvPicPr>
          <p:cNvPr id="491" name="Google Shape;491;p35"/>
          <p:cNvPicPr preferRelativeResize="0"/>
          <p:nvPr/>
        </p:nvPicPr>
        <p:blipFill>
          <a:blip r:embed="rId3">
            <a:alphaModFix/>
          </a:blip>
          <a:stretch>
            <a:fillRect/>
          </a:stretch>
        </p:blipFill>
        <p:spPr>
          <a:xfrm>
            <a:off x="2231033" y="1297550"/>
            <a:ext cx="281600" cy="554273"/>
          </a:xfrm>
          <a:prstGeom prst="rect">
            <a:avLst/>
          </a:prstGeom>
          <a:noFill/>
          <a:ln>
            <a:noFill/>
          </a:ln>
        </p:spPr>
      </p:pic>
      <p:pic>
        <p:nvPicPr>
          <p:cNvPr id="492" name="Google Shape;492;p35"/>
          <p:cNvPicPr preferRelativeResize="0"/>
          <p:nvPr/>
        </p:nvPicPr>
        <p:blipFill>
          <a:blip r:embed="rId3">
            <a:alphaModFix/>
          </a:blip>
          <a:stretch>
            <a:fillRect/>
          </a:stretch>
        </p:blipFill>
        <p:spPr>
          <a:xfrm>
            <a:off x="2932233" y="1297550"/>
            <a:ext cx="281600" cy="554273"/>
          </a:xfrm>
          <a:prstGeom prst="rect">
            <a:avLst/>
          </a:prstGeom>
          <a:noFill/>
          <a:ln>
            <a:noFill/>
          </a:ln>
        </p:spPr>
      </p:pic>
      <p:pic>
        <p:nvPicPr>
          <p:cNvPr id="493" name="Google Shape;493;p35"/>
          <p:cNvPicPr preferRelativeResize="0"/>
          <p:nvPr/>
        </p:nvPicPr>
        <p:blipFill>
          <a:blip r:embed="rId4">
            <a:alphaModFix/>
          </a:blip>
          <a:stretch>
            <a:fillRect/>
          </a:stretch>
        </p:blipFill>
        <p:spPr>
          <a:xfrm>
            <a:off x="5840884" y="1216433"/>
            <a:ext cx="281600" cy="579880"/>
          </a:xfrm>
          <a:prstGeom prst="rect">
            <a:avLst/>
          </a:prstGeom>
          <a:noFill/>
          <a:ln>
            <a:noFill/>
          </a:ln>
        </p:spPr>
      </p:pic>
      <p:pic>
        <p:nvPicPr>
          <p:cNvPr id="494" name="Google Shape;494;p35"/>
          <p:cNvPicPr preferRelativeResize="0"/>
          <p:nvPr/>
        </p:nvPicPr>
        <p:blipFill>
          <a:blip r:embed="rId4">
            <a:alphaModFix/>
          </a:blip>
          <a:stretch>
            <a:fillRect/>
          </a:stretch>
        </p:blipFill>
        <p:spPr>
          <a:xfrm>
            <a:off x="6505284" y="1221200"/>
            <a:ext cx="281600" cy="579880"/>
          </a:xfrm>
          <a:prstGeom prst="rect">
            <a:avLst/>
          </a:prstGeom>
          <a:noFill/>
          <a:ln>
            <a:noFill/>
          </a:ln>
        </p:spPr>
      </p:pic>
      <p:pic>
        <p:nvPicPr>
          <p:cNvPr id="495" name="Google Shape;495;p35"/>
          <p:cNvPicPr preferRelativeResize="0"/>
          <p:nvPr/>
        </p:nvPicPr>
        <p:blipFill>
          <a:blip r:embed="rId4">
            <a:alphaModFix/>
          </a:blip>
          <a:stretch>
            <a:fillRect/>
          </a:stretch>
        </p:blipFill>
        <p:spPr>
          <a:xfrm>
            <a:off x="7238933" y="1221200"/>
            <a:ext cx="281600" cy="579880"/>
          </a:xfrm>
          <a:prstGeom prst="rect">
            <a:avLst/>
          </a:prstGeom>
          <a:noFill/>
          <a:ln>
            <a:noFill/>
          </a:ln>
        </p:spPr>
      </p:pic>
      <p:graphicFrame>
        <p:nvGraphicFramePr>
          <p:cNvPr id="496" name="Google Shape;496;p35"/>
          <p:cNvGraphicFramePr/>
          <p:nvPr/>
        </p:nvGraphicFramePr>
        <p:xfrm>
          <a:off x="8668533" y="954923"/>
          <a:ext cx="3483399" cy="1280040"/>
        </p:xfrm>
        <a:graphic>
          <a:graphicData uri="http://schemas.openxmlformats.org/drawingml/2006/table">
            <a:tbl>
              <a:tblPr>
                <a:noFill/>
              </a:tblPr>
              <a:tblGrid>
                <a:gridCol w="1161133">
                  <a:extLst>
                    <a:ext uri="{9D8B030D-6E8A-4147-A177-3AD203B41FA5}">
                      <a16:colId xmlns:a16="http://schemas.microsoft.com/office/drawing/2014/main" val="20000"/>
                    </a:ext>
                  </a:extLst>
                </a:gridCol>
                <a:gridCol w="1161133">
                  <a:extLst>
                    <a:ext uri="{9D8B030D-6E8A-4147-A177-3AD203B41FA5}">
                      <a16:colId xmlns:a16="http://schemas.microsoft.com/office/drawing/2014/main" val="20001"/>
                    </a:ext>
                  </a:extLst>
                </a:gridCol>
                <a:gridCol w="1161133">
                  <a:extLst>
                    <a:ext uri="{9D8B030D-6E8A-4147-A177-3AD203B41FA5}">
                      <a16:colId xmlns:a16="http://schemas.microsoft.com/office/drawing/2014/main" val="20002"/>
                    </a:ext>
                  </a:extLst>
                </a:gridCol>
              </a:tblGrid>
              <a:tr h="426680">
                <a:tc gridSpan="3">
                  <a:txBody>
                    <a:bodyPr/>
                    <a:lstStyle/>
                    <a:p>
                      <a:pPr marL="0" lvl="0" indent="0" algn="ctr" rtl="0">
                        <a:spcBef>
                          <a:spcPts val="0"/>
                        </a:spcBef>
                        <a:spcAft>
                          <a:spcPts val="0"/>
                        </a:spcAft>
                        <a:buNone/>
                      </a:pPr>
                      <a:r>
                        <a:rPr lang="en" sz="1200" b="1"/>
                        <a:t>Late arrival Median values</a:t>
                      </a:r>
                      <a:endParaRPr sz="1200" b="1"/>
                    </a:p>
                  </a:txBody>
                  <a:tcPr marL="121900" marR="121900" marT="121900" marB="12190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6680">
                <a:tc>
                  <a:txBody>
                    <a:bodyPr/>
                    <a:lstStyle/>
                    <a:p>
                      <a:pPr marL="0" lvl="0" indent="0" algn="ctr" rtl="0">
                        <a:spcBef>
                          <a:spcPts val="0"/>
                        </a:spcBef>
                        <a:spcAft>
                          <a:spcPts val="0"/>
                        </a:spcAft>
                        <a:buNone/>
                      </a:pPr>
                      <a:r>
                        <a:rPr lang="en" sz="1200"/>
                        <a:t>Justin</a:t>
                      </a:r>
                      <a:endParaRPr sz="1200"/>
                    </a:p>
                  </a:txBody>
                  <a:tcPr marL="121900" marR="121900" marT="121900" marB="121900"/>
                </a:tc>
                <a:tc>
                  <a:txBody>
                    <a:bodyPr/>
                    <a:lstStyle/>
                    <a:p>
                      <a:pPr marL="0" lvl="0" indent="0" algn="ctr" rtl="0">
                        <a:spcBef>
                          <a:spcPts val="0"/>
                        </a:spcBef>
                        <a:spcAft>
                          <a:spcPts val="0"/>
                        </a:spcAft>
                        <a:buNone/>
                      </a:pPr>
                      <a:r>
                        <a:rPr lang="en" sz="1200"/>
                        <a:t>Rakesh</a:t>
                      </a:r>
                      <a:endParaRPr sz="1200"/>
                    </a:p>
                  </a:txBody>
                  <a:tcPr marL="121900" marR="121900" marT="121900" marB="121900"/>
                </a:tc>
                <a:tc>
                  <a:txBody>
                    <a:bodyPr/>
                    <a:lstStyle/>
                    <a:p>
                      <a:pPr marL="0" lvl="0" indent="0" algn="ctr" rtl="0">
                        <a:spcBef>
                          <a:spcPts val="0"/>
                        </a:spcBef>
                        <a:spcAft>
                          <a:spcPts val="0"/>
                        </a:spcAft>
                        <a:buNone/>
                      </a:pPr>
                      <a:r>
                        <a:rPr lang="en" sz="1200"/>
                        <a:t>Sheela</a:t>
                      </a:r>
                      <a:endParaRPr sz="1200"/>
                    </a:p>
                  </a:txBody>
                  <a:tcPr marL="121900" marR="121900" marT="121900" marB="121900"/>
                </a:tc>
                <a:extLst>
                  <a:ext uri="{0D108BD9-81ED-4DB2-BD59-A6C34878D82A}">
                    <a16:rowId xmlns:a16="http://schemas.microsoft.com/office/drawing/2014/main" val="10001"/>
                  </a:ext>
                </a:extLst>
              </a:tr>
              <a:tr h="426680">
                <a:tc>
                  <a:txBody>
                    <a:bodyPr/>
                    <a:lstStyle/>
                    <a:p>
                      <a:pPr marL="0" lvl="0" indent="0" algn="ctr" rtl="0">
                        <a:spcBef>
                          <a:spcPts val="0"/>
                        </a:spcBef>
                        <a:spcAft>
                          <a:spcPts val="0"/>
                        </a:spcAft>
                        <a:buNone/>
                      </a:pPr>
                      <a:r>
                        <a:rPr lang="en" sz="1200"/>
                        <a:t>-492</a:t>
                      </a:r>
                      <a:endParaRPr sz="1200"/>
                    </a:p>
                  </a:txBody>
                  <a:tcPr marL="121900" marR="121900" marT="121900" marB="121900"/>
                </a:tc>
                <a:tc>
                  <a:txBody>
                    <a:bodyPr/>
                    <a:lstStyle/>
                    <a:p>
                      <a:pPr marL="0" lvl="0" indent="0" algn="ctr" rtl="0">
                        <a:spcBef>
                          <a:spcPts val="0"/>
                        </a:spcBef>
                        <a:spcAft>
                          <a:spcPts val="0"/>
                        </a:spcAft>
                        <a:buNone/>
                      </a:pPr>
                      <a:r>
                        <a:rPr lang="en" sz="1200"/>
                        <a:t>0</a:t>
                      </a:r>
                      <a:endParaRPr sz="1200"/>
                    </a:p>
                  </a:txBody>
                  <a:tcPr marL="121900" marR="121900" marT="121900" marB="121900"/>
                </a:tc>
                <a:tc>
                  <a:txBody>
                    <a:bodyPr/>
                    <a:lstStyle/>
                    <a:p>
                      <a:pPr marL="0" lvl="0" indent="0" algn="ctr" rtl="0">
                        <a:spcBef>
                          <a:spcPts val="0"/>
                        </a:spcBef>
                        <a:spcAft>
                          <a:spcPts val="0"/>
                        </a:spcAft>
                        <a:buNone/>
                      </a:pPr>
                      <a:r>
                        <a:rPr lang="en" sz="1200" b="1">
                          <a:solidFill>
                            <a:srgbClr val="FF0000"/>
                          </a:solidFill>
                        </a:rPr>
                        <a:t>-769</a:t>
                      </a:r>
                      <a:endParaRPr sz="1200" b="1">
                        <a:solidFill>
                          <a:srgbClr val="FF0000"/>
                        </a:solidFill>
                      </a:endParaRPr>
                    </a:p>
                  </a:txBody>
                  <a:tcPr marL="121900" marR="121900" marT="121900" marB="121900"/>
                </a:tc>
                <a:extLst>
                  <a:ext uri="{0D108BD9-81ED-4DB2-BD59-A6C34878D82A}">
                    <a16:rowId xmlns:a16="http://schemas.microsoft.com/office/drawing/2014/main" val="10002"/>
                  </a:ext>
                </a:extLst>
              </a:tr>
            </a:tbl>
          </a:graphicData>
        </a:graphic>
      </p:graphicFrame>
      <p:sp>
        <p:nvSpPr>
          <p:cNvPr id="497" name="Google Shape;497;p35"/>
          <p:cNvSpPr/>
          <p:nvPr/>
        </p:nvSpPr>
        <p:spPr>
          <a:xfrm>
            <a:off x="8071700" y="1359767"/>
            <a:ext cx="451600" cy="554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8" name="Google Shape;498;p35"/>
          <p:cNvSpPr/>
          <p:nvPr/>
        </p:nvSpPr>
        <p:spPr>
          <a:xfrm>
            <a:off x="792600"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99" name="Google Shape;499;p35"/>
          <p:cNvSpPr/>
          <p:nvPr/>
        </p:nvSpPr>
        <p:spPr>
          <a:xfrm>
            <a:off x="1480667" y="28127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0" name="Google Shape;500;p35"/>
          <p:cNvSpPr/>
          <p:nvPr/>
        </p:nvSpPr>
        <p:spPr>
          <a:xfrm>
            <a:off x="2181867" y="28127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1" name="Google Shape;501;p35"/>
          <p:cNvSpPr/>
          <p:nvPr/>
        </p:nvSpPr>
        <p:spPr>
          <a:xfrm>
            <a:off x="2883067"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2" name="Google Shape;502;p35"/>
          <p:cNvSpPr/>
          <p:nvPr/>
        </p:nvSpPr>
        <p:spPr>
          <a:xfrm>
            <a:off x="3584267"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3" name="Google Shape;503;p35"/>
          <p:cNvSpPr/>
          <p:nvPr/>
        </p:nvSpPr>
        <p:spPr>
          <a:xfrm>
            <a:off x="4285467"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4" name="Google Shape;504;p35"/>
          <p:cNvSpPr/>
          <p:nvPr/>
        </p:nvSpPr>
        <p:spPr>
          <a:xfrm>
            <a:off x="5055900" y="28127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5" name="Google Shape;505;p35"/>
          <p:cNvSpPr/>
          <p:nvPr/>
        </p:nvSpPr>
        <p:spPr>
          <a:xfrm>
            <a:off x="5826333" y="28127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6" name="Google Shape;506;p35"/>
          <p:cNvSpPr/>
          <p:nvPr/>
        </p:nvSpPr>
        <p:spPr>
          <a:xfrm>
            <a:off x="6527533" y="28127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7" name="Google Shape;507;p35"/>
          <p:cNvSpPr/>
          <p:nvPr/>
        </p:nvSpPr>
        <p:spPr>
          <a:xfrm>
            <a:off x="7228733" y="281271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08" name="Google Shape;508;p35"/>
          <p:cNvSpPr txBox="1"/>
          <p:nvPr/>
        </p:nvSpPr>
        <p:spPr>
          <a:xfrm>
            <a:off x="894200" y="35210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509" name="Google Shape;509;p35"/>
          <p:cNvSpPr txBox="1"/>
          <p:nvPr/>
        </p:nvSpPr>
        <p:spPr>
          <a:xfrm>
            <a:off x="1588867" y="35200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510" name="Google Shape;510;p35"/>
          <p:cNvSpPr txBox="1"/>
          <p:nvPr/>
        </p:nvSpPr>
        <p:spPr>
          <a:xfrm>
            <a:off x="2290067" y="35307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511" name="Google Shape;511;p35"/>
          <p:cNvSpPr txBox="1"/>
          <p:nvPr/>
        </p:nvSpPr>
        <p:spPr>
          <a:xfrm>
            <a:off x="2991267" y="35200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512" name="Google Shape;512;p35"/>
          <p:cNvSpPr txBox="1"/>
          <p:nvPr/>
        </p:nvSpPr>
        <p:spPr>
          <a:xfrm>
            <a:off x="3692467" y="3530717"/>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513" name="Google Shape;513;p35"/>
          <p:cNvSpPr txBox="1"/>
          <p:nvPr/>
        </p:nvSpPr>
        <p:spPr>
          <a:xfrm>
            <a:off x="4393667" y="3530781"/>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514" name="Google Shape;514;p35"/>
          <p:cNvSpPr txBox="1"/>
          <p:nvPr/>
        </p:nvSpPr>
        <p:spPr>
          <a:xfrm>
            <a:off x="5164100" y="35307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515" name="Google Shape;515;p35"/>
          <p:cNvSpPr txBox="1"/>
          <p:nvPr/>
        </p:nvSpPr>
        <p:spPr>
          <a:xfrm>
            <a:off x="5957400" y="35212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516" name="Google Shape;516;p35"/>
          <p:cNvSpPr txBox="1"/>
          <p:nvPr/>
        </p:nvSpPr>
        <p:spPr>
          <a:xfrm>
            <a:off x="6635733" y="35307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517" name="Google Shape;517;p35"/>
          <p:cNvSpPr txBox="1"/>
          <p:nvPr/>
        </p:nvSpPr>
        <p:spPr>
          <a:xfrm>
            <a:off x="7228733" y="3530784"/>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518" name="Google Shape;518;p35"/>
          <p:cNvSpPr txBox="1"/>
          <p:nvPr/>
        </p:nvSpPr>
        <p:spPr>
          <a:xfrm>
            <a:off x="733551" y="25433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519" name="Google Shape;519;p35"/>
          <p:cNvSpPr txBox="1"/>
          <p:nvPr/>
        </p:nvSpPr>
        <p:spPr>
          <a:xfrm>
            <a:off x="1444751" y="25433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520" name="Google Shape;520;p35"/>
          <p:cNvSpPr txBox="1"/>
          <p:nvPr/>
        </p:nvSpPr>
        <p:spPr>
          <a:xfrm>
            <a:off x="2062317" y="2550751"/>
            <a:ext cx="761716"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521" name="Google Shape;521;p35"/>
          <p:cNvSpPr txBox="1"/>
          <p:nvPr/>
        </p:nvSpPr>
        <p:spPr>
          <a:xfrm>
            <a:off x="2793117" y="2550751"/>
            <a:ext cx="706350"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522" name="Google Shape;522;p35"/>
          <p:cNvSpPr txBox="1"/>
          <p:nvPr/>
        </p:nvSpPr>
        <p:spPr>
          <a:xfrm>
            <a:off x="3534067" y="2550751"/>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523" name="Google Shape;523;p35"/>
          <p:cNvSpPr txBox="1"/>
          <p:nvPr/>
        </p:nvSpPr>
        <p:spPr>
          <a:xfrm>
            <a:off x="4235267"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524" name="Google Shape;524;p35"/>
          <p:cNvSpPr txBox="1"/>
          <p:nvPr/>
        </p:nvSpPr>
        <p:spPr>
          <a:xfrm>
            <a:off x="5030800"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525" name="Google Shape;525;p35"/>
          <p:cNvSpPr txBox="1"/>
          <p:nvPr/>
        </p:nvSpPr>
        <p:spPr>
          <a:xfrm>
            <a:off x="5779167"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26" name="Google Shape;526;p35"/>
          <p:cNvSpPr txBox="1"/>
          <p:nvPr/>
        </p:nvSpPr>
        <p:spPr>
          <a:xfrm>
            <a:off x="6442733"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27" name="Google Shape;527;p35"/>
          <p:cNvSpPr txBox="1"/>
          <p:nvPr/>
        </p:nvSpPr>
        <p:spPr>
          <a:xfrm>
            <a:off x="7153933" y="25507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528" name="Google Shape;528;p35"/>
          <p:cNvPicPr preferRelativeResize="0"/>
          <p:nvPr/>
        </p:nvPicPr>
        <p:blipFill>
          <a:blip r:embed="rId3">
            <a:alphaModFix/>
          </a:blip>
          <a:stretch>
            <a:fillRect/>
          </a:stretch>
        </p:blipFill>
        <p:spPr>
          <a:xfrm>
            <a:off x="887667" y="2976517"/>
            <a:ext cx="281600" cy="554273"/>
          </a:xfrm>
          <a:prstGeom prst="rect">
            <a:avLst/>
          </a:prstGeom>
          <a:noFill/>
          <a:ln>
            <a:noFill/>
          </a:ln>
        </p:spPr>
      </p:pic>
      <p:pic>
        <p:nvPicPr>
          <p:cNvPr id="529" name="Google Shape;529;p35"/>
          <p:cNvPicPr preferRelativeResize="0"/>
          <p:nvPr/>
        </p:nvPicPr>
        <p:blipFill>
          <a:blip r:embed="rId3">
            <a:alphaModFix/>
          </a:blip>
          <a:stretch>
            <a:fillRect/>
          </a:stretch>
        </p:blipFill>
        <p:spPr>
          <a:xfrm>
            <a:off x="1595433" y="2976517"/>
            <a:ext cx="281600" cy="554273"/>
          </a:xfrm>
          <a:prstGeom prst="rect">
            <a:avLst/>
          </a:prstGeom>
          <a:noFill/>
          <a:ln>
            <a:noFill/>
          </a:ln>
        </p:spPr>
      </p:pic>
      <p:pic>
        <p:nvPicPr>
          <p:cNvPr id="530" name="Google Shape;530;p35"/>
          <p:cNvPicPr preferRelativeResize="0"/>
          <p:nvPr/>
        </p:nvPicPr>
        <p:blipFill>
          <a:blip r:embed="rId3">
            <a:alphaModFix/>
          </a:blip>
          <a:stretch>
            <a:fillRect/>
          </a:stretch>
        </p:blipFill>
        <p:spPr>
          <a:xfrm>
            <a:off x="2290067" y="2995184"/>
            <a:ext cx="281600" cy="554273"/>
          </a:xfrm>
          <a:prstGeom prst="rect">
            <a:avLst/>
          </a:prstGeom>
          <a:noFill/>
          <a:ln>
            <a:noFill/>
          </a:ln>
        </p:spPr>
      </p:pic>
      <p:pic>
        <p:nvPicPr>
          <p:cNvPr id="531" name="Google Shape;531;p35"/>
          <p:cNvPicPr preferRelativeResize="0"/>
          <p:nvPr/>
        </p:nvPicPr>
        <p:blipFill>
          <a:blip r:embed="rId3">
            <a:alphaModFix/>
          </a:blip>
          <a:stretch>
            <a:fillRect/>
          </a:stretch>
        </p:blipFill>
        <p:spPr>
          <a:xfrm>
            <a:off x="2991267" y="2995184"/>
            <a:ext cx="281600" cy="554273"/>
          </a:xfrm>
          <a:prstGeom prst="rect">
            <a:avLst/>
          </a:prstGeom>
          <a:noFill/>
          <a:ln>
            <a:noFill/>
          </a:ln>
        </p:spPr>
      </p:pic>
      <p:pic>
        <p:nvPicPr>
          <p:cNvPr id="532" name="Google Shape;532;p35"/>
          <p:cNvPicPr preferRelativeResize="0"/>
          <p:nvPr/>
        </p:nvPicPr>
        <p:blipFill>
          <a:blip r:embed="rId4">
            <a:alphaModFix/>
          </a:blip>
          <a:stretch>
            <a:fillRect/>
          </a:stretch>
        </p:blipFill>
        <p:spPr>
          <a:xfrm>
            <a:off x="5899917" y="2914067"/>
            <a:ext cx="281600" cy="579880"/>
          </a:xfrm>
          <a:prstGeom prst="rect">
            <a:avLst/>
          </a:prstGeom>
          <a:noFill/>
          <a:ln>
            <a:noFill/>
          </a:ln>
        </p:spPr>
      </p:pic>
      <p:pic>
        <p:nvPicPr>
          <p:cNvPr id="533" name="Google Shape;533;p35"/>
          <p:cNvPicPr preferRelativeResize="0"/>
          <p:nvPr/>
        </p:nvPicPr>
        <p:blipFill>
          <a:blip r:embed="rId4">
            <a:alphaModFix/>
          </a:blip>
          <a:stretch>
            <a:fillRect/>
          </a:stretch>
        </p:blipFill>
        <p:spPr>
          <a:xfrm>
            <a:off x="6564317" y="2918833"/>
            <a:ext cx="281600" cy="579880"/>
          </a:xfrm>
          <a:prstGeom prst="rect">
            <a:avLst/>
          </a:prstGeom>
          <a:noFill/>
          <a:ln>
            <a:noFill/>
          </a:ln>
        </p:spPr>
      </p:pic>
      <p:pic>
        <p:nvPicPr>
          <p:cNvPr id="534" name="Google Shape;534;p35"/>
          <p:cNvPicPr preferRelativeResize="0"/>
          <p:nvPr/>
        </p:nvPicPr>
        <p:blipFill>
          <a:blip r:embed="rId4">
            <a:alphaModFix/>
          </a:blip>
          <a:stretch>
            <a:fillRect/>
          </a:stretch>
        </p:blipFill>
        <p:spPr>
          <a:xfrm>
            <a:off x="7297967" y="2918833"/>
            <a:ext cx="281600" cy="579880"/>
          </a:xfrm>
          <a:prstGeom prst="rect">
            <a:avLst/>
          </a:prstGeom>
          <a:noFill/>
          <a:ln>
            <a:noFill/>
          </a:ln>
        </p:spPr>
      </p:pic>
      <p:pic>
        <p:nvPicPr>
          <p:cNvPr id="535" name="Google Shape;535;p35"/>
          <p:cNvPicPr preferRelativeResize="0"/>
          <p:nvPr/>
        </p:nvPicPr>
        <p:blipFill>
          <a:blip r:embed="rId3">
            <a:alphaModFix/>
          </a:blip>
          <a:stretch>
            <a:fillRect/>
          </a:stretch>
        </p:blipFill>
        <p:spPr>
          <a:xfrm>
            <a:off x="3692467" y="2935034"/>
            <a:ext cx="281600" cy="554273"/>
          </a:xfrm>
          <a:prstGeom prst="rect">
            <a:avLst/>
          </a:prstGeom>
          <a:noFill/>
          <a:ln>
            <a:noFill/>
          </a:ln>
        </p:spPr>
      </p:pic>
      <p:graphicFrame>
        <p:nvGraphicFramePr>
          <p:cNvPr id="536" name="Google Shape;536;p35"/>
          <p:cNvGraphicFramePr/>
          <p:nvPr/>
        </p:nvGraphicFramePr>
        <p:xfrm>
          <a:off x="8670067" y="2596657"/>
          <a:ext cx="2322266" cy="1280040"/>
        </p:xfrm>
        <a:graphic>
          <a:graphicData uri="http://schemas.openxmlformats.org/drawingml/2006/table">
            <a:tbl>
              <a:tblPr>
                <a:noFill/>
              </a:tblPr>
              <a:tblGrid>
                <a:gridCol w="1161133">
                  <a:extLst>
                    <a:ext uri="{9D8B030D-6E8A-4147-A177-3AD203B41FA5}">
                      <a16:colId xmlns:a16="http://schemas.microsoft.com/office/drawing/2014/main" val="20000"/>
                    </a:ext>
                  </a:extLst>
                </a:gridCol>
                <a:gridCol w="1161133">
                  <a:extLst>
                    <a:ext uri="{9D8B030D-6E8A-4147-A177-3AD203B41FA5}">
                      <a16:colId xmlns:a16="http://schemas.microsoft.com/office/drawing/2014/main" val="20001"/>
                    </a:ext>
                  </a:extLst>
                </a:gridCol>
              </a:tblGrid>
              <a:tr h="426680">
                <a:tc gridSpan="2">
                  <a:txBody>
                    <a:bodyPr/>
                    <a:lstStyle/>
                    <a:p>
                      <a:pPr marL="0" lvl="0" indent="0" algn="ctr" rtl="0">
                        <a:spcBef>
                          <a:spcPts val="0"/>
                        </a:spcBef>
                        <a:spcAft>
                          <a:spcPts val="0"/>
                        </a:spcAft>
                        <a:buNone/>
                      </a:pPr>
                      <a:r>
                        <a:rPr lang="en" sz="1200" b="1"/>
                        <a:t>Late arrival Median values</a:t>
                      </a:r>
                      <a:endParaRPr sz="1200" b="1"/>
                    </a:p>
                  </a:txBody>
                  <a:tcPr marL="121900" marR="121900" marT="121900" marB="121900"/>
                </a:tc>
                <a:tc hMerge="1">
                  <a:txBody>
                    <a:bodyPr/>
                    <a:lstStyle/>
                    <a:p>
                      <a:endParaRPr lang="en-US"/>
                    </a:p>
                  </a:txBody>
                  <a:tcPr/>
                </a:tc>
                <a:extLst>
                  <a:ext uri="{0D108BD9-81ED-4DB2-BD59-A6C34878D82A}">
                    <a16:rowId xmlns:a16="http://schemas.microsoft.com/office/drawing/2014/main" val="10000"/>
                  </a:ext>
                </a:extLst>
              </a:tr>
              <a:tr h="426680">
                <a:tc>
                  <a:txBody>
                    <a:bodyPr/>
                    <a:lstStyle/>
                    <a:p>
                      <a:pPr marL="0" lvl="0" indent="0" algn="ctr" rtl="0">
                        <a:spcBef>
                          <a:spcPts val="0"/>
                        </a:spcBef>
                        <a:spcAft>
                          <a:spcPts val="0"/>
                        </a:spcAft>
                        <a:buNone/>
                      </a:pPr>
                      <a:r>
                        <a:rPr lang="en" sz="1200"/>
                        <a:t>Justin</a:t>
                      </a:r>
                      <a:endParaRPr sz="1200"/>
                    </a:p>
                  </a:txBody>
                  <a:tcPr marL="121900" marR="121900" marT="121900" marB="121900"/>
                </a:tc>
                <a:tc>
                  <a:txBody>
                    <a:bodyPr/>
                    <a:lstStyle/>
                    <a:p>
                      <a:pPr marL="0" lvl="0" indent="0" algn="ctr" rtl="0">
                        <a:spcBef>
                          <a:spcPts val="0"/>
                        </a:spcBef>
                        <a:spcAft>
                          <a:spcPts val="0"/>
                        </a:spcAft>
                        <a:buNone/>
                      </a:pPr>
                      <a:r>
                        <a:rPr lang="en" sz="1200"/>
                        <a:t>Rakesh</a:t>
                      </a:r>
                      <a:endParaRPr sz="1200"/>
                    </a:p>
                  </a:txBody>
                  <a:tcPr marL="121900" marR="121900" marT="121900" marB="121900"/>
                </a:tc>
                <a:extLst>
                  <a:ext uri="{0D108BD9-81ED-4DB2-BD59-A6C34878D82A}">
                    <a16:rowId xmlns:a16="http://schemas.microsoft.com/office/drawing/2014/main" val="10001"/>
                  </a:ext>
                </a:extLst>
              </a:tr>
              <a:tr h="426680">
                <a:tc>
                  <a:txBody>
                    <a:bodyPr/>
                    <a:lstStyle/>
                    <a:p>
                      <a:pPr marL="0" lvl="0" indent="0" algn="ctr" rtl="0">
                        <a:spcBef>
                          <a:spcPts val="0"/>
                        </a:spcBef>
                        <a:spcAft>
                          <a:spcPts val="0"/>
                        </a:spcAft>
                        <a:buNone/>
                      </a:pPr>
                      <a:r>
                        <a:rPr lang="en" sz="1200">
                          <a:solidFill>
                            <a:srgbClr val="FF0000"/>
                          </a:solidFill>
                        </a:rPr>
                        <a:t>-492</a:t>
                      </a:r>
                      <a:endParaRPr sz="1200">
                        <a:solidFill>
                          <a:srgbClr val="FF0000"/>
                        </a:solidFill>
                      </a:endParaRPr>
                    </a:p>
                  </a:txBody>
                  <a:tcPr marL="121900" marR="121900" marT="121900" marB="121900"/>
                </a:tc>
                <a:tc>
                  <a:txBody>
                    <a:bodyPr/>
                    <a:lstStyle/>
                    <a:p>
                      <a:pPr marL="0" lvl="0" indent="0" algn="ctr" rtl="0">
                        <a:spcBef>
                          <a:spcPts val="0"/>
                        </a:spcBef>
                        <a:spcAft>
                          <a:spcPts val="0"/>
                        </a:spcAft>
                        <a:buNone/>
                      </a:pPr>
                      <a:r>
                        <a:rPr lang="en" sz="1200"/>
                        <a:t>0</a:t>
                      </a:r>
                      <a:endParaRPr sz="1200"/>
                    </a:p>
                  </a:txBody>
                  <a:tcPr marL="121900" marR="121900" marT="121900" marB="121900"/>
                </a:tc>
                <a:extLst>
                  <a:ext uri="{0D108BD9-81ED-4DB2-BD59-A6C34878D82A}">
                    <a16:rowId xmlns:a16="http://schemas.microsoft.com/office/drawing/2014/main" val="10002"/>
                  </a:ext>
                </a:extLst>
              </a:tr>
            </a:tbl>
          </a:graphicData>
        </a:graphic>
      </p:graphicFrame>
      <p:sp>
        <p:nvSpPr>
          <p:cNvPr id="537" name="Google Shape;537;p35"/>
          <p:cNvSpPr/>
          <p:nvPr/>
        </p:nvSpPr>
        <p:spPr>
          <a:xfrm>
            <a:off x="8107400" y="2920167"/>
            <a:ext cx="451600" cy="554400"/>
          </a:xfrm>
          <a:prstGeom prst="rightArrow">
            <a:avLst>
              <a:gd name="adj1" fmla="val 50000"/>
              <a:gd name="adj2" fmla="val 50000"/>
            </a:avLst>
          </a:prstGeom>
          <a:solidFill>
            <a:srgbClr val="FFFFFF"/>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538" name="Google Shape;538;p35"/>
          <p:cNvPicPr preferRelativeResize="0"/>
          <p:nvPr/>
        </p:nvPicPr>
        <p:blipFill>
          <a:blip r:embed="rId4">
            <a:alphaModFix/>
          </a:blip>
          <a:stretch>
            <a:fillRect/>
          </a:stretch>
        </p:blipFill>
        <p:spPr>
          <a:xfrm>
            <a:off x="5140517" y="2915200"/>
            <a:ext cx="281600" cy="579880"/>
          </a:xfrm>
          <a:prstGeom prst="rect">
            <a:avLst/>
          </a:prstGeom>
          <a:noFill/>
          <a:ln>
            <a:noFill/>
          </a:ln>
        </p:spPr>
      </p:pic>
      <p:pic>
        <p:nvPicPr>
          <p:cNvPr id="539" name="Google Shape;539;p35"/>
          <p:cNvPicPr preferRelativeResize="0"/>
          <p:nvPr/>
        </p:nvPicPr>
        <p:blipFill>
          <a:blip r:embed="rId4">
            <a:alphaModFix/>
          </a:blip>
          <a:stretch>
            <a:fillRect/>
          </a:stretch>
        </p:blipFill>
        <p:spPr>
          <a:xfrm>
            <a:off x="5105067" y="1221217"/>
            <a:ext cx="281600" cy="579880"/>
          </a:xfrm>
          <a:prstGeom prst="rect">
            <a:avLst/>
          </a:prstGeom>
          <a:noFill/>
          <a:ln>
            <a:noFill/>
          </a:ln>
        </p:spPr>
      </p:pic>
      <p:sp>
        <p:nvSpPr>
          <p:cNvPr id="540" name="Google Shape;540;p35"/>
          <p:cNvSpPr/>
          <p:nvPr/>
        </p:nvSpPr>
        <p:spPr>
          <a:xfrm>
            <a:off x="851633"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1" name="Google Shape;541;p35"/>
          <p:cNvSpPr/>
          <p:nvPr/>
        </p:nvSpPr>
        <p:spPr>
          <a:xfrm>
            <a:off x="1539700" y="45204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2" name="Google Shape;542;p35"/>
          <p:cNvSpPr/>
          <p:nvPr/>
        </p:nvSpPr>
        <p:spPr>
          <a:xfrm>
            <a:off x="2240900" y="452046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3" name="Google Shape;543;p35"/>
          <p:cNvSpPr/>
          <p:nvPr/>
        </p:nvSpPr>
        <p:spPr>
          <a:xfrm>
            <a:off x="2942100"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4" name="Google Shape;544;p35"/>
          <p:cNvSpPr/>
          <p:nvPr/>
        </p:nvSpPr>
        <p:spPr>
          <a:xfrm>
            <a:off x="3643300"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5" name="Google Shape;545;p35"/>
          <p:cNvSpPr/>
          <p:nvPr/>
        </p:nvSpPr>
        <p:spPr>
          <a:xfrm>
            <a:off x="4344500"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6" name="Google Shape;546;p35"/>
          <p:cNvSpPr/>
          <p:nvPr/>
        </p:nvSpPr>
        <p:spPr>
          <a:xfrm>
            <a:off x="5114933" y="4520484"/>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7" name="Google Shape;547;p35"/>
          <p:cNvSpPr/>
          <p:nvPr/>
        </p:nvSpPr>
        <p:spPr>
          <a:xfrm>
            <a:off x="5885367" y="45204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8" name="Google Shape;548;p35"/>
          <p:cNvSpPr/>
          <p:nvPr/>
        </p:nvSpPr>
        <p:spPr>
          <a:xfrm>
            <a:off x="6586567" y="4520484"/>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49" name="Google Shape;549;p35"/>
          <p:cNvSpPr/>
          <p:nvPr/>
        </p:nvSpPr>
        <p:spPr>
          <a:xfrm>
            <a:off x="7287767" y="4520484"/>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50" name="Google Shape;550;p35"/>
          <p:cNvSpPr txBox="1"/>
          <p:nvPr/>
        </p:nvSpPr>
        <p:spPr>
          <a:xfrm>
            <a:off x="953233" y="52288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551" name="Google Shape;551;p35"/>
          <p:cNvSpPr txBox="1"/>
          <p:nvPr/>
        </p:nvSpPr>
        <p:spPr>
          <a:xfrm>
            <a:off x="1647900" y="52278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552" name="Google Shape;552;p35"/>
          <p:cNvSpPr txBox="1"/>
          <p:nvPr/>
        </p:nvSpPr>
        <p:spPr>
          <a:xfrm>
            <a:off x="2349100" y="52385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553" name="Google Shape;553;p35"/>
          <p:cNvSpPr txBox="1"/>
          <p:nvPr/>
        </p:nvSpPr>
        <p:spPr>
          <a:xfrm>
            <a:off x="3050300" y="52278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554" name="Google Shape;554;p35"/>
          <p:cNvSpPr txBox="1"/>
          <p:nvPr/>
        </p:nvSpPr>
        <p:spPr>
          <a:xfrm>
            <a:off x="3751500" y="52384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555" name="Google Shape;555;p35"/>
          <p:cNvSpPr txBox="1"/>
          <p:nvPr/>
        </p:nvSpPr>
        <p:spPr>
          <a:xfrm>
            <a:off x="4452700" y="5238548"/>
            <a:ext cx="281600" cy="204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6</a:t>
            </a:r>
            <a:endParaRPr sz="1067" b="1">
              <a:solidFill>
                <a:srgbClr val="FF0000"/>
              </a:solidFill>
              <a:latin typeface="Proxima Nova"/>
              <a:ea typeface="Proxima Nova"/>
              <a:cs typeface="Proxima Nova"/>
              <a:sym typeface="Proxima Nova"/>
            </a:endParaRPr>
          </a:p>
        </p:txBody>
      </p:sp>
      <p:sp>
        <p:nvSpPr>
          <p:cNvPr id="556" name="Google Shape;556;p35"/>
          <p:cNvSpPr txBox="1"/>
          <p:nvPr/>
        </p:nvSpPr>
        <p:spPr>
          <a:xfrm>
            <a:off x="5223133" y="52385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557" name="Google Shape;557;p35"/>
          <p:cNvSpPr txBox="1"/>
          <p:nvPr/>
        </p:nvSpPr>
        <p:spPr>
          <a:xfrm>
            <a:off x="6016433" y="52290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8</a:t>
            </a:r>
            <a:endParaRPr sz="1067" b="1">
              <a:latin typeface="Proxima Nova"/>
              <a:ea typeface="Proxima Nova"/>
              <a:cs typeface="Proxima Nova"/>
              <a:sym typeface="Proxima Nova"/>
            </a:endParaRPr>
          </a:p>
        </p:txBody>
      </p:sp>
      <p:sp>
        <p:nvSpPr>
          <p:cNvPr id="558" name="Google Shape;558;p35"/>
          <p:cNvSpPr txBox="1"/>
          <p:nvPr/>
        </p:nvSpPr>
        <p:spPr>
          <a:xfrm>
            <a:off x="6694767" y="52385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559" name="Google Shape;559;p35"/>
          <p:cNvSpPr txBox="1"/>
          <p:nvPr/>
        </p:nvSpPr>
        <p:spPr>
          <a:xfrm>
            <a:off x="7287767" y="5238551"/>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560" name="Google Shape;560;p35"/>
          <p:cNvSpPr txBox="1"/>
          <p:nvPr/>
        </p:nvSpPr>
        <p:spPr>
          <a:xfrm>
            <a:off x="792584" y="42511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561" name="Google Shape;561;p35"/>
          <p:cNvSpPr txBox="1"/>
          <p:nvPr/>
        </p:nvSpPr>
        <p:spPr>
          <a:xfrm>
            <a:off x="1503784" y="4251112"/>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562" name="Google Shape;562;p35"/>
          <p:cNvSpPr txBox="1"/>
          <p:nvPr/>
        </p:nvSpPr>
        <p:spPr>
          <a:xfrm>
            <a:off x="2121351" y="4258517"/>
            <a:ext cx="696198"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563" name="Google Shape;563;p35"/>
          <p:cNvSpPr txBox="1"/>
          <p:nvPr/>
        </p:nvSpPr>
        <p:spPr>
          <a:xfrm>
            <a:off x="2852150" y="4258517"/>
            <a:ext cx="706349"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564" name="Google Shape;564;p35"/>
          <p:cNvSpPr txBox="1"/>
          <p:nvPr/>
        </p:nvSpPr>
        <p:spPr>
          <a:xfrm>
            <a:off x="3593100"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565" name="Google Shape;565;p35"/>
          <p:cNvSpPr txBox="1"/>
          <p:nvPr/>
        </p:nvSpPr>
        <p:spPr>
          <a:xfrm>
            <a:off x="4294300" y="4258517"/>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Rakesh</a:t>
            </a:r>
            <a:endParaRPr sz="800" b="1">
              <a:solidFill>
                <a:srgbClr val="FF0000"/>
              </a:solidFill>
              <a:latin typeface="Proxima Nova"/>
              <a:ea typeface="Proxima Nova"/>
              <a:cs typeface="Proxima Nova"/>
              <a:sym typeface="Proxima Nova"/>
            </a:endParaRPr>
          </a:p>
        </p:txBody>
      </p:sp>
      <p:sp>
        <p:nvSpPr>
          <p:cNvPr id="566" name="Google Shape;566;p35"/>
          <p:cNvSpPr txBox="1"/>
          <p:nvPr/>
        </p:nvSpPr>
        <p:spPr>
          <a:xfrm>
            <a:off x="5089833"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567" name="Google Shape;567;p35"/>
          <p:cNvSpPr txBox="1"/>
          <p:nvPr/>
        </p:nvSpPr>
        <p:spPr>
          <a:xfrm>
            <a:off x="5838200"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68" name="Google Shape;568;p35"/>
          <p:cNvSpPr txBox="1"/>
          <p:nvPr/>
        </p:nvSpPr>
        <p:spPr>
          <a:xfrm>
            <a:off x="6501767"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69" name="Google Shape;569;p35"/>
          <p:cNvSpPr txBox="1"/>
          <p:nvPr/>
        </p:nvSpPr>
        <p:spPr>
          <a:xfrm>
            <a:off x="7212967" y="4258517"/>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570" name="Google Shape;570;p35"/>
          <p:cNvPicPr preferRelativeResize="0"/>
          <p:nvPr/>
        </p:nvPicPr>
        <p:blipFill>
          <a:blip r:embed="rId3">
            <a:alphaModFix/>
          </a:blip>
          <a:stretch>
            <a:fillRect/>
          </a:stretch>
        </p:blipFill>
        <p:spPr>
          <a:xfrm>
            <a:off x="946700" y="4684284"/>
            <a:ext cx="281600" cy="554273"/>
          </a:xfrm>
          <a:prstGeom prst="rect">
            <a:avLst/>
          </a:prstGeom>
          <a:noFill/>
          <a:ln>
            <a:noFill/>
          </a:ln>
        </p:spPr>
      </p:pic>
      <p:pic>
        <p:nvPicPr>
          <p:cNvPr id="571" name="Google Shape;571;p35"/>
          <p:cNvPicPr preferRelativeResize="0"/>
          <p:nvPr/>
        </p:nvPicPr>
        <p:blipFill>
          <a:blip r:embed="rId3">
            <a:alphaModFix/>
          </a:blip>
          <a:stretch>
            <a:fillRect/>
          </a:stretch>
        </p:blipFill>
        <p:spPr>
          <a:xfrm>
            <a:off x="1654467" y="4684284"/>
            <a:ext cx="281600" cy="554273"/>
          </a:xfrm>
          <a:prstGeom prst="rect">
            <a:avLst/>
          </a:prstGeom>
          <a:noFill/>
          <a:ln>
            <a:noFill/>
          </a:ln>
        </p:spPr>
      </p:pic>
      <p:pic>
        <p:nvPicPr>
          <p:cNvPr id="572" name="Google Shape;572;p35"/>
          <p:cNvPicPr preferRelativeResize="0"/>
          <p:nvPr/>
        </p:nvPicPr>
        <p:blipFill>
          <a:blip r:embed="rId3">
            <a:alphaModFix/>
          </a:blip>
          <a:stretch>
            <a:fillRect/>
          </a:stretch>
        </p:blipFill>
        <p:spPr>
          <a:xfrm>
            <a:off x="2349100" y="4702950"/>
            <a:ext cx="281600" cy="554273"/>
          </a:xfrm>
          <a:prstGeom prst="rect">
            <a:avLst/>
          </a:prstGeom>
          <a:noFill/>
          <a:ln>
            <a:noFill/>
          </a:ln>
        </p:spPr>
      </p:pic>
      <p:pic>
        <p:nvPicPr>
          <p:cNvPr id="573" name="Google Shape;573;p35"/>
          <p:cNvPicPr preferRelativeResize="0"/>
          <p:nvPr/>
        </p:nvPicPr>
        <p:blipFill>
          <a:blip r:embed="rId3">
            <a:alphaModFix/>
          </a:blip>
          <a:stretch>
            <a:fillRect/>
          </a:stretch>
        </p:blipFill>
        <p:spPr>
          <a:xfrm>
            <a:off x="3050300" y="4702950"/>
            <a:ext cx="281600" cy="554273"/>
          </a:xfrm>
          <a:prstGeom prst="rect">
            <a:avLst/>
          </a:prstGeom>
          <a:noFill/>
          <a:ln>
            <a:noFill/>
          </a:ln>
        </p:spPr>
      </p:pic>
      <p:pic>
        <p:nvPicPr>
          <p:cNvPr id="574" name="Google Shape;574;p35"/>
          <p:cNvPicPr preferRelativeResize="0"/>
          <p:nvPr/>
        </p:nvPicPr>
        <p:blipFill>
          <a:blip r:embed="rId4">
            <a:alphaModFix/>
          </a:blip>
          <a:stretch>
            <a:fillRect/>
          </a:stretch>
        </p:blipFill>
        <p:spPr>
          <a:xfrm>
            <a:off x="5958951" y="4621833"/>
            <a:ext cx="281600" cy="579880"/>
          </a:xfrm>
          <a:prstGeom prst="rect">
            <a:avLst/>
          </a:prstGeom>
          <a:noFill/>
          <a:ln>
            <a:noFill/>
          </a:ln>
        </p:spPr>
      </p:pic>
      <p:pic>
        <p:nvPicPr>
          <p:cNvPr id="575" name="Google Shape;575;p35"/>
          <p:cNvPicPr preferRelativeResize="0"/>
          <p:nvPr/>
        </p:nvPicPr>
        <p:blipFill>
          <a:blip r:embed="rId4">
            <a:alphaModFix/>
          </a:blip>
          <a:stretch>
            <a:fillRect/>
          </a:stretch>
        </p:blipFill>
        <p:spPr>
          <a:xfrm>
            <a:off x="6623351" y="4626600"/>
            <a:ext cx="281600" cy="579880"/>
          </a:xfrm>
          <a:prstGeom prst="rect">
            <a:avLst/>
          </a:prstGeom>
          <a:noFill/>
          <a:ln>
            <a:noFill/>
          </a:ln>
        </p:spPr>
      </p:pic>
      <p:pic>
        <p:nvPicPr>
          <p:cNvPr id="576" name="Google Shape;576;p35"/>
          <p:cNvPicPr preferRelativeResize="0"/>
          <p:nvPr/>
        </p:nvPicPr>
        <p:blipFill>
          <a:blip r:embed="rId4">
            <a:alphaModFix/>
          </a:blip>
          <a:stretch>
            <a:fillRect/>
          </a:stretch>
        </p:blipFill>
        <p:spPr>
          <a:xfrm>
            <a:off x="7357000" y="4626600"/>
            <a:ext cx="281600" cy="579880"/>
          </a:xfrm>
          <a:prstGeom prst="rect">
            <a:avLst/>
          </a:prstGeom>
          <a:noFill/>
          <a:ln>
            <a:noFill/>
          </a:ln>
        </p:spPr>
      </p:pic>
      <p:pic>
        <p:nvPicPr>
          <p:cNvPr id="577" name="Google Shape;577;p35"/>
          <p:cNvPicPr preferRelativeResize="0"/>
          <p:nvPr/>
        </p:nvPicPr>
        <p:blipFill>
          <a:blip r:embed="rId3">
            <a:alphaModFix/>
          </a:blip>
          <a:stretch>
            <a:fillRect/>
          </a:stretch>
        </p:blipFill>
        <p:spPr>
          <a:xfrm>
            <a:off x="3751500" y="4642801"/>
            <a:ext cx="281600" cy="554273"/>
          </a:xfrm>
          <a:prstGeom prst="rect">
            <a:avLst/>
          </a:prstGeom>
          <a:noFill/>
          <a:ln>
            <a:noFill/>
          </a:ln>
        </p:spPr>
      </p:pic>
      <p:pic>
        <p:nvPicPr>
          <p:cNvPr id="578" name="Google Shape;578;p35"/>
          <p:cNvPicPr preferRelativeResize="0"/>
          <p:nvPr/>
        </p:nvPicPr>
        <p:blipFill>
          <a:blip r:embed="rId4">
            <a:alphaModFix/>
          </a:blip>
          <a:stretch>
            <a:fillRect/>
          </a:stretch>
        </p:blipFill>
        <p:spPr>
          <a:xfrm>
            <a:off x="5199551" y="4622967"/>
            <a:ext cx="281600" cy="579880"/>
          </a:xfrm>
          <a:prstGeom prst="rect">
            <a:avLst/>
          </a:prstGeom>
          <a:noFill/>
          <a:ln>
            <a:noFill/>
          </a:ln>
        </p:spPr>
      </p:pic>
      <p:pic>
        <p:nvPicPr>
          <p:cNvPr id="579" name="Google Shape;579;p35"/>
          <p:cNvPicPr preferRelativeResize="0"/>
          <p:nvPr/>
        </p:nvPicPr>
        <p:blipFill>
          <a:blip r:embed="rId3">
            <a:alphaModFix/>
          </a:blip>
          <a:stretch>
            <a:fillRect/>
          </a:stretch>
        </p:blipFill>
        <p:spPr>
          <a:xfrm>
            <a:off x="4433217" y="4639401"/>
            <a:ext cx="281600" cy="554273"/>
          </a:xfrm>
          <a:prstGeom prst="rect">
            <a:avLst/>
          </a:prstGeom>
          <a:noFill/>
          <a:ln>
            <a:noFill/>
          </a:ln>
        </p:spPr>
      </p:pic>
      <p:sp>
        <p:nvSpPr>
          <p:cNvPr id="580" name="Google Shape;580;p35"/>
          <p:cNvSpPr txBox="1"/>
          <p:nvPr/>
        </p:nvSpPr>
        <p:spPr>
          <a:xfrm>
            <a:off x="301367" y="5522967"/>
            <a:ext cx="83672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6: </a:t>
            </a:r>
            <a:r>
              <a:rPr lang="en" sz="1200">
                <a:latin typeface="Proxima Nova"/>
                <a:ea typeface="Proxima Nova"/>
                <a:cs typeface="Proxima Nova"/>
                <a:sym typeface="Proxima Nova"/>
              </a:rPr>
              <a:t>Justin, A member arrives is denied entry as lot is full.  An outsider then arrives and he is denied entry as well.</a:t>
            </a:r>
            <a:endParaRPr sz="1200">
              <a:latin typeface="Proxima Nova"/>
              <a:ea typeface="Proxima Nova"/>
              <a:cs typeface="Proxima Nova"/>
              <a:sym typeface="Proxima Nova"/>
            </a:endParaRPr>
          </a:p>
        </p:txBody>
      </p:sp>
      <p:pic>
        <p:nvPicPr>
          <p:cNvPr id="581" name="Google Shape;581;p35"/>
          <p:cNvPicPr preferRelativeResize="0"/>
          <p:nvPr/>
        </p:nvPicPr>
        <p:blipFill>
          <a:blip r:embed="rId3">
            <a:alphaModFix/>
          </a:blip>
          <a:stretch>
            <a:fillRect/>
          </a:stretch>
        </p:blipFill>
        <p:spPr>
          <a:xfrm rot="5400000">
            <a:off x="2255333" y="5829968"/>
            <a:ext cx="281600" cy="554273"/>
          </a:xfrm>
          <a:prstGeom prst="rect">
            <a:avLst/>
          </a:prstGeom>
          <a:noFill/>
          <a:ln>
            <a:noFill/>
          </a:ln>
        </p:spPr>
      </p:pic>
      <p:pic>
        <p:nvPicPr>
          <p:cNvPr id="582" name="Google Shape;582;p35"/>
          <p:cNvPicPr preferRelativeResize="0"/>
          <p:nvPr/>
        </p:nvPicPr>
        <p:blipFill>
          <a:blip r:embed="rId4">
            <a:alphaModFix/>
          </a:blip>
          <a:stretch>
            <a:fillRect/>
          </a:stretch>
        </p:blipFill>
        <p:spPr>
          <a:xfrm rot="5400000">
            <a:off x="2272984" y="6199467"/>
            <a:ext cx="281600" cy="579880"/>
          </a:xfrm>
          <a:prstGeom prst="rect">
            <a:avLst/>
          </a:prstGeom>
          <a:noFill/>
          <a:ln>
            <a:noFill/>
          </a:ln>
        </p:spPr>
      </p:pic>
      <p:pic>
        <p:nvPicPr>
          <p:cNvPr id="583" name="Google Shape;583;p35"/>
          <p:cNvPicPr preferRelativeResize="0"/>
          <p:nvPr/>
        </p:nvPicPr>
        <p:blipFill>
          <a:blip r:embed="rId5">
            <a:alphaModFix/>
          </a:blip>
          <a:stretch>
            <a:fillRect/>
          </a:stretch>
        </p:blipFill>
        <p:spPr>
          <a:xfrm>
            <a:off x="3322034" y="5893669"/>
            <a:ext cx="497997" cy="704432"/>
          </a:xfrm>
          <a:prstGeom prst="rect">
            <a:avLst/>
          </a:prstGeom>
          <a:noFill/>
          <a:ln>
            <a:noFill/>
          </a:ln>
        </p:spPr>
      </p:pic>
      <p:sp>
        <p:nvSpPr>
          <p:cNvPr id="584" name="Google Shape;584;p35"/>
          <p:cNvSpPr txBox="1"/>
          <p:nvPr/>
        </p:nvSpPr>
        <p:spPr>
          <a:xfrm>
            <a:off x="1503800" y="5935767"/>
            <a:ext cx="667600" cy="336000"/>
          </a:xfrm>
          <a:prstGeom prst="rect">
            <a:avLst/>
          </a:prstGeom>
          <a:noFill/>
          <a:ln>
            <a:noFill/>
          </a:ln>
        </p:spPr>
        <p:txBody>
          <a:bodyPr spcFirstLastPara="1" wrap="square" lIns="121900" tIns="121900" rIns="121900" bIns="121900" anchor="t" anchorCtr="0">
            <a:noAutofit/>
          </a:bodyPr>
          <a:lstStyle/>
          <a:p>
            <a:pPr algn="r"/>
            <a:r>
              <a:rPr lang="en" sz="800" b="1">
                <a:latin typeface="Proxima Nova"/>
                <a:ea typeface="Proxima Nova"/>
                <a:cs typeface="Proxima Nova"/>
                <a:sym typeface="Proxima Nova"/>
              </a:rPr>
              <a:t>Justin</a:t>
            </a:r>
            <a:endParaRPr sz="800" b="1">
              <a:latin typeface="Proxima Nova"/>
              <a:ea typeface="Proxima Nova"/>
              <a:cs typeface="Proxima Nova"/>
              <a:sym typeface="Proxima Nova"/>
            </a:endParaRPr>
          </a:p>
        </p:txBody>
      </p:sp>
      <p:sp>
        <p:nvSpPr>
          <p:cNvPr id="585" name="Google Shape;585;p35"/>
          <p:cNvSpPr txBox="1"/>
          <p:nvPr/>
        </p:nvSpPr>
        <p:spPr>
          <a:xfrm>
            <a:off x="1579900" y="6348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586" name="Google Shape;586;p35"/>
          <p:cNvSpPr txBox="1">
            <a:spLocks noGrp="1"/>
          </p:cNvSpPr>
          <p:nvPr>
            <p:ph type="title"/>
          </p:nvPr>
        </p:nvSpPr>
        <p:spPr>
          <a:xfrm>
            <a:off x="0" y="-104000"/>
            <a:ext cx="8155600" cy="554400"/>
          </a:xfrm>
          <a:prstGeom prst="rect">
            <a:avLst/>
          </a:prstGeom>
        </p:spPr>
        <p:txBody>
          <a:bodyPr spcFirstLastPara="1" vert="horz" wrap="square" lIns="121900" tIns="121900" rIns="121900" bIns="121900" rtlCol="0" anchor="t" anchorCtr="0">
            <a:noAutofit/>
          </a:bodyPr>
          <a:lstStyle/>
          <a:p>
            <a:r>
              <a:rPr lang="en" sz="2000" dirty="0"/>
              <a:t>   Use case 2 : Complex parking scenario (2/3)</a:t>
            </a: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90"/>
        <p:cNvGrpSpPr/>
        <p:nvPr/>
      </p:nvGrpSpPr>
      <p:grpSpPr>
        <a:xfrm>
          <a:off x="0" y="0"/>
          <a:ext cx="0" cy="0"/>
          <a:chOff x="0" y="0"/>
          <a:chExt cx="0" cy="0"/>
        </a:xfrm>
      </p:grpSpPr>
      <p:sp>
        <p:nvSpPr>
          <p:cNvPr id="591" name="Google Shape;591;p36"/>
          <p:cNvSpPr/>
          <p:nvPr/>
        </p:nvSpPr>
        <p:spPr>
          <a:xfrm>
            <a:off x="6096000" y="-1"/>
            <a:ext cx="6056000" cy="629933"/>
          </a:xfrm>
          <a:prstGeom prst="rect">
            <a:avLst/>
          </a:prstGeom>
          <a:solidFill>
            <a:srgbClr val="CFE2F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endParaRPr sz="2400"/>
          </a:p>
        </p:txBody>
      </p:sp>
      <p:sp>
        <p:nvSpPr>
          <p:cNvPr id="592" name="Google Shape;592;p36"/>
          <p:cNvSpPr/>
          <p:nvPr/>
        </p:nvSpPr>
        <p:spPr>
          <a:xfrm>
            <a:off x="6270800" y="119367"/>
            <a:ext cx="192000" cy="3360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593" name="Google Shape;593;p36"/>
          <p:cNvSpPr/>
          <p:nvPr/>
        </p:nvSpPr>
        <p:spPr>
          <a:xfrm>
            <a:off x="7718367" y="101600"/>
            <a:ext cx="192000" cy="3360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594" name="Google Shape;594;p36"/>
          <p:cNvPicPr preferRelativeResize="0"/>
          <p:nvPr/>
        </p:nvPicPr>
        <p:blipFill>
          <a:blip r:embed="rId3">
            <a:alphaModFix/>
          </a:blip>
          <a:stretch>
            <a:fillRect/>
          </a:stretch>
        </p:blipFill>
        <p:spPr>
          <a:xfrm>
            <a:off x="9217200" y="48968"/>
            <a:ext cx="281600" cy="554273"/>
          </a:xfrm>
          <a:prstGeom prst="rect">
            <a:avLst/>
          </a:prstGeom>
          <a:noFill/>
          <a:ln>
            <a:noFill/>
          </a:ln>
        </p:spPr>
      </p:pic>
      <p:pic>
        <p:nvPicPr>
          <p:cNvPr id="595" name="Google Shape;595;p36"/>
          <p:cNvPicPr preferRelativeResize="0"/>
          <p:nvPr/>
        </p:nvPicPr>
        <p:blipFill>
          <a:blip r:embed="rId4">
            <a:alphaModFix/>
          </a:blip>
          <a:stretch>
            <a:fillRect/>
          </a:stretch>
        </p:blipFill>
        <p:spPr>
          <a:xfrm>
            <a:off x="10647534" y="-1797"/>
            <a:ext cx="281567" cy="579799"/>
          </a:xfrm>
          <a:prstGeom prst="rect">
            <a:avLst/>
          </a:prstGeom>
          <a:noFill/>
          <a:ln>
            <a:noFill/>
          </a:ln>
        </p:spPr>
      </p:pic>
      <p:sp>
        <p:nvSpPr>
          <p:cNvPr id="596" name="Google Shape;596;p36"/>
          <p:cNvSpPr txBox="1"/>
          <p:nvPr/>
        </p:nvSpPr>
        <p:spPr>
          <a:xfrm>
            <a:off x="6458367" y="6183"/>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spot</a:t>
            </a:r>
            <a:endParaRPr sz="1200">
              <a:latin typeface="Proxima Nova"/>
              <a:ea typeface="Proxima Nova"/>
              <a:cs typeface="Proxima Nova"/>
              <a:sym typeface="Proxima Nova"/>
            </a:endParaRPr>
          </a:p>
        </p:txBody>
      </p:sp>
      <p:sp>
        <p:nvSpPr>
          <p:cNvPr id="597" name="Google Shape;597;p36"/>
          <p:cNvSpPr txBox="1"/>
          <p:nvPr/>
        </p:nvSpPr>
        <p:spPr>
          <a:xfrm>
            <a:off x="7871700" y="17767"/>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spot</a:t>
            </a:r>
            <a:endParaRPr sz="1200">
              <a:latin typeface="Proxima Nova"/>
              <a:ea typeface="Proxima Nova"/>
              <a:cs typeface="Proxima Nova"/>
              <a:sym typeface="Proxima Nova"/>
            </a:endParaRPr>
          </a:p>
        </p:txBody>
      </p:sp>
      <p:sp>
        <p:nvSpPr>
          <p:cNvPr id="598" name="Google Shape;598;p36"/>
          <p:cNvSpPr txBox="1"/>
          <p:nvPr/>
        </p:nvSpPr>
        <p:spPr>
          <a:xfrm>
            <a:off x="9489133" y="120067"/>
            <a:ext cx="11584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Member Car</a:t>
            </a:r>
            <a:endParaRPr sz="1200">
              <a:latin typeface="Proxima Nova"/>
              <a:ea typeface="Proxima Nova"/>
              <a:cs typeface="Proxima Nova"/>
              <a:sym typeface="Proxima Nova"/>
            </a:endParaRPr>
          </a:p>
        </p:txBody>
      </p:sp>
      <p:sp>
        <p:nvSpPr>
          <p:cNvPr id="599" name="Google Shape;599;p36"/>
          <p:cNvSpPr txBox="1"/>
          <p:nvPr/>
        </p:nvSpPr>
        <p:spPr>
          <a:xfrm>
            <a:off x="10919467" y="117200"/>
            <a:ext cx="1251200" cy="336000"/>
          </a:xfrm>
          <a:prstGeom prst="rect">
            <a:avLst/>
          </a:prstGeom>
          <a:noFill/>
          <a:ln>
            <a:noFill/>
          </a:ln>
        </p:spPr>
        <p:txBody>
          <a:bodyPr spcFirstLastPara="1" wrap="square" lIns="121900" tIns="121900" rIns="121900" bIns="121900" anchor="t" anchorCtr="0">
            <a:noAutofit/>
          </a:bodyPr>
          <a:lstStyle/>
          <a:p>
            <a:r>
              <a:rPr lang="en" sz="1200">
                <a:latin typeface="Proxima Nova"/>
                <a:ea typeface="Proxima Nova"/>
                <a:cs typeface="Proxima Nova"/>
                <a:sym typeface="Proxima Nova"/>
              </a:rPr>
              <a:t>Outsider Car</a:t>
            </a:r>
            <a:endParaRPr sz="1200">
              <a:latin typeface="Proxima Nova"/>
              <a:ea typeface="Proxima Nova"/>
              <a:cs typeface="Proxima Nova"/>
              <a:sym typeface="Proxima Nova"/>
            </a:endParaRPr>
          </a:p>
        </p:txBody>
      </p:sp>
      <p:sp>
        <p:nvSpPr>
          <p:cNvPr id="600" name="Google Shape;600;p36"/>
          <p:cNvSpPr txBox="1"/>
          <p:nvPr/>
        </p:nvSpPr>
        <p:spPr>
          <a:xfrm>
            <a:off x="301367" y="556967"/>
            <a:ext cx="72840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7: </a:t>
            </a:r>
            <a:r>
              <a:rPr lang="en" sz="1200">
                <a:latin typeface="Proxima Nova"/>
                <a:ea typeface="Proxima Nova"/>
                <a:cs typeface="Proxima Nova"/>
                <a:sym typeface="Proxima Nova"/>
              </a:rPr>
              <a:t>The 8th spot outsider exits. 8th spot becomes vacant.</a:t>
            </a:r>
            <a:endParaRPr sz="1200">
              <a:latin typeface="Proxima Nova"/>
              <a:ea typeface="Proxima Nova"/>
              <a:cs typeface="Proxima Nova"/>
              <a:sym typeface="Proxima Nova"/>
            </a:endParaRPr>
          </a:p>
        </p:txBody>
      </p:sp>
      <p:sp>
        <p:nvSpPr>
          <p:cNvPr id="601" name="Google Shape;601;p36"/>
          <p:cNvSpPr/>
          <p:nvPr/>
        </p:nvSpPr>
        <p:spPr>
          <a:xfrm>
            <a:off x="851633"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2" name="Google Shape;602;p36"/>
          <p:cNvSpPr/>
          <p:nvPr/>
        </p:nvSpPr>
        <p:spPr>
          <a:xfrm>
            <a:off x="1539700" y="11485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3" name="Google Shape;603;p36"/>
          <p:cNvSpPr/>
          <p:nvPr/>
        </p:nvSpPr>
        <p:spPr>
          <a:xfrm>
            <a:off x="2240900" y="1148500"/>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4" name="Google Shape;604;p36"/>
          <p:cNvSpPr/>
          <p:nvPr/>
        </p:nvSpPr>
        <p:spPr>
          <a:xfrm>
            <a:off x="2942100"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5" name="Google Shape;605;p36"/>
          <p:cNvSpPr/>
          <p:nvPr/>
        </p:nvSpPr>
        <p:spPr>
          <a:xfrm>
            <a:off x="3643300"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6" name="Google Shape;606;p36"/>
          <p:cNvSpPr/>
          <p:nvPr/>
        </p:nvSpPr>
        <p:spPr>
          <a:xfrm>
            <a:off x="4344500"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7" name="Google Shape;607;p36"/>
          <p:cNvSpPr/>
          <p:nvPr/>
        </p:nvSpPr>
        <p:spPr>
          <a:xfrm>
            <a:off x="5114933" y="1148517"/>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8" name="Google Shape;608;p36"/>
          <p:cNvSpPr/>
          <p:nvPr/>
        </p:nvSpPr>
        <p:spPr>
          <a:xfrm>
            <a:off x="5885367" y="11485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09" name="Google Shape;609;p36"/>
          <p:cNvSpPr/>
          <p:nvPr/>
        </p:nvSpPr>
        <p:spPr>
          <a:xfrm>
            <a:off x="6586567" y="1148517"/>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10" name="Google Shape;610;p36"/>
          <p:cNvSpPr/>
          <p:nvPr/>
        </p:nvSpPr>
        <p:spPr>
          <a:xfrm>
            <a:off x="7287767" y="1148517"/>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11" name="Google Shape;611;p36"/>
          <p:cNvSpPr txBox="1"/>
          <p:nvPr/>
        </p:nvSpPr>
        <p:spPr>
          <a:xfrm>
            <a:off x="953233" y="18568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612" name="Google Shape;612;p36"/>
          <p:cNvSpPr txBox="1"/>
          <p:nvPr/>
        </p:nvSpPr>
        <p:spPr>
          <a:xfrm>
            <a:off x="1647900" y="18558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613" name="Google Shape;613;p36"/>
          <p:cNvSpPr txBox="1"/>
          <p:nvPr/>
        </p:nvSpPr>
        <p:spPr>
          <a:xfrm>
            <a:off x="2349100" y="18665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614" name="Google Shape;614;p36"/>
          <p:cNvSpPr txBox="1"/>
          <p:nvPr/>
        </p:nvSpPr>
        <p:spPr>
          <a:xfrm>
            <a:off x="3050300" y="18558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615" name="Google Shape;615;p36"/>
          <p:cNvSpPr txBox="1"/>
          <p:nvPr/>
        </p:nvSpPr>
        <p:spPr>
          <a:xfrm>
            <a:off x="3751500" y="18665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616" name="Google Shape;616;p36"/>
          <p:cNvSpPr txBox="1"/>
          <p:nvPr/>
        </p:nvSpPr>
        <p:spPr>
          <a:xfrm>
            <a:off x="4452700" y="1866581"/>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617" name="Google Shape;617;p36"/>
          <p:cNvSpPr txBox="1"/>
          <p:nvPr/>
        </p:nvSpPr>
        <p:spPr>
          <a:xfrm>
            <a:off x="5223133" y="18665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618" name="Google Shape;618;p36"/>
          <p:cNvSpPr txBox="1"/>
          <p:nvPr/>
        </p:nvSpPr>
        <p:spPr>
          <a:xfrm>
            <a:off x="6016433" y="1857051"/>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8</a:t>
            </a:r>
            <a:endParaRPr sz="1067" b="1">
              <a:solidFill>
                <a:srgbClr val="FF0000"/>
              </a:solidFill>
              <a:latin typeface="Proxima Nova"/>
              <a:ea typeface="Proxima Nova"/>
              <a:cs typeface="Proxima Nova"/>
              <a:sym typeface="Proxima Nova"/>
            </a:endParaRPr>
          </a:p>
        </p:txBody>
      </p:sp>
      <p:sp>
        <p:nvSpPr>
          <p:cNvPr id="619" name="Google Shape;619;p36"/>
          <p:cNvSpPr txBox="1"/>
          <p:nvPr/>
        </p:nvSpPr>
        <p:spPr>
          <a:xfrm>
            <a:off x="6694767" y="18665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620" name="Google Shape;620;p36"/>
          <p:cNvSpPr txBox="1"/>
          <p:nvPr/>
        </p:nvSpPr>
        <p:spPr>
          <a:xfrm>
            <a:off x="7287767" y="1866584"/>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621" name="Google Shape;621;p36"/>
          <p:cNvSpPr txBox="1"/>
          <p:nvPr/>
        </p:nvSpPr>
        <p:spPr>
          <a:xfrm>
            <a:off x="792584" y="8791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622" name="Google Shape;622;p36"/>
          <p:cNvSpPr txBox="1"/>
          <p:nvPr/>
        </p:nvSpPr>
        <p:spPr>
          <a:xfrm>
            <a:off x="1503784" y="879145"/>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623" name="Google Shape;623;p36"/>
          <p:cNvSpPr txBox="1"/>
          <p:nvPr/>
        </p:nvSpPr>
        <p:spPr>
          <a:xfrm>
            <a:off x="2121350" y="886551"/>
            <a:ext cx="730799"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624" name="Google Shape;624;p36"/>
          <p:cNvSpPr txBox="1"/>
          <p:nvPr/>
        </p:nvSpPr>
        <p:spPr>
          <a:xfrm>
            <a:off x="2852150" y="886551"/>
            <a:ext cx="706349"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625" name="Google Shape;625;p36"/>
          <p:cNvSpPr txBox="1"/>
          <p:nvPr/>
        </p:nvSpPr>
        <p:spPr>
          <a:xfrm>
            <a:off x="3593100"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626" name="Google Shape;626;p36"/>
          <p:cNvSpPr txBox="1"/>
          <p:nvPr/>
        </p:nvSpPr>
        <p:spPr>
          <a:xfrm>
            <a:off x="4294300"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627" name="Google Shape;627;p36"/>
          <p:cNvSpPr txBox="1"/>
          <p:nvPr/>
        </p:nvSpPr>
        <p:spPr>
          <a:xfrm>
            <a:off x="5089833"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628" name="Google Shape;628;p36"/>
          <p:cNvSpPr txBox="1"/>
          <p:nvPr/>
        </p:nvSpPr>
        <p:spPr>
          <a:xfrm>
            <a:off x="5838199" y="886551"/>
            <a:ext cx="704767" cy="336000"/>
          </a:xfrm>
          <a:prstGeom prst="rect">
            <a:avLst/>
          </a:prstGeom>
          <a:noFill/>
          <a:ln>
            <a:noFill/>
          </a:ln>
        </p:spPr>
        <p:txBody>
          <a:bodyPr spcFirstLastPara="1" wrap="square" lIns="121900" tIns="121900" rIns="121900" bIns="121900" anchor="t" anchorCtr="0">
            <a:noAutofit/>
          </a:bodyPr>
          <a:lstStyle/>
          <a:p>
            <a:r>
              <a:rPr lang="en" sz="800" b="1" dirty="0">
                <a:solidFill>
                  <a:srgbClr val="FF0000"/>
                </a:solidFill>
                <a:latin typeface="Proxima Nova"/>
                <a:ea typeface="Proxima Nova"/>
                <a:cs typeface="Proxima Nova"/>
                <a:sym typeface="Proxima Nova"/>
              </a:rPr>
              <a:t>Outsider</a:t>
            </a:r>
            <a:endParaRPr sz="800" b="1" dirty="0">
              <a:solidFill>
                <a:srgbClr val="FF0000"/>
              </a:solidFill>
              <a:latin typeface="Proxima Nova"/>
              <a:ea typeface="Proxima Nova"/>
              <a:cs typeface="Proxima Nova"/>
              <a:sym typeface="Proxima Nova"/>
            </a:endParaRPr>
          </a:p>
        </p:txBody>
      </p:sp>
      <p:sp>
        <p:nvSpPr>
          <p:cNvPr id="629" name="Google Shape;629;p36"/>
          <p:cNvSpPr txBox="1"/>
          <p:nvPr/>
        </p:nvSpPr>
        <p:spPr>
          <a:xfrm>
            <a:off x="6501767"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630" name="Google Shape;630;p36"/>
          <p:cNvSpPr txBox="1"/>
          <p:nvPr/>
        </p:nvSpPr>
        <p:spPr>
          <a:xfrm>
            <a:off x="7212967" y="886551"/>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631" name="Google Shape;631;p36"/>
          <p:cNvPicPr preferRelativeResize="0"/>
          <p:nvPr/>
        </p:nvPicPr>
        <p:blipFill>
          <a:blip r:embed="rId3">
            <a:alphaModFix/>
          </a:blip>
          <a:stretch>
            <a:fillRect/>
          </a:stretch>
        </p:blipFill>
        <p:spPr>
          <a:xfrm>
            <a:off x="946700" y="1312317"/>
            <a:ext cx="281600" cy="554273"/>
          </a:xfrm>
          <a:prstGeom prst="rect">
            <a:avLst/>
          </a:prstGeom>
          <a:noFill/>
          <a:ln>
            <a:noFill/>
          </a:ln>
        </p:spPr>
      </p:pic>
      <p:pic>
        <p:nvPicPr>
          <p:cNvPr id="632" name="Google Shape;632;p36"/>
          <p:cNvPicPr preferRelativeResize="0"/>
          <p:nvPr/>
        </p:nvPicPr>
        <p:blipFill>
          <a:blip r:embed="rId3">
            <a:alphaModFix/>
          </a:blip>
          <a:stretch>
            <a:fillRect/>
          </a:stretch>
        </p:blipFill>
        <p:spPr>
          <a:xfrm>
            <a:off x="1654467" y="1312317"/>
            <a:ext cx="281600" cy="554273"/>
          </a:xfrm>
          <a:prstGeom prst="rect">
            <a:avLst/>
          </a:prstGeom>
          <a:noFill/>
          <a:ln>
            <a:noFill/>
          </a:ln>
        </p:spPr>
      </p:pic>
      <p:pic>
        <p:nvPicPr>
          <p:cNvPr id="633" name="Google Shape;633;p36"/>
          <p:cNvPicPr preferRelativeResize="0"/>
          <p:nvPr/>
        </p:nvPicPr>
        <p:blipFill>
          <a:blip r:embed="rId3">
            <a:alphaModFix/>
          </a:blip>
          <a:stretch>
            <a:fillRect/>
          </a:stretch>
        </p:blipFill>
        <p:spPr>
          <a:xfrm>
            <a:off x="2349100" y="1330984"/>
            <a:ext cx="281600" cy="554273"/>
          </a:xfrm>
          <a:prstGeom prst="rect">
            <a:avLst/>
          </a:prstGeom>
          <a:noFill/>
          <a:ln>
            <a:noFill/>
          </a:ln>
        </p:spPr>
      </p:pic>
      <p:pic>
        <p:nvPicPr>
          <p:cNvPr id="634" name="Google Shape;634;p36"/>
          <p:cNvPicPr preferRelativeResize="0"/>
          <p:nvPr/>
        </p:nvPicPr>
        <p:blipFill>
          <a:blip r:embed="rId3">
            <a:alphaModFix/>
          </a:blip>
          <a:stretch>
            <a:fillRect/>
          </a:stretch>
        </p:blipFill>
        <p:spPr>
          <a:xfrm>
            <a:off x="3050300" y="1330984"/>
            <a:ext cx="281600" cy="554273"/>
          </a:xfrm>
          <a:prstGeom prst="rect">
            <a:avLst/>
          </a:prstGeom>
          <a:noFill/>
          <a:ln>
            <a:noFill/>
          </a:ln>
        </p:spPr>
      </p:pic>
      <p:pic>
        <p:nvPicPr>
          <p:cNvPr id="635" name="Google Shape;635;p36"/>
          <p:cNvPicPr preferRelativeResize="0"/>
          <p:nvPr/>
        </p:nvPicPr>
        <p:blipFill>
          <a:blip r:embed="rId4">
            <a:alphaModFix/>
          </a:blip>
          <a:stretch>
            <a:fillRect/>
          </a:stretch>
        </p:blipFill>
        <p:spPr>
          <a:xfrm>
            <a:off x="6623351" y="1254633"/>
            <a:ext cx="281600" cy="579880"/>
          </a:xfrm>
          <a:prstGeom prst="rect">
            <a:avLst/>
          </a:prstGeom>
          <a:noFill/>
          <a:ln>
            <a:noFill/>
          </a:ln>
        </p:spPr>
      </p:pic>
      <p:pic>
        <p:nvPicPr>
          <p:cNvPr id="636" name="Google Shape;636;p36"/>
          <p:cNvPicPr preferRelativeResize="0"/>
          <p:nvPr/>
        </p:nvPicPr>
        <p:blipFill>
          <a:blip r:embed="rId4">
            <a:alphaModFix/>
          </a:blip>
          <a:stretch>
            <a:fillRect/>
          </a:stretch>
        </p:blipFill>
        <p:spPr>
          <a:xfrm>
            <a:off x="7357000" y="1254633"/>
            <a:ext cx="281600" cy="579880"/>
          </a:xfrm>
          <a:prstGeom prst="rect">
            <a:avLst/>
          </a:prstGeom>
          <a:noFill/>
          <a:ln>
            <a:noFill/>
          </a:ln>
        </p:spPr>
      </p:pic>
      <p:pic>
        <p:nvPicPr>
          <p:cNvPr id="637" name="Google Shape;637;p36"/>
          <p:cNvPicPr preferRelativeResize="0"/>
          <p:nvPr/>
        </p:nvPicPr>
        <p:blipFill>
          <a:blip r:embed="rId3">
            <a:alphaModFix/>
          </a:blip>
          <a:stretch>
            <a:fillRect/>
          </a:stretch>
        </p:blipFill>
        <p:spPr>
          <a:xfrm>
            <a:off x="3751500" y="1270834"/>
            <a:ext cx="281600" cy="554273"/>
          </a:xfrm>
          <a:prstGeom prst="rect">
            <a:avLst/>
          </a:prstGeom>
          <a:noFill/>
          <a:ln>
            <a:noFill/>
          </a:ln>
        </p:spPr>
      </p:pic>
      <p:pic>
        <p:nvPicPr>
          <p:cNvPr id="638" name="Google Shape;638;p36"/>
          <p:cNvPicPr preferRelativeResize="0"/>
          <p:nvPr/>
        </p:nvPicPr>
        <p:blipFill>
          <a:blip r:embed="rId4">
            <a:alphaModFix/>
          </a:blip>
          <a:stretch>
            <a:fillRect/>
          </a:stretch>
        </p:blipFill>
        <p:spPr>
          <a:xfrm>
            <a:off x="5199551" y="1251000"/>
            <a:ext cx="281600" cy="579880"/>
          </a:xfrm>
          <a:prstGeom prst="rect">
            <a:avLst/>
          </a:prstGeom>
          <a:noFill/>
          <a:ln>
            <a:noFill/>
          </a:ln>
        </p:spPr>
      </p:pic>
      <p:pic>
        <p:nvPicPr>
          <p:cNvPr id="639" name="Google Shape;639;p36"/>
          <p:cNvPicPr preferRelativeResize="0"/>
          <p:nvPr/>
        </p:nvPicPr>
        <p:blipFill>
          <a:blip r:embed="rId3">
            <a:alphaModFix/>
          </a:blip>
          <a:stretch>
            <a:fillRect/>
          </a:stretch>
        </p:blipFill>
        <p:spPr>
          <a:xfrm>
            <a:off x="4433217" y="1267434"/>
            <a:ext cx="281600" cy="554273"/>
          </a:xfrm>
          <a:prstGeom prst="rect">
            <a:avLst/>
          </a:prstGeom>
          <a:noFill/>
          <a:ln>
            <a:noFill/>
          </a:ln>
        </p:spPr>
      </p:pic>
      <p:sp>
        <p:nvSpPr>
          <p:cNvPr id="640" name="Google Shape;640;p36"/>
          <p:cNvSpPr txBox="1"/>
          <p:nvPr/>
        </p:nvSpPr>
        <p:spPr>
          <a:xfrm>
            <a:off x="301367" y="2407751"/>
            <a:ext cx="7842400" cy="336000"/>
          </a:xfrm>
          <a:prstGeom prst="rect">
            <a:avLst/>
          </a:prstGeom>
          <a:noFill/>
          <a:ln>
            <a:noFill/>
          </a:ln>
        </p:spPr>
        <p:txBody>
          <a:bodyPr spcFirstLastPara="1" wrap="square" lIns="121900" tIns="121900" rIns="121900" bIns="121900" anchor="t" anchorCtr="0">
            <a:noAutofit/>
          </a:bodyPr>
          <a:lstStyle/>
          <a:p>
            <a:r>
              <a:rPr lang="en" sz="1200" b="1">
                <a:latin typeface="Proxima Nova"/>
                <a:ea typeface="Proxima Nova"/>
                <a:cs typeface="Proxima Nova"/>
                <a:sym typeface="Proxima Nova"/>
              </a:rPr>
              <a:t>State 8: </a:t>
            </a:r>
            <a:r>
              <a:rPr lang="en" sz="1200">
                <a:latin typeface="Proxima Nova"/>
                <a:ea typeface="Proxima Nova"/>
                <a:cs typeface="Proxima Nova"/>
                <a:sym typeface="Proxima Nova"/>
              </a:rPr>
              <a:t>Member Justin now attempts to enter again. He will be allotted the recently  vacated outsider spot 8.</a:t>
            </a:r>
            <a:endParaRPr sz="1200">
              <a:latin typeface="Proxima Nova"/>
              <a:ea typeface="Proxima Nova"/>
              <a:cs typeface="Proxima Nova"/>
              <a:sym typeface="Proxima Nova"/>
            </a:endParaRPr>
          </a:p>
        </p:txBody>
      </p:sp>
      <p:sp>
        <p:nvSpPr>
          <p:cNvPr id="641" name="Google Shape;641;p36"/>
          <p:cNvSpPr/>
          <p:nvPr/>
        </p:nvSpPr>
        <p:spPr>
          <a:xfrm>
            <a:off x="851633"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2" name="Google Shape;642;p36"/>
          <p:cNvSpPr/>
          <p:nvPr/>
        </p:nvSpPr>
        <p:spPr>
          <a:xfrm>
            <a:off x="1539700" y="30303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3" name="Google Shape;643;p36"/>
          <p:cNvSpPr/>
          <p:nvPr/>
        </p:nvSpPr>
        <p:spPr>
          <a:xfrm>
            <a:off x="2240900" y="3030333"/>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4" name="Google Shape;644;p36"/>
          <p:cNvSpPr/>
          <p:nvPr/>
        </p:nvSpPr>
        <p:spPr>
          <a:xfrm>
            <a:off x="2942100"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5" name="Google Shape;645;p36"/>
          <p:cNvSpPr/>
          <p:nvPr/>
        </p:nvSpPr>
        <p:spPr>
          <a:xfrm>
            <a:off x="3643300"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6" name="Google Shape;646;p36"/>
          <p:cNvSpPr/>
          <p:nvPr/>
        </p:nvSpPr>
        <p:spPr>
          <a:xfrm>
            <a:off x="4344500"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7" name="Google Shape;647;p36"/>
          <p:cNvSpPr/>
          <p:nvPr/>
        </p:nvSpPr>
        <p:spPr>
          <a:xfrm>
            <a:off x="5114933" y="3030351"/>
            <a:ext cx="498000" cy="7636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8" name="Google Shape;648;p36"/>
          <p:cNvSpPr/>
          <p:nvPr/>
        </p:nvSpPr>
        <p:spPr>
          <a:xfrm>
            <a:off x="5885367" y="3030351"/>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49" name="Google Shape;649;p36"/>
          <p:cNvSpPr/>
          <p:nvPr/>
        </p:nvSpPr>
        <p:spPr>
          <a:xfrm>
            <a:off x="6586567" y="3030351"/>
            <a:ext cx="4980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0" name="Google Shape;650;p36"/>
          <p:cNvSpPr/>
          <p:nvPr/>
        </p:nvSpPr>
        <p:spPr>
          <a:xfrm>
            <a:off x="7287767" y="3030351"/>
            <a:ext cx="451600" cy="7636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651" name="Google Shape;651;p36"/>
          <p:cNvSpPr txBox="1"/>
          <p:nvPr/>
        </p:nvSpPr>
        <p:spPr>
          <a:xfrm>
            <a:off x="953233" y="3738684"/>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a:t>
            </a:r>
            <a:endParaRPr sz="1067" b="1">
              <a:latin typeface="Proxima Nova"/>
              <a:ea typeface="Proxima Nova"/>
              <a:cs typeface="Proxima Nova"/>
              <a:sym typeface="Proxima Nova"/>
            </a:endParaRPr>
          </a:p>
        </p:txBody>
      </p:sp>
      <p:sp>
        <p:nvSpPr>
          <p:cNvPr id="652" name="Google Shape;652;p36"/>
          <p:cNvSpPr txBox="1"/>
          <p:nvPr/>
        </p:nvSpPr>
        <p:spPr>
          <a:xfrm>
            <a:off x="1647900" y="37377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2</a:t>
            </a:r>
            <a:endParaRPr sz="1067" b="1">
              <a:latin typeface="Proxima Nova"/>
              <a:ea typeface="Proxima Nova"/>
              <a:cs typeface="Proxima Nova"/>
              <a:sym typeface="Proxima Nova"/>
            </a:endParaRPr>
          </a:p>
        </p:txBody>
      </p:sp>
      <p:sp>
        <p:nvSpPr>
          <p:cNvPr id="653" name="Google Shape;653;p36"/>
          <p:cNvSpPr txBox="1"/>
          <p:nvPr/>
        </p:nvSpPr>
        <p:spPr>
          <a:xfrm>
            <a:off x="2349100" y="3748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3</a:t>
            </a:r>
            <a:endParaRPr sz="1067" b="1">
              <a:latin typeface="Proxima Nova"/>
              <a:ea typeface="Proxima Nova"/>
              <a:cs typeface="Proxima Nova"/>
              <a:sym typeface="Proxima Nova"/>
            </a:endParaRPr>
          </a:p>
        </p:txBody>
      </p:sp>
      <p:sp>
        <p:nvSpPr>
          <p:cNvPr id="654" name="Google Shape;654;p36"/>
          <p:cNvSpPr txBox="1"/>
          <p:nvPr/>
        </p:nvSpPr>
        <p:spPr>
          <a:xfrm>
            <a:off x="3050300" y="37377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4</a:t>
            </a:r>
            <a:endParaRPr sz="1067" b="1">
              <a:latin typeface="Proxima Nova"/>
              <a:ea typeface="Proxima Nova"/>
              <a:cs typeface="Proxima Nova"/>
              <a:sym typeface="Proxima Nova"/>
            </a:endParaRPr>
          </a:p>
        </p:txBody>
      </p:sp>
      <p:sp>
        <p:nvSpPr>
          <p:cNvPr id="655" name="Google Shape;655;p36"/>
          <p:cNvSpPr txBox="1"/>
          <p:nvPr/>
        </p:nvSpPr>
        <p:spPr>
          <a:xfrm>
            <a:off x="3751500" y="3748351"/>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5</a:t>
            </a:r>
            <a:endParaRPr sz="1067" b="1">
              <a:solidFill>
                <a:srgbClr val="FF0000"/>
              </a:solidFill>
              <a:latin typeface="Proxima Nova"/>
              <a:ea typeface="Proxima Nova"/>
              <a:cs typeface="Proxima Nova"/>
              <a:sym typeface="Proxima Nova"/>
            </a:endParaRPr>
          </a:p>
        </p:txBody>
      </p:sp>
      <p:sp>
        <p:nvSpPr>
          <p:cNvPr id="656" name="Google Shape;656;p36"/>
          <p:cNvSpPr txBox="1"/>
          <p:nvPr/>
        </p:nvSpPr>
        <p:spPr>
          <a:xfrm>
            <a:off x="4452700" y="3748415"/>
            <a:ext cx="281600" cy="204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6</a:t>
            </a:r>
            <a:endParaRPr sz="1067" b="1">
              <a:latin typeface="Proxima Nova"/>
              <a:ea typeface="Proxima Nova"/>
              <a:cs typeface="Proxima Nova"/>
              <a:sym typeface="Proxima Nova"/>
            </a:endParaRPr>
          </a:p>
        </p:txBody>
      </p:sp>
      <p:sp>
        <p:nvSpPr>
          <p:cNvPr id="657" name="Google Shape;657;p36"/>
          <p:cNvSpPr txBox="1"/>
          <p:nvPr/>
        </p:nvSpPr>
        <p:spPr>
          <a:xfrm>
            <a:off x="5223133" y="3748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7</a:t>
            </a:r>
            <a:endParaRPr sz="1067" b="1">
              <a:latin typeface="Proxima Nova"/>
              <a:ea typeface="Proxima Nova"/>
              <a:cs typeface="Proxima Nova"/>
              <a:sym typeface="Proxima Nova"/>
            </a:endParaRPr>
          </a:p>
        </p:txBody>
      </p:sp>
      <p:sp>
        <p:nvSpPr>
          <p:cNvPr id="658" name="Google Shape;658;p36"/>
          <p:cNvSpPr txBox="1"/>
          <p:nvPr/>
        </p:nvSpPr>
        <p:spPr>
          <a:xfrm>
            <a:off x="6016433" y="3738884"/>
            <a:ext cx="281600" cy="260400"/>
          </a:xfrm>
          <a:prstGeom prst="rect">
            <a:avLst/>
          </a:prstGeom>
          <a:noFill/>
          <a:ln>
            <a:noFill/>
          </a:ln>
        </p:spPr>
        <p:txBody>
          <a:bodyPr spcFirstLastPara="1" wrap="square" lIns="121900" tIns="121900" rIns="121900" bIns="121900" anchor="t" anchorCtr="0">
            <a:noAutofit/>
          </a:bodyPr>
          <a:lstStyle/>
          <a:p>
            <a:r>
              <a:rPr lang="en" sz="1067" b="1">
                <a:solidFill>
                  <a:srgbClr val="FF0000"/>
                </a:solidFill>
                <a:latin typeface="Proxima Nova"/>
                <a:ea typeface="Proxima Nova"/>
                <a:cs typeface="Proxima Nova"/>
                <a:sym typeface="Proxima Nova"/>
              </a:rPr>
              <a:t>8</a:t>
            </a:r>
            <a:endParaRPr sz="1067" b="1">
              <a:solidFill>
                <a:srgbClr val="FF0000"/>
              </a:solidFill>
              <a:latin typeface="Proxima Nova"/>
              <a:ea typeface="Proxima Nova"/>
              <a:cs typeface="Proxima Nova"/>
              <a:sym typeface="Proxima Nova"/>
            </a:endParaRPr>
          </a:p>
        </p:txBody>
      </p:sp>
      <p:sp>
        <p:nvSpPr>
          <p:cNvPr id="659" name="Google Shape;659;p36"/>
          <p:cNvSpPr txBox="1"/>
          <p:nvPr/>
        </p:nvSpPr>
        <p:spPr>
          <a:xfrm>
            <a:off x="6694767" y="3748417"/>
            <a:ext cx="28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9</a:t>
            </a:r>
            <a:endParaRPr sz="1067" b="1">
              <a:latin typeface="Proxima Nova"/>
              <a:ea typeface="Proxima Nova"/>
              <a:cs typeface="Proxima Nova"/>
              <a:sym typeface="Proxima Nova"/>
            </a:endParaRPr>
          </a:p>
        </p:txBody>
      </p:sp>
      <p:sp>
        <p:nvSpPr>
          <p:cNvPr id="660" name="Google Shape;660;p36"/>
          <p:cNvSpPr txBox="1"/>
          <p:nvPr/>
        </p:nvSpPr>
        <p:spPr>
          <a:xfrm>
            <a:off x="7287767" y="3748417"/>
            <a:ext cx="451600" cy="260400"/>
          </a:xfrm>
          <a:prstGeom prst="rect">
            <a:avLst/>
          </a:prstGeom>
          <a:noFill/>
          <a:ln>
            <a:noFill/>
          </a:ln>
        </p:spPr>
        <p:txBody>
          <a:bodyPr spcFirstLastPara="1" wrap="square" lIns="121900" tIns="121900" rIns="121900" bIns="121900" anchor="t" anchorCtr="0">
            <a:noAutofit/>
          </a:bodyPr>
          <a:lstStyle/>
          <a:p>
            <a:r>
              <a:rPr lang="en" sz="1067" b="1">
                <a:latin typeface="Proxima Nova"/>
                <a:ea typeface="Proxima Nova"/>
                <a:cs typeface="Proxima Nova"/>
                <a:sym typeface="Proxima Nova"/>
              </a:rPr>
              <a:t>10</a:t>
            </a:r>
            <a:endParaRPr sz="1067" b="1">
              <a:latin typeface="Proxima Nova"/>
              <a:ea typeface="Proxima Nova"/>
              <a:cs typeface="Proxima Nova"/>
              <a:sym typeface="Proxima Nova"/>
            </a:endParaRPr>
          </a:p>
        </p:txBody>
      </p:sp>
      <p:sp>
        <p:nvSpPr>
          <p:cNvPr id="661" name="Google Shape;661;p36"/>
          <p:cNvSpPr txBox="1"/>
          <p:nvPr/>
        </p:nvSpPr>
        <p:spPr>
          <a:xfrm>
            <a:off x="792584" y="276097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Ganesh</a:t>
            </a:r>
            <a:endParaRPr sz="800" b="1">
              <a:latin typeface="Proxima Nova"/>
              <a:ea typeface="Proxima Nova"/>
              <a:cs typeface="Proxima Nova"/>
              <a:sym typeface="Proxima Nova"/>
            </a:endParaRPr>
          </a:p>
        </p:txBody>
      </p:sp>
      <p:sp>
        <p:nvSpPr>
          <p:cNvPr id="662" name="Google Shape;662;p36"/>
          <p:cNvSpPr txBox="1"/>
          <p:nvPr/>
        </p:nvSpPr>
        <p:spPr>
          <a:xfrm>
            <a:off x="1503784" y="2760979"/>
            <a:ext cx="667600" cy="2604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Rahul</a:t>
            </a:r>
            <a:endParaRPr sz="800" b="1">
              <a:latin typeface="Proxima Nova"/>
              <a:ea typeface="Proxima Nova"/>
              <a:cs typeface="Proxima Nova"/>
              <a:sym typeface="Proxima Nova"/>
            </a:endParaRPr>
          </a:p>
        </p:txBody>
      </p:sp>
      <p:sp>
        <p:nvSpPr>
          <p:cNvPr id="663" name="Google Shape;663;p36"/>
          <p:cNvSpPr txBox="1"/>
          <p:nvPr/>
        </p:nvSpPr>
        <p:spPr>
          <a:xfrm>
            <a:off x="2121350" y="2768384"/>
            <a:ext cx="706347"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Lakshmi</a:t>
            </a:r>
            <a:endParaRPr sz="800" b="1" dirty="0">
              <a:latin typeface="Proxima Nova"/>
              <a:ea typeface="Proxima Nova"/>
              <a:cs typeface="Proxima Nova"/>
              <a:sym typeface="Proxima Nova"/>
            </a:endParaRPr>
          </a:p>
        </p:txBody>
      </p:sp>
      <p:sp>
        <p:nvSpPr>
          <p:cNvPr id="664" name="Google Shape;664;p36"/>
          <p:cNvSpPr txBox="1"/>
          <p:nvPr/>
        </p:nvSpPr>
        <p:spPr>
          <a:xfrm>
            <a:off x="2852151" y="2768384"/>
            <a:ext cx="706348" cy="336000"/>
          </a:xfrm>
          <a:prstGeom prst="rect">
            <a:avLst/>
          </a:prstGeom>
          <a:noFill/>
          <a:ln>
            <a:noFill/>
          </a:ln>
        </p:spPr>
        <p:txBody>
          <a:bodyPr spcFirstLastPara="1" wrap="square" lIns="121900" tIns="121900" rIns="121900" bIns="121900" anchor="t" anchorCtr="0">
            <a:noAutofit/>
          </a:bodyPr>
          <a:lstStyle/>
          <a:p>
            <a:r>
              <a:rPr lang="en" sz="800" b="1" dirty="0">
                <a:latin typeface="Proxima Nova"/>
                <a:ea typeface="Proxima Nova"/>
                <a:cs typeface="Proxima Nova"/>
                <a:sym typeface="Proxima Nova"/>
              </a:rPr>
              <a:t>Shabana</a:t>
            </a:r>
            <a:endParaRPr sz="800" b="1" dirty="0">
              <a:latin typeface="Proxima Nova"/>
              <a:ea typeface="Proxima Nova"/>
              <a:cs typeface="Proxima Nova"/>
              <a:sym typeface="Proxima Nova"/>
            </a:endParaRPr>
          </a:p>
        </p:txBody>
      </p:sp>
      <p:sp>
        <p:nvSpPr>
          <p:cNvPr id="665" name="Google Shape;665;p36"/>
          <p:cNvSpPr txBox="1"/>
          <p:nvPr/>
        </p:nvSpPr>
        <p:spPr>
          <a:xfrm>
            <a:off x="3593100"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666" name="Google Shape;666;p36"/>
          <p:cNvSpPr txBox="1"/>
          <p:nvPr/>
        </p:nvSpPr>
        <p:spPr>
          <a:xfrm>
            <a:off x="4294300"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Rakesh</a:t>
            </a:r>
            <a:endParaRPr sz="800" b="1">
              <a:latin typeface="Proxima Nova"/>
              <a:ea typeface="Proxima Nova"/>
              <a:cs typeface="Proxima Nova"/>
              <a:sym typeface="Proxima Nova"/>
            </a:endParaRPr>
          </a:p>
        </p:txBody>
      </p:sp>
      <p:sp>
        <p:nvSpPr>
          <p:cNvPr id="667" name="Google Shape;667;p36"/>
          <p:cNvSpPr txBox="1"/>
          <p:nvPr/>
        </p:nvSpPr>
        <p:spPr>
          <a:xfrm>
            <a:off x="5089833"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Sheela</a:t>
            </a:r>
            <a:endParaRPr sz="800" b="1">
              <a:latin typeface="Proxima Nova"/>
              <a:ea typeface="Proxima Nova"/>
              <a:cs typeface="Proxima Nova"/>
              <a:sym typeface="Proxima Nova"/>
            </a:endParaRPr>
          </a:p>
        </p:txBody>
      </p:sp>
      <p:sp>
        <p:nvSpPr>
          <p:cNvPr id="668" name="Google Shape;668;p36"/>
          <p:cNvSpPr txBox="1"/>
          <p:nvPr/>
        </p:nvSpPr>
        <p:spPr>
          <a:xfrm>
            <a:off x="5838200" y="2768384"/>
            <a:ext cx="667600" cy="336000"/>
          </a:xfrm>
          <a:prstGeom prst="rect">
            <a:avLst/>
          </a:prstGeom>
          <a:noFill/>
          <a:ln>
            <a:noFill/>
          </a:ln>
        </p:spPr>
        <p:txBody>
          <a:bodyPr spcFirstLastPara="1" wrap="square" lIns="121900" tIns="121900" rIns="121900" bIns="121900" anchor="t" anchorCtr="0">
            <a:noAutofit/>
          </a:bodyPr>
          <a:lstStyle/>
          <a:p>
            <a:r>
              <a:rPr lang="en" sz="800" b="1">
                <a:solidFill>
                  <a:srgbClr val="FF0000"/>
                </a:solidFill>
                <a:latin typeface="Proxima Nova"/>
                <a:ea typeface="Proxima Nova"/>
                <a:cs typeface="Proxima Nova"/>
                <a:sym typeface="Proxima Nova"/>
              </a:rPr>
              <a:t>Justin</a:t>
            </a:r>
            <a:endParaRPr sz="800" b="1">
              <a:solidFill>
                <a:srgbClr val="FF0000"/>
              </a:solidFill>
              <a:latin typeface="Proxima Nova"/>
              <a:ea typeface="Proxima Nova"/>
              <a:cs typeface="Proxima Nova"/>
              <a:sym typeface="Proxima Nova"/>
            </a:endParaRPr>
          </a:p>
        </p:txBody>
      </p:sp>
      <p:sp>
        <p:nvSpPr>
          <p:cNvPr id="669" name="Google Shape;669;p36"/>
          <p:cNvSpPr txBox="1"/>
          <p:nvPr/>
        </p:nvSpPr>
        <p:spPr>
          <a:xfrm>
            <a:off x="6501767"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sp>
        <p:nvSpPr>
          <p:cNvPr id="670" name="Google Shape;670;p36"/>
          <p:cNvSpPr txBox="1"/>
          <p:nvPr/>
        </p:nvSpPr>
        <p:spPr>
          <a:xfrm>
            <a:off x="7212967" y="2768384"/>
            <a:ext cx="667600" cy="336000"/>
          </a:xfrm>
          <a:prstGeom prst="rect">
            <a:avLst/>
          </a:prstGeom>
          <a:noFill/>
          <a:ln>
            <a:noFill/>
          </a:ln>
        </p:spPr>
        <p:txBody>
          <a:bodyPr spcFirstLastPara="1" wrap="square" lIns="121900" tIns="121900" rIns="121900" bIns="121900" anchor="t" anchorCtr="0">
            <a:noAutofit/>
          </a:bodyPr>
          <a:lstStyle/>
          <a:p>
            <a:r>
              <a:rPr lang="en" sz="800" b="1">
                <a:latin typeface="Proxima Nova"/>
                <a:ea typeface="Proxima Nova"/>
                <a:cs typeface="Proxima Nova"/>
                <a:sym typeface="Proxima Nova"/>
              </a:rPr>
              <a:t>Outsider</a:t>
            </a:r>
            <a:endParaRPr sz="800" b="1">
              <a:latin typeface="Proxima Nova"/>
              <a:ea typeface="Proxima Nova"/>
              <a:cs typeface="Proxima Nova"/>
              <a:sym typeface="Proxima Nova"/>
            </a:endParaRPr>
          </a:p>
        </p:txBody>
      </p:sp>
      <p:pic>
        <p:nvPicPr>
          <p:cNvPr id="671" name="Google Shape;671;p36"/>
          <p:cNvPicPr preferRelativeResize="0"/>
          <p:nvPr/>
        </p:nvPicPr>
        <p:blipFill>
          <a:blip r:embed="rId3">
            <a:alphaModFix/>
          </a:blip>
          <a:stretch>
            <a:fillRect/>
          </a:stretch>
        </p:blipFill>
        <p:spPr>
          <a:xfrm>
            <a:off x="946700" y="3194150"/>
            <a:ext cx="281600" cy="554273"/>
          </a:xfrm>
          <a:prstGeom prst="rect">
            <a:avLst/>
          </a:prstGeom>
          <a:noFill/>
          <a:ln>
            <a:noFill/>
          </a:ln>
        </p:spPr>
      </p:pic>
      <p:pic>
        <p:nvPicPr>
          <p:cNvPr id="672" name="Google Shape;672;p36"/>
          <p:cNvPicPr preferRelativeResize="0"/>
          <p:nvPr/>
        </p:nvPicPr>
        <p:blipFill>
          <a:blip r:embed="rId3">
            <a:alphaModFix/>
          </a:blip>
          <a:stretch>
            <a:fillRect/>
          </a:stretch>
        </p:blipFill>
        <p:spPr>
          <a:xfrm>
            <a:off x="1654467" y="3194150"/>
            <a:ext cx="281600" cy="554273"/>
          </a:xfrm>
          <a:prstGeom prst="rect">
            <a:avLst/>
          </a:prstGeom>
          <a:noFill/>
          <a:ln>
            <a:noFill/>
          </a:ln>
        </p:spPr>
      </p:pic>
      <p:pic>
        <p:nvPicPr>
          <p:cNvPr id="673" name="Google Shape;673;p36"/>
          <p:cNvPicPr preferRelativeResize="0"/>
          <p:nvPr/>
        </p:nvPicPr>
        <p:blipFill>
          <a:blip r:embed="rId3">
            <a:alphaModFix/>
          </a:blip>
          <a:stretch>
            <a:fillRect/>
          </a:stretch>
        </p:blipFill>
        <p:spPr>
          <a:xfrm>
            <a:off x="2349100" y="3212817"/>
            <a:ext cx="281600" cy="554273"/>
          </a:xfrm>
          <a:prstGeom prst="rect">
            <a:avLst/>
          </a:prstGeom>
          <a:noFill/>
          <a:ln>
            <a:noFill/>
          </a:ln>
        </p:spPr>
      </p:pic>
      <p:pic>
        <p:nvPicPr>
          <p:cNvPr id="674" name="Google Shape;674;p36"/>
          <p:cNvPicPr preferRelativeResize="0"/>
          <p:nvPr/>
        </p:nvPicPr>
        <p:blipFill>
          <a:blip r:embed="rId3">
            <a:alphaModFix/>
          </a:blip>
          <a:stretch>
            <a:fillRect/>
          </a:stretch>
        </p:blipFill>
        <p:spPr>
          <a:xfrm>
            <a:off x="3050300" y="3212817"/>
            <a:ext cx="281600" cy="554273"/>
          </a:xfrm>
          <a:prstGeom prst="rect">
            <a:avLst/>
          </a:prstGeom>
          <a:noFill/>
          <a:ln>
            <a:noFill/>
          </a:ln>
        </p:spPr>
      </p:pic>
      <p:pic>
        <p:nvPicPr>
          <p:cNvPr id="675" name="Google Shape;675;p36"/>
          <p:cNvPicPr preferRelativeResize="0"/>
          <p:nvPr/>
        </p:nvPicPr>
        <p:blipFill>
          <a:blip r:embed="rId4">
            <a:alphaModFix/>
          </a:blip>
          <a:stretch>
            <a:fillRect/>
          </a:stretch>
        </p:blipFill>
        <p:spPr>
          <a:xfrm>
            <a:off x="6623351" y="3136467"/>
            <a:ext cx="281600" cy="579880"/>
          </a:xfrm>
          <a:prstGeom prst="rect">
            <a:avLst/>
          </a:prstGeom>
          <a:noFill/>
          <a:ln>
            <a:noFill/>
          </a:ln>
        </p:spPr>
      </p:pic>
      <p:pic>
        <p:nvPicPr>
          <p:cNvPr id="676" name="Google Shape;676;p36"/>
          <p:cNvPicPr preferRelativeResize="0"/>
          <p:nvPr/>
        </p:nvPicPr>
        <p:blipFill>
          <a:blip r:embed="rId4">
            <a:alphaModFix/>
          </a:blip>
          <a:stretch>
            <a:fillRect/>
          </a:stretch>
        </p:blipFill>
        <p:spPr>
          <a:xfrm>
            <a:off x="7357000" y="3136467"/>
            <a:ext cx="281600" cy="579880"/>
          </a:xfrm>
          <a:prstGeom prst="rect">
            <a:avLst/>
          </a:prstGeom>
          <a:noFill/>
          <a:ln>
            <a:noFill/>
          </a:ln>
        </p:spPr>
      </p:pic>
      <p:pic>
        <p:nvPicPr>
          <p:cNvPr id="677" name="Google Shape;677;p36"/>
          <p:cNvPicPr preferRelativeResize="0"/>
          <p:nvPr/>
        </p:nvPicPr>
        <p:blipFill>
          <a:blip r:embed="rId3">
            <a:alphaModFix/>
          </a:blip>
          <a:stretch>
            <a:fillRect/>
          </a:stretch>
        </p:blipFill>
        <p:spPr>
          <a:xfrm>
            <a:off x="3751500" y="3152668"/>
            <a:ext cx="281600" cy="554273"/>
          </a:xfrm>
          <a:prstGeom prst="rect">
            <a:avLst/>
          </a:prstGeom>
          <a:noFill/>
          <a:ln>
            <a:noFill/>
          </a:ln>
        </p:spPr>
      </p:pic>
      <p:pic>
        <p:nvPicPr>
          <p:cNvPr id="678" name="Google Shape;678;p36"/>
          <p:cNvPicPr preferRelativeResize="0"/>
          <p:nvPr/>
        </p:nvPicPr>
        <p:blipFill>
          <a:blip r:embed="rId4">
            <a:alphaModFix/>
          </a:blip>
          <a:stretch>
            <a:fillRect/>
          </a:stretch>
        </p:blipFill>
        <p:spPr>
          <a:xfrm>
            <a:off x="5199551" y="3132833"/>
            <a:ext cx="281600" cy="579880"/>
          </a:xfrm>
          <a:prstGeom prst="rect">
            <a:avLst/>
          </a:prstGeom>
          <a:noFill/>
          <a:ln>
            <a:noFill/>
          </a:ln>
        </p:spPr>
      </p:pic>
      <p:pic>
        <p:nvPicPr>
          <p:cNvPr id="679" name="Google Shape;679;p36"/>
          <p:cNvPicPr preferRelativeResize="0"/>
          <p:nvPr/>
        </p:nvPicPr>
        <p:blipFill>
          <a:blip r:embed="rId3">
            <a:alphaModFix/>
          </a:blip>
          <a:stretch>
            <a:fillRect/>
          </a:stretch>
        </p:blipFill>
        <p:spPr>
          <a:xfrm>
            <a:off x="4433217" y="3149268"/>
            <a:ext cx="281600" cy="554273"/>
          </a:xfrm>
          <a:prstGeom prst="rect">
            <a:avLst/>
          </a:prstGeom>
          <a:noFill/>
          <a:ln>
            <a:noFill/>
          </a:ln>
        </p:spPr>
      </p:pic>
      <p:pic>
        <p:nvPicPr>
          <p:cNvPr id="680" name="Google Shape;680;p36"/>
          <p:cNvPicPr preferRelativeResize="0"/>
          <p:nvPr/>
        </p:nvPicPr>
        <p:blipFill>
          <a:blip r:embed="rId3">
            <a:alphaModFix/>
          </a:blip>
          <a:stretch>
            <a:fillRect/>
          </a:stretch>
        </p:blipFill>
        <p:spPr>
          <a:xfrm>
            <a:off x="5977333" y="3144517"/>
            <a:ext cx="281600" cy="554273"/>
          </a:xfrm>
          <a:prstGeom prst="rect">
            <a:avLst/>
          </a:prstGeom>
          <a:noFill/>
          <a:ln>
            <a:noFill/>
          </a:ln>
        </p:spPr>
      </p:pic>
      <p:sp>
        <p:nvSpPr>
          <p:cNvPr id="681" name="Google Shape;681;p36"/>
          <p:cNvSpPr txBox="1">
            <a:spLocks noGrp="1"/>
          </p:cNvSpPr>
          <p:nvPr>
            <p:ph type="title"/>
          </p:nvPr>
        </p:nvSpPr>
        <p:spPr>
          <a:xfrm>
            <a:off x="0" y="-104000"/>
            <a:ext cx="6016400" cy="554400"/>
          </a:xfrm>
          <a:prstGeom prst="rect">
            <a:avLst/>
          </a:prstGeom>
        </p:spPr>
        <p:txBody>
          <a:bodyPr spcFirstLastPara="1" vert="horz" wrap="square" lIns="121900" tIns="121900" rIns="121900" bIns="121900" rtlCol="0" anchor="t" anchorCtr="0">
            <a:noAutofit/>
          </a:bodyPr>
          <a:lstStyle/>
          <a:p>
            <a:r>
              <a:rPr lang="en" sz="2000" dirty="0"/>
              <a:t>   Use case 2 : Complex parking scenario (3/3)</a:t>
            </a:r>
            <a:endParaRP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600" y="633898"/>
            <a:ext cx="9905998" cy="1478570"/>
          </a:xfrm>
        </p:spPr>
        <p:txBody>
          <a:bodyPr/>
          <a:lstStyle/>
          <a:p>
            <a:pPr algn="ctr"/>
            <a:r>
              <a:rPr lang="en-US" dirty="0" err="1">
                <a:latin typeface="Britannic Bold" panose="020B0903060703020204" pitchFamily="34" charset="0"/>
              </a:rPr>
              <a:t>RealTime</a:t>
            </a:r>
            <a:r>
              <a:rPr lang="en-US" dirty="0">
                <a:latin typeface="Britannic Bold" panose="020B0903060703020204" pitchFamily="34" charset="0"/>
              </a:rPr>
              <a:t> Database</a:t>
            </a:r>
            <a:endParaRPr lang="en-IN" dirty="0">
              <a:latin typeface="Britannic Bold" panose="020B0903060703020204" pitchFamily="34" charset="0"/>
            </a:endParaRPr>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62495" y="1575459"/>
            <a:ext cx="9538063" cy="5004403"/>
          </a:xfrm>
          <a:prstGeom prst="rect">
            <a:avLst/>
          </a:prstGeom>
          <a:noFill/>
          <a:ln>
            <a:noFill/>
          </a:ln>
        </p:spPr>
      </p:pic>
    </p:spTree>
    <p:extLst>
      <p:ext uri="{BB962C8B-B14F-4D97-AF65-F5344CB8AC3E}">
        <p14:creationId xmlns:p14="http://schemas.microsoft.com/office/powerpoint/2010/main" val="1364990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2"/>
          <p:cNvPicPr preferRelativeResize="0"/>
          <p:nvPr/>
        </p:nvPicPr>
        <p:blipFill>
          <a:blip r:embed="rId3">
            <a:alphaModFix/>
          </a:blip>
          <a:stretch>
            <a:fillRect/>
          </a:stretch>
        </p:blipFill>
        <p:spPr>
          <a:xfrm>
            <a:off x="451171" y="1109939"/>
            <a:ext cx="2090667" cy="556233"/>
          </a:xfrm>
          <a:prstGeom prst="rect">
            <a:avLst/>
          </a:prstGeom>
          <a:noFill/>
          <a:ln>
            <a:noFill/>
          </a:ln>
        </p:spPr>
      </p:pic>
      <p:pic>
        <p:nvPicPr>
          <p:cNvPr id="309" name="Google Shape;309;p32"/>
          <p:cNvPicPr preferRelativeResize="0"/>
          <p:nvPr/>
        </p:nvPicPr>
        <p:blipFill>
          <a:blip r:embed="rId4">
            <a:alphaModFix/>
          </a:blip>
          <a:stretch>
            <a:fillRect/>
          </a:stretch>
        </p:blipFill>
        <p:spPr>
          <a:xfrm>
            <a:off x="1155173" y="1695788"/>
            <a:ext cx="2260600" cy="736600"/>
          </a:xfrm>
          <a:prstGeom prst="rect">
            <a:avLst/>
          </a:prstGeom>
          <a:noFill/>
          <a:ln>
            <a:noFill/>
          </a:ln>
        </p:spPr>
      </p:pic>
      <p:pic>
        <p:nvPicPr>
          <p:cNvPr id="310" name="Google Shape;310;p32"/>
          <p:cNvPicPr preferRelativeResize="0"/>
          <p:nvPr/>
        </p:nvPicPr>
        <p:blipFill>
          <a:blip r:embed="rId5">
            <a:alphaModFix/>
          </a:blip>
          <a:stretch>
            <a:fillRect/>
          </a:stretch>
        </p:blipFill>
        <p:spPr>
          <a:xfrm>
            <a:off x="1881439" y="2461206"/>
            <a:ext cx="2133600" cy="863600"/>
          </a:xfrm>
          <a:prstGeom prst="rect">
            <a:avLst/>
          </a:prstGeom>
          <a:noFill/>
          <a:ln>
            <a:noFill/>
          </a:ln>
        </p:spPr>
      </p:pic>
      <p:pic>
        <p:nvPicPr>
          <p:cNvPr id="311" name="Google Shape;311;p32"/>
          <p:cNvPicPr preferRelativeResize="0"/>
          <p:nvPr/>
        </p:nvPicPr>
        <p:blipFill>
          <a:blip r:embed="rId6">
            <a:alphaModFix/>
          </a:blip>
          <a:stretch>
            <a:fillRect/>
          </a:stretch>
        </p:blipFill>
        <p:spPr>
          <a:xfrm>
            <a:off x="2664839" y="3277422"/>
            <a:ext cx="2565400" cy="838200"/>
          </a:xfrm>
          <a:prstGeom prst="rect">
            <a:avLst/>
          </a:prstGeom>
          <a:noFill/>
          <a:ln>
            <a:noFill/>
          </a:ln>
        </p:spPr>
      </p:pic>
      <p:pic>
        <p:nvPicPr>
          <p:cNvPr id="312" name="Google Shape;312;p32"/>
          <p:cNvPicPr preferRelativeResize="0"/>
          <p:nvPr/>
        </p:nvPicPr>
        <p:blipFill>
          <a:blip r:embed="rId7">
            <a:alphaModFix/>
          </a:blip>
          <a:stretch>
            <a:fillRect/>
          </a:stretch>
        </p:blipFill>
        <p:spPr>
          <a:xfrm>
            <a:off x="3339239" y="4115622"/>
            <a:ext cx="4419600" cy="736600"/>
          </a:xfrm>
          <a:prstGeom prst="rect">
            <a:avLst/>
          </a:prstGeom>
          <a:noFill/>
          <a:ln>
            <a:noFill/>
          </a:ln>
        </p:spPr>
      </p:pic>
      <p:pic>
        <p:nvPicPr>
          <p:cNvPr id="313" name="Google Shape;313;p32"/>
          <p:cNvPicPr preferRelativeResize="0"/>
          <p:nvPr/>
        </p:nvPicPr>
        <p:blipFill>
          <a:blip r:embed="rId8">
            <a:alphaModFix/>
          </a:blip>
          <a:stretch>
            <a:fillRect/>
          </a:stretch>
        </p:blipFill>
        <p:spPr>
          <a:xfrm>
            <a:off x="9416671" y="1670372"/>
            <a:ext cx="1826067" cy="3102232"/>
          </a:xfrm>
          <a:prstGeom prst="rect">
            <a:avLst/>
          </a:prstGeom>
          <a:noFill/>
          <a:ln>
            <a:noFill/>
          </a:ln>
          <a:effectLst>
            <a:outerShdw blurRad="57150" dist="19050" dir="5400000" algn="bl" rotWithShape="0">
              <a:srgbClr val="000000">
                <a:alpha val="50000"/>
              </a:srgbClr>
            </a:outerShdw>
          </a:effectLst>
        </p:spPr>
      </p:pic>
      <p:cxnSp>
        <p:nvCxnSpPr>
          <p:cNvPr id="314" name="Google Shape;314;p32"/>
          <p:cNvCxnSpPr>
            <a:stCxn id="312" idx="3"/>
            <a:endCxn id="313" idx="1"/>
          </p:cNvCxnSpPr>
          <p:nvPr/>
        </p:nvCxnSpPr>
        <p:spPr>
          <a:xfrm flipV="1">
            <a:off x="7758839" y="3221488"/>
            <a:ext cx="1657832" cy="1262434"/>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315" name="Google Shape;315;p32"/>
          <p:cNvSpPr txBox="1"/>
          <p:nvPr/>
        </p:nvSpPr>
        <p:spPr>
          <a:xfrm>
            <a:off x="320920" y="235489"/>
            <a:ext cx="8125655" cy="431600"/>
          </a:xfrm>
          <a:prstGeom prst="rect">
            <a:avLst/>
          </a:prstGeom>
          <a:noFill/>
          <a:ln>
            <a:noFill/>
          </a:ln>
        </p:spPr>
        <p:txBody>
          <a:bodyPr spcFirstLastPara="1" wrap="square" lIns="121900" tIns="121900" rIns="121900" bIns="121900" anchor="t" anchorCtr="0">
            <a:noAutofit/>
          </a:bodyPr>
          <a:lstStyle/>
          <a:p>
            <a:r>
              <a:rPr lang="en" sz="2400" dirty="0">
                <a:latin typeface="Proxima Nova"/>
                <a:ea typeface="Proxima Nova"/>
                <a:cs typeface="Proxima Nova"/>
                <a:sym typeface="Proxima Nova"/>
              </a:rPr>
              <a:t>Google Firebase Storage : Image capture hierarchy</a:t>
            </a:r>
            <a:endParaRPr sz="2400" dirty="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549" y="598014"/>
            <a:ext cx="9905998" cy="1478570"/>
          </a:xfrm>
        </p:spPr>
        <p:txBody>
          <a:bodyPr>
            <a:normAutofit/>
          </a:bodyPr>
          <a:lstStyle/>
          <a:p>
            <a:pPr algn="ctr"/>
            <a:r>
              <a:rPr lang="en-US" sz="4000" dirty="0">
                <a:latin typeface="Britannic Bold" panose="020B0903060703020204" pitchFamily="34" charset="0"/>
              </a:rPr>
              <a:t>Database Output </a:t>
            </a:r>
            <a:endParaRPr lang="en-IN" sz="4000" dirty="0">
              <a:latin typeface="Britannic Bold" panose="020B090306070302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278" y="1588575"/>
            <a:ext cx="9888583" cy="4990011"/>
          </a:xfrm>
          <a:prstGeom prst="rect">
            <a:avLst/>
          </a:prstGeom>
          <a:noFill/>
          <a:ln>
            <a:noFill/>
          </a:ln>
        </p:spPr>
      </p:pic>
    </p:spTree>
    <p:extLst>
      <p:ext uri="{BB962C8B-B14F-4D97-AF65-F5344CB8AC3E}">
        <p14:creationId xmlns:p14="http://schemas.microsoft.com/office/powerpoint/2010/main" val="218959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120" y="578480"/>
            <a:ext cx="9905998" cy="1478570"/>
          </a:xfrm>
        </p:spPr>
        <p:txBody>
          <a:bodyPr>
            <a:normAutofit/>
          </a:bodyPr>
          <a:lstStyle/>
          <a:p>
            <a:pPr algn="ctr"/>
            <a:r>
              <a:rPr lang="en-US" sz="4000" dirty="0">
                <a:latin typeface="Britannic Bold" panose="020B0903060703020204" pitchFamily="34" charset="0"/>
              </a:rPr>
              <a:t>FUTURE SCOPE</a:t>
            </a:r>
            <a:endParaRPr lang="en-IN" sz="4000" dirty="0">
              <a:latin typeface="Britannic Bold" panose="020B0903060703020204" pitchFamily="34" charset="0"/>
            </a:endParaRPr>
          </a:p>
        </p:txBody>
      </p:sp>
      <p:sp>
        <p:nvSpPr>
          <p:cNvPr id="3" name="Content Placeholder 2"/>
          <p:cNvSpPr>
            <a:spLocks noGrp="1"/>
          </p:cNvSpPr>
          <p:nvPr>
            <p:ph idx="1"/>
          </p:nvPr>
        </p:nvSpPr>
        <p:spPr>
          <a:xfrm>
            <a:off x="1188720" y="1672046"/>
            <a:ext cx="10230650" cy="4848756"/>
          </a:xfrm>
        </p:spPr>
        <p:txBody>
          <a:bodyPr>
            <a:normAutofit/>
          </a:bodyPr>
          <a:lstStyle/>
          <a:p>
            <a:r>
              <a:rPr lang="en-US" dirty="0">
                <a:latin typeface="Arial" panose="020B0604020202020204" pitchFamily="34" charset="0"/>
                <a:cs typeface="Arial" panose="020B0604020202020204" pitchFamily="34" charset="0"/>
              </a:rPr>
              <a:t>In future the system can be extended which is not only specific to a private parking like malls, company parking, etc. </a:t>
            </a:r>
          </a:p>
          <a:p>
            <a:r>
              <a:rPr lang="en-US" dirty="0">
                <a:latin typeface="Arial" panose="020B0604020202020204" pitchFamily="34" charset="0"/>
                <a:cs typeface="Arial" panose="020B0604020202020204" pitchFamily="34" charset="0"/>
              </a:rPr>
              <a:t>It can also be implemented on public parking which has extending features such as reduction of traffic as search time for parking is reduced ,enhanced user experience as user can easily find the vacant parking lot, real-time data which is achieved by studying the arrival and leaving time of a particular car using ML, </a:t>
            </a:r>
          </a:p>
          <a:p>
            <a:r>
              <a:rPr lang="en-US" dirty="0">
                <a:latin typeface="Arial" panose="020B0604020202020204" pitchFamily="34" charset="0"/>
                <a:cs typeface="Arial" panose="020B0604020202020204" pitchFamily="34" charset="0"/>
              </a:rPr>
              <a:t>Decreased management costs as this reduces the </a:t>
            </a:r>
            <a:r>
              <a:rPr lang="en-US" dirty="0" err="1">
                <a:latin typeface="Arial" panose="020B0604020202020204" pitchFamily="34" charset="0"/>
                <a:cs typeface="Arial" panose="020B0604020202020204" pitchFamily="34" charset="0"/>
              </a:rPr>
              <a:t>labour</a:t>
            </a:r>
            <a:r>
              <a:rPr lang="en-US" dirty="0">
                <a:latin typeface="Arial" panose="020B0604020202020204" pitchFamily="34" charset="0"/>
                <a:cs typeface="Arial" panose="020B0604020202020204" pitchFamily="34" charset="0"/>
              </a:rPr>
              <a:t> cost and can be more efficient. </a:t>
            </a:r>
          </a:p>
          <a:p>
            <a:r>
              <a:rPr lang="en-US" dirty="0">
                <a:latin typeface="Arial" panose="020B0604020202020204" pitchFamily="34" charset="0"/>
                <a:cs typeface="Arial" panose="020B0604020202020204" pitchFamily="34" charset="0"/>
              </a:rPr>
              <a:t>Since data stored is real-time safety can be ensured which helps prevent parking violations and suspicious activity.</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124890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364" y="603020"/>
            <a:ext cx="9905998" cy="1478570"/>
          </a:xfrm>
        </p:spPr>
        <p:txBody>
          <a:bodyPr>
            <a:normAutofit/>
          </a:bodyPr>
          <a:lstStyle/>
          <a:p>
            <a:pPr algn="ctr"/>
            <a:r>
              <a:rPr lang="en-US" sz="4000" dirty="0">
                <a:latin typeface="Britannic Bold" panose="020B0903060703020204" pitchFamily="34" charset="0"/>
              </a:rPr>
              <a:t>CONCLUSION</a:t>
            </a:r>
            <a:endParaRPr lang="en-IN" sz="4000" dirty="0">
              <a:latin typeface="Britannic Bold" panose="020B0903060703020204" pitchFamily="34" charset="0"/>
            </a:endParaRPr>
          </a:p>
        </p:txBody>
      </p:sp>
      <p:sp>
        <p:nvSpPr>
          <p:cNvPr id="3" name="Content Placeholder 2"/>
          <p:cNvSpPr>
            <a:spLocks noGrp="1"/>
          </p:cNvSpPr>
          <p:nvPr>
            <p:ph idx="1"/>
          </p:nvPr>
        </p:nvSpPr>
        <p:spPr>
          <a:xfrm>
            <a:off x="1140529" y="1939883"/>
            <a:ext cx="9910942" cy="4302035"/>
          </a:xfrm>
        </p:spPr>
        <p:txBody>
          <a:bodyPr>
            <a:normAutofit/>
          </a:bodyPr>
          <a:lstStyle/>
          <a:p>
            <a:r>
              <a:rPr lang="en-US" dirty="0">
                <a:latin typeface="Arial" panose="020B0604020202020204" pitchFamily="34" charset="0"/>
                <a:cs typeface="Arial" panose="020B0604020202020204" pitchFamily="34" charset="0"/>
              </a:rPr>
              <a:t>The first approach of using existing surveillance cameras for detecting license plates is presented. </a:t>
            </a:r>
          </a:p>
          <a:p>
            <a:r>
              <a:rPr lang="en-US" dirty="0">
                <a:latin typeface="Arial" panose="020B0604020202020204" pitchFamily="34" charset="0"/>
                <a:cs typeface="Arial" panose="020B0604020202020204" pitchFamily="34" charset="0"/>
              </a:rPr>
              <a:t>An open source platform is used and improved to evaluate only objects that are moving. </a:t>
            </a:r>
          </a:p>
          <a:p>
            <a:r>
              <a:rPr lang="en-US" dirty="0">
                <a:latin typeface="Arial" panose="020B0604020202020204" pitchFamily="34" charset="0"/>
                <a:cs typeface="Arial" panose="020B0604020202020204" pitchFamily="34" charset="0"/>
              </a:rPr>
              <a:t>The algorithm run on a distributed platform that operate multiple cameras and sensors, to support comprehensive security management. </a:t>
            </a:r>
          </a:p>
          <a:p>
            <a:r>
              <a:rPr lang="en-US" dirty="0">
                <a:latin typeface="Arial" panose="020B0604020202020204" pitchFamily="34" charset="0"/>
                <a:cs typeface="Arial" panose="020B0604020202020204" pitchFamily="34" charset="0"/>
              </a:rPr>
              <a:t> The final output of the license plates was found to be very close to the actual value on the plates.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799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0807"/>
            <a:ext cx="10485707" cy="1478570"/>
          </a:xfrm>
        </p:spPr>
        <p:txBody>
          <a:bodyPr>
            <a:normAutofit/>
          </a:bodyPr>
          <a:lstStyle/>
          <a:p>
            <a:pPr algn="ctr"/>
            <a:r>
              <a:rPr lang="en-US" sz="4000" dirty="0">
                <a:latin typeface="Britannic Bold" panose="020B0903060703020204" pitchFamily="34" charset="0"/>
              </a:rPr>
              <a:t>REFERENCES</a:t>
            </a:r>
            <a:endParaRPr lang="en-IN" sz="4000" dirty="0">
              <a:latin typeface="Britannic Bold" panose="020B0903060703020204" pitchFamily="34" charset="0"/>
            </a:endParaRPr>
          </a:p>
        </p:txBody>
      </p:sp>
      <p:sp>
        <p:nvSpPr>
          <p:cNvPr id="3" name="Content Placeholder 2"/>
          <p:cNvSpPr>
            <a:spLocks noGrp="1"/>
          </p:cNvSpPr>
          <p:nvPr>
            <p:ph idx="1"/>
          </p:nvPr>
        </p:nvSpPr>
        <p:spPr>
          <a:xfrm>
            <a:off x="1345474" y="1593668"/>
            <a:ext cx="9849394" cy="4532811"/>
          </a:xfrm>
        </p:spPr>
        <p:txBody>
          <a:bodyPr>
            <a:normAutofit fontScale="92500" lnSpcReduction="20000"/>
          </a:bodyPr>
          <a:lstStyle/>
          <a:p>
            <a:pPr>
              <a:buFont typeface="+mj-lt"/>
              <a:buAutoNum type="arabicPeriod"/>
            </a:pPr>
            <a:r>
              <a:rPr lang="en-US" dirty="0"/>
              <a:t>G. Amato, F. Carrara, F . </a:t>
            </a:r>
            <a:r>
              <a:rPr lang="en-US" dirty="0" err="1"/>
              <a:t>Falchi</a:t>
            </a:r>
            <a:r>
              <a:rPr lang="en-US" dirty="0"/>
              <a:t>, C. </a:t>
            </a:r>
            <a:r>
              <a:rPr lang="en-US" dirty="0" err="1"/>
              <a:t>Gennaro</a:t>
            </a:r>
            <a:r>
              <a:rPr lang="en-US" dirty="0"/>
              <a:t> and C. </a:t>
            </a:r>
            <a:r>
              <a:rPr lang="en-US" dirty="0" err="1"/>
              <a:t>Vairo</a:t>
            </a:r>
            <a:r>
              <a:rPr lang="en-US" dirty="0"/>
              <a:t>, "Car parking occupancy detection using smart camera networks a </a:t>
            </a:r>
            <a:r>
              <a:rPr lang="en-US" dirty="0" err="1"/>
              <a:t>nd</a:t>
            </a:r>
            <a:r>
              <a:rPr lang="en-US" dirty="0"/>
              <a:t> Deep Learning," 2016 IEEE Symposium on Computers and Communication (ISCC) , Messina, 2016, pp. 1212-1217. (2016)</a:t>
            </a:r>
          </a:p>
          <a:p>
            <a:pPr>
              <a:buFont typeface="+mj-lt"/>
              <a:buAutoNum type="arabicPeriod"/>
            </a:pPr>
            <a:endParaRPr lang="en-US" dirty="0"/>
          </a:p>
          <a:p>
            <a:pPr>
              <a:buFont typeface="+mj-lt"/>
              <a:buAutoNum type="arabicPeriod"/>
            </a:pPr>
            <a:r>
              <a:rPr lang="en-US" dirty="0"/>
              <a:t>L. Dominguez, J. P. D ’Amato, A. Perez, A. Rubiales and R. </a:t>
            </a:r>
            <a:r>
              <a:rPr lang="en-US" dirty="0" err="1"/>
              <a:t>Barbuzza</a:t>
            </a:r>
            <a:r>
              <a:rPr lang="en-US" dirty="0"/>
              <a:t>, "Running license plate recognition (LPR) algorithms on smart surveillance cameras. A feasibility analysis," 2018 13th Iberian Conference on Information Systems and Technologies (CISTI),Caceres, 2018, pp. 1-5.(2018)</a:t>
            </a:r>
          </a:p>
          <a:p>
            <a:pPr>
              <a:buFont typeface="+mj-lt"/>
              <a:buAutoNum type="arabicPeriod"/>
            </a:pPr>
            <a:endParaRPr lang="en-US" dirty="0"/>
          </a:p>
          <a:p>
            <a:pPr>
              <a:buFont typeface="+mj-lt"/>
              <a:buAutoNum type="arabicPeriod"/>
            </a:pPr>
            <a:r>
              <a:rPr lang="en-US" dirty="0"/>
              <a:t>R. </a:t>
            </a:r>
            <a:r>
              <a:rPr lang="en-US" dirty="0" err="1"/>
              <a:t>Lookmuang</a:t>
            </a:r>
            <a:r>
              <a:rPr lang="en-US" dirty="0"/>
              <a:t>, K. </a:t>
            </a:r>
            <a:r>
              <a:rPr lang="en-US" dirty="0" err="1"/>
              <a:t>Nambut</a:t>
            </a:r>
            <a:r>
              <a:rPr lang="en-US" dirty="0"/>
              <a:t> and S. </a:t>
            </a:r>
            <a:r>
              <a:rPr lang="en-US" dirty="0" err="1"/>
              <a:t>Usanavasin</a:t>
            </a:r>
            <a:r>
              <a:rPr lang="en-US" dirty="0"/>
              <a:t>, "Smart parking using </a:t>
            </a:r>
            <a:r>
              <a:rPr lang="en-US" dirty="0" err="1"/>
              <a:t>IoT</a:t>
            </a:r>
            <a:r>
              <a:rPr lang="en-US" dirty="0"/>
              <a:t> technology,"2018 5th International Conference on Business and Industrial Research (ICBIR),Bangkok,2018, pp. 1-6.(2018) </a:t>
            </a:r>
          </a:p>
          <a:p>
            <a:pPr>
              <a:buFont typeface="+mj-lt"/>
              <a:buAutoNum type="arabicPeriod"/>
            </a:pPr>
            <a:endParaRPr lang="en-US" dirty="0"/>
          </a:p>
          <a:p>
            <a:pPr>
              <a:buFont typeface="+mj-lt"/>
              <a:buAutoNum type="arabicPeriod"/>
            </a:pPr>
            <a:r>
              <a:rPr lang="en-US" dirty="0"/>
              <a:t>T. N. Pham, M. Tsai, D . B. Nguyen, C. Dow and D. D </a:t>
            </a:r>
            <a:r>
              <a:rPr lang="en-US" dirty="0" err="1"/>
              <a:t>eng</a:t>
            </a:r>
            <a:r>
              <a:rPr lang="en-US" dirty="0"/>
              <a:t>, "A Cloud-Based Smart Parking System Based on Internet-of-Things Technologies," in IEEE Access , vol. 3, pp.1581-1591, 2015. (2015)</a:t>
            </a:r>
            <a:endParaRPr lang="en-IN" dirty="0"/>
          </a:p>
          <a:p>
            <a:endParaRPr lang="en-IN" dirty="0"/>
          </a:p>
          <a:p>
            <a:endParaRPr lang="en-IN" dirty="0"/>
          </a:p>
          <a:p>
            <a:pPr>
              <a:buFont typeface="+mj-lt"/>
              <a:buAutoNum type="arabicPeriod"/>
            </a:pPr>
            <a:endParaRPr lang="en-IN" dirty="0"/>
          </a:p>
        </p:txBody>
      </p:sp>
    </p:spTree>
    <p:extLst>
      <p:ext uri="{BB962C8B-B14F-4D97-AF65-F5344CB8AC3E}">
        <p14:creationId xmlns:p14="http://schemas.microsoft.com/office/powerpoint/2010/main" val="375693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37A7-95B4-43FE-97D6-38A7DF392042}"/>
              </a:ext>
            </a:extLst>
          </p:cNvPr>
          <p:cNvSpPr>
            <a:spLocks noGrp="1"/>
          </p:cNvSpPr>
          <p:nvPr>
            <p:ph type="title"/>
          </p:nvPr>
        </p:nvSpPr>
        <p:spPr>
          <a:xfrm>
            <a:off x="3792042" y="3124030"/>
            <a:ext cx="8911687" cy="1280890"/>
          </a:xfrm>
        </p:spPr>
        <p:txBody>
          <a:bodyPr/>
          <a:lstStyle/>
          <a:p>
            <a:r>
              <a:rPr lang="en-IN" dirty="0"/>
              <a:t>Q&amp;A and Feedback</a:t>
            </a:r>
          </a:p>
        </p:txBody>
      </p:sp>
    </p:spTree>
    <p:extLst>
      <p:ext uri="{BB962C8B-B14F-4D97-AF65-F5344CB8AC3E}">
        <p14:creationId xmlns:p14="http://schemas.microsoft.com/office/powerpoint/2010/main" val="1315406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231" y="2460381"/>
            <a:ext cx="9905998" cy="1478570"/>
          </a:xfrm>
        </p:spPr>
        <p:txBody>
          <a:bodyPr>
            <a:normAutofit/>
          </a:bodyPr>
          <a:lstStyle/>
          <a:p>
            <a:pPr algn="ctr"/>
            <a:r>
              <a:rPr lang="en-US" sz="7200" dirty="0">
                <a:latin typeface="Britannic Bold" panose="020B0903060703020204" pitchFamily="34" charset="0"/>
              </a:rPr>
              <a:t>Thank you</a:t>
            </a:r>
            <a:endParaRPr lang="en-IN" sz="7200" dirty="0">
              <a:latin typeface="Britannic Bold" panose="020B0903060703020204" pitchFamily="34" charset="0"/>
            </a:endParaRPr>
          </a:p>
        </p:txBody>
      </p:sp>
    </p:spTree>
    <p:extLst>
      <p:ext uri="{BB962C8B-B14F-4D97-AF65-F5344CB8AC3E}">
        <p14:creationId xmlns:p14="http://schemas.microsoft.com/office/powerpoint/2010/main" val="16322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406" y="636399"/>
            <a:ext cx="9905998" cy="1066591"/>
          </a:xfrm>
        </p:spPr>
        <p:txBody>
          <a:bodyPr/>
          <a:lstStyle/>
          <a:p>
            <a:pPr algn="ctr"/>
            <a:r>
              <a:rPr lang="en-US" dirty="0">
                <a:latin typeface="Britannic Bold" panose="020B0903060703020204" pitchFamily="34" charset="0"/>
              </a:rPr>
              <a:t>INTRODUCTION</a:t>
            </a:r>
            <a:endParaRPr lang="en-IN" dirty="0">
              <a:latin typeface="Britannic Bold" panose="020B0903060703020204" pitchFamily="34" charset="0"/>
            </a:endParaRPr>
          </a:p>
        </p:txBody>
      </p:sp>
      <p:sp>
        <p:nvSpPr>
          <p:cNvPr id="3" name="Content Placeholder 2"/>
          <p:cNvSpPr>
            <a:spLocks noGrp="1"/>
          </p:cNvSpPr>
          <p:nvPr>
            <p:ph idx="1"/>
          </p:nvPr>
        </p:nvSpPr>
        <p:spPr>
          <a:xfrm>
            <a:off x="1045029" y="1482437"/>
            <a:ext cx="10398034" cy="5225142"/>
          </a:xfrm>
        </p:spPr>
        <p:txBody>
          <a:bodyPr>
            <a:normAutofit lnSpcReduction="10000"/>
          </a:bodyPr>
          <a:lstStyle/>
          <a:p>
            <a:r>
              <a:rPr lang="en-US" dirty="0">
                <a:latin typeface="Arial" panose="020B0604020202020204" pitchFamily="34" charset="0"/>
                <a:cs typeface="Arial" panose="020B0604020202020204" pitchFamily="34" charset="0"/>
              </a:rPr>
              <a:t>In a country where it took 60 years to acquire 100 million vehicles but added another 100 million in just the next ten years, free and illegal parking has become both a serious urban planning and public health issue.</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system makes use of live feed from CCTV cameras </a:t>
            </a:r>
          </a:p>
          <a:p>
            <a:r>
              <a:rPr lang="en-US" dirty="0">
                <a:latin typeface="Arial" panose="020B0604020202020204" pitchFamily="34" charset="0"/>
                <a:cs typeface="Arial" panose="020B0604020202020204" pitchFamily="34" charset="0"/>
              </a:rPr>
              <a:t>Detection of number plate of the car is done</a:t>
            </a:r>
          </a:p>
          <a:p>
            <a:r>
              <a:rPr lang="en-US" dirty="0">
                <a:latin typeface="Arial" panose="020B0604020202020204" pitchFamily="34" charset="0"/>
                <a:cs typeface="Arial" panose="020B0604020202020204" pitchFamily="34" charset="0"/>
              </a:rPr>
              <a:t>License Plate Detection (LPD) system plays an important role in many applications like electronic payment system like toll payment and parking fee payment. </a:t>
            </a:r>
          </a:p>
          <a:p>
            <a:r>
              <a:rPr lang="en-US" dirty="0">
                <a:latin typeface="Arial" panose="020B0604020202020204" pitchFamily="34" charset="0"/>
                <a:cs typeface="Arial" panose="020B0604020202020204" pitchFamily="34" charset="0"/>
              </a:rPr>
              <a:t>In this project recognition of the license plate is done, time stamping them and carry out the prediction of their entry and exit time and a database is created. On exiting, the same are validated. </a:t>
            </a:r>
          </a:p>
          <a:p>
            <a:r>
              <a:rPr lang="en-US" dirty="0">
                <a:latin typeface="Arial" panose="020B0604020202020204" pitchFamily="34" charset="0"/>
                <a:cs typeface="Arial" panose="020B0604020202020204" pitchFamily="34" charset="0"/>
              </a:rPr>
              <a:t>During setup of the system, the total available parking spots can be configured as Members and Outsiders/Visitors only spots. </a:t>
            </a:r>
          </a:p>
          <a:p>
            <a:r>
              <a:rPr lang="en-US" dirty="0">
                <a:latin typeface="Arial" panose="020B0604020202020204" pitchFamily="34" charset="0"/>
                <a:cs typeface="Arial" panose="020B0604020202020204" pitchFamily="34" charset="0"/>
              </a:rPr>
              <a:t>The parking spaces will consist of UDM sensors linked to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/ESP32 Wi-Fi board that detects the presence of car parked. This will give a confirmation that the car has been parked successfully in that parking lot. When the car is moved back from the space, the slot is retained back in the system.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82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202" y="661716"/>
            <a:ext cx="8911687" cy="1280890"/>
          </a:xfrm>
        </p:spPr>
        <p:txBody>
          <a:bodyPr/>
          <a:lstStyle/>
          <a:p>
            <a:pPr algn="ctr"/>
            <a:r>
              <a:rPr lang="en-US" dirty="0">
                <a:latin typeface="Britannic Bold" panose="020B0903060703020204" pitchFamily="34" charset="0"/>
              </a:rPr>
              <a:t>LITERATURE SURVEY</a:t>
            </a:r>
            <a:endParaRPr lang="en-IN" dirty="0">
              <a:latin typeface="Britannic Bold" panose="020B0903060703020204" pitchFamily="34" charset="0"/>
            </a:endParaRPr>
          </a:p>
        </p:txBody>
      </p:sp>
      <p:sp>
        <p:nvSpPr>
          <p:cNvPr id="3" name="Content Placeholder 2"/>
          <p:cNvSpPr>
            <a:spLocks noGrp="1"/>
          </p:cNvSpPr>
          <p:nvPr>
            <p:ph idx="1"/>
          </p:nvPr>
        </p:nvSpPr>
        <p:spPr>
          <a:xfrm>
            <a:off x="1191486" y="1584960"/>
            <a:ext cx="9533120" cy="4789714"/>
          </a:xfrm>
        </p:spPr>
        <p:txBody>
          <a:bodyPr/>
          <a:lstStyle/>
          <a:p>
            <a:r>
              <a:rPr lang="en-US" dirty="0">
                <a:latin typeface="Arial" panose="020B0604020202020204" pitchFamily="34" charset="0"/>
                <a:cs typeface="Arial" panose="020B0604020202020204" pitchFamily="34" charset="0"/>
              </a:rPr>
              <a:t>Open source platform is taken as base and by improving it to evaluate only objects that are moving. The algorithms run on a distributed platform that operate multiple cameras and sensors, to support security management. [2]</a:t>
            </a:r>
          </a:p>
          <a:p>
            <a:r>
              <a:rPr lang="en-US" dirty="0">
                <a:latin typeface="Arial" panose="020B0604020202020204" pitchFamily="34" charset="0"/>
                <a:cs typeface="Arial" panose="020B0604020202020204" pitchFamily="34" charset="0"/>
              </a:rPr>
              <a:t>Real time car occupancy detection is done using convolutional neural Network (CNN) which is running on-board of a smart camera with limited resources. [1]</a:t>
            </a:r>
          </a:p>
          <a:p>
            <a:r>
              <a:rPr lang="en-US" dirty="0">
                <a:latin typeface="Arial" panose="020B0604020202020204" pitchFamily="34" charset="0"/>
                <a:cs typeface="Arial" panose="020B0604020202020204" pitchFamily="34" charset="0"/>
              </a:rPr>
              <a:t>They concluded that CNNs have good generalization capabilities in predicting parking status when tested on a dataset completely different from the training dataset.[3]</a:t>
            </a:r>
          </a:p>
          <a:p>
            <a:r>
              <a:rPr lang="en-US" dirty="0">
                <a:latin typeface="Arial" panose="020B0604020202020204" pitchFamily="34" charset="0"/>
                <a:cs typeface="Arial" panose="020B0604020202020204" pitchFamily="34" charset="0"/>
              </a:rPr>
              <a:t>Cost can be reduced by saving time which will reduce emission of fuel and it will save the environment. the waiting time of the user for the service will be greatly reduced compared with that in an ordinary network. Thus this system is an efficient system to reduce time and money at the same time.[4]</a:t>
            </a:r>
            <a:endParaRPr lang="en-IN" dirty="0">
              <a:latin typeface="Arial" panose="020B0604020202020204" pitchFamily="34" charset="0"/>
              <a:cs typeface="Arial" panose="020B0604020202020204" pitchFamily="34" charset="0"/>
            </a:endParaRPr>
          </a:p>
          <a:p>
            <a:endParaRPr lang="en-IN" dirty="0"/>
          </a:p>
          <a:p>
            <a:endParaRPr lang="en-IN" dirty="0"/>
          </a:p>
        </p:txBody>
      </p:sp>
    </p:spTree>
    <p:extLst>
      <p:ext uri="{BB962C8B-B14F-4D97-AF65-F5344CB8AC3E}">
        <p14:creationId xmlns:p14="http://schemas.microsoft.com/office/powerpoint/2010/main" val="227588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436" y="635176"/>
            <a:ext cx="9905998" cy="1230375"/>
          </a:xfrm>
        </p:spPr>
        <p:txBody>
          <a:bodyPr/>
          <a:lstStyle/>
          <a:p>
            <a:pPr algn="ctr"/>
            <a:r>
              <a:rPr lang="en-US" dirty="0">
                <a:latin typeface="Britannic Bold" panose="020B0903060703020204" pitchFamily="34" charset="0"/>
              </a:rPr>
              <a:t>PROPOSED SYSTEM</a:t>
            </a:r>
            <a:endParaRPr lang="en-IN" dirty="0">
              <a:latin typeface="Britannic Bold" panose="020B0903060703020204" pitchFamily="34" charset="0"/>
            </a:endParaRPr>
          </a:p>
        </p:txBody>
      </p:sp>
      <p:sp>
        <p:nvSpPr>
          <p:cNvPr id="3" name="Content Placeholder 2"/>
          <p:cNvSpPr>
            <a:spLocks noGrp="1"/>
          </p:cNvSpPr>
          <p:nvPr>
            <p:ph idx="1"/>
          </p:nvPr>
        </p:nvSpPr>
        <p:spPr>
          <a:xfrm>
            <a:off x="1253887" y="1604294"/>
            <a:ext cx="9905998" cy="4119155"/>
          </a:xfrm>
        </p:spPr>
        <p:txBody>
          <a:bodyPr>
            <a:noAutofit/>
          </a:bodyPr>
          <a:lstStyle/>
          <a:p>
            <a:r>
              <a:rPr lang="en-IN" sz="1800" dirty="0">
                <a:latin typeface="Arial" panose="020B0604020202020204" pitchFamily="34" charset="0"/>
                <a:cs typeface="Arial" panose="020B0604020202020204" pitchFamily="34" charset="0"/>
              </a:rPr>
              <a:t>In  this proposed system,</a:t>
            </a:r>
            <a:r>
              <a:rPr lang="en-US" sz="1800" dirty="0">
                <a:latin typeface="Arial" panose="020B0604020202020204" pitchFamily="34" charset="0"/>
                <a:cs typeface="Arial" panose="020B0604020202020204" pitchFamily="34" charset="0"/>
              </a:rPr>
              <a:t>main purpose is to build a parking system to save time and to increase security. </a:t>
            </a:r>
          </a:p>
          <a:p>
            <a:r>
              <a:rPr lang="en-US" sz="1800" dirty="0">
                <a:latin typeface="Arial" panose="020B0604020202020204" pitchFamily="34" charset="0"/>
                <a:cs typeface="Arial" panose="020B0604020202020204" pitchFamily="34" charset="0"/>
              </a:rPr>
              <a:t>Our parking system has an organized way of allotting residents/employees a permanent parking space. </a:t>
            </a:r>
          </a:p>
          <a:p>
            <a:r>
              <a:rPr lang="en-US" sz="1800" dirty="0">
                <a:latin typeface="Arial" panose="020B0604020202020204" pitchFamily="34" charset="0"/>
                <a:cs typeface="Arial" panose="020B0604020202020204" pitchFamily="34" charset="0"/>
              </a:rPr>
              <a:t>People waste time in finding parking spots to park their car so we can create a system efficient enough to overcome this time barrier. </a:t>
            </a:r>
          </a:p>
          <a:p>
            <a:r>
              <a:rPr lang="en-US" sz="1800" dirty="0">
                <a:latin typeface="Arial" panose="020B0604020202020204" pitchFamily="34" charset="0"/>
                <a:cs typeface="Arial" panose="020B0604020202020204" pitchFamily="34" charset="0"/>
              </a:rPr>
              <a:t>When the car enters the parking area the camera detects the number plate noting the time of entry. There will be a database consisting of details of the car owner if he is a resident/employee. If an outsider wants to park the car, the system will check for free outsider designated parking spaces. </a:t>
            </a:r>
          </a:p>
          <a:p>
            <a:r>
              <a:rPr lang="en-US" sz="1800" dirty="0">
                <a:latin typeface="Arial" panose="020B0604020202020204" pitchFamily="34" charset="0"/>
                <a:cs typeface="Arial" panose="020B0604020202020204" pitchFamily="34" charset="0"/>
              </a:rPr>
              <a:t>By using Time Stamping we will be able to assign a resident’s/employee’s spot to a visitor/outsider if he/she arrives on out of bounds time. We can increase security by using Time Stamping.</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201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590" y="583402"/>
            <a:ext cx="9905998" cy="1528354"/>
          </a:xfrm>
        </p:spPr>
        <p:txBody>
          <a:bodyPr>
            <a:normAutofit/>
          </a:bodyPr>
          <a:lstStyle/>
          <a:p>
            <a:pPr algn="ctr"/>
            <a:r>
              <a:rPr lang="en-US" sz="4000" dirty="0">
                <a:latin typeface="Britannic Bold" panose="020B0903060703020204" pitchFamily="34" charset="0"/>
              </a:rPr>
              <a:t>METHODOLOGY</a:t>
            </a:r>
            <a:endParaRPr lang="en-IN" sz="4000" dirty="0">
              <a:latin typeface="Britannic Bold" panose="020B0903060703020204" pitchFamily="34" charset="0"/>
            </a:endParaRPr>
          </a:p>
        </p:txBody>
      </p:sp>
      <p:sp>
        <p:nvSpPr>
          <p:cNvPr id="3" name="Content Placeholder 2"/>
          <p:cNvSpPr>
            <a:spLocks noGrp="1"/>
          </p:cNvSpPr>
          <p:nvPr>
            <p:ph idx="1"/>
          </p:nvPr>
        </p:nvSpPr>
        <p:spPr>
          <a:xfrm>
            <a:off x="1175657" y="1724298"/>
            <a:ext cx="10282459" cy="4454362"/>
          </a:xfrm>
        </p:spPr>
        <p:txBody>
          <a:bodyPr>
            <a:normAutofit/>
          </a:bodyPr>
          <a:lstStyle/>
          <a:p>
            <a:r>
              <a:rPr lang="en-US" dirty="0">
                <a:latin typeface="Arial" panose="020B0604020202020204" pitchFamily="34" charset="0"/>
                <a:cs typeface="Arial" panose="020B0604020202020204" pitchFamily="34" charset="0"/>
              </a:rPr>
              <a:t>The project aims to take all the efficient aspects of the projects proposed in the literature survey and integrate it with an efficient feedback to be part of a solution for the parking problem.</a:t>
            </a:r>
          </a:p>
          <a:p>
            <a:r>
              <a:rPr lang="en-IN" dirty="0">
                <a:latin typeface="Arial" panose="020B0604020202020204" pitchFamily="34" charset="0"/>
                <a:cs typeface="Arial" panose="020B0604020202020204" pitchFamily="34" charset="0"/>
              </a:rPr>
              <a:t>To understand the properties of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ESP 8266</a:t>
            </a:r>
            <a:r>
              <a:rPr lang="en-IN" dirty="0">
                <a:latin typeface="Arial" panose="020B0604020202020204" pitchFamily="34" charset="0"/>
                <a:cs typeface="Arial" panose="020B0604020202020204" pitchFamily="34" charset="0"/>
              </a:rPr>
              <a:t> module</a:t>
            </a:r>
          </a:p>
          <a:p>
            <a:r>
              <a:rPr lang="en-US" dirty="0">
                <a:latin typeface="Arial" panose="020B0604020202020204" pitchFamily="34" charset="0"/>
                <a:cs typeface="Arial" panose="020B0604020202020204" pitchFamily="34" charset="0"/>
              </a:rPr>
              <a:t>To understand the basic python functions.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To create a database using Google firebase.</a:t>
            </a:r>
          </a:p>
          <a:p>
            <a:endParaRPr lang="en-IN" dirty="0"/>
          </a:p>
          <a:p>
            <a:endParaRPr lang="en-IN" dirty="0"/>
          </a:p>
        </p:txBody>
      </p:sp>
    </p:spTree>
    <p:extLst>
      <p:ext uri="{BB962C8B-B14F-4D97-AF65-F5344CB8AC3E}">
        <p14:creationId xmlns:p14="http://schemas.microsoft.com/office/powerpoint/2010/main" val="79906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54" y="587267"/>
            <a:ext cx="9905998" cy="1478570"/>
          </a:xfrm>
        </p:spPr>
        <p:txBody>
          <a:bodyPr/>
          <a:lstStyle/>
          <a:p>
            <a:pPr algn="ctr"/>
            <a:r>
              <a:rPr lang="en-US" dirty="0">
                <a:latin typeface="Britannic Bold" panose="020B0903060703020204" pitchFamily="34" charset="0"/>
              </a:rPr>
              <a:t>FLOW DIAGRAM</a:t>
            </a:r>
            <a:endParaRPr lang="en-IN" dirty="0">
              <a:latin typeface="Britannic Bold" panose="020B0903060703020204" pitchFamily="34"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943138" y="1561952"/>
            <a:ext cx="8063011" cy="4904162"/>
          </a:xfrm>
          <a:prstGeom prst="rect">
            <a:avLst/>
          </a:prstGeom>
          <a:noFill/>
          <a:ln>
            <a:noFill/>
          </a:ln>
        </p:spPr>
      </p:pic>
    </p:spTree>
    <p:extLst>
      <p:ext uri="{BB962C8B-B14F-4D97-AF65-F5344CB8AC3E}">
        <p14:creationId xmlns:p14="http://schemas.microsoft.com/office/powerpoint/2010/main" val="85555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579" y="608421"/>
            <a:ext cx="9800166" cy="1280890"/>
          </a:xfrm>
        </p:spPr>
        <p:txBody>
          <a:bodyPr/>
          <a:lstStyle/>
          <a:p>
            <a:pPr algn="ctr"/>
            <a:r>
              <a:rPr lang="en-US" dirty="0">
                <a:latin typeface="Britannic Bold" panose="020B0903060703020204" pitchFamily="34" charset="0"/>
              </a:rPr>
              <a:t>HARDWARE AND SOFTWARE REQUIREMENTS</a:t>
            </a:r>
            <a:endParaRPr lang="en-IN" dirty="0">
              <a:latin typeface="Britannic Bold" panose="020B0903060703020204" pitchFamily="34" charset="0"/>
            </a:endParaRPr>
          </a:p>
        </p:txBody>
      </p:sp>
      <p:sp>
        <p:nvSpPr>
          <p:cNvPr id="3" name="Content Placeholder 2"/>
          <p:cNvSpPr>
            <a:spLocks noGrp="1"/>
          </p:cNvSpPr>
          <p:nvPr>
            <p:ph sz="half" idx="1"/>
          </p:nvPr>
        </p:nvSpPr>
        <p:spPr>
          <a:xfrm>
            <a:off x="1796088" y="2168435"/>
            <a:ext cx="5556565" cy="4065456"/>
          </a:xfrm>
        </p:spPr>
        <p:txBody>
          <a:bodyPr>
            <a:normAutofit/>
          </a:bodyPr>
          <a:lstStyle/>
          <a:p>
            <a:pPr>
              <a:buFont typeface="Wingdings" panose="05000000000000000000" pitchFamily="2" charset="2"/>
              <a:buChar char="Ø"/>
            </a:pPr>
            <a:r>
              <a:rPr lang="en-IN" dirty="0"/>
              <a:t>Hardware Components:-</a:t>
            </a:r>
          </a:p>
          <a:p>
            <a:r>
              <a:rPr lang="en-US" dirty="0">
                <a:latin typeface="Arial" panose="020B0604020202020204" pitchFamily="34" charset="0"/>
                <a:cs typeface="Arial" panose="020B0604020202020204" pitchFamily="34" charset="0"/>
              </a:rPr>
              <a:t>Raspberry Pi Camera</a:t>
            </a:r>
          </a:p>
          <a:p>
            <a:r>
              <a:rPr lang="en-US" dirty="0">
                <a:latin typeface="Arial" panose="020B0604020202020204" pitchFamily="34" charset="0"/>
                <a:cs typeface="Arial" panose="020B0604020202020204" pitchFamily="34" charset="0"/>
              </a:rPr>
              <a:t>Raspberry Pi</a:t>
            </a:r>
          </a:p>
          <a:p>
            <a:r>
              <a:rPr lang="en-US" dirty="0">
                <a:latin typeface="Arial" panose="020B0604020202020204" pitchFamily="34" charset="0"/>
                <a:cs typeface="Arial" panose="020B0604020202020204" pitchFamily="34" charset="0"/>
              </a:rPr>
              <a:t>Ultrasonic distance measure</a:t>
            </a:r>
          </a:p>
          <a:p>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ESP 8266</a:t>
            </a:r>
            <a:endParaRPr lang="en-IN" dirty="0">
              <a:latin typeface="Arial" panose="020B0604020202020204" pitchFamily="34" charset="0"/>
              <a:cs typeface="Arial" panose="020B0604020202020204" pitchFamily="34" charset="0"/>
            </a:endParaRPr>
          </a:p>
          <a:p>
            <a:endParaRPr lang="en-IN" dirty="0"/>
          </a:p>
          <a:p>
            <a:pPr marL="0" indent="0">
              <a:buNone/>
            </a:pPr>
            <a:endParaRPr lang="en-IN" dirty="0"/>
          </a:p>
        </p:txBody>
      </p:sp>
      <p:sp>
        <p:nvSpPr>
          <p:cNvPr id="4" name="Content Placeholder 3"/>
          <p:cNvSpPr>
            <a:spLocks noGrp="1"/>
          </p:cNvSpPr>
          <p:nvPr>
            <p:ph sz="half" idx="2"/>
          </p:nvPr>
        </p:nvSpPr>
        <p:spPr>
          <a:xfrm>
            <a:off x="6805749" y="2168435"/>
            <a:ext cx="5118229" cy="4059302"/>
          </a:xfrm>
        </p:spPr>
        <p:txBody>
          <a:bodyPr>
            <a:normAutofit/>
          </a:bodyPr>
          <a:lstStyle/>
          <a:p>
            <a:pPr>
              <a:buFont typeface="Wingdings" panose="05000000000000000000" pitchFamily="2" charset="2"/>
              <a:buChar char="Ø"/>
            </a:pPr>
            <a:r>
              <a:rPr lang="en-IN" dirty="0"/>
              <a:t>Software Tools:-</a:t>
            </a:r>
          </a:p>
          <a:p>
            <a:r>
              <a:rPr lang="en-US" dirty="0">
                <a:latin typeface="Arial" panose="020B0604020202020204" pitchFamily="34" charset="0"/>
                <a:cs typeface="Arial" panose="020B0604020202020204" pitchFamily="34" charset="0"/>
              </a:rPr>
              <a:t>Anaconda Navigator</a:t>
            </a:r>
          </a:p>
          <a:p>
            <a:r>
              <a:rPr lang="en-US" dirty="0">
                <a:latin typeface="Arial" panose="020B0604020202020204" pitchFamily="34" charset="0"/>
                <a:cs typeface="Arial" panose="020B0604020202020204" pitchFamily="34" charset="0"/>
              </a:rPr>
              <a:t>Python and it’s modules</a:t>
            </a:r>
          </a:p>
          <a:p>
            <a:r>
              <a:rPr lang="en-US" dirty="0">
                <a:latin typeface="Arial" panose="020B0604020202020204" pitchFamily="34" charset="0"/>
                <a:cs typeface="Arial" panose="020B0604020202020204" pitchFamily="34" charset="0"/>
              </a:rPr>
              <a:t>Visual Studio Code </a:t>
            </a:r>
          </a:p>
          <a:p>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Arduino Ide</a:t>
            </a:r>
          </a:p>
          <a:p>
            <a:pPr marL="0" indent="0">
              <a:buNone/>
            </a:pPr>
            <a:endParaRPr lang="en-IN" dirty="0"/>
          </a:p>
        </p:txBody>
      </p:sp>
    </p:spTree>
    <p:extLst>
      <p:ext uri="{BB962C8B-B14F-4D97-AF65-F5344CB8AC3E}">
        <p14:creationId xmlns:p14="http://schemas.microsoft.com/office/powerpoint/2010/main" val="250622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618518"/>
            <a:ext cx="10159137" cy="1478570"/>
          </a:xfrm>
        </p:spPr>
        <p:txBody>
          <a:bodyPr>
            <a:normAutofit/>
          </a:bodyPr>
          <a:lstStyle/>
          <a:p>
            <a:pPr algn="ctr"/>
            <a:r>
              <a:rPr lang="en-US" sz="4000" dirty="0">
                <a:latin typeface="Britannic Bold" panose="020B0903060703020204" pitchFamily="34" charset="0"/>
              </a:rPr>
              <a:t>SYSTEM IMPLEMENTATION</a:t>
            </a:r>
            <a:endParaRPr lang="en-IN" sz="4000" dirty="0">
              <a:latin typeface="Britannic Bold" panose="020B0903060703020204" pitchFamily="34" charset="0"/>
            </a:endParaRPr>
          </a:p>
        </p:txBody>
      </p:sp>
      <p:sp>
        <p:nvSpPr>
          <p:cNvPr id="3" name="Content Placeholder 2"/>
          <p:cNvSpPr>
            <a:spLocks noGrp="1"/>
          </p:cNvSpPr>
          <p:nvPr>
            <p:ph idx="1"/>
          </p:nvPr>
        </p:nvSpPr>
        <p:spPr>
          <a:xfrm>
            <a:off x="1510144" y="1787235"/>
            <a:ext cx="8915397" cy="4169427"/>
          </a:xfrm>
        </p:spPr>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System consists of</a:t>
            </a:r>
            <a:r>
              <a:rPr lang="en-GB" dirty="0">
                <a:latin typeface="Arial" panose="020B0604020202020204" pitchFamily="34" charset="0"/>
                <a:cs typeface="Arial" panose="020B0604020202020204" pitchFamily="34" charset="0"/>
              </a:rPr>
              <a:t> following process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License Plate Detection Using </a:t>
            </a:r>
            <a:r>
              <a:rPr lang="en-US" dirty="0" err="1">
                <a:latin typeface="Arial" panose="020B0604020202020204" pitchFamily="34" charset="0"/>
                <a:cs typeface="Arial" panose="020B0604020202020204" pitchFamily="34" charset="0"/>
              </a:rPr>
              <a:t>Tensorflow</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OpenCV</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Image segmentation and Optical Character Recognition (OCR)</a:t>
            </a:r>
          </a:p>
          <a:p>
            <a:r>
              <a:rPr lang="en-US" dirty="0">
                <a:latin typeface="Arial" panose="020B0604020202020204" pitchFamily="34" charset="0"/>
                <a:cs typeface="Arial" panose="020B0604020202020204" pitchFamily="34" charset="0"/>
              </a:rPr>
              <a:t>Firebase Realtime Database and Storage</a:t>
            </a:r>
          </a:p>
          <a:p>
            <a:r>
              <a:rPr lang="en-US" dirty="0">
                <a:latin typeface="Arial" panose="020B0604020202020204" pitchFamily="34" charset="0"/>
                <a:cs typeface="Arial" panose="020B0604020202020204" pitchFamily="34" charset="0"/>
              </a:rPr>
              <a:t>Parking Lot Management System (Smart Parking)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221498"/>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818</TotalTime>
  <Words>2349</Words>
  <Application>Microsoft Office PowerPoint</Application>
  <PresentationFormat>Widescreen</PresentationFormat>
  <Paragraphs>397</Paragraphs>
  <Slides>29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Britannic Bold</vt:lpstr>
      <vt:lpstr>Calibri</vt:lpstr>
      <vt:lpstr>Century Gothic</vt:lpstr>
      <vt:lpstr>Proxima Nova</vt:lpstr>
      <vt:lpstr>Wingdings</vt:lpstr>
      <vt:lpstr>Wingdings 3</vt:lpstr>
      <vt:lpstr>Wisp</vt:lpstr>
      <vt:lpstr>Smart Parking using Machine Learning</vt:lpstr>
      <vt:lpstr>PowerPoint Presentation</vt:lpstr>
      <vt:lpstr>INTRODUCTION</vt:lpstr>
      <vt:lpstr>LITERATURE SURVEY</vt:lpstr>
      <vt:lpstr>PROPOSED SYSTEM</vt:lpstr>
      <vt:lpstr>METHODOLOGY</vt:lpstr>
      <vt:lpstr>FLOW DIAGRAM</vt:lpstr>
      <vt:lpstr>HARDWARE AND SOFTWARE REQUIREMENTS</vt:lpstr>
      <vt:lpstr>SYSTEM IMPLEMENTATION</vt:lpstr>
      <vt:lpstr>License Plate Detection Using Tensorflow and OpenCV </vt:lpstr>
      <vt:lpstr>Image segmentation and Optical Character Recognition (OCR) </vt:lpstr>
      <vt:lpstr>Firebase Realtime Database and Storage </vt:lpstr>
      <vt:lpstr>PowerPoint Presentation</vt:lpstr>
      <vt:lpstr>PowerPoint Presentation</vt:lpstr>
      <vt:lpstr>RESULTS</vt:lpstr>
      <vt:lpstr>DEMO Usecase1: Navin</vt:lpstr>
      <vt:lpstr>Demo use case 1 : LPD </vt:lpstr>
      <vt:lpstr>DEMO Usecase 2: Rajiv</vt:lpstr>
      <vt:lpstr>Use case 2 : Complex parking scenario (1/3)</vt:lpstr>
      <vt:lpstr>   Use case 2 : Complex parking scenario (2/3)</vt:lpstr>
      <vt:lpstr>   Use case 2 : Complex parking scenario (3/3)</vt:lpstr>
      <vt:lpstr>RealTime Database</vt:lpstr>
      <vt:lpstr>PowerPoint Presentation</vt:lpstr>
      <vt:lpstr>Database Output </vt:lpstr>
      <vt:lpstr>FUTURE SCOPE</vt:lpstr>
      <vt:lpstr>CONCLUSION</vt:lpstr>
      <vt:lpstr>REFERENCES</vt:lpstr>
      <vt:lpstr>Q&amp;A and 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using machine learning</dc:title>
  <dc:creator>Dell</dc:creator>
  <cp:lastModifiedBy>Mr Sentinel</cp:lastModifiedBy>
  <cp:revision>37</cp:revision>
  <dcterms:created xsi:type="dcterms:W3CDTF">2020-09-22T14:06:25Z</dcterms:created>
  <dcterms:modified xsi:type="dcterms:W3CDTF">2020-09-23T16:44:08Z</dcterms:modified>
</cp:coreProperties>
</file>