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19" r:id="rId5"/>
    <p:sldMasterId id="2147484234" r:id="rId6"/>
    <p:sldMasterId id="2147484258" r:id="rId7"/>
  </p:sldMasterIdLst>
  <p:notesMasterIdLst>
    <p:notesMasterId r:id="rId39"/>
  </p:notesMasterIdLst>
  <p:handoutMasterIdLst>
    <p:handoutMasterId r:id="rId40"/>
  </p:handoutMasterIdLst>
  <p:sldIdLst>
    <p:sldId id="282" r:id="rId8"/>
    <p:sldId id="283" r:id="rId9"/>
    <p:sldId id="334" r:id="rId10"/>
    <p:sldId id="333" r:id="rId11"/>
    <p:sldId id="355" r:id="rId12"/>
    <p:sldId id="354" r:id="rId13"/>
    <p:sldId id="335" r:id="rId14"/>
    <p:sldId id="336" r:id="rId15"/>
    <p:sldId id="337" r:id="rId16"/>
    <p:sldId id="338" r:id="rId17"/>
    <p:sldId id="339" r:id="rId18"/>
    <p:sldId id="340" r:id="rId19"/>
    <p:sldId id="341" r:id="rId20"/>
    <p:sldId id="342" r:id="rId21"/>
    <p:sldId id="343" r:id="rId22"/>
    <p:sldId id="344" r:id="rId23"/>
    <p:sldId id="345" r:id="rId24"/>
    <p:sldId id="346" r:id="rId25"/>
    <p:sldId id="347" r:id="rId26"/>
    <p:sldId id="348" r:id="rId27"/>
    <p:sldId id="349" r:id="rId28"/>
    <p:sldId id="350" r:id="rId29"/>
    <p:sldId id="351" r:id="rId30"/>
    <p:sldId id="352" r:id="rId31"/>
    <p:sldId id="353" r:id="rId32"/>
    <p:sldId id="299" r:id="rId33"/>
    <p:sldId id="306" r:id="rId34"/>
    <p:sldId id="310" r:id="rId35"/>
    <p:sldId id="316" r:id="rId36"/>
    <p:sldId id="356" r:id="rId37"/>
    <p:sldId id="281" r:id="rId3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uild 2014 Breakout Template" id="{5CF46F38-2ECC-4583-8D7D-57BEA9520F7C}">
          <p14:sldIdLst>
            <p14:sldId id="282"/>
            <p14:sldId id="283"/>
            <p14:sldId id="334"/>
            <p14:sldId id="333"/>
            <p14:sldId id="355"/>
            <p14:sldId id="354"/>
            <p14:sldId id="335"/>
            <p14:sldId id="336"/>
            <p14:sldId id="337"/>
            <p14:sldId id="338"/>
            <p14:sldId id="339"/>
            <p14:sldId id="340"/>
            <p14:sldId id="341"/>
            <p14:sldId id="342"/>
            <p14:sldId id="343"/>
            <p14:sldId id="344"/>
            <p14:sldId id="345"/>
            <p14:sldId id="346"/>
            <p14:sldId id="347"/>
            <p14:sldId id="348"/>
            <p14:sldId id="349"/>
            <p14:sldId id="350"/>
            <p14:sldId id="351"/>
            <p14:sldId id="352"/>
            <p14:sldId id="353"/>
            <p14:sldId id="299"/>
            <p14:sldId id="306"/>
            <p14:sldId id="310"/>
            <p14:sldId id="316"/>
            <p14:sldId id="356"/>
            <p14:sldId id="28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D2D2D2"/>
    <a:srgbClr val="BAD80A"/>
    <a:srgbClr val="7FBA00"/>
    <a:srgbClr val="FFFFFF"/>
    <a:srgbClr val="FFB900"/>
    <a:srgbClr val="DC3C00"/>
    <a:srgbClr val="000000"/>
    <a:srgbClr val="008272"/>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3" autoAdjust="0"/>
    <p:restoredTop sz="83442" autoAdjust="0"/>
  </p:normalViewPr>
  <p:slideViewPr>
    <p:cSldViewPr snapToObjects="1">
      <p:cViewPr varScale="1">
        <p:scale>
          <a:sx n="79" d="100"/>
          <a:sy n="79" d="100"/>
        </p:scale>
        <p:origin x="60" y="24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snapToObjects="1" showGuides="1">
      <p:cViewPr varScale="1">
        <p:scale>
          <a:sx n="65" d="100"/>
          <a:sy n="65" d="100"/>
        </p:scale>
        <p:origin x="3276"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notesMaster" Target="notesMasters/notesMaster1.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presProps" Target="pres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viewProps" Target="viewProps.xml"/><Relationship Id="rId8"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20" Type="http://schemas.openxmlformats.org/officeDocument/2006/relationships/slide" Target="slides/slide13.xml"/><Relationship Id="rId4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172694-61BA-4353-BA89-77A3A7646F9B}" type="datetime1">
              <a:rPr lang="en-US" smtClean="0">
                <a:latin typeface="Segoe UI" pitchFamily="34" charset="0"/>
              </a:rPr>
              <a:t>12/19/2014</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‹N°›</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smtClean="0"/>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p>
        </p:txBody>
      </p:sp>
      <p:sp>
        <p:nvSpPr>
          <p:cNvPr id="5"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Build 2014</a:t>
            </a:r>
            <a:endParaRPr lang="en-US" dirty="0"/>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Build 2014</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9F00D60D-1703-4D24-8308-FEE06A50A69C}" type="datetime1">
              <a:rPr lang="en-US" smtClean="0"/>
              <a:t>12/19/2014</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C1786B-D865-47EE-B260-49C45866AAC3}"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1420301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C1786B-D865-47EE-B260-49C45866AAC3}" type="slidenum">
              <a:rPr lang="en-US" smtClean="0">
                <a:solidFill>
                  <a:prstClr val="black"/>
                </a:solidFill>
              </a:rPr>
              <a:pPr/>
              <a:t>26</a:t>
            </a:fld>
            <a:endParaRPr lang="en-US">
              <a:solidFill>
                <a:prstClr val="black"/>
              </a:solidFill>
            </a:endParaRPr>
          </a:p>
        </p:txBody>
      </p:sp>
    </p:spTree>
    <p:extLst>
      <p:ext uri="{BB962C8B-B14F-4D97-AF65-F5344CB8AC3E}">
        <p14:creationId xmlns:p14="http://schemas.microsoft.com/office/powerpoint/2010/main" val="3791370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C1786B-D865-47EE-B260-49C45866AAC3}" type="slidenum">
              <a:rPr lang="en-US" smtClean="0">
                <a:solidFill>
                  <a:prstClr val="black"/>
                </a:solidFill>
              </a:rPr>
              <a:pPr/>
              <a:t>27</a:t>
            </a:fld>
            <a:endParaRPr lang="en-US">
              <a:solidFill>
                <a:prstClr val="black"/>
              </a:solidFill>
            </a:endParaRPr>
          </a:p>
        </p:txBody>
      </p:sp>
    </p:spTree>
    <p:extLst>
      <p:ext uri="{BB962C8B-B14F-4D97-AF65-F5344CB8AC3E}">
        <p14:creationId xmlns:p14="http://schemas.microsoft.com/office/powerpoint/2010/main" val="3108971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C1786B-D865-47EE-B260-49C45866AAC3}" type="slidenum">
              <a:rPr lang="en-US" smtClean="0">
                <a:solidFill>
                  <a:prstClr val="black"/>
                </a:solidFill>
              </a:rPr>
              <a:pPr/>
              <a:t>28</a:t>
            </a:fld>
            <a:endParaRPr lang="en-US">
              <a:solidFill>
                <a:prstClr val="black"/>
              </a:solidFill>
            </a:endParaRPr>
          </a:p>
        </p:txBody>
      </p:sp>
    </p:spTree>
    <p:extLst>
      <p:ext uri="{BB962C8B-B14F-4D97-AF65-F5344CB8AC3E}">
        <p14:creationId xmlns:p14="http://schemas.microsoft.com/office/powerpoint/2010/main" val="11917461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4" orient="horz" pos="4406"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smtClean="0"/>
              <a:t>Click to edit Master text styles</a:t>
            </a:r>
          </a:p>
          <a:p>
            <a:pPr marL="0" lvl="1" indent="0" algn="l" defTabSz="914166" rtl="0" eaLnBrk="1" latinLnBrk="0" hangingPunct="1">
              <a:spcBef>
                <a:spcPct val="20000"/>
              </a:spcBef>
              <a:spcAft>
                <a:spcPts val="816"/>
              </a:spcAft>
              <a:buFont typeface="Arial" pitchFamily="34" charset="0"/>
              <a:buNone/>
            </a:pPr>
            <a:r>
              <a:rPr lang="en-US" smtClean="0"/>
              <a:t>Second level</a:t>
            </a:r>
          </a:p>
          <a:p>
            <a:pPr marL="0" lvl="2" indent="0" algn="l" defTabSz="914166"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06697334"/>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3903120701"/>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55459729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7896568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118852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Tree>
    <p:extLst>
      <p:ext uri="{BB962C8B-B14F-4D97-AF65-F5344CB8AC3E}">
        <p14:creationId xmlns:p14="http://schemas.microsoft.com/office/powerpoint/2010/main" val="861920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Tree>
    <p:extLst>
      <p:ext uri="{BB962C8B-B14F-4D97-AF65-F5344CB8AC3E}">
        <p14:creationId xmlns:p14="http://schemas.microsoft.com/office/powerpoint/2010/main" val="121382685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018252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 Master text styles</a:t>
            </a:r>
          </a:p>
        </p:txBody>
      </p:sp>
    </p:spTree>
    <p:extLst>
      <p:ext uri="{BB962C8B-B14F-4D97-AF65-F5344CB8AC3E}">
        <p14:creationId xmlns:p14="http://schemas.microsoft.com/office/powerpoint/2010/main" val="1372855731"/>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32227972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36215611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a:defRPr kumimoji="0" lang="en-US" sz="2400"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buFont typeface="Arial" pitchFamily="34" charset="0"/>
              <a:buNone/>
              <a:tabLst/>
              <a:defRPr/>
            </a:pPr>
            <a:r>
              <a:rPr lang="en-US" dirty="0" smtClean="0"/>
              <a:t>Click to edit Master text styles</a:t>
            </a:r>
          </a:p>
        </p:txBody>
      </p:sp>
    </p:spTree>
    <p:extLst>
      <p:ext uri="{BB962C8B-B14F-4D97-AF65-F5344CB8AC3E}">
        <p14:creationId xmlns:p14="http://schemas.microsoft.com/office/powerpoint/2010/main" val="146285308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608567953"/>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7218113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dirty="0" smtClean="0"/>
              <a:t>Click to edit Master title style</a:t>
            </a:r>
            <a:endParaRPr lang="en-US" dirty="0"/>
          </a:p>
        </p:txBody>
      </p:sp>
    </p:spTree>
    <p:extLst>
      <p:ext uri="{BB962C8B-B14F-4D97-AF65-F5344CB8AC3E}">
        <p14:creationId xmlns:p14="http://schemas.microsoft.com/office/powerpoint/2010/main" val="279610937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84200" indent="-2413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71441" indent="-3429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dirty="0" smtClean="0"/>
              <a:t>Click to edit Master text styles</a:t>
            </a:r>
          </a:p>
          <a:p>
            <a:pPr marL="0" marR="0" lvl="1" indent="0" algn="l" defTabSz="914166"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smtClean="0"/>
              <a:t>Second level</a:t>
            </a:r>
          </a:p>
          <a:p>
            <a:pPr marL="457082" lvl="2" indent="-228541" algn="l" defTabSz="914166" rtl="0" eaLnBrk="1" latinLnBrk="0" hangingPunct="1">
              <a:spcBef>
                <a:spcPct val="20000"/>
              </a:spcBef>
              <a:spcAft>
                <a:spcPts val="816"/>
              </a:spcAft>
              <a:buFont typeface="Arial" pitchFamily="34" charset="0"/>
              <a:buChar char="•"/>
            </a:pPr>
            <a:r>
              <a:rPr lang="en-US" dirty="0"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49634120"/>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7113524"/>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991420366"/>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16591120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2"/>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3" y="2117165"/>
            <a:ext cx="11887135" cy="1837298"/>
          </a:xfrm>
          <a:noFill/>
        </p:spPr>
        <p:txBody>
          <a:bodyPr lIns="146304" tIns="91440" rIns="146304" bIns="91440" anchor="t" anchorCtr="0"/>
          <a:lstStyle>
            <a:lvl1pPr>
              <a:defRPr sz="5399"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10129838" y="6126162"/>
            <a:ext cx="1849602" cy="394827"/>
          </a:xfrm>
          <a:prstGeom prst="rect">
            <a:avLst/>
          </a:prstGeom>
          <a:noFill/>
          <a:ln>
            <a:noFill/>
          </a:ln>
        </p:spPr>
      </p:pic>
    </p:spTree>
    <p:extLst>
      <p:ext uri="{BB962C8B-B14F-4D97-AF65-F5344CB8AC3E}">
        <p14:creationId xmlns:p14="http://schemas.microsoft.com/office/powerpoint/2010/main" val="12333077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2"/>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3" y="2117165"/>
            <a:ext cx="11887135" cy="1837298"/>
          </a:xfrm>
          <a:noFill/>
        </p:spPr>
        <p:txBody>
          <a:bodyPr lIns="146304" tIns="91440" rIns="146304" bIns="91440" anchor="t" anchorCtr="0"/>
          <a:lstStyle>
            <a:lvl1pPr>
              <a:defRPr sz="5399"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p:nvSpPr>
        <p:spPr bwMode="black">
          <a:xfrm>
            <a:off x="10332994"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27" tIns="45713" rIns="91427" bIns="45713" numCol="1" anchor="t" anchorCtr="0" compatLnSpc="1">
            <a:prstTxWarp prst="textNoShape">
              <a:avLst/>
            </a:prstTxWarp>
          </a:bodyPr>
          <a:lstStyle/>
          <a:p>
            <a:pPr defTabSz="466298"/>
            <a:endParaRPr lang="en-US" sz="1800">
              <a:solidFill>
                <a:srgbClr val="404040"/>
              </a:solidFill>
            </a:endParaRPr>
          </a:p>
        </p:txBody>
      </p:sp>
    </p:spTree>
    <p:extLst>
      <p:ext uri="{BB962C8B-B14F-4D97-AF65-F5344CB8AC3E}">
        <p14:creationId xmlns:p14="http://schemas.microsoft.com/office/powerpoint/2010/main" val="203282507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hf sldNum="0" hdr="0" ftr="0" dt="0"/>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5896619"/>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9"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3991"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2991485551"/>
      </p:ext>
    </p:extLst>
  </p:cSld>
  <p:clrMapOvr>
    <a:masterClrMapping/>
  </p:clrMapOvr>
  <p:transition>
    <p:fade/>
  </p:transition>
  <p:timing>
    <p:tnLst>
      <p:par>
        <p:cTn id="1" dur="indefinite" restart="never" nodeType="tmRoot"/>
      </p:par>
    </p:tnLst>
  </p:timing>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655354" y="2125664"/>
            <a:ext cx="10592083" cy="1828800"/>
          </a:xfrm>
        </p:spPr>
        <p:txBody>
          <a:bodyPr/>
          <a:lstStyle>
            <a:lvl1pPr>
              <a:defRPr sz="4799" baseline="0"/>
            </a:lvl1pPr>
          </a:lstStyle>
          <a:p>
            <a:r>
              <a:rPr lang="en-US" smtClean="0"/>
              <a:t>Click to edit Master title style</a:t>
            </a:r>
            <a:endParaRPr lang="en-US" dirty="0"/>
          </a:p>
        </p:txBody>
      </p:sp>
    </p:spTree>
    <p:extLst>
      <p:ext uri="{BB962C8B-B14F-4D97-AF65-F5344CB8AC3E}">
        <p14:creationId xmlns:p14="http://schemas.microsoft.com/office/powerpoint/2010/main" val="3724550816"/>
      </p:ext>
    </p:extLst>
  </p:cSld>
  <p:clrMapOvr>
    <a:masterClrMapping/>
  </p:clrMapOvr>
  <p:transition>
    <p:fade/>
  </p:transition>
  <p:timing>
    <p:tnLst>
      <p:par>
        <p:cTn id="1" dur="indefinite" restart="never" nodeType="tmRoot"/>
      </p:par>
    </p:tnLst>
  </p:timing>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1_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472465" y="2605680"/>
            <a:ext cx="10774973" cy="1828800"/>
          </a:xfrm>
        </p:spPr>
        <p:txBody>
          <a:bodyPr/>
          <a:lstStyle>
            <a:lvl1pPr>
              <a:defRPr sz="4896" baseline="0"/>
            </a:lvl1pPr>
          </a:lstStyle>
          <a:p>
            <a:r>
              <a:rPr lang="en-US" smtClean="0"/>
              <a:t>Click to edit Master title style</a:t>
            </a:r>
            <a:endParaRPr lang="en-US" dirty="0"/>
          </a:p>
        </p:txBody>
      </p:sp>
    </p:spTree>
    <p:extLst>
      <p:ext uri="{BB962C8B-B14F-4D97-AF65-F5344CB8AC3E}">
        <p14:creationId xmlns:p14="http://schemas.microsoft.com/office/powerpoint/2010/main" val="2482248354"/>
      </p:ext>
    </p:extLst>
  </p:cSld>
  <p:clrMapOvr>
    <a:masterClrMapping/>
  </p:clrMapOvr>
  <p:transition>
    <p:fade/>
  </p:transition>
  <p:timing>
    <p:tnLst>
      <p:par>
        <p:cTn id="1" dur="indefinite" restart="never" nodeType="tmRoot"/>
      </p:par>
    </p:tnLst>
  </p:timing>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834" indent="-342834">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3991"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2567982985"/>
      </p:ext>
    </p:extLst>
  </p:cSld>
  <p:clrMapOvr>
    <a:masterClrMapping/>
  </p:clrMapOvr>
  <p:transition>
    <p:fade/>
  </p:transition>
  <p:timing>
    <p:tnLst>
      <p:par>
        <p:cTn id="1" dur="indefinite" restart="never" nodeType="tmRoot"/>
      </p:par>
    </p:tnLst>
  </p:timing>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555027" y="3166094"/>
            <a:ext cx="7606815" cy="662337"/>
          </a:xfrm>
        </p:spPr>
        <p:txBody>
          <a:bodyPr wrap="square" lIns="182880" tIns="146304" rIns="182880" bIns="146304" anchor="ctr" anchorCtr="0">
            <a:spAutoFit/>
          </a:bodyPr>
          <a:lstStyle>
            <a:lvl1pPr marL="0" indent="0">
              <a:lnSpc>
                <a:spcPct val="95000"/>
              </a:lnSpc>
              <a:spcBef>
                <a:spcPts val="0"/>
              </a:spcBef>
              <a:spcAft>
                <a:spcPts val="1632"/>
              </a:spcAft>
              <a:buNone/>
              <a:defRPr lang="en-US" sz="2448" kern="1200" dirty="0" smtClean="0">
                <a:solidFill>
                  <a:schemeClr val="tx1"/>
                </a:soli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3991"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74639"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00BCF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99"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028"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23068007"/>
      </p:ext>
    </p:extLst>
  </p:cSld>
  <p:clrMapOvr>
    <a:masterClrMapping/>
  </p:clrMapOvr>
  <p:transition>
    <p:fade/>
  </p:transition>
  <p:timing>
    <p:tnLst>
      <p:par>
        <p:cTn id="1" dur="indefinite" restart="never" nodeType="tmRoot"/>
      </p:par>
    </p:tnLst>
  </p:timing>
  <p:hf sldNum="0" hdr="0" ftr="0" dt="0"/>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9" y="3040063"/>
            <a:ext cx="7315203" cy="914400"/>
          </a:xfrm>
        </p:spPr>
        <p:txBody>
          <a:bodyPr vert="horz" wrap="square" lIns="182880" tIns="146304" rIns="182880" bIns="146304" rtlCol="0" anchor="ctr">
            <a:noAutofit/>
          </a:bodyPr>
          <a:lstStyle>
            <a:lvl1pPr marL="0" indent="0">
              <a:buNone/>
              <a:defRPr lang="en-US" sz="359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3991" rtl="0" eaLnBrk="1" latinLnBrk="0" hangingPunct="1">
              <a:spcBef>
                <a:spcPct val="20000"/>
              </a:spcBef>
              <a:spcAft>
                <a:spcPts val="1632"/>
              </a:spcAft>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9"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00BCF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99"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028"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808669164"/>
      </p:ext>
    </p:extLst>
  </p:cSld>
  <p:clrMapOvr>
    <a:masterClrMapping/>
  </p:clrMapOvr>
  <p:transition>
    <p:fade/>
  </p:transition>
  <p:timing>
    <p:tnLst>
      <p:par>
        <p:cTn id="1" dur="indefinite" restart="never" nodeType="tmRoot"/>
      </p:par>
    </p:tnLst>
  </p:timing>
  <p:hf sldNum="0" hdr="0" ftr="0" dt="0"/>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9"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599" kern="1200" dirty="0" smtClean="0">
                <a:gradFill>
                  <a:gsLst>
                    <a:gs pos="1299">
                      <a:schemeClr val="tx1"/>
                    </a:gs>
                    <a:gs pos="100000">
                      <a:schemeClr val="tx1"/>
                    </a:gs>
                  </a:gsLst>
                  <a:lin ang="5400000" scaled="0"/>
                </a:gradFill>
                <a:latin typeface="+mj-lt"/>
                <a:ea typeface="+mn-ea"/>
                <a:cs typeface="+mn-cs"/>
              </a:defRPr>
            </a:lvl1pPr>
          </a:lstStyle>
          <a:p>
            <a:pPr marL="0" lvl="0" indent="0" algn="l" defTabSz="913991"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2202863534"/>
      </p:ext>
    </p:extLst>
  </p:cSld>
  <p:clrMapOvr>
    <a:masterClrMapping/>
  </p:clrMapOvr>
  <p:transition>
    <p:fade/>
  </p:transition>
  <p:timing>
    <p:tnLst>
      <p:par>
        <p:cTn id="1" dur="indefinite" restart="never" nodeType="tmRoot"/>
      </p:par>
    </p:tnLst>
  </p:timing>
  <p:hf sldNum="0" hdr="0" ftr="0" dt="0"/>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1565332"/>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088" indent="-241253">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332" indent="-342834">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3991" rtl="0" eaLnBrk="1" latinLnBrk="0" hangingPunct="1">
              <a:spcBef>
                <a:spcPct val="20000"/>
              </a:spcBef>
              <a:spcAft>
                <a:spcPts val="816"/>
              </a:spcAft>
              <a:buFont typeface="Arial" pitchFamily="34" charset="0"/>
              <a:buNone/>
            </a:pPr>
            <a:r>
              <a:rPr lang="en-US" smtClean="0"/>
              <a:t>Click to edit Master text styles</a:t>
            </a:r>
          </a:p>
          <a:p>
            <a:pPr marL="0" lvl="1" indent="0" algn="l" defTabSz="913991" rtl="0" eaLnBrk="1" latinLnBrk="0" hangingPunct="1">
              <a:spcBef>
                <a:spcPct val="20000"/>
              </a:spcBef>
              <a:spcAft>
                <a:spcPts val="816"/>
              </a:spcAft>
              <a:buFont typeface="Arial" pitchFamily="34" charset="0"/>
              <a:buNone/>
            </a:pPr>
            <a:r>
              <a:rPr lang="en-US" smtClean="0"/>
              <a:t>Second level</a:t>
            </a:r>
          </a:p>
          <a:p>
            <a:pPr marL="0" lvl="2" indent="0" algn="l" defTabSz="913991"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27674696"/>
      </p:ext>
    </p:extLst>
  </p:cSld>
  <p:clrMapOvr>
    <a:masterClrMapping/>
  </p:clrMapOvr>
  <p:transition>
    <p:fade/>
  </p:transition>
  <p:timing>
    <p:tnLst>
      <p:par>
        <p:cTn id="1" dur="indefinite" restart="never" nodeType="tmRoot"/>
      </p:par>
    </p:tnLst>
  </p:timing>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9901422"/>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2428715814"/>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p:nvSpPr>
        <p:spPr bwMode="black">
          <a:xfrm>
            <a:off x="2137569" y="2473326"/>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27" tIns="45713" rIns="91427" bIns="45713" numCol="1" anchor="t" anchorCtr="0" compatLnSpc="1">
            <a:prstTxWarp prst="textNoShape">
              <a:avLst/>
            </a:prstTxWarp>
          </a:bodyPr>
          <a:lstStyle/>
          <a:p>
            <a:pPr defTabSz="466298"/>
            <a:endParaRPr lang="en-US" sz="1800">
              <a:solidFill>
                <a:srgbClr val="404040"/>
              </a:solidFill>
            </a:endParaRPr>
          </a:p>
        </p:txBody>
      </p:sp>
      <p:pic>
        <p:nvPicPr>
          <p:cNvPr id="3" name="Picture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10129838" y="6126162"/>
            <a:ext cx="1849602" cy="394827"/>
          </a:xfrm>
          <a:prstGeom prst="rect">
            <a:avLst/>
          </a:prstGeom>
          <a:noFill/>
          <a:ln>
            <a:noFill/>
          </a:ln>
        </p:spPr>
      </p:pic>
    </p:spTree>
    <p:extLst>
      <p:ext uri="{BB962C8B-B14F-4D97-AF65-F5344CB8AC3E}">
        <p14:creationId xmlns:p14="http://schemas.microsoft.com/office/powerpoint/2010/main" val="1805578926"/>
      </p:ext>
    </p:extLst>
  </p:cSld>
  <p:clrMapOvr>
    <a:masterClrMapping/>
  </p:clrMapOvr>
  <p:transition>
    <p:fade/>
  </p:transition>
  <p:timing>
    <p:tnLst>
      <p:par>
        <p:cTn id="1" dur="indefinite" restart="never" nodeType="tmRoot"/>
      </p:par>
    </p:tnLst>
  </p:timing>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028" rtl="0" eaLnBrk="1" fontAlgn="base" latinLnBrk="0" hangingPunct="1">
              <a:lnSpc>
                <a:spcPct val="95000"/>
              </a:lnSpc>
              <a:spcBef>
                <a:spcPts val="0"/>
              </a:spcBef>
              <a:spcAft>
                <a:spcPts val="0"/>
              </a:spcAft>
              <a:buClr>
                <a:schemeClr val="accent1"/>
              </a:buClr>
              <a:buSzPct val="110000"/>
              <a:buFont typeface="Avenir LT Pro 45 Book" charset="0"/>
              <a:buNone/>
              <a:tabLst/>
              <a:defRPr sz="1599"/>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5" y="2301240"/>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99"/>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3"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99"/>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40" y="2301051"/>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028" rtl="0" eaLnBrk="1" fontAlgn="base" latinLnBrk="0" hangingPunct="1">
              <a:lnSpc>
                <a:spcPct val="95000"/>
              </a:lnSpc>
              <a:spcBef>
                <a:spcPts val="0"/>
              </a:spcBef>
              <a:spcAft>
                <a:spcPts val="0"/>
              </a:spcAft>
              <a:buClr>
                <a:schemeClr val="accent1"/>
              </a:buClr>
              <a:buSzPct val="110000"/>
              <a:buFont typeface="Avenir LT Pro 45 Book" charset="0"/>
              <a:buNone/>
              <a:tabLst/>
              <a:defRPr sz="1599"/>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73766893"/>
      </p:ext>
    </p:extLst>
  </p:cSld>
  <p:clrMapOvr>
    <a:masterClrMapping/>
  </p:clrMapOvr>
  <p:transition>
    <p:fade/>
  </p:transition>
  <p:timing>
    <p:tnLst>
      <p:par>
        <p:cTn id="1" dur="indefinite" restart="never" nodeType="tmRoot"/>
      </p:par>
    </p:tnLst>
  </p:timing>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1"/>
            <a:ext cx="11887200" cy="2443746"/>
          </a:xfrm>
          <a:prstGeom prst="rect">
            <a:avLst/>
          </a:prstGeom>
        </p:spPr>
        <p:txBody>
          <a:bodyPr/>
          <a:lstStyle>
            <a:lvl1pPr marL="290457" indent="-290457">
              <a:buClr>
                <a:schemeClr val="tx1"/>
              </a:buClr>
              <a:buSzPct val="90000"/>
              <a:buFont typeface="Wingdings" panose="05000000000000000000" pitchFamily="2" charset="2"/>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90" indent="-280935">
              <a:buClr>
                <a:schemeClr val="tx1"/>
              </a:buClr>
              <a:buSzPct val="90000"/>
              <a:buFont typeface="Wingdings" panose="05000000000000000000" pitchFamily="2" charset="2"/>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847" indent="-290457">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404" indent="-228557">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960" indent="-228557">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99"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54180461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2_Title and Main Content Slide">
    <p:bg>
      <p:bgPr>
        <a:blipFill dpi="0" rotWithShape="0">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1824" y="132076"/>
            <a:ext cx="11192828" cy="1165754"/>
          </a:xfrm>
          <a:prstGeom prst="rect">
            <a:avLst/>
          </a:prstGeom>
        </p:spPr>
        <p:txBody>
          <a:bodyPr lIns="76193" tIns="38097" rIns="76193" bIns="38097" anchor="ctr"/>
          <a:lstStyle>
            <a:lvl1pPr algn="l">
              <a:defRPr b="1">
                <a:solidFill>
                  <a:schemeClr val="tx1"/>
                </a:solidFill>
                <a:latin typeface="+mn-lt"/>
              </a:defRPr>
            </a:lvl1pPr>
          </a:lstStyle>
          <a:p>
            <a:r>
              <a:rPr lang="en-US" dirty="0" smtClean="0"/>
              <a:t>Click to edit Master title style</a:t>
            </a:r>
            <a:endParaRPr lang="en-US" dirty="0"/>
          </a:p>
        </p:txBody>
      </p:sp>
      <p:sp>
        <p:nvSpPr>
          <p:cNvPr id="7" name="Content Placeholder 2"/>
          <p:cNvSpPr>
            <a:spLocks noGrp="1"/>
          </p:cNvSpPr>
          <p:nvPr>
            <p:ph idx="1"/>
          </p:nvPr>
        </p:nvSpPr>
        <p:spPr>
          <a:xfrm>
            <a:off x="622096" y="1400808"/>
            <a:ext cx="9509814" cy="1443338"/>
          </a:xfrm>
          <a:prstGeom prst="rect">
            <a:avLst/>
          </a:prstGeom>
        </p:spPr>
        <p:txBody>
          <a:bodyPr lIns="76193" tIns="38097" rIns="76193" bIns="38097"/>
          <a:lstStyle>
            <a:lvl1pPr marL="0" indent="0">
              <a:buNone/>
              <a:defRPr>
                <a:solidFill>
                  <a:schemeClr val="tx1"/>
                </a:solidFill>
                <a:latin typeface="+mn-lt"/>
              </a:defRPr>
            </a:lvl1pPr>
            <a:lvl2pPr marL="691839" indent="-273652">
              <a:buFont typeface="Arial" pitchFamily="34" charset="0"/>
              <a:buChar char="•"/>
              <a:defRPr>
                <a:solidFill>
                  <a:schemeClr val="tx1"/>
                </a:solidFill>
                <a:latin typeface="+mn-lt"/>
              </a:defRPr>
            </a:lvl2pPr>
            <a:lvl3pPr>
              <a:defRPr>
                <a:solidFill>
                  <a:schemeClr val="tx1"/>
                </a:solidFill>
                <a:latin typeface="+mn-lt"/>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8" name="Slide Number Placeholder 5"/>
          <p:cNvSpPr txBox="1">
            <a:spLocks/>
          </p:cNvSpPr>
          <p:nvPr userDrawn="1"/>
        </p:nvSpPr>
        <p:spPr>
          <a:xfrm>
            <a:off x="3" y="6547653"/>
            <a:ext cx="902418" cy="446872"/>
          </a:xfrm>
          <a:prstGeom prst="rect">
            <a:avLst/>
          </a:prstGeom>
        </p:spPr>
        <p:txBody>
          <a:bodyPr lIns="111014" tIns="55507" rIns="111014" bIns="55507" anchor="ctr"/>
          <a:lstStyle>
            <a:defPPr>
              <a:defRPr lang="en-US"/>
            </a:defPPr>
            <a:lvl1pPr algn="ctr" rtl="0" fontAlgn="base">
              <a:spcBef>
                <a:spcPct val="0"/>
              </a:spcBef>
              <a:spcAft>
                <a:spcPct val="0"/>
              </a:spcAft>
              <a:defRPr sz="1200" kern="1200">
                <a:solidFill>
                  <a:schemeClr val="tx1"/>
                </a:solidFill>
                <a:latin typeface="+mj-lt"/>
                <a:ea typeface="+mn-ea"/>
                <a:cs typeface="Arial" charset="0"/>
              </a:defRPr>
            </a:lvl1pPr>
            <a:lvl2pPr marL="653110" algn="l" rtl="0" fontAlgn="base">
              <a:spcBef>
                <a:spcPct val="0"/>
              </a:spcBef>
              <a:spcAft>
                <a:spcPct val="0"/>
              </a:spcAft>
              <a:defRPr kern="1200">
                <a:solidFill>
                  <a:schemeClr val="tx1"/>
                </a:solidFill>
                <a:latin typeface="Arial" charset="0"/>
                <a:ea typeface="+mn-ea"/>
                <a:cs typeface="Arial" charset="0"/>
              </a:defRPr>
            </a:lvl2pPr>
            <a:lvl3pPr marL="1306220" algn="l" rtl="0" fontAlgn="base">
              <a:spcBef>
                <a:spcPct val="0"/>
              </a:spcBef>
              <a:spcAft>
                <a:spcPct val="0"/>
              </a:spcAft>
              <a:defRPr kern="1200">
                <a:solidFill>
                  <a:schemeClr val="tx1"/>
                </a:solidFill>
                <a:latin typeface="Arial" charset="0"/>
                <a:ea typeface="+mn-ea"/>
                <a:cs typeface="Arial" charset="0"/>
              </a:defRPr>
            </a:lvl3pPr>
            <a:lvl4pPr marL="1959331" algn="l" rtl="0" fontAlgn="base">
              <a:spcBef>
                <a:spcPct val="0"/>
              </a:spcBef>
              <a:spcAft>
                <a:spcPct val="0"/>
              </a:spcAft>
              <a:defRPr kern="1200">
                <a:solidFill>
                  <a:schemeClr val="tx1"/>
                </a:solidFill>
                <a:latin typeface="Arial" charset="0"/>
                <a:ea typeface="+mn-ea"/>
                <a:cs typeface="Arial" charset="0"/>
              </a:defRPr>
            </a:lvl4pPr>
            <a:lvl5pPr marL="2612441" algn="l" rtl="0" fontAlgn="base">
              <a:spcBef>
                <a:spcPct val="0"/>
              </a:spcBef>
              <a:spcAft>
                <a:spcPct val="0"/>
              </a:spcAft>
              <a:defRPr kern="1200">
                <a:solidFill>
                  <a:schemeClr val="tx1"/>
                </a:solidFill>
                <a:latin typeface="Arial" charset="0"/>
                <a:ea typeface="+mn-ea"/>
                <a:cs typeface="Arial" charset="0"/>
              </a:defRPr>
            </a:lvl5pPr>
            <a:lvl6pPr marL="3265551" algn="l" defTabSz="1306220" rtl="0" eaLnBrk="1" latinLnBrk="0" hangingPunct="1">
              <a:defRPr kern="1200">
                <a:solidFill>
                  <a:schemeClr val="tx1"/>
                </a:solidFill>
                <a:latin typeface="Arial" charset="0"/>
                <a:ea typeface="+mn-ea"/>
                <a:cs typeface="Arial" charset="0"/>
              </a:defRPr>
            </a:lvl6pPr>
            <a:lvl7pPr marL="3918661" algn="l" defTabSz="1306220" rtl="0" eaLnBrk="1" latinLnBrk="0" hangingPunct="1">
              <a:defRPr kern="1200">
                <a:solidFill>
                  <a:schemeClr val="tx1"/>
                </a:solidFill>
                <a:latin typeface="Arial" charset="0"/>
                <a:ea typeface="+mn-ea"/>
                <a:cs typeface="Arial" charset="0"/>
              </a:defRPr>
            </a:lvl7pPr>
            <a:lvl8pPr marL="4571771" algn="l" defTabSz="1306220" rtl="0" eaLnBrk="1" latinLnBrk="0" hangingPunct="1">
              <a:defRPr kern="1200">
                <a:solidFill>
                  <a:schemeClr val="tx1"/>
                </a:solidFill>
                <a:latin typeface="Arial" charset="0"/>
                <a:ea typeface="+mn-ea"/>
                <a:cs typeface="Arial" charset="0"/>
              </a:defRPr>
            </a:lvl8pPr>
            <a:lvl9pPr marL="5224882" algn="l" defTabSz="1306220" rtl="0" eaLnBrk="1" latinLnBrk="0" hangingPunct="1">
              <a:defRPr kern="1200">
                <a:solidFill>
                  <a:schemeClr val="tx1"/>
                </a:solidFill>
                <a:latin typeface="Arial" charset="0"/>
                <a:ea typeface="+mn-ea"/>
                <a:cs typeface="Arial" charset="0"/>
              </a:defRPr>
            </a:lvl9pPr>
          </a:lstStyle>
          <a:p>
            <a:pPr defTabSz="777133"/>
            <a:fld id="{1B9E43C9-772F-438B-ADE0-F8493A8386F4}" type="slidenum">
              <a:rPr lang="en-US" sz="1224" smtClean="0">
                <a:solidFill>
                  <a:srgbClr val="FFFFFF"/>
                </a:solidFill>
              </a:rPr>
              <a:pPr defTabSz="777133"/>
              <a:t>‹N°›</a:t>
            </a:fld>
            <a:endParaRPr lang="en-US" sz="1224" dirty="0">
              <a:solidFill>
                <a:srgbClr val="FFFFFF"/>
              </a:solidFill>
            </a:endParaRPr>
          </a:p>
        </p:txBody>
      </p:sp>
    </p:spTree>
    <p:extLst>
      <p:ext uri="{BB962C8B-B14F-4D97-AF65-F5344CB8AC3E}">
        <p14:creationId xmlns:p14="http://schemas.microsoft.com/office/powerpoint/2010/main" val="4077484010"/>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2"/>
            <a:ext cx="118852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3" y="2117165"/>
            <a:ext cx="11887135" cy="1837298"/>
          </a:xfrm>
          <a:noFill/>
        </p:spPr>
        <p:txBody>
          <a:bodyPr lIns="146304" tIns="91440" rIns="146304" bIns="91440" anchor="t" anchorCtr="0"/>
          <a:lstStyle>
            <a:lvl1pPr>
              <a:defRPr sz="5399"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Tree>
    <p:extLst>
      <p:ext uri="{BB962C8B-B14F-4D97-AF65-F5344CB8AC3E}">
        <p14:creationId xmlns:p14="http://schemas.microsoft.com/office/powerpoint/2010/main" val="37222951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2"/>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3" y="2117165"/>
            <a:ext cx="11887135" cy="1837298"/>
          </a:xfrm>
          <a:noFill/>
        </p:spPr>
        <p:txBody>
          <a:bodyPr lIns="146304" tIns="91440" rIns="146304" bIns="91440" anchor="t" anchorCtr="0"/>
          <a:lstStyle>
            <a:lvl1pPr>
              <a:defRPr sz="5399"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4"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27" tIns="45713" rIns="91427" bIns="45713" numCol="1" anchor="t" anchorCtr="0" compatLnSpc="1">
            <a:prstTxWarp prst="textNoShape">
              <a:avLst/>
            </a:prstTxWarp>
          </a:bodyPr>
          <a:lstStyle/>
          <a:p>
            <a:pPr defTabSz="466298"/>
            <a:endParaRPr lang="en-US" sz="1800">
              <a:solidFill>
                <a:srgbClr val="404040"/>
              </a:solidFill>
            </a:endParaRPr>
          </a:p>
        </p:txBody>
      </p:sp>
    </p:spTree>
    <p:extLst>
      <p:ext uri="{BB962C8B-B14F-4D97-AF65-F5344CB8AC3E}">
        <p14:creationId xmlns:p14="http://schemas.microsoft.com/office/powerpoint/2010/main" val="34163409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17172622"/>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9"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3991"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2083355502"/>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570005" y="2125664"/>
            <a:ext cx="10677432" cy="1828800"/>
          </a:xfrm>
        </p:spPr>
        <p:txBody>
          <a:bodyPr/>
          <a:lstStyle>
            <a:lvl1pPr>
              <a:defRPr sz="6119"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2748382863"/>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a:defRPr kumimoji="0" lang="en-US" sz="2400"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913991" rtl="0" eaLnBrk="1" fontAlgn="auto" latinLnBrk="0" hangingPunct="1">
              <a:lnSpc>
                <a:spcPct val="100000"/>
              </a:lnSpc>
              <a:spcBef>
                <a:spcPct val="0"/>
              </a:spcBef>
              <a:spcAft>
                <a:spcPts val="0"/>
              </a:spcAft>
              <a:buClrTx/>
              <a:buSzTx/>
              <a:buFont typeface="Arial" pitchFamily="34" charset="0"/>
              <a:buNone/>
              <a:tabLst/>
              <a:defRPr/>
            </a:pPr>
            <a:r>
              <a:rPr lang="en-US" smtClean="0"/>
              <a:t>Click to edit Master text styles</a:t>
            </a:r>
          </a:p>
        </p:txBody>
      </p:sp>
    </p:spTree>
    <p:extLst>
      <p:ext uri="{BB962C8B-B14F-4D97-AF65-F5344CB8AC3E}">
        <p14:creationId xmlns:p14="http://schemas.microsoft.com/office/powerpoint/2010/main" val="1548834957"/>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smtClean="0"/>
              <a:t>Click to edit Master title style</a:t>
            </a:r>
            <a:endParaRPr lang="en-US" dirty="0"/>
          </a:p>
        </p:txBody>
      </p:sp>
    </p:spTree>
    <p:extLst>
      <p:ext uri="{BB962C8B-B14F-4D97-AF65-F5344CB8AC3E}">
        <p14:creationId xmlns:p14="http://schemas.microsoft.com/office/powerpoint/2010/main" val="2390161380"/>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9" y="3040063"/>
            <a:ext cx="7315203" cy="914400"/>
          </a:xfrm>
        </p:spPr>
        <p:txBody>
          <a:bodyPr wrap="square" lIns="182880" tIns="146304" rIns="182880" bIns="146304" anchor="ctr">
            <a:noAutofit/>
          </a:bodyPr>
          <a:lstStyle>
            <a:lvl1pPr>
              <a:lnSpc>
                <a:spcPct val="95000"/>
              </a:lnSpc>
              <a:spcBef>
                <a:spcPts val="0"/>
              </a:spcBef>
              <a:spcAft>
                <a:spcPts val="1632"/>
              </a:spcAft>
              <a:defRPr lang="en-US" sz="359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3991" rtl="0" eaLnBrk="1" latinLnBrk="0" hangingPunct="1">
              <a:spcBef>
                <a:spcPct val="20000"/>
              </a:spcBef>
              <a:buFont typeface="Arial" pitchFamily="34" charset="0"/>
              <a:buNone/>
            </a:pPr>
            <a:r>
              <a:rPr lang="en-US" smtClean="0"/>
              <a:t>Click to edit Master text styles</a:t>
            </a:r>
          </a:p>
        </p:txBody>
      </p:sp>
      <p:sp>
        <p:nvSpPr>
          <p:cNvPr id="15" name="Title 1"/>
          <p:cNvSpPr>
            <a:spLocks noGrp="1"/>
          </p:cNvSpPr>
          <p:nvPr>
            <p:ph type="ctrTitle" hasCustomPrompt="1"/>
          </p:nvPr>
        </p:nvSpPr>
        <p:spPr>
          <a:xfrm>
            <a:off x="274639"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99"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028"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59496819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9" y="3040063"/>
            <a:ext cx="7315203" cy="914400"/>
          </a:xfrm>
        </p:spPr>
        <p:txBody>
          <a:bodyPr vert="horz" wrap="square" lIns="182880" tIns="146304" rIns="182880" bIns="146304" rtlCol="0" anchor="ctr">
            <a:noAutofit/>
          </a:bodyPr>
          <a:lstStyle>
            <a:lvl1pPr>
              <a:defRPr lang="en-US" sz="359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3991" rtl="0" eaLnBrk="1" latinLnBrk="0" hangingPunct="1">
              <a:spcBef>
                <a:spcPct val="20000"/>
              </a:spcBef>
              <a:spcAft>
                <a:spcPts val="1632"/>
              </a:spcAft>
              <a:buFont typeface="Arial" pitchFamily="34" charset="0"/>
              <a:buNone/>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563" rtl="0" eaLnBrk="1" latinLnBrk="0" hangingPunct="1">
              <a:lnSpc>
                <a:spcPct val="90000"/>
              </a:lnSpc>
              <a:spcBef>
                <a:spcPct val="0"/>
              </a:spcBef>
              <a:buNone/>
              <a:defRPr lang="en-US" sz="53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9"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99"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028"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981812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9" y="3040063"/>
            <a:ext cx="7315203" cy="914400"/>
          </a:xfrm>
        </p:spPr>
        <p:txBody>
          <a:bodyPr vert="horz" wrap="square" lIns="182880" tIns="146304" rIns="182880" bIns="146304" rtlCol="0" anchor="ctr">
            <a:noAutofit/>
          </a:bodyPr>
          <a:lstStyle>
            <a:lvl1pPr>
              <a:defRPr lang="en-US" sz="3599"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3991" rtl="0" eaLnBrk="1" latinLnBrk="0" hangingPunct="1">
              <a:spcBef>
                <a:spcPct val="20000"/>
              </a:spcBef>
              <a:buFont typeface="Arial" pitchFamily="34" charset="0"/>
              <a:buNone/>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24746507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1565332"/>
          </a:xfrm>
        </p:spPr>
        <p:txBody>
          <a:bodyPr>
            <a:spAutoFit/>
          </a:bodyPr>
          <a:lstStyle>
            <a:lvl1pPr>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84088" indent="-241253">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71332" indent="-342834">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3991" rtl="0" eaLnBrk="1" latinLnBrk="0" hangingPunct="1">
              <a:spcBef>
                <a:spcPct val="20000"/>
              </a:spcBef>
              <a:spcAft>
                <a:spcPts val="816"/>
              </a:spcAft>
              <a:buFont typeface="Arial" pitchFamily="34" charset="0"/>
              <a:buNone/>
            </a:pPr>
            <a:r>
              <a:rPr lang="en-US" smtClean="0"/>
              <a:t>Click to edit Master text styles</a:t>
            </a:r>
          </a:p>
          <a:p>
            <a:pPr marL="0" lvl="1" indent="0" algn="l" defTabSz="913991" rtl="0" eaLnBrk="1" latinLnBrk="0" hangingPunct="1">
              <a:spcBef>
                <a:spcPct val="20000"/>
              </a:spcBef>
              <a:spcAft>
                <a:spcPts val="816"/>
              </a:spcAft>
              <a:buFont typeface="Arial" pitchFamily="34" charset="0"/>
              <a:buNone/>
            </a:pPr>
            <a:r>
              <a:rPr lang="en-US" smtClean="0"/>
              <a:t>Second level</a:t>
            </a:r>
          </a:p>
          <a:p>
            <a:pPr marL="0" lvl="2" indent="0" algn="l" defTabSz="913991"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58376707"/>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8716803"/>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028" rtl="0" eaLnBrk="1" fontAlgn="base" latinLnBrk="0" hangingPunct="1">
              <a:lnSpc>
                <a:spcPct val="95000"/>
              </a:lnSpc>
              <a:spcBef>
                <a:spcPts val="0"/>
              </a:spcBef>
              <a:spcAft>
                <a:spcPts val="0"/>
              </a:spcAft>
              <a:buClr>
                <a:schemeClr val="accent1"/>
              </a:buClr>
              <a:buSzPct val="110000"/>
              <a:buFont typeface="Avenir LT Pro 45 Book" charset="0"/>
              <a:buNone/>
              <a:tabLst/>
              <a:defRPr sz="1599"/>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5" y="2301240"/>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99"/>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3"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99"/>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40" y="2301051"/>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028" rtl="0" eaLnBrk="1" fontAlgn="base" latinLnBrk="0" hangingPunct="1">
              <a:lnSpc>
                <a:spcPct val="95000"/>
              </a:lnSpc>
              <a:spcBef>
                <a:spcPts val="0"/>
              </a:spcBef>
              <a:spcAft>
                <a:spcPts val="0"/>
              </a:spcAft>
              <a:buClr>
                <a:schemeClr val="accent1"/>
              </a:buClr>
              <a:buSzPct val="110000"/>
              <a:buFont typeface="Avenir LT Pro 45 Book" charset="0"/>
              <a:buNone/>
              <a:tabLst/>
              <a:defRPr sz="1599"/>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636778695"/>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1"/>
            <a:ext cx="11887200" cy="2443746"/>
          </a:xfrm>
          <a:prstGeom prst="rect">
            <a:avLst/>
          </a:prstGeom>
        </p:spPr>
        <p:txBody>
          <a:bodyPr/>
          <a:lstStyle>
            <a:lvl1pPr marL="290457" indent="-290457">
              <a:buClr>
                <a:schemeClr val="tx1"/>
              </a:buClr>
              <a:buSzPct val="90000"/>
              <a:buFont typeface="Wingdings" panose="05000000000000000000" pitchFamily="2" charset="2"/>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90" indent="-280935">
              <a:buClr>
                <a:schemeClr val="tx1"/>
              </a:buClr>
              <a:buSzPct val="90000"/>
              <a:buFont typeface="Wingdings" panose="05000000000000000000" pitchFamily="2" charset="2"/>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847" indent="-290457">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404" indent="-228557">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960" indent="-228557">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99"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90839125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6735894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410687508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66105043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261358710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image" Target="../media/image1.png"/><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image" Target="../media/image3.png"/><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theme" Target="../theme/theme3.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5" Type="http://schemas.openxmlformats.org/officeDocument/2006/relationships/image" Target="../media/image3.png"/><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214" r:id="rId2"/>
    <p:sldLayoutId id="2147484086" r:id="rId3"/>
    <p:sldLayoutId id="2147484206" r:id="rId4"/>
    <p:sldLayoutId id="2147484195" r:id="rId5"/>
    <p:sldLayoutId id="2147484207" r:id="rId6"/>
    <p:sldLayoutId id="2147484216" r:id="rId7"/>
    <p:sldLayoutId id="2147484217" r:id="rId8"/>
    <p:sldLayoutId id="2147484218" r:id="rId9"/>
    <p:sldLayoutId id="2147484212" r:id="rId10"/>
    <p:sldLayoutId id="2147484093" r:id="rId11"/>
    <p:sldLayoutId id="2147484213" r:id="rId12"/>
    <p:sldLayoutId id="2147484215" r:id="rId13"/>
    <p:sldLayoutId id="2147484203" r:id="rId14"/>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9"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29" userDrawn="1">
          <p15:clr>
            <a:srgbClr val="5ACBF0"/>
          </p15:clr>
        </p15:guide>
        <p15:guide id="11" pos="4205"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3" userDrawn="1">
          <p15:clr>
            <a:srgbClr val="5ACBF0"/>
          </p15:clr>
        </p15:guide>
        <p15:guide id="18" orient="horz" pos="1339" userDrawn="1">
          <p15:clr>
            <a:srgbClr val="5ACBF0"/>
          </p15:clr>
        </p15:guide>
        <p15:guide id="19" orient="horz" pos="1915" userDrawn="1">
          <p15:clr>
            <a:srgbClr val="5ACBF0"/>
          </p15:clr>
        </p15:guide>
        <p15:guide id="20" orient="horz" pos="2491" userDrawn="1">
          <p15:clr>
            <a:srgbClr val="5ACBF0"/>
          </p15:clr>
        </p15:guide>
        <p15:guide id="21" orient="horz" pos="3067" userDrawn="1">
          <p15:clr>
            <a:srgbClr val="5ACBF0"/>
          </p15:clr>
        </p15:guide>
        <p15:guide id="22" orient="horz" pos="3643"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104"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4"/>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2980749296"/>
      </p:ext>
    </p:extLst>
  </p:cSld>
  <p:clrMap bg1="dk1" tx1="lt1" bg2="dk2" tx2="lt2" accent1="accent1" accent2="accent2" accent3="accent3" accent4="accent4" accent5="accent5" accent6="accent6" hlink="hlink" folHlink="folHlink"/>
  <p:sldLayoutIdLst>
    <p:sldLayoutId id="2147484220" r:id="rId1"/>
    <p:sldLayoutId id="2147484221" r:id="rId2"/>
    <p:sldLayoutId id="2147484222" r:id="rId3"/>
    <p:sldLayoutId id="2147484223" r:id="rId4"/>
    <p:sldLayoutId id="2147484224" r:id="rId5"/>
    <p:sldLayoutId id="2147484225" r:id="rId6"/>
    <p:sldLayoutId id="2147484226" r:id="rId7"/>
    <p:sldLayoutId id="2147484227" r:id="rId8"/>
    <p:sldLayoutId id="2147484228" r:id="rId9"/>
    <p:sldLayoutId id="2147484229" r:id="rId10"/>
    <p:sldLayoutId id="2147484230" r:id="rId11"/>
    <p:sldLayoutId id="2147484232" r:id="rId12"/>
    <p:sldLayoutId id="2147484233" r:id="rId13"/>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1" y="1212851"/>
            <a:ext cx="11887198" cy="2228302"/>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p:nvPicPr>
        <p:blipFill>
          <a:blip r:embed="rId18" cstate="screen">
            <a:extLst>
              <a:ext uri="{28A0092B-C50C-407E-A947-70E740481C1C}">
                <a14:useLocalDpi xmlns:a14="http://schemas.microsoft.com/office/drawing/2010/main"/>
              </a:ext>
            </a:extLst>
          </a:blip>
          <a:stretch>
            <a:fillRect/>
          </a:stretch>
        </p:blipFill>
        <p:spPr>
          <a:xfrm rot="5400000">
            <a:off x="10532395" y="1944336"/>
            <a:ext cx="4298019" cy="409351"/>
          </a:xfrm>
          <a:prstGeom prst="rect">
            <a:avLst/>
          </a:prstGeom>
        </p:spPr>
      </p:pic>
    </p:spTree>
    <p:extLst>
      <p:ext uri="{BB962C8B-B14F-4D97-AF65-F5344CB8AC3E}">
        <p14:creationId xmlns:p14="http://schemas.microsoft.com/office/powerpoint/2010/main" val="557318292"/>
      </p:ext>
    </p:extLst>
  </p:cSld>
  <p:clrMap bg1="lt1" tx1="dk1" bg2="lt2" tx2="dk2" accent1="accent1" accent2="accent2" accent3="accent3" accent4="accent4" accent5="accent5" accent6="accent6" hlink="hlink" folHlink="folHlink"/>
  <p:sldLayoutIdLst>
    <p:sldLayoutId id="2147484235" r:id="rId1"/>
    <p:sldLayoutId id="2147484236" r:id="rId2"/>
    <p:sldLayoutId id="2147484237" r:id="rId3"/>
    <p:sldLayoutId id="2147484238" r:id="rId4"/>
    <p:sldLayoutId id="2147484239" r:id="rId5"/>
    <p:sldLayoutId id="2147484240" r:id="rId6"/>
    <p:sldLayoutId id="2147484241" r:id="rId7"/>
    <p:sldLayoutId id="2147484242" r:id="rId8"/>
    <p:sldLayoutId id="2147484243" r:id="rId9"/>
    <p:sldLayoutId id="2147484244" r:id="rId10"/>
    <p:sldLayoutId id="2147484245" r:id="rId11"/>
    <p:sldLayoutId id="2147484246" r:id="rId12"/>
    <p:sldLayoutId id="2147484247" r:id="rId13"/>
    <p:sldLayoutId id="2147484248" r:id="rId14"/>
    <p:sldLayoutId id="2147484249" r:id="rId15"/>
    <p:sldLayoutId id="2147484257" r:id="rId16"/>
  </p:sldLayoutIdLst>
  <p:transition>
    <p:fade/>
  </p:transition>
  <p:timing>
    <p:tnLst>
      <p:par>
        <p:cTn id="1" dur="indefinite" restart="never" nodeType="tmRoot"/>
      </p:par>
    </p:tnLst>
  </p:timing>
  <p:hf sldNum="0" hdr="0" ftr="0" dt="0"/>
  <p:txStyles>
    <p:titleStyle>
      <a:lvl1pPr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1" y="1212851"/>
            <a:ext cx="11887198" cy="2228302"/>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rot="5400000">
            <a:off x="10532395" y="1944336"/>
            <a:ext cx="4298019" cy="409351"/>
          </a:xfrm>
          <a:prstGeom prst="rect">
            <a:avLst/>
          </a:prstGeom>
        </p:spPr>
      </p:pic>
    </p:spTree>
    <p:extLst>
      <p:ext uri="{BB962C8B-B14F-4D97-AF65-F5344CB8AC3E}">
        <p14:creationId xmlns:p14="http://schemas.microsoft.com/office/powerpoint/2010/main" val="2398454908"/>
      </p:ext>
    </p:extLst>
  </p:cSld>
  <p:clrMap bg1="dk1" tx1="lt1" bg2="dk2" tx2="lt2" accent1="accent1" accent2="accent2" accent3="accent3" accent4="accent4" accent5="accent5" accent6="accent6" hlink="hlink" folHlink="folHlink"/>
  <p:sldLayoutIdLst>
    <p:sldLayoutId id="2147484259" r:id="rId1"/>
    <p:sldLayoutId id="2147484260" r:id="rId2"/>
    <p:sldLayoutId id="2147484261" r:id="rId3"/>
    <p:sldLayoutId id="2147484262" r:id="rId4"/>
    <p:sldLayoutId id="2147484263" r:id="rId5"/>
    <p:sldLayoutId id="2147484264" r:id="rId6"/>
    <p:sldLayoutId id="2147484265" r:id="rId7"/>
    <p:sldLayoutId id="2147484266" r:id="rId8"/>
    <p:sldLayoutId id="2147484267" r:id="rId9"/>
    <p:sldLayoutId id="2147484268" r:id="rId10"/>
    <p:sldLayoutId id="2147484269" r:id="rId11"/>
    <p:sldLayoutId id="2147484270" r:id="rId12"/>
    <p:sldLayoutId id="2147484271" r:id="rId13"/>
  </p:sldLayoutIdLst>
  <p:transition>
    <p:fade/>
  </p:transition>
  <p:timing>
    <p:tnLst>
      <p:par>
        <p:cTn id="1" dur="indefinite" restart="never" nodeType="tmRoot"/>
      </p:par>
    </p:tnLst>
  </p:timing>
  <p:txStyles>
    <p:titleStyle>
      <a:lvl1pPr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3.xml"/></Relationships>
</file>

<file path=ppt/slides/_rels/slide29.xml.rels><?xml version="1.0" encoding="UTF-8" standalone="yes"?>
<Relationships xmlns="http://schemas.openxmlformats.org/package/2006/relationships"><Relationship Id="rId2" Type="http://schemas.openxmlformats.org/officeDocument/2006/relationships/hyperlink" Target="http://www.asp.net/signalr" TargetMode="External"/><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stretch>
            <a:fillRect/>
          </a:stretch>
        </p:blipFill>
        <p:spPr>
          <a:xfrm>
            <a:off x="1951037" y="1058862"/>
            <a:ext cx="8305800" cy="4676775"/>
          </a:xfrm>
          <a:prstGeom prst="rect">
            <a:avLst/>
          </a:prstGeom>
        </p:spPr>
      </p:pic>
    </p:spTree>
    <p:extLst>
      <p:ext uri="{BB962C8B-B14F-4D97-AF65-F5344CB8AC3E}">
        <p14:creationId xmlns:p14="http://schemas.microsoft.com/office/powerpoint/2010/main" val="182209325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1079997" y="296862"/>
            <a:ext cx="10015039" cy="762000"/>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defTabSz="932563"/>
            <a:r>
              <a:rPr lang="fr-FR" sz="4896" dirty="0" err="1">
                <a:solidFill>
                  <a:schemeClr val="accent2"/>
                </a:solidFill>
              </a:rPr>
              <a:t>Dynamic</a:t>
            </a:r>
            <a:r>
              <a:rPr lang="fr-FR" sz="4896" dirty="0">
                <a:solidFill>
                  <a:schemeClr val="accent2"/>
                </a:solidFill>
              </a:rPr>
              <a:t> </a:t>
            </a:r>
            <a:r>
              <a:rPr lang="fr-FR" sz="4896" dirty="0" err="1">
                <a:solidFill>
                  <a:schemeClr val="accent2"/>
                </a:solidFill>
              </a:rPr>
              <a:t>Language</a:t>
            </a:r>
            <a:r>
              <a:rPr lang="fr-FR" sz="4896" dirty="0">
                <a:solidFill>
                  <a:schemeClr val="accent2"/>
                </a:solidFill>
              </a:rPr>
              <a:t> </a:t>
            </a:r>
            <a:r>
              <a:rPr lang="fr-FR" sz="4896" dirty="0" err="1" smtClean="0">
                <a:solidFill>
                  <a:schemeClr val="accent2"/>
                </a:solidFill>
              </a:rPr>
              <a:t>Runtime</a:t>
            </a:r>
            <a:endParaRPr lang="en-US" sz="4896" dirty="0">
              <a:solidFill>
                <a:schemeClr val="accent2"/>
              </a:solidFill>
            </a:endParaRPr>
          </a:p>
        </p:txBody>
      </p:sp>
      <p:sp>
        <p:nvSpPr>
          <p:cNvPr id="7" name="Title 2"/>
          <p:cNvSpPr txBox="1">
            <a:spLocks/>
          </p:cNvSpPr>
          <p:nvPr/>
        </p:nvSpPr>
        <p:spPr>
          <a:xfrm>
            <a:off x="1079998" y="1744662"/>
            <a:ext cx="9514478" cy="2971800"/>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fr-FR" dirty="0" smtClean="0">
                <a:solidFill>
                  <a:srgbClr val="404040"/>
                </a:solidFill>
              </a:rPr>
              <a:t>Il </a:t>
            </a:r>
            <a:r>
              <a:rPr lang="fr-FR" dirty="0">
                <a:solidFill>
                  <a:srgbClr val="404040"/>
                </a:solidFill>
              </a:rPr>
              <a:t>fournit l'environnement d'exécution pour les langages </a:t>
            </a:r>
            <a:r>
              <a:rPr lang="fr-FR" dirty="0" smtClean="0">
                <a:solidFill>
                  <a:srgbClr val="404040"/>
                </a:solidFill>
              </a:rPr>
              <a:t>dynamiques, </a:t>
            </a:r>
            <a:r>
              <a:rPr lang="fr-FR" dirty="0">
                <a:solidFill>
                  <a:srgbClr val="404040"/>
                </a:solidFill>
              </a:rPr>
              <a:t>etc. </a:t>
            </a:r>
            <a:r>
              <a:rPr lang="fr-FR" dirty="0" smtClean="0">
                <a:solidFill>
                  <a:srgbClr val="404040"/>
                </a:solidFill>
              </a:rPr>
              <a:t>pour être </a:t>
            </a:r>
            <a:r>
              <a:rPr lang="fr-FR" dirty="0">
                <a:solidFill>
                  <a:srgbClr val="404040"/>
                </a:solidFill>
              </a:rPr>
              <a:t>exécuter entièrement sous le contrôle </a:t>
            </a:r>
            <a:r>
              <a:rPr lang="fr-FR" dirty="0" smtClean="0">
                <a:solidFill>
                  <a:srgbClr val="404040"/>
                </a:solidFill>
              </a:rPr>
              <a:t>du </a:t>
            </a:r>
            <a:r>
              <a:rPr lang="fr-FR" dirty="0">
                <a:solidFill>
                  <a:srgbClr val="404040"/>
                </a:solidFill>
              </a:rPr>
              <a:t>CLR.</a:t>
            </a:r>
            <a:endParaRPr dirty="0">
              <a:solidFill>
                <a:srgbClr val="00BCF2"/>
              </a:solidFill>
            </a:endParaRPr>
          </a:p>
        </p:txBody>
      </p:sp>
    </p:spTree>
    <p:extLst>
      <p:ext uri="{BB962C8B-B14F-4D97-AF65-F5344CB8AC3E}">
        <p14:creationId xmlns:p14="http://schemas.microsoft.com/office/powerpoint/2010/main" val="1946537166"/>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1079997" y="144462"/>
            <a:ext cx="10015039" cy="762000"/>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defTabSz="932563"/>
            <a:r>
              <a:rPr lang="fr-FR" sz="4896" dirty="0" err="1" smtClean="0">
                <a:solidFill>
                  <a:schemeClr val="accent2"/>
                </a:solidFill>
              </a:rPr>
              <a:t>WinRT</a:t>
            </a:r>
            <a:endParaRPr lang="en-US" sz="4896" dirty="0">
              <a:solidFill>
                <a:schemeClr val="accent2"/>
              </a:solidFill>
            </a:endParaRPr>
          </a:p>
        </p:txBody>
      </p:sp>
      <p:sp>
        <p:nvSpPr>
          <p:cNvPr id="7" name="Title 2"/>
          <p:cNvSpPr txBox="1">
            <a:spLocks/>
          </p:cNvSpPr>
          <p:nvPr/>
        </p:nvSpPr>
        <p:spPr>
          <a:xfrm>
            <a:off x="274637" y="982662"/>
            <a:ext cx="11963400" cy="5755188"/>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fr-FR" dirty="0" err="1">
                <a:solidFill>
                  <a:srgbClr val="404040"/>
                </a:solidFill>
              </a:rPr>
              <a:t>WinRT</a:t>
            </a:r>
            <a:r>
              <a:rPr lang="fr-FR" dirty="0">
                <a:solidFill>
                  <a:srgbClr val="404040"/>
                </a:solidFill>
              </a:rPr>
              <a:t> ou Windows </a:t>
            </a:r>
            <a:r>
              <a:rPr lang="fr-FR" dirty="0" err="1">
                <a:solidFill>
                  <a:srgbClr val="404040"/>
                </a:solidFill>
              </a:rPr>
              <a:t>Runtime</a:t>
            </a:r>
            <a:r>
              <a:rPr lang="fr-FR" dirty="0">
                <a:solidFill>
                  <a:srgbClr val="404040"/>
                </a:solidFill>
              </a:rPr>
              <a:t> API fournit les éléments de l'interface utilisateur pour la création d'applications </a:t>
            </a:r>
            <a:r>
              <a:rPr lang="fr-FR" dirty="0" smtClean="0">
                <a:solidFill>
                  <a:srgbClr val="404040"/>
                </a:solidFill>
              </a:rPr>
              <a:t>Windows </a:t>
            </a:r>
            <a:r>
              <a:rPr lang="fr-FR" dirty="0">
                <a:solidFill>
                  <a:srgbClr val="404040"/>
                </a:solidFill>
              </a:rPr>
              <a:t>Store, et donne accès à Windows 8 ou </a:t>
            </a:r>
            <a:r>
              <a:rPr lang="fr-FR" dirty="0" smtClean="0">
                <a:solidFill>
                  <a:srgbClr val="404040"/>
                </a:solidFill>
              </a:rPr>
              <a:t>aux fonctionnalités </a:t>
            </a:r>
            <a:r>
              <a:rPr lang="fr-FR" dirty="0">
                <a:solidFill>
                  <a:srgbClr val="404040"/>
                </a:solidFill>
              </a:rPr>
              <a:t>du système d'exploitation </a:t>
            </a:r>
            <a:r>
              <a:rPr lang="fr-FR" dirty="0" smtClean="0">
                <a:solidFill>
                  <a:srgbClr val="404040"/>
                </a:solidFill>
              </a:rPr>
              <a:t>Windows RT. </a:t>
            </a:r>
            <a:r>
              <a:rPr lang="fr-FR" dirty="0" err="1">
                <a:solidFill>
                  <a:srgbClr val="404040"/>
                </a:solidFill>
              </a:rPr>
              <a:t>WinRT</a:t>
            </a:r>
            <a:r>
              <a:rPr lang="fr-FR" dirty="0">
                <a:solidFill>
                  <a:srgbClr val="404040"/>
                </a:solidFill>
              </a:rPr>
              <a:t> </a:t>
            </a:r>
            <a:r>
              <a:rPr lang="fr-FR" dirty="0" smtClean="0">
                <a:solidFill>
                  <a:srgbClr val="404040"/>
                </a:solidFill>
              </a:rPr>
              <a:t>supporte </a:t>
            </a:r>
            <a:r>
              <a:rPr lang="fr-FR" dirty="0">
                <a:solidFill>
                  <a:srgbClr val="404040"/>
                </a:solidFill>
              </a:rPr>
              <a:t>le développement en C et d'autres langues gérées </a:t>
            </a:r>
            <a:r>
              <a:rPr lang="fr-FR" dirty="0" smtClean="0">
                <a:solidFill>
                  <a:srgbClr val="404040"/>
                </a:solidFill>
              </a:rPr>
              <a:t>comme C# </a:t>
            </a:r>
            <a:r>
              <a:rPr lang="fr-FR" dirty="0">
                <a:solidFill>
                  <a:srgbClr val="404040"/>
                </a:solidFill>
              </a:rPr>
              <a:t>et VB.NET, ainsi que JavaScript et </a:t>
            </a:r>
            <a:r>
              <a:rPr lang="fr-FR" dirty="0" err="1">
                <a:solidFill>
                  <a:srgbClr val="404040"/>
                </a:solidFill>
              </a:rPr>
              <a:t>TypeScript</a:t>
            </a:r>
            <a:r>
              <a:rPr lang="fr-FR" dirty="0">
                <a:solidFill>
                  <a:srgbClr val="404040"/>
                </a:solidFill>
              </a:rPr>
              <a:t>.</a:t>
            </a:r>
            <a:endParaRPr dirty="0">
              <a:solidFill>
                <a:srgbClr val="00BCF2"/>
              </a:solidFill>
            </a:endParaRPr>
          </a:p>
        </p:txBody>
      </p:sp>
    </p:spTree>
    <p:extLst>
      <p:ext uri="{BB962C8B-B14F-4D97-AF65-F5344CB8AC3E}">
        <p14:creationId xmlns:p14="http://schemas.microsoft.com/office/powerpoint/2010/main" val="2014212090"/>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1079997" y="296862"/>
            <a:ext cx="10015039" cy="762000"/>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defTabSz="932563"/>
            <a:r>
              <a:rPr lang="fr-FR" sz="4896" dirty="0" smtClean="0">
                <a:solidFill>
                  <a:schemeClr val="accent2"/>
                </a:solidFill>
              </a:rPr>
              <a:t>ASP.NET</a:t>
            </a:r>
            <a:endParaRPr lang="en-US" sz="4896" dirty="0">
              <a:solidFill>
                <a:schemeClr val="accent2"/>
              </a:solidFill>
            </a:endParaRPr>
          </a:p>
        </p:txBody>
      </p:sp>
      <p:sp>
        <p:nvSpPr>
          <p:cNvPr id="7" name="Title 2"/>
          <p:cNvSpPr txBox="1">
            <a:spLocks/>
          </p:cNvSpPr>
          <p:nvPr/>
        </p:nvSpPr>
        <p:spPr>
          <a:xfrm>
            <a:off x="1079998" y="1744662"/>
            <a:ext cx="9514478" cy="2971800"/>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fr-FR" dirty="0" smtClean="0">
                <a:solidFill>
                  <a:srgbClr val="404040"/>
                </a:solidFill>
              </a:rPr>
              <a:t>C’est la technologie du .NET Framework </a:t>
            </a:r>
            <a:r>
              <a:rPr lang="fr-FR" dirty="0">
                <a:solidFill>
                  <a:srgbClr val="404040"/>
                </a:solidFill>
              </a:rPr>
              <a:t>utilisé pour construire </a:t>
            </a:r>
            <a:r>
              <a:rPr lang="fr-FR" dirty="0" smtClean="0">
                <a:solidFill>
                  <a:srgbClr val="404040"/>
                </a:solidFill>
              </a:rPr>
              <a:t>des applications </a:t>
            </a:r>
            <a:r>
              <a:rPr lang="fr-FR" dirty="0">
                <a:solidFill>
                  <a:srgbClr val="404040"/>
                </a:solidFill>
              </a:rPr>
              <a:t>web </a:t>
            </a:r>
            <a:r>
              <a:rPr lang="fr-FR" dirty="0" smtClean="0">
                <a:solidFill>
                  <a:srgbClr val="404040"/>
                </a:solidFill>
              </a:rPr>
              <a:t>riches basées </a:t>
            </a:r>
            <a:r>
              <a:rPr lang="fr-FR" dirty="0">
                <a:solidFill>
                  <a:srgbClr val="404040"/>
                </a:solidFill>
              </a:rPr>
              <a:t>sur Internet.</a:t>
            </a:r>
            <a:endParaRPr dirty="0">
              <a:solidFill>
                <a:srgbClr val="00BCF2"/>
              </a:solidFill>
            </a:endParaRPr>
          </a:p>
        </p:txBody>
      </p:sp>
    </p:spTree>
    <p:extLst>
      <p:ext uri="{BB962C8B-B14F-4D97-AF65-F5344CB8AC3E}">
        <p14:creationId xmlns:p14="http://schemas.microsoft.com/office/powerpoint/2010/main" val="2012936628"/>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503237" y="296862"/>
            <a:ext cx="10591799" cy="762000"/>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defTabSz="932563"/>
            <a:r>
              <a:rPr lang="en-US" sz="4896" dirty="0">
                <a:solidFill>
                  <a:schemeClr val="accent2"/>
                </a:solidFill>
              </a:rPr>
              <a:t>Windows Store Apps (Metro Style Apps</a:t>
            </a:r>
            <a:r>
              <a:rPr lang="en-US" sz="4896" dirty="0" smtClean="0">
                <a:solidFill>
                  <a:schemeClr val="accent2"/>
                </a:solidFill>
              </a:rPr>
              <a:t>)</a:t>
            </a:r>
            <a:endParaRPr lang="en-US" sz="4896" dirty="0">
              <a:solidFill>
                <a:schemeClr val="accent2"/>
              </a:solidFill>
            </a:endParaRPr>
          </a:p>
        </p:txBody>
      </p:sp>
      <p:sp>
        <p:nvSpPr>
          <p:cNvPr id="7" name="Title 2"/>
          <p:cNvSpPr txBox="1">
            <a:spLocks/>
          </p:cNvSpPr>
          <p:nvPr/>
        </p:nvSpPr>
        <p:spPr>
          <a:xfrm>
            <a:off x="503237" y="1363662"/>
            <a:ext cx="11201399" cy="5105400"/>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fr-FR" dirty="0">
                <a:solidFill>
                  <a:srgbClr val="404040"/>
                </a:solidFill>
              </a:rPr>
              <a:t>Une application </a:t>
            </a:r>
            <a:r>
              <a:rPr lang="fr-FR" dirty="0" smtClean="0">
                <a:solidFill>
                  <a:srgbClr val="404040"/>
                </a:solidFill>
              </a:rPr>
              <a:t>Windows </a:t>
            </a:r>
            <a:r>
              <a:rPr lang="fr-FR" dirty="0">
                <a:solidFill>
                  <a:srgbClr val="404040"/>
                </a:solidFill>
              </a:rPr>
              <a:t>Store est un nouveau type d'application qui fonctionne sur </a:t>
            </a:r>
            <a:r>
              <a:rPr lang="fr-FR" dirty="0" smtClean="0">
                <a:solidFill>
                  <a:srgbClr val="404040"/>
                </a:solidFill>
              </a:rPr>
              <a:t>des appareils Windows </a:t>
            </a:r>
            <a:r>
              <a:rPr lang="fr-FR" dirty="0">
                <a:solidFill>
                  <a:srgbClr val="404040"/>
                </a:solidFill>
              </a:rPr>
              <a:t>8 </a:t>
            </a:r>
            <a:r>
              <a:rPr lang="fr-FR" dirty="0" smtClean="0">
                <a:solidFill>
                  <a:srgbClr val="404040"/>
                </a:solidFill>
              </a:rPr>
              <a:t>et </a:t>
            </a:r>
            <a:r>
              <a:rPr lang="fr-FR" dirty="0">
                <a:solidFill>
                  <a:srgbClr val="404040"/>
                </a:solidFill>
              </a:rPr>
              <a:t>peuvent profiter </a:t>
            </a:r>
            <a:r>
              <a:rPr lang="fr-FR" dirty="0" smtClean="0">
                <a:solidFill>
                  <a:srgbClr val="404040"/>
                </a:solidFill>
              </a:rPr>
              <a:t>des </a:t>
            </a:r>
            <a:r>
              <a:rPr lang="fr-FR" dirty="0">
                <a:solidFill>
                  <a:srgbClr val="404040"/>
                </a:solidFill>
              </a:rPr>
              <a:t>nouvelles API de </a:t>
            </a:r>
            <a:r>
              <a:rPr lang="fr-FR" dirty="0" err="1">
                <a:solidFill>
                  <a:srgbClr val="404040"/>
                </a:solidFill>
              </a:rPr>
              <a:t>WinRT</a:t>
            </a:r>
            <a:r>
              <a:rPr lang="fr-FR" dirty="0" smtClean="0">
                <a:solidFill>
                  <a:srgbClr val="404040"/>
                </a:solidFill>
              </a:rPr>
              <a:t>.</a:t>
            </a:r>
            <a:endParaRPr dirty="0">
              <a:solidFill>
                <a:srgbClr val="00BCF2"/>
              </a:solidFill>
            </a:endParaRPr>
          </a:p>
        </p:txBody>
      </p:sp>
    </p:spTree>
    <p:extLst>
      <p:ext uri="{BB962C8B-B14F-4D97-AF65-F5344CB8AC3E}">
        <p14:creationId xmlns:p14="http://schemas.microsoft.com/office/powerpoint/2010/main" val="2394601966"/>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1079997" y="56230"/>
            <a:ext cx="10015039" cy="762000"/>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defTabSz="932563"/>
            <a:r>
              <a:rPr lang="fr-FR" sz="4896" dirty="0">
                <a:solidFill>
                  <a:schemeClr val="accent2"/>
                </a:solidFill>
              </a:rPr>
              <a:t>Desktop Apps (Windows </a:t>
            </a:r>
            <a:r>
              <a:rPr lang="fr-FR" sz="4896" dirty="0" err="1">
                <a:solidFill>
                  <a:schemeClr val="accent2"/>
                </a:solidFill>
              </a:rPr>
              <a:t>Forms</a:t>
            </a:r>
            <a:r>
              <a:rPr lang="fr-FR" sz="4896" dirty="0" smtClean="0">
                <a:solidFill>
                  <a:schemeClr val="accent2"/>
                </a:solidFill>
              </a:rPr>
              <a:t>)</a:t>
            </a:r>
            <a:endParaRPr lang="en-US" sz="4896" dirty="0">
              <a:solidFill>
                <a:schemeClr val="accent2"/>
              </a:solidFill>
            </a:endParaRPr>
          </a:p>
        </p:txBody>
      </p:sp>
      <p:sp>
        <p:nvSpPr>
          <p:cNvPr id="7" name="Title 2"/>
          <p:cNvSpPr txBox="1">
            <a:spLocks/>
          </p:cNvSpPr>
          <p:nvPr/>
        </p:nvSpPr>
        <p:spPr>
          <a:xfrm>
            <a:off x="198437" y="818230"/>
            <a:ext cx="12115799" cy="5879432"/>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fr-FR" dirty="0">
                <a:solidFill>
                  <a:srgbClr val="404040"/>
                </a:solidFill>
              </a:rPr>
              <a:t>Une application Windows Desktop est une application Windows </a:t>
            </a:r>
            <a:r>
              <a:rPr lang="fr-FR" dirty="0" err="1">
                <a:solidFill>
                  <a:srgbClr val="404040"/>
                </a:solidFill>
              </a:rPr>
              <a:t>Forms</a:t>
            </a:r>
            <a:r>
              <a:rPr lang="fr-FR" dirty="0">
                <a:solidFill>
                  <a:srgbClr val="404040"/>
                </a:solidFill>
              </a:rPr>
              <a:t> traditionnel avec un nouveau nom. Les logiciels développés pour Windows XP, Windows Vista et Windows 7 sera classée comme une application Windows Desktop lors de l'exécution dans Windows 8. </a:t>
            </a:r>
            <a:endParaRPr dirty="0">
              <a:solidFill>
                <a:srgbClr val="00BCF2"/>
              </a:solidFill>
            </a:endParaRPr>
          </a:p>
        </p:txBody>
      </p:sp>
    </p:spTree>
    <p:extLst>
      <p:ext uri="{BB962C8B-B14F-4D97-AF65-F5344CB8AC3E}">
        <p14:creationId xmlns:p14="http://schemas.microsoft.com/office/powerpoint/2010/main" val="2619726863"/>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503237" y="316998"/>
            <a:ext cx="10015039" cy="762000"/>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defTabSz="932563"/>
            <a:r>
              <a:rPr lang="fr-FR" sz="4896" dirty="0">
                <a:solidFill>
                  <a:schemeClr val="accent2"/>
                </a:solidFill>
              </a:rPr>
              <a:t>WPF</a:t>
            </a:r>
            <a:endParaRPr lang="en-US" sz="4896" dirty="0">
              <a:solidFill>
                <a:schemeClr val="accent2"/>
              </a:solidFill>
            </a:endParaRPr>
          </a:p>
        </p:txBody>
      </p:sp>
      <p:sp>
        <p:nvSpPr>
          <p:cNvPr id="7" name="Title 2"/>
          <p:cNvSpPr txBox="1">
            <a:spLocks/>
          </p:cNvSpPr>
          <p:nvPr/>
        </p:nvSpPr>
        <p:spPr>
          <a:xfrm>
            <a:off x="122237" y="1439862"/>
            <a:ext cx="12115800" cy="5237664"/>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fr-FR" dirty="0">
                <a:solidFill>
                  <a:srgbClr val="404040"/>
                </a:solidFill>
              </a:rPr>
              <a:t>WPF est utilisé pour créer des applications avec une expérience utilisateur riche. Il comprend l'interface utilisateur de l'application, </a:t>
            </a:r>
            <a:r>
              <a:rPr lang="fr-FR" dirty="0" smtClean="0">
                <a:solidFill>
                  <a:srgbClr val="404040"/>
                </a:solidFill>
              </a:rPr>
              <a:t>les graphiques </a:t>
            </a:r>
            <a:r>
              <a:rPr lang="fr-FR" dirty="0">
                <a:solidFill>
                  <a:srgbClr val="404040"/>
                </a:solidFill>
              </a:rPr>
              <a:t>2D, </a:t>
            </a:r>
            <a:r>
              <a:rPr lang="fr-FR" dirty="0" smtClean="0">
                <a:solidFill>
                  <a:srgbClr val="404040"/>
                </a:solidFill>
              </a:rPr>
              <a:t>3D </a:t>
            </a:r>
            <a:r>
              <a:rPr lang="fr-FR" dirty="0">
                <a:solidFill>
                  <a:srgbClr val="404040"/>
                </a:solidFill>
              </a:rPr>
              <a:t>et multimédia. Il tire profit de l'accélération matérielle des cartes graphiques modernes. WPF rend l'interface utilisateur plus rapide, évolutive et la résolution indépendante.</a:t>
            </a:r>
            <a:endParaRPr dirty="0">
              <a:solidFill>
                <a:srgbClr val="00BCF2"/>
              </a:solidFill>
            </a:endParaRPr>
          </a:p>
        </p:txBody>
      </p:sp>
    </p:spTree>
    <p:extLst>
      <p:ext uri="{BB962C8B-B14F-4D97-AF65-F5344CB8AC3E}">
        <p14:creationId xmlns:p14="http://schemas.microsoft.com/office/powerpoint/2010/main" val="1405641207"/>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1079997" y="296862"/>
            <a:ext cx="10015039" cy="762000"/>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defTabSz="932563"/>
            <a:r>
              <a:rPr lang="fr-FR" sz="4896" dirty="0" err="1">
                <a:solidFill>
                  <a:schemeClr val="accent2"/>
                </a:solidFill>
              </a:rPr>
              <a:t>Silver</a:t>
            </a:r>
            <a:r>
              <a:rPr lang="fr-FR" sz="4896" dirty="0">
                <a:solidFill>
                  <a:schemeClr val="accent2"/>
                </a:solidFill>
              </a:rPr>
              <a:t> Light</a:t>
            </a:r>
            <a:endParaRPr lang="en-US" sz="4896" dirty="0">
              <a:solidFill>
                <a:schemeClr val="accent2"/>
              </a:solidFill>
            </a:endParaRPr>
          </a:p>
        </p:txBody>
      </p:sp>
      <p:sp>
        <p:nvSpPr>
          <p:cNvPr id="7" name="Title 2"/>
          <p:cNvSpPr txBox="1">
            <a:spLocks/>
          </p:cNvSpPr>
          <p:nvPr/>
        </p:nvSpPr>
        <p:spPr>
          <a:xfrm>
            <a:off x="1079997" y="1744662"/>
            <a:ext cx="10319839" cy="3657600"/>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fr-FR" dirty="0" smtClean="0">
                <a:solidFill>
                  <a:srgbClr val="404040"/>
                </a:solidFill>
              </a:rPr>
              <a:t>C’est </a:t>
            </a:r>
            <a:r>
              <a:rPr lang="fr-FR" dirty="0">
                <a:solidFill>
                  <a:srgbClr val="404040"/>
                </a:solidFill>
              </a:rPr>
              <a:t>une technologie basée cross-browser web qui permet aux concepteurs et aux développeurs de fournir des applications Internet riches (RIA) intégrés dans les pages Web.</a:t>
            </a:r>
            <a:endParaRPr dirty="0">
              <a:solidFill>
                <a:srgbClr val="00BCF2"/>
              </a:solidFill>
            </a:endParaRPr>
          </a:p>
        </p:txBody>
      </p:sp>
    </p:spTree>
    <p:extLst>
      <p:ext uri="{BB962C8B-B14F-4D97-AF65-F5344CB8AC3E}">
        <p14:creationId xmlns:p14="http://schemas.microsoft.com/office/powerpoint/2010/main" val="624522113"/>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1079997" y="296862"/>
            <a:ext cx="10015039" cy="762000"/>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defTabSz="932563"/>
            <a:r>
              <a:rPr lang="fr-FR" sz="4896" dirty="0" smtClean="0">
                <a:solidFill>
                  <a:schemeClr val="accent2"/>
                </a:solidFill>
              </a:rPr>
              <a:t>Ado.NET</a:t>
            </a:r>
            <a:endParaRPr lang="en-US" sz="4896" dirty="0">
              <a:solidFill>
                <a:schemeClr val="accent2"/>
              </a:solidFill>
            </a:endParaRPr>
          </a:p>
        </p:txBody>
      </p:sp>
      <p:sp>
        <p:nvSpPr>
          <p:cNvPr id="7" name="Title 2"/>
          <p:cNvSpPr txBox="1">
            <a:spLocks/>
          </p:cNvSpPr>
          <p:nvPr/>
        </p:nvSpPr>
        <p:spPr>
          <a:xfrm>
            <a:off x="1079997" y="1744662"/>
            <a:ext cx="10319839" cy="4191000"/>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fr-FR" dirty="0" smtClean="0">
                <a:solidFill>
                  <a:srgbClr val="404040"/>
                </a:solidFill>
              </a:rPr>
              <a:t>Cette technologie est utilisé </a:t>
            </a:r>
            <a:r>
              <a:rPr lang="fr-FR" dirty="0">
                <a:solidFill>
                  <a:srgbClr val="404040"/>
                </a:solidFill>
              </a:rPr>
              <a:t>pour créer </a:t>
            </a:r>
            <a:r>
              <a:rPr lang="fr-FR" dirty="0" smtClean="0">
                <a:solidFill>
                  <a:srgbClr val="404040"/>
                </a:solidFill>
              </a:rPr>
              <a:t>une couche </a:t>
            </a:r>
            <a:r>
              <a:rPr lang="fr-FR" dirty="0">
                <a:solidFill>
                  <a:srgbClr val="404040"/>
                </a:solidFill>
              </a:rPr>
              <a:t>d'accès aux données pour interroger et manipuler les données </a:t>
            </a:r>
            <a:r>
              <a:rPr lang="fr-FR" dirty="0" smtClean="0">
                <a:solidFill>
                  <a:srgbClr val="404040"/>
                </a:solidFill>
              </a:rPr>
              <a:t>des sources </a:t>
            </a:r>
            <a:r>
              <a:rPr lang="fr-FR" dirty="0">
                <a:solidFill>
                  <a:srgbClr val="404040"/>
                </a:solidFill>
              </a:rPr>
              <a:t>de données sous-jacente comme SQL Server, Oracle et DB2, etc.</a:t>
            </a:r>
            <a:endParaRPr dirty="0">
              <a:solidFill>
                <a:srgbClr val="00BCF2"/>
              </a:solidFill>
            </a:endParaRPr>
          </a:p>
        </p:txBody>
      </p:sp>
    </p:spTree>
    <p:extLst>
      <p:ext uri="{BB962C8B-B14F-4D97-AF65-F5344CB8AC3E}">
        <p14:creationId xmlns:p14="http://schemas.microsoft.com/office/powerpoint/2010/main" val="2753917376"/>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1079997" y="296862"/>
            <a:ext cx="10015039" cy="762000"/>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defTabSz="932563"/>
            <a:r>
              <a:rPr lang="fr-FR" sz="4896" dirty="0">
                <a:solidFill>
                  <a:schemeClr val="accent2"/>
                </a:solidFill>
              </a:rPr>
              <a:t>LINQ</a:t>
            </a:r>
            <a:endParaRPr lang="en-US" sz="4896" dirty="0">
              <a:solidFill>
                <a:schemeClr val="accent2"/>
              </a:solidFill>
            </a:endParaRPr>
          </a:p>
        </p:txBody>
      </p:sp>
      <p:sp>
        <p:nvSpPr>
          <p:cNvPr id="7" name="Title 2"/>
          <p:cNvSpPr txBox="1">
            <a:spLocks/>
          </p:cNvSpPr>
          <p:nvPr/>
        </p:nvSpPr>
        <p:spPr>
          <a:xfrm>
            <a:off x="274637" y="1058862"/>
            <a:ext cx="11658599" cy="5410200"/>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fr-FR" dirty="0" smtClean="0">
                <a:solidFill>
                  <a:srgbClr val="404040"/>
                </a:solidFill>
              </a:rPr>
              <a:t>Il vous </a:t>
            </a:r>
            <a:r>
              <a:rPr lang="fr-FR" dirty="0">
                <a:solidFill>
                  <a:srgbClr val="404040"/>
                </a:solidFill>
              </a:rPr>
              <a:t>permet d'interroger les données des différentes sources de données (comme les bases de données SQL, des documents XML, des jeux de </a:t>
            </a:r>
            <a:r>
              <a:rPr lang="fr-FR" dirty="0" smtClean="0">
                <a:solidFill>
                  <a:srgbClr val="404040"/>
                </a:solidFill>
              </a:rPr>
              <a:t>Ado.NET, </a:t>
            </a:r>
            <a:r>
              <a:rPr lang="fr-FR" dirty="0">
                <a:solidFill>
                  <a:srgbClr val="404040"/>
                </a:solidFill>
              </a:rPr>
              <a:t>divers services Web et d'autres objets tels que les collections, génériques, etc.) à l'aide d'une requête </a:t>
            </a:r>
            <a:r>
              <a:rPr lang="fr-FR" dirty="0" smtClean="0">
                <a:solidFill>
                  <a:srgbClr val="404040"/>
                </a:solidFill>
              </a:rPr>
              <a:t>comme syntaxe </a:t>
            </a:r>
            <a:r>
              <a:rPr lang="fr-FR" dirty="0">
                <a:solidFill>
                  <a:srgbClr val="404040"/>
                </a:solidFill>
              </a:rPr>
              <a:t>SQL </a:t>
            </a:r>
            <a:r>
              <a:rPr lang="fr-FR" dirty="0" smtClean="0">
                <a:solidFill>
                  <a:srgbClr val="404040"/>
                </a:solidFill>
              </a:rPr>
              <a:t>avec les langages du .NET Framework </a:t>
            </a:r>
            <a:r>
              <a:rPr lang="fr-FR" dirty="0">
                <a:solidFill>
                  <a:srgbClr val="404040"/>
                </a:solidFill>
              </a:rPr>
              <a:t>comme </a:t>
            </a:r>
            <a:r>
              <a:rPr lang="fr-FR" dirty="0" smtClean="0">
                <a:solidFill>
                  <a:srgbClr val="404040"/>
                </a:solidFill>
              </a:rPr>
              <a:t>C# </a:t>
            </a:r>
            <a:r>
              <a:rPr lang="fr-FR" dirty="0">
                <a:solidFill>
                  <a:srgbClr val="404040"/>
                </a:solidFill>
              </a:rPr>
              <a:t>et VB.</a:t>
            </a:r>
            <a:endParaRPr dirty="0">
              <a:solidFill>
                <a:srgbClr val="00BCF2"/>
              </a:solidFill>
            </a:endParaRPr>
          </a:p>
        </p:txBody>
      </p:sp>
    </p:spTree>
    <p:extLst>
      <p:ext uri="{BB962C8B-B14F-4D97-AF65-F5344CB8AC3E}">
        <p14:creationId xmlns:p14="http://schemas.microsoft.com/office/powerpoint/2010/main" val="125292913"/>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1079997" y="296862"/>
            <a:ext cx="10015039" cy="762000"/>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defTabSz="932563"/>
            <a:r>
              <a:rPr lang="fr-FR" sz="4896" dirty="0" smtClean="0">
                <a:solidFill>
                  <a:schemeClr val="accent2"/>
                </a:solidFill>
              </a:rPr>
              <a:t>Ado.NET </a:t>
            </a:r>
            <a:r>
              <a:rPr lang="fr-FR" sz="4896" dirty="0" err="1">
                <a:solidFill>
                  <a:schemeClr val="accent2"/>
                </a:solidFill>
              </a:rPr>
              <a:t>Entity</a:t>
            </a:r>
            <a:r>
              <a:rPr lang="fr-FR" sz="4896" dirty="0">
                <a:solidFill>
                  <a:schemeClr val="accent2"/>
                </a:solidFill>
              </a:rPr>
              <a:t> Framework</a:t>
            </a:r>
            <a:endParaRPr lang="en-US" sz="4896" dirty="0">
              <a:solidFill>
                <a:schemeClr val="accent2"/>
              </a:solidFill>
            </a:endParaRPr>
          </a:p>
        </p:txBody>
      </p:sp>
      <p:sp>
        <p:nvSpPr>
          <p:cNvPr id="7" name="Title 2"/>
          <p:cNvSpPr txBox="1">
            <a:spLocks/>
          </p:cNvSpPr>
          <p:nvPr/>
        </p:nvSpPr>
        <p:spPr>
          <a:xfrm>
            <a:off x="1079998" y="1744662"/>
            <a:ext cx="9514478" cy="3962400"/>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fr-FR" dirty="0" smtClean="0">
                <a:solidFill>
                  <a:srgbClr val="404040"/>
                </a:solidFill>
              </a:rPr>
              <a:t>Elle </a:t>
            </a:r>
            <a:r>
              <a:rPr lang="fr-FR" dirty="0">
                <a:solidFill>
                  <a:srgbClr val="404040"/>
                </a:solidFill>
              </a:rPr>
              <a:t>est utilisé pour interroger </a:t>
            </a:r>
            <a:r>
              <a:rPr lang="fr-FR" dirty="0" smtClean="0">
                <a:solidFill>
                  <a:srgbClr val="404040"/>
                </a:solidFill>
              </a:rPr>
              <a:t>et stocker </a:t>
            </a:r>
            <a:r>
              <a:rPr lang="fr-FR" dirty="0">
                <a:solidFill>
                  <a:srgbClr val="404040"/>
                </a:solidFill>
              </a:rPr>
              <a:t>des données dans les bases de données relationnelles (comme SQL Server, Oracle, DB2, etc.) en mode ORM.</a:t>
            </a:r>
            <a:endParaRPr dirty="0">
              <a:solidFill>
                <a:srgbClr val="00BCF2"/>
              </a:solidFill>
            </a:endParaRPr>
          </a:p>
        </p:txBody>
      </p:sp>
    </p:spTree>
    <p:extLst>
      <p:ext uri="{BB962C8B-B14F-4D97-AF65-F5344CB8AC3E}">
        <p14:creationId xmlns:p14="http://schemas.microsoft.com/office/powerpoint/2010/main" val="137305184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sz="quarter" idx="12"/>
          </p:nvPr>
        </p:nvSpPr>
        <p:spPr>
          <a:xfrm>
            <a:off x="276540" y="5478462"/>
            <a:ext cx="9142098" cy="1207409"/>
          </a:xfrm>
        </p:spPr>
        <p:txBody>
          <a:bodyPr/>
          <a:lstStyle/>
          <a:p>
            <a:pPr>
              <a:lnSpc>
                <a:spcPct val="120000"/>
              </a:lnSpc>
            </a:pPr>
            <a:r>
              <a:rPr lang="en-US" dirty="0" smtClean="0"/>
              <a:t>Rajiv Précieux MOUNGUENGUE</a:t>
            </a:r>
            <a:endParaRPr lang="en-US" dirty="0" smtClean="0"/>
          </a:p>
          <a:p>
            <a:pPr>
              <a:lnSpc>
                <a:spcPct val="120000"/>
              </a:lnSpc>
            </a:pPr>
            <a:r>
              <a:rPr lang="en-US" sz="1836" dirty="0" smtClean="0"/>
              <a:t>Senior .NET Developer</a:t>
            </a:r>
            <a:endParaRPr lang="en-US" sz="1836" dirty="0"/>
          </a:p>
          <a:p>
            <a:pPr>
              <a:lnSpc>
                <a:spcPct val="120000"/>
              </a:lnSpc>
            </a:pPr>
            <a:r>
              <a:rPr lang="en-US" sz="1836" dirty="0" smtClean="0"/>
              <a:t>@Rajivhost</a:t>
            </a:r>
            <a:endParaRPr lang="en-US" sz="1836" dirty="0"/>
          </a:p>
        </p:txBody>
      </p:sp>
      <p:sp>
        <p:nvSpPr>
          <p:cNvPr id="2" name="Title 1"/>
          <p:cNvSpPr>
            <a:spLocks noGrp="1"/>
          </p:cNvSpPr>
          <p:nvPr>
            <p:ph type="title"/>
          </p:nvPr>
        </p:nvSpPr>
        <p:spPr/>
        <p:txBody>
          <a:bodyPr/>
          <a:lstStyle/>
          <a:p>
            <a:r>
              <a:rPr lang="fr-FR" sz="6731" dirty="0">
                <a:solidFill>
                  <a:schemeClr val="accent2"/>
                </a:solidFill>
              </a:rPr>
              <a:t>Premiers pas dans l'univers .NET</a:t>
            </a:r>
            <a:endParaRPr lang="en-US" sz="6731" dirty="0">
              <a:solidFill>
                <a:schemeClr val="accent2"/>
              </a:solidFill>
            </a:endParaRPr>
          </a:p>
        </p:txBody>
      </p:sp>
      <p:pic>
        <p:nvPicPr>
          <p:cNvPr id="6" name="Image 5"/>
          <p:cNvPicPr>
            <a:picLocks noChangeAspect="1"/>
          </p:cNvPicPr>
          <p:nvPr/>
        </p:nvPicPr>
        <p:blipFill>
          <a:blip r:embed="rId3"/>
          <a:stretch>
            <a:fillRect/>
          </a:stretch>
        </p:blipFill>
        <p:spPr>
          <a:xfrm>
            <a:off x="8885238" y="6039612"/>
            <a:ext cx="1066800" cy="581850"/>
          </a:xfrm>
          <a:prstGeom prst="rect">
            <a:avLst/>
          </a:prstGeom>
        </p:spPr>
      </p:pic>
    </p:spTree>
    <p:extLst>
      <p:ext uri="{BB962C8B-B14F-4D97-AF65-F5344CB8AC3E}">
        <p14:creationId xmlns:p14="http://schemas.microsoft.com/office/powerpoint/2010/main" val="33339497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1079997" y="296862"/>
            <a:ext cx="10015039" cy="762000"/>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defTabSz="932563"/>
            <a:r>
              <a:rPr lang="fr-FR" sz="4896" dirty="0" err="1">
                <a:solidFill>
                  <a:schemeClr val="accent2"/>
                </a:solidFill>
              </a:rPr>
              <a:t>Parallel</a:t>
            </a:r>
            <a:r>
              <a:rPr lang="fr-FR" sz="4896" dirty="0">
                <a:solidFill>
                  <a:schemeClr val="accent2"/>
                </a:solidFill>
              </a:rPr>
              <a:t> Extension</a:t>
            </a:r>
            <a:endParaRPr lang="en-US" sz="4896" dirty="0">
              <a:solidFill>
                <a:schemeClr val="accent2"/>
              </a:solidFill>
            </a:endParaRPr>
          </a:p>
        </p:txBody>
      </p:sp>
      <p:sp>
        <p:nvSpPr>
          <p:cNvPr id="7" name="Title 2"/>
          <p:cNvSpPr txBox="1">
            <a:spLocks/>
          </p:cNvSpPr>
          <p:nvPr/>
        </p:nvSpPr>
        <p:spPr>
          <a:xfrm>
            <a:off x="1079998" y="1744662"/>
            <a:ext cx="9514478" cy="2971800"/>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fr-FR" dirty="0" smtClean="0">
                <a:solidFill>
                  <a:srgbClr val="404040"/>
                </a:solidFill>
              </a:rPr>
              <a:t>Il vous </a:t>
            </a:r>
            <a:r>
              <a:rPr lang="fr-FR" dirty="0">
                <a:solidFill>
                  <a:srgbClr val="404040"/>
                </a:solidFill>
              </a:rPr>
              <a:t>permet de distribuer votre code de travail sur plusieurs processeurs pour profiter du matériel.</a:t>
            </a:r>
            <a:endParaRPr dirty="0">
              <a:solidFill>
                <a:srgbClr val="00BCF2"/>
              </a:solidFill>
            </a:endParaRPr>
          </a:p>
        </p:txBody>
      </p:sp>
    </p:spTree>
    <p:extLst>
      <p:ext uri="{BB962C8B-B14F-4D97-AF65-F5344CB8AC3E}">
        <p14:creationId xmlns:p14="http://schemas.microsoft.com/office/powerpoint/2010/main" val="124923746"/>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1079997" y="296862"/>
            <a:ext cx="10015039" cy="762000"/>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defTabSz="932563"/>
            <a:r>
              <a:rPr lang="fr-FR" sz="4896" dirty="0">
                <a:solidFill>
                  <a:schemeClr val="accent2"/>
                </a:solidFill>
              </a:rPr>
              <a:t>WCF</a:t>
            </a:r>
            <a:endParaRPr lang="en-US" sz="4896" dirty="0">
              <a:solidFill>
                <a:schemeClr val="accent2"/>
              </a:solidFill>
            </a:endParaRPr>
          </a:p>
        </p:txBody>
      </p:sp>
      <p:sp>
        <p:nvSpPr>
          <p:cNvPr id="7" name="Title 2"/>
          <p:cNvSpPr txBox="1">
            <a:spLocks/>
          </p:cNvSpPr>
          <p:nvPr/>
        </p:nvSpPr>
        <p:spPr>
          <a:xfrm>
            <a:off x="1079998" y="1744662"/>
            <a:ext cx="9514478" cy="2971800"/>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fr-FR" dirty="0">
                <a:solidFill>
                  <a:srgbClr val="404040"/>
                </a:solidFill>
              </a:rPr>
              <a:t>Il est utilisé pour la construction et le développement de services basés sur les normes WS- *.</a:t>
            </a:r>
            <a:endParaRPr dirty="0">
              <a:solidFill>
                <a:srgbClr val="00BCF2"/>
              </a:solidFill>
            </a:endParaRPr>
          </a:p>
        </p:txBody>
      </p:sp>
    </p:spTree>
    <p:extLst>
      <p:ext uri="{BB962C8B-B14F-4D97-AF65-F5344CB8AC3E}">
        <p14:creationId xmlns:p14="http://schemas.microsoft.com/office/powerpoint/2010/main" val="2202033174"/>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1079997" y="296862"/>
            <a:ext cx="10015039" cy="762000"/>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defTabSz="932563"/>
            <a:r>
              <a:rPr lang="fr-FR" sz="4896" dirty="0" smtClean="0">
                <a:solidFill>
                  <a:schemeClr val="accent2"/>
                </a:solidFill>
              </a:rPr>
              <a:t>ASP.NET </a:t>
            </a:r>
            <a:r>
              <a:rPr lang="fr-FR" sz="4896" dirty="0" err="1">
                <a:solidFill>
                  <a:schemeClr val="accent2"/>
                </a:solidFill>
              </a:rPr>
              <a:t>WebAPI</a:t>
            </a:r>
            <a:endParaRPr lang="en-US" sz="4896" dirty="0">
              <a:solidFill>
                <a:schemeClr val="accent2"/>
              </a:solidFill>
            </a:endParaRPr>
          </a:p>
        </p:txBody>
      </p:sp>
      <p:sp>
        <p:nvSpPr>
          <p:cNvPr id="7" name="Title 2"/>
          <p:cNvSpPr txBox="1">
            <a:spLocks/>
          </p:cNvSpPr>
          <p:nvPr/>
        </p:nvSpPr>
        <p:spPr>
          <a:xfrm>
            <a:off x="731837" y="1744662"/>
            <a:ext cx="11125200" cy="3962400"/>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fr-FR" dirty="0" smtClean="0">
                <a:solidFill>
                  <a:srgbClr val="404040"/>
                </a:solidFill>
              </a:rPr>
              <a:t>Asp.NET </a:t>
            </a:r>
            <a:r>
              <a:rPr lang="fr-FR" dirty="0" err="1" smtClean="0">
                <a:solidFill>
                  <a:srgbClr val="404040"/>
                </a:solidFill>
              </a:rPr>
              <a:t>WebAPI</a:t>
            </a:r>
            <a:r>
              <a:rPr lang="fr-FR" dirty="0" smtClean="0">
                <a:solidFill>
                  <a:srgbClr val="404040"/>
                </a:solidFill>
              </a:rPr>
              <a:t> </a:t>
            </a:r>
            <a:r>
              <a:rPr lang="fr-FR" dirty="0">
                <a:solidFill>
                  <a:srgbClr val="404040"/>
                </a:solidFill>
              </a:rPr>
              <a:t>est un cadre pour la construction de services HTTP qui peuvent être consomment par un large éventail de clients, y compris les navigateurs, les portables, </a:t>
            </a:r>
            <a:r>
              <a:rPr lang="fr-FR" dirty="0" smtClean="0">
                <a:solidFill>
                  <a:srgbClr val="404040"/>
                </a:solidFill>
              </a:rPr>
              <a:t>iPhone ...</a:t>
            </a:r>
            <a:endParaRPr dirty="0">
              <a:solidFill>
                <a:srgbClr val="00BCF2"/>
              </a:solidFill>
            </a:endParaRPr>
          </a:p>
        </p:txBody>
      </p:sp>
    </p:spTree>
    <p:extLst>
      <p:ext uri="{BB962C8B-B14F-4D97-AF65-F5344CB8AC3E}">
        <p14:creationId xmlns:p14="http://schemas.microsoft.com/office/powerpoint/2010/main" val="1662338985"/>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1079997" y="296862"/>
            <a:ext cx="10015039" cy="762000"/>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defTabSz="932563"/>
            <a:r>
              <a:rPr lang="fr-FR" sz="4896" dirty="0" err="1">
                <a:solidFill>
                  <a:schemeClr val="accent2"/>
                </a:solidFill>
              </a:rPr>
              <a:t>SignalR</a:t>
            </a:r>
            <a:endParaRPr lang="en-US" sz="4896" dirty="0">
              <a:solidFill>
                <a:schemeClr val="accent2"/>
              </a:solidFill>
            </a:endParaRPr>
          </a:p>
        </p:txBody>
      </p:sp>
      <p:sp>
        <p:nvSpPr>
          <p:cNvPr id="7" name="Title 2"/>
          <p:cNvSpPr txBox="1">
            <a:spLocks/>
          </p:cNvSpPr>
          <p:nvPr/>
        </p:nvSpPr>
        <p:spPr>
          <a:xfrm>
            <a:off x="122237" y="1211262"/>
            <a:ext cx="12191999" cy="5410200"/>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fr-FR" dirty="0">
                <a:solidFill>
                  <a:srgbClr val="404040"/>
                </a:solidFill>
              </a:rPr>
              <a:t>ASP.NET </a:t>
            </a:r>
            <a:r>
              <a:rPr lang="fr-FR" dirty="0" err="1">
                <a:solidFill>
                  <a:srgbClr val="404040"/>
                </a:solidFill>
              </a:rPr>
              <a:t>SignalR</a:t>
            </a:r>
            <a:r>
              <a:rPr lang="fr-FR" dirty="0">
                <a:solidFill>
                  <a:srgbClr val="404040"/>
                </a:solidFill>
              </a:rPr>
              <a:t> est une bibliothèque qui simplifie le processus d'ajout de fonctionnalités Web en temps réel aux applications. Fonctionnalité web en temps réel est la capacité d'avoir le contenu </a:t>
            </a:r>
            <a:r>
              <a:rPr lang="fr-FR" dirty="0" smtClean="0">
                <a:solidFill>
                  <a:srgbClr val="404040"/>
                </a:solidFill>
              </a:rPr>
              <a:t> du </a:t>
            </a:r>
            <a:r>
              <a:rPr lang="fr-FR">
                <a:solidFill>
                  <a:srgbClr val="404040"/>
                </a:solidFill>
              </a:rPr>
              <a:t>serveur </a:t>
            </a:r>
            <a:r>
              <a:rPr lang="fr-FR" smtClean="0">
                <a:solidFill>
                  <a:srgbClr val="404040"/>
                </a:solidFill>
              </a:rPr>
              <a:t>poussé </a:t>
            </a:r>
            <a:r>
              <a:rPr lang="fr-FR" dirty="0">
                <a:solidFill>
                  <a:srgbClr val="404040"/>
                </a:solidFill>
              </a:rPr>
              <a:t>aux clients connectés instantanément dès qu'elle sera disponible, plutôt que de devoir attendre </a:t>
            </a:r>
            <a:r>
              <a:rPr lang="fr-FR" dirty="0" smtClean="0">
                <a:solidFill>
                  <a:srgbClr val="404040"/>
                </a:solidFill>
              </a:rPr>
              <a:t>qu’un client demande </a:t>
            </a:r>
            <a:r>
              <a:rPr lang="fr-FR" dirty="0">
                <a:solidFill>
                  <a:srgbClr val="404040"/>
                </a:solidFill>
              </a:rPr>
              <a:t>de nouvelles données.</a:t>
            </a:r>
            <a:endParaRPr dirty="0">
              <a:solidFill>
                <a:srgbClr val="00BCF2"/>
              </a:solidFill>
            </a:endParaRPr>
          </a:p>
        </p:txBody>
      </p:sp>
    </p:spTree>
    <p:extLst>
      <p:ext uri="{BB962C8B-B14F-4D97-AF65-F5344CB8AC3E}">
        <p14:creationId xmlns:p14="http://schemas.microsoft.com/office/powerpoint/2010/main" val="3044458280"/>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1079997" y="296862"/>
            <a:ext cx="10015039" cy="762000"/>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defTabSz="932563"/>
            <a:r>
              <a:rPr lang="fr-FR" sz="4896" dirty="0">
                <a:solidFill>
                  <a:schemeClr val="accent2"/>
                </a:solidFill>
              </a:rPr>
              <a:t>WF</a:t>
            </a:r>
            <a:endParaRPr lang="en-US" sz="4896" dirty="0">
              <a:solidFill>
                <a:schemeClr val="accent2"/>
              </a:solidFill>
            </a:endParaRPr>
          </a:p>
        </p:txBody>
      </p:sp>
      <p:sp>
        <p:nvSpPr>
          <p:cNvPr id="7" name="Title 2"/>
          <p:cNvSpPr txBox="1">
            <a:spLocks/>
          </p:cNvSpPr>
          <p:nvPr/>
        </p:nvSpPr>
        <p:spPr>
          <a:xfrm>
            <a:off x="1079998" y="1744662"/>
            <a:ext cx="9514478" cy="2971800"/>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fr-FR" dirty="0" smtClean="0">
                <a:solidFill>
                  <a:srgbClr val="404040"/>
                </a:solidFill>
              </a:rPr>
              <a:t>Il est </a:t>
            </a:r>
            <a:r>
              <a:rPr lang="fr-FR" dirty="0">
                <a:solidFill>
                  <a:srgbClr val="404040"/>
                </a:solidFill>
              </a:rPr>
              <a:t>utilisé pour construire </a:t>
            </a:r>
            <a:r>
              <a:rPr lang="fr-FR" dirty="0" smtClean="0">
                <a:solidFill>
                  <a:srgbClr val="404040"/>
                </a:solidFill>
              </a:rPr>
              <a:t>les moteurs </a:t>
            </a:r>
            <a:r>
              <a:rPr lang="fr-FR" dirty="0">
                <a:solidFill>
                  <a:srgbClr val="404040"/>
                </a:solidFill>
              </a:rPr>
              <a:t>de workflow de l'entreprise et les règles orientée processus.</a:t>
            </a:r>
            <a:endParaRPr dirty="0">
              <a:solidFill>
                <a:srgbClr val="00BCF2"/>
              </a:solidFill>
            </a:endParaRPr>
          </a:p>
        </p:txBody>
      </p:sp>
    </p:spTree>
    <p:extLst>
      <p:ext uri="{BB962C8B-B14F-4D97-AF65-F5344CB8AC3E}">
        <p14:creationId xmlns:p14="http://schemas.microsoft.com/office/powerpoint/2010/main" val="1696142397"/>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884237" y="144462"/>
            <a:ext cx="10015039" cy="762000"/>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defTabSz="932563"/>
            <a:r>
              <a:rPr lang="fr-FR" sz="4896" dirty="0">
                <a:solidFill>
                  <a:schemeClr val="accent2"/>
                </a:solidFill>
              </a:rPr>
              <a:t>Visual Studio 2012</a:t>
            </a:r>
            <a:endParaRPr lang="en-US" sz="4896" dirty="0">
              <a:solidFill>
                <a:schemeClr val="accent2"/>
              </a:solidFill>
            </a:endParaRPr>
          </a:p>
        </p:txBody>
      </p:sp>
      <p:sp>
        <p:nvSpPr>
          <p:cNvPr id="7" name="Title 2"/>
          <p:cNvSpPr txBox="1">
            <a:spLocks/>
          </p:cNvSpPr>
          <p:nvPr/>
        </p:nvSpPr>
        <p:spPr>
          <a:xfrm>
            <a:off x="198437" y="930690"/>
            <a:ext cx="11963400" cy="5919372"/>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fr-FR" dirty="0">
                <a:solidFill>
                  <a:srgbClr val="404040"/>
                </a:solidFill>
              </a:rPr>
              <a:t>L'IDE de Visual Studio propose un ensemble d'outils qui vous aident à écrire et modifier le code pour vos programmes, ainsi que de détecter et de corriger les erreurs dans vos programmes. L'aide de Visual Studio 2012, vous pouvez créer des applications </a:t>
            </a:r>
            <a:r>
              <a:rPr lang="fr-FR" dirty="0" smtClean="0">
                <a:solidFill>
                  <a:srgbClr val="404040"/>
                </a:solidFill>
              </a:rPr>
              <a:t>Windows </a:t>
            </a:r>
            <a:r>
              <a:rPr lang="fr-FR" dirty="0">
                <a:solidFill>
                  <a:srgbClr val="404040"/>
                </a:solidFill>
              </a:rPr>
              <a:t>Store, les applications de bureau, applications mobiles, applications ASP.NET Web et services Web.</a:t>
            </a:r>
            <a:endParaRPr dirty="0">
              <a:solidFill>
                <a:srgbClr val="00BCF2"/>
              </a:solidFill>
            </a:endParaRPr>
          </a:p>
        </p:txBody>
      </p:sp>
    </p:spTree>
    <p:extLst>
      <p:ext uri="{BB962C8B-B14F-4D97-AF65-F5344CB8AC3E}">
        <p14:creationId xmlns:p14="http://schemas.microsoft.com/office/powerpoint/2010/main" val="2416407939"/>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465" y="2605680"/>
            <a:ext cx="10774973" cy="2644182"/>
          </a:xfrm>
        </p:spPr>
        <p:txBody>
          <a:bodyPr/>
          <a:lstStyle/>
          <a:p>
            <a:r>
              <a:rPr lang="en-US" dirty="0" smtClean="0">
                <a:solidFill>
                  <a:schemeClr val="tx1"/>
                </a:solidFill>
              </a:rPr>
              <a:t>Show me some code</a:t>
            </a:r>
            <a:br>
              <a:rPr lang="en-US" dirty="0" smtClean="0">
                <a:solidFill>
                  <a:schemeClr val="tx1"/>
                </a:solidFill>
              </a:rPr>
            </a:br>
            <a:r>
              <a:rPr lang="en-US" dirty="0" err="1" smtClean="0">
                <a:solidFill>
                  <a:schemeClr val="accent2"/>
                </a:solidFill>
              </a:rPr>
              <a:t>Linq</a:t>
            </a:r>
            <a:r>
              <a:rPr lang="en-US" dirty="0" smtClean="0">
                <a:solidFill>
                  <a:schemeClr val="accent2"/>
                </a:solidFill>
              </a:rPr>
              <a:t/>
            </a:r>
            <a:br>
              <a:rPr lang="en-US" dirty="0" smtClean="0">
                <a:solidFill>
                  <a:schemeClr val="accent2"/>
                </a:solidFill>
              </a:rPr>
            </a:br>
            <a:r>
              <a:rPr lang="en-US" dirty="0">
                <a:solidFill>
                  <a:schemeClr val="accent2"/>
                </a:solidFill>
              </a:rPr>
              <a:t/>
            </a:r>
            <a:br>
              <a:rPr lang="en-US" dirty="0">
                <a:solidFill>
                  <a:schemeClr val="accent2"/>
                </a:solidFill>
              </a:rPr>
            </a:br>
            <a:r>
              <a:rPr lang="en-US" sz="2800" dirty="0">
                <a:solidFill>
                  <a:schemeClr val="tx1"/>
                </a:solidFill>
              </a:rPr>
              <a:t>http://goo.gl/Unvn8W</a:t>
            </a:r>
          </a:p>
        </p:txBody>
      </p:sp>
    </p:spTree>
    <p:extLst>
      <p:ext uri="{BB962C8B-B14F-4D97-AF65-F5344CB8AC3E}">
        <p14:creationId xmlns:p14="http://schemas.microsoft.com/office/powerpoint/2010/main" val="1664104666"/>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tx1"/>
                </a:solidFill>
              </a:rPr>
              <a:t>Show me some code</a:t>
            </a:r>
            <a:r>
              <a:rPr lang="en-US" dirty="0" smtClean="0"/>
              <a:t/>
            </a:r>
            <a:br>
              <a:rPr lang="en-US" dirty="0" smtClean="0"/>
            </a:br>
            <a:r>
              <a:rPr lang="en-US" dirty="0" err="1" smtClean="0">
                <a:solidFill>
                  <a:srgbClr val="00BCF2"/>
                </a:solidFill>
              </a:rPr>
              <a:t>Async</a:t>
            </a:r>
            <a:r>
              <a:rPr lang="en-US" dirty="0" smtClean="0">
                <a:solidFill>
                  <a:srgbClr val="00BCF2"/>
                </a:solidFill>
              </a:rPr>
              <a:t>/Await</a:t>
            </a:r>
            <a:br>
              <a:rPr lang="en-US" dirty="0" smtClean="0">
                <a:solidFill>
                  <a:srgbClr val="00BCF2"/>
                </a:solidFill>
              </a:rPr>
            </a:br>
            <a:r>
              <a:rPr lang="en-US" dirty="0">
                <a:solidFill>
                  <a:srgbClr val="00BCF2"/>
                </a:solidFill>
              </a:rPr>
              <a:t/>
            </a:r>
            <a:br>
              <a:rPr lang="en-US" dirty="0">
                <a:solidFill>
                  <a:srgbClr val="00BCF2"/>
                </a:solidFill>
              </a:rPr>
            </a:br>
            <a:r>
              <a:rPr lang="en-US" sz="2800" dirty="0">
                <a:solidFill>
                  <a:schemeClr val="tx1"/>
                </a:solidFill>
              </a:rPr>
              <a:t>http://goo.gl/gDPcld</a:t>
            </a:r>
          </a:p>
        </p:txBody>
      </p:sp>
    </p:spTree>
    <p:extLst>
      <p:ext uri="{BB962C8B-B14F-4D97-AF65-F5344CB8AC3E}">
        <p14:creationId xmlns:p14="http://schemas.microsoft.com/office/powerpoint/2010/main" val="1418242580"/>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72465" y="2605680"/>
            <a:ext cx="10774973" cy="3482382"/>
          </a:xfrm>
        </p:spPr>
        <p:txBody>
          <a:bodyPr/>
          <a:lstStyle/>
          <a:p>
            <a:r>
              <a:rPr lang="en-US" dirty="0">
                <a:solidFill>
                  <a:schemeClr val="tx1"/>
                </a:solidFill>
              </a:rPr>
              <a:t>Show me some code</a:t>
            </a:r>
            <a:r>
              <a:rPr lang="en-US" dirty="0" smtClean="0"/>
              <a:t/>
            </a:r>
            <a:br>
              <a:rPr lang="en-US" dirty="0" smtClean="0"/>
            </a:br>
            <a:r>
              <a:rPr lang="en-US" dirty="0" smtClean="0">
                <a:solidFill>
                  <a:srgbClr val="00BCF2"/>
                </a:solidFill>
              </a:rPr>
              <a:t>EF Code First</a:t>
            </a:r>
            <a:br>
              <a:rPr lang="en-US" dirty="0" smtClean="0">
                <a:solidFill>
                  <a:srgbClr val="00BCF2"/>
                </a:solidFill>
              </a:rPr>
            </a:br>
            <a:r>
              <a:rPr lang="en-US" dirty="0">
                <a:solidFill>
                  <a:srgbClr val="00BCF2"/>
                </a:solidFill>
              </a:rPr>
              <a:t/>
            </a:r>
            <a:br>
              <a:rPr lang="en-US" dirty="0">
                <a:solidFill>
                  <a:srgbClr val="00BCF2"/>
                </a:solidFill>
              </a:rPr>
            </a:br>
            <a:r>
              <a:rPr lang="en-US" sz="2800" dirty="0">
                <a:solidFill>
                  <a:schemeClr val="tx1"/>
                </a:solidFill>
              </a:rPr>
              <a:t>https://entityframework.codeplex.com/</a:t>
            </a:r>
          </a:p>
        </p:txBody>
      </p:sp>
    </p:spTree>
    <p:extLst>
      <p:ext uri="{BB962C8B-B14F-4D97-AF65-F5344CB8AC3E}">
        <p14:creationId xmlns:p14="http://schemas.microsoft.com/office/powerpoint/2010/main" val="22293174"/>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72465" y="2605680"/>
            <a:ext cx="10774973" cy="4015782"/>
          </a:xfrm>
        </p:spPr>
        <p:txBody>
          <a:bodyPr/>
          <a:lstStyle/>
          <a:p>
            <a:r>
              <a:rPr lang="en-US" dirty="0">
                <a:solidFill>
                  <a:schemeClr val="tx1"/>
                </a:solidFill>
              </a:rPr>
              <a:t>Show me some code</a:t>
            </a:r>
            <a:r>
              <a:rPr lang="en-US" dirty="0" smtClean="0"/>
              <a:t/>
            </a:r>
            <a:br>
              <a:rPr lang="en-US" dirty="0" smtClean="0"/>
            </a:br>
            <a:r>
              <a:rPr lang="en-US" dirty="0" err="1" smtClean="0">
                <a:solidFill>
                  <a:srgbClr val="00BCF2"/>
                </a:solidFill>
              </a:rPr>
              <a:t>SignalR</a:t>
            </a:r>
            <a:r>
              <a:rPr lang="en-US" dirty="0" smtClean="0">
                <a:solidFill>
                  <a:srgbClr val="00BCF2"/>
                </a:solidFill>
              </a:rPr>
              <a:t/>
            </a:r>
            <a:br>
              <a:rPr lang="en-US" dirty="0" smtClean="0">
                <a:solidFill>
                  <a:srgbClr val="00BCF2"/>
                </a:solidFill>
              </a:rPr>
            </a:br>
            <a:r>
              <a:rPr lang="en-US" dirty="0">
                <a:solidFill>
                  <a:srgbClr val="00BCF2"/>
                </a:solidFill>
              </a:rPr>
              <a:t/>
            </a:r>
            <a:br>
              <a:rPr lang="en-US" dirty="0">
                <a:solidFill>
                  <a:srgbClr val="00BCF2"/>
                </a:solidFill>
              </a:rPr>
            </a:br>
            <a:r>
              <a:rPr lang="en-US" sz="2800" dirty="0">
                <a:solidFill>
                  <a:schemeClr val="tx1"/>
                </a:solidFill>
                <a:hlinkClick r:id="rId2"/>
              </a:rPr>
              <a:t>http://</a:t>
            </a:r>
            <a:r>
              <a:rPr lang="en-US" sz="2800" dirty="0" smtClean="0">
                <a:solidFill>
                  <a:schemeClr val="tx1"/>
                </a:solidFill>
                <a:hlinkClick r:id="rId2"/>
              </a:rPr>
              <a:t>www.asp.net/signalr</a:t>
            </a:r>
            <a:r>
              <a:rPr lang="en-US" sz="2800" dirty="0" smtClean="0">
                <a:solidFill>
                  <a:schemeClr val="tx1"/>
                </a:solidFill>
              </a:rPr>
              <a:t/>
            </a:r>
            <a:br>
              <a:rPr lang="en-US" sz="2800" dirty="0" smtClean="0">
                <a:solidFill>
                  <a:schemeClr val="tx1"/>
                </a:solidFill>
              </a:rPr>
            </a:br>
            <a:r>
              <a:rPr lang="en-US" sz="2800" dirty="0" smtClean="0">
                <a:solidFill>
                  <a:schemeClr val="tx1"/>
                </a:solidFill>
              </a:rPr>
              <a:t>http</a:t>
            </a:r>
            <a:r>
              <a:rPr lang="en-US" sz="2800" dirty="0">
                <a:solidFill>
                  <a:schemeClr val="tx1"/>
                </a:solidFill>
              </a:rPr>
              <a:t>://signalr.net</a:t>
            </a:r>
            <a:r>
              <a:rPr lang="en-US" sz="2800" dirty="0">
                <a:solidFill>
                  <a:schemeClr val="tx1"/>
                </a:solidFill>
              </a:rPr>
              <a:t>/</a:t>
            </a:r>
            <a:r>
              <a:rPr lang="en-US" sz="2800" dirty="0" smtClean="0">
                <a:solidFill>
                  <a:schemeClr val="tx1"/>
                </a:solidFill>
              </a:rPr>
              <a:t/>
            </a:r>
            <a:br>
              <a:rPr lang="en-US" sz="2800" dirty="0" smtClean="0">
                <a:solidFill>
                  <a:schemeClr val="tx1"/>
                </a:solidFill>
              </a:rPr>
            </a:br>
            <a:endParaRPr lang="en-US" sz="2800" dirty="0">
              <a:solidFill>
                <a:schemeClr val="tx1"/>
              </a:solidFill>
            </a:endParaRPr>
          </a:p>
        </p:txBody>
      </p:sp>
    </p:spTree>
    <p:extLst>
      <p:ext uri="{BB962C8B-B14F-4D97-AF65-F5344CB8AC3E}">
        <p14:creationId xmlns:p14="http://schemas.microsoft.com/office/powerpoint/2010/main" val="123293027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1079998" y="296862"/>
            <a:ext cx="9514478" cy="762000"/>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n-US" sz="4896" dirty="0" smtClean="0">
                <a:solidFill>
                  <a:schemeClr val="accent2"/>
                </a:solidFill>
              </a:rPr>
              <a:t>Agenda</a:t>
            </a:r>
            <a:endParaRPr lang="en-US" sz="4896" dirty="0">
              <a:solidFill>
                <a:schemeClr val="accent2"/>
              </a:solidFill>
            </a:endParaRPr>
          </a:p>
        </p:txBody>
      </p:sp>
      <p:sp>
        <p:nvSpPr>
          <p:cNvPr id="7" name="Title 2"/>
          <p:cNvSpPr txBox="1">
            <a:spLocks/>
          </p:cNvSpPr>
          <p:nvPr/>
        </p:nvSpPr>
        <p:spPr>
          <a:xfrm>
            <a:off x="1089940" y="2049462"/>
            <a:ext cx="9514478" cy="3810000"/>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fr-FR" dirty="0" smtClean="0">
                <a:solidFill>
                  <a:schemeClr val="tx1"/>
                </a:solidFill>
              </a:rPr>
              <a:t>Architecture</a:t>
            </a:r>
            <a:r>
              <a:rPr lang="en-US" dirty="0" smtClean="0">
                <a:solidFill>
                  <a:srgbClr val="00BCF2"/>
                </a:solidFill>
              </a:rPr>
              <a:t> </a:t>
            </a:r>
            <a:r>
              <a:rPr lang="fr-FR" dirty="0" smtClean="0">
                <a:solidFill>
                  <a:schemeClr val="tx1"/>
                </a:solidFill>
              </a:rPr>
              <a:t>.NET Framework 4.5</a:t>
            </a:r>
          </a:p>
          <a:p>
            <a:endParaRPr lang="fr-FR" dirty="0">
              <a:solidFill>
                <a:schemeClr val="tx1"/>
              </a:solidFill>
            </a:endParaRPr>
          </a:p>
          <a:p>
            <a:r>
              <a:rPr lang="fr-FR" dirty="0" smtClean="0">
                <a:solidFill>
                  <a:schemeClr val="tx1"/>
                </a:solidFill>
              </a:rPr>
              <a:t>Quelques fonctionnalités </a:t>
            </a:r>
          </a:p>
          <a:p>
            <a:endParaRPr lang="fr-FR" dirty="0">
              <a:solidFill>
                <a:schemeClr val="tx1"/>
              </a:solidFill>
            </a:endParaRPr>
          </a:p>
          <a:p>
            <a:r>
              <a:rPr lang="fr-FR" dirty="0" smtClean="0">
                <a:solidFill>
                  <a:schemeClr val="tx1"/>
                </a:solidFill>
              </a:rPr>
              <a:t>Questions/</a:t>
            </a:r>
            <a:r>
              <a:rPr lang="fr-FR" dirty="0" err="1" smtClean="0">
                <a:solidFill>
                  <a:schemeClr val="tx1"/>
                </a:solidFill>
              </a:rPr>
              <a:t>Reponses</a:t>
            </a:r>
            <a:endParaRPr lang="en-US" dirty="0">
              <a:solidFill>
                <a:srgbClr val="00BCF2"/>
              </a:solidFill>
            </a:endParaRPr>
          </a:p>
        </p:txBody>
      </p:sp>
    </p:spTree>
    <p:extLst>
      <p:ext uri="{BB962C8B-B14F-4D97-AF65-F5344CB8AC3E}">
        <p14:creationId xmlns:p14="http://schemas.microsoft.com/office/powerpoint/2010/main" val="823751733"/>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1069888" y="2735262"/>
            <a:ext cx="9514478" cy="762000"/>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fr-FR" sz="4896" dirty="0" smtClean="0">
                <a:solidFill>
                  <a:schemeClr val="accent2"/>
                </a:solidFill>
              </a:rPr>
              <a:t>Question/Réponses</a:t>
            </a:r>
            <a:endParaRPr lang="fr-FR" sz="4896" dirty="0">
              <a:solidFill>
                <a:schemeClr val="accent2"/>
              </a:solidFill>
            </a:endParaRPr>
          </a:p>
        </p:txBody>
      </p:sp>
    </p:spTree>
    <p:extLst>
      <p:ext uri="{BB962C8B-B14F-4D97-AF65-F5344CB8AC3E}">
        <p14:creationId xmlns:p14="http://schemas.microsoft.com/office/powerpoint/2010/main" val="3896067709"/>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73050" y="6079032"/>
            <a:ext cx="11888788"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lumMod val="75000"/>
                        <a:lumOff val="25000"/>
                      </a:schemeClr>
                    </a:gs>
                    <a:gs pos="100000">
                      <a:schemeClr val="tx1">
                        <a:lumMod val="75000"/>
                        <a:lumOff val="25000"/>
                      </a:schemeClr>
                    </a:gs>
                  </a:gsLst>
                  <a:lin ang="5400000" scaled="0"/>
                </a:gradFill>
                <a:cs typeface="Segoe UI" pitchFamily="34" charset="0"/>
              </a:rPr>
              <a:t>© </a:t>
            </a:r>
            <a:r>
              <a:rPr lang="en-US" sz="700" dirty="0" smtClean="0">
                <a:gradFill>
                  <a:gsLst>
                    <a:gs pos="0">
                      <a:schemeClr val="tx1">
                        <a:lumMod val="75000"/>
                        <a:lumOff val="25000"/>
                      </a:schemeClr>
                    </a:gs>
                    <a:gs pos="100000">
                      <a:schemeClr val="tx1">
                        <a:lumMod val="75000"/>
                        <a:lumOff val="25000"/>
                      </a:schemeClr>
                    </a:gs>
                  </a:gsLst>
                  <a:lin ang="5400000" scaled="0"/>
                </a:gradFill>
                <a:cs typeface="Segoe UI" pitchFamily="34" charset="0"/>
              </a:rPr>
              <a:t>2014 </a:t>
            </a:r>
            <a:r>
              <a:rPr lang="en-US" sz="700" dirty="0">
                <a:gradFill>
                  <a:gsLst>
                    <a:gs pos="0">
                      <a:schemeClr val="tx1">
                        <a:lumMod val="75000"/>
                        <a:lumOff val="25000"/>
                      </a:schemeClr>
                    </a:gs>
                    <a:gs pos="100000">
                      <a:schemeClr val="tx1">
                        <a:lumMod val="75000"/>
                        <a:lumOff val="25000"/>
                      </a:schemeClr>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chemeClr val="tx1">
                        <a:lumMod val="75000"/>
                        <a:lumOff val="25000"/>
                      </a:schemeClr>
                    </a:gs>
                    <a:gs pos="100000">
                      <a:schemeClr val="tx1">
                        <a:lumMod val="75000"/>
                        <a:lumOff val="25000"/>
                      </a:schemeClr>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232" y="3103733"/>
            <a:ext cx="3687046" cy="787059"/>
          </a:xfrm>
          <a:prstGeom prst="rect">
            <a:avLst/>
          </a:prstGeom>
        </p:spPr>
      </p:pic>
    </p:spTree>
    <p:extLst>
      <p:ext uri="{BB962C8B-B14F-4D97-AF65-F5344CB8AC3E}">
        <p14:creationId xmlns:p14="http://schemas.microsoft.com/office/powerpoint/2010/main" val="1222334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1079998" y="296862"/>
            <a:ext cx="9514478" cy="762000"/>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n-US" sz="4896" dirty="0">
                <a:solidFill>
                  <a:schemeClr val="accent2"/>
                </a:solidFill>
              </a:rPr>
              <a:t>Architecture .NET Framework 4.5</a:t>
            </a:r>
            <a:endParaRPr lang="en-US" sz="4896" dirty="0">
              <a:solidFill>
                <a:schemeClr val="accent2"/>
              </a:solidFill>
            </a:endParaRPr>
          </a:p>
        </p:txBody>
      </p:sp>
      <p:pic>
        <p:nvPicPr>
          <p:cNvPr id="6" name="Image 5"/>
          <p:cNvPicPr>
            <a:picLocks noChangeAspect="1"/>
          </p:cNvPicPr>
          <p:nvPr/>
        </p:nvPicPr>
        <p:blipFill rotWithShape="1">
          <a:blip r:embed="rId2"/>
          <a:srcRect l="1809" t="5042" r="2085" b="8998"/>
          <a:stretch/>
        </p:blipFill>
        <p:spPr>
          <a:xfrm>
            <a:off x="1265237" y="1363662"/>
            <a:ext cx="9144000" cy="4648200"/>
          </a:xfrm>
          <a:prstGeom prst="rect">
            <a:avLst/>
          </a:prstGeom>
        </p:spPr>
      </p:pic>
    </p:spTree>
    <p:extLst>
      <p:ext uri="{BB962C8B-B14F-4D97-AF65-F5344CB8AC3E}">
        <p14:creationId xmlns:p14="http://schemas.microsoft.com/office/powerpoint/2010/main" val="2869523766"/>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1069888" y="2735262"/>
            <a:ext cx="9514478" cy="762000"/>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fr-FR" sz="4896" dirty="0">
                <a:solidFill>
                  <a:schemeClr val="accent2"/>
                </a:solidFill>
              </a:rPr>
              <a:t>Quelques fonctionnalités </a:t>
            </a:r>
          </a:p>
        </p:txBody>
      </p:sp>
    </p:spTree>
    <p:extLst>
      <p:ext uri="{BB962C8B-B14F-4D97-AF65-F5344CB8AC3E}">
        <p14:creationId xmlns:p14="http://schemas.microsoft.com/office/powerpoint/2010/main" val="36930680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1079998" y="296862"/>
            <a:ext cx="9514478" cy="762000"/>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n-US" sz="4896" dirty="0">
                <a:solidFill>
                  <a:schemeClr val="accent2"/>
                </a:solidFill>
              </a:rPr>
              <a:t>Common Language Runtime</a:t>
            </a:r>
            <a:endParaRPr lang="en-US" sz="4896" dirty="0">
              <a:solidFill>
                <a:schemeClr val="accent2"/>
              </a:solidFill>
            </a:endParaRPr>
          </a:p>
        </p:txBody>
      </p:sp>
      <p:sp>
        <p:nvSpPr>
          <p:cNvPr id="7" name="Title 2"/>
          <p:cNvSpPr txBox="1">
            <a:spLocks/>
          </p:cNvSpPr>
          <p:nvPr/>
        </p:nvSpPr>
        <p:spPr>
          <a:xfrm>
            <a:off x="1089940" y="2049462"/>
            <a:ext cx="9514478" cy="319630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fr-FR" dirty="0" smtClean="0">
                <a:solidFill>
                  <a:schemeClr val="tx1"/>
                </a:solidFill>
              </a:rPr>
              <a:t>Il </a:t>
            </a:r>
            <a:r>
              <a:rPr lang="fr-FR" dirty="0">
                <a:solidFill>
                  <a:schemeClr val="tx1"/>
                </a:solidFill>
              </a:rPr>
              <a:t>agit comme </a:t>
            </a:r>
            <a:r>
              <a:rPr lang="fr-FR" dirty="0" smtClean="0">
                <a:solidFill>
                  <a:schemeClr val="tx1"/>
                </a:solidFill>
              </a:rPr>
              <a:t>un </a:t>
            </a:r>
            <a:r>
              <a:rPr lang="fr-FR" dirty="0">
                <a:solidFill>
                  <a:schemeClr val="tx1"/>
                </a:solidFill>
              </a:rPr>
              <a:t>moteur d'exécution pour le .NET Framework. Tous les programmes .NET </a:t>
            </a:r>
            <a:r>
              <a:rPr lang="fr-FR" dirty="0" smtClean="0">
                <a:solidFill>
                  <a:schemeClr val="tx1"/>
                </a:solidFill>
              </a:rPr>
              <a:t>s’exécutent </a:t>
            </a:r>
            <a:r>
              <a:rPr lang="fr-FR" dirty="0">
                <a:solidFill>
                  <a:schemeClr val="tx1"/>
                </a:solidFill>
              </a:rPr>
              <a:t>sous la supervision du CLR.</a:t>
            </a:r>
            <a:endParaRPr lang="en-US" dirty="0">
              <a:solidFill>
                <a:srgbClr val="00BCF2"/>
              </a:solidFill>
            </a:endParaRPr>
          </a:p>
        </p:txBody>
      </p:sp>
    </p:spTree>
    <p:extLst>
      <p:ext uri="{BB962C8B-B14F-4D97-AF65-F5344CB8AC3E}">
        <p14:creationId xmlns:p14="http://schemas.microsoft.com/office/powerpoint/2010/main" val="332973548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1079998" y="296862"/>
            <a:ext cx="9514478" cy="762000"/>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fr-FR" sz="4896" dirty="0">
                <a:solidFill>
                  <a:schemeClr val="accent2"/>
                </a:solidFill>
              </a:rPr>
              <a:t>Base Class </a:t>
            </a:r>
            <a:r>
              <a:rPr lang="fr-FR" sz="4896" dirty="0" smtClean="0">
                <a:solidFill>
                  <a:schemeClr val="accent2"/>
                </a:solidFill>
              </a:rPr>
              <a:t>Library</a:t>
            </a:r>
            <a:endParaRPr lang="en-US" sz="4896" dirty="0">
              <a:solidFill>
                <a:schemeClr val="accent2"/>
              </a:solidFill>
            </a:endParaRPr>
          </a:p>
        </p:txBody>
      </p:sp>
      <p:sp>
        <p:nvSpPr>
          <p:cNvPr id="7" name="Title 2"/>
          <p:cNvSpPr txBox="1">
            <a:spLocks/>
          </p:cNvSpPr>
          <p:nvPr/>
        </p:nvSpPr>
        <p:spPr>
          <a:xfrm>
            <a:off x="1079997" y="1744662"/>
            <a:ext cx="10548439" cy="4038600"/>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fr-FR" dirty="0" smtClean="0">
                <a:solidFill>
                  <a:srgbClr val="404040"/>
                </a:solidFill>
              </a:rPr>
              <a:t>C’est </a:t>
            </a:r>
            <a:r>
              <a:rPr lang="fr-FR" dirty="0">
                <a:solidFill>
                  <a:srgbClr val="404040"/>
                </a:solidFill>
              </a:rPr>
              <a:t>une bibliothèque de fonctionnalités qui sont disponibles pour </a:t>
            </a:r>
            <a:r>
              <a:rPr lang="fr-FR" dirty="0" smtClean="0">
                <a:solidFill>
                  <a:srgbClr val="404040"/>
                </a:solidFill>
              </a:rPr>
              <a:t>tous </a:t>
            </a:r>
            <a:r>
              <a:rPr lang="fr-FR" dirty="0">
                <a:solidFill>
                  <a:srgbClr val="404040"/>
                </a:solidFill>
              </a:rPr>
              <a:t>les langues </a:t>
            </a:r>
            <a:r>
              <a:rPr lang="fr-FR" dirty="0" smtClean="0">
                <a:solidFill>
                  <a:srgbClr val="404040"/>
                </a:solidFill>
              </a:rPr>
              <a:t>du </a:t>
            </a:r>
            <a:r>
              <a:rPr lang="fr-FR" dirty="0">
                <a:solidFill>
                  <a:srgbClr val="404040"/>
                </a:solidFill>
              </a:rPr>
              <a:t>.NET Framework. Il se compose de classes, interfaces de types réutilisables qui </a:t>
            </a:r>
            <a:r>
              <a:rPr lang="fr-FR" dirty="0" smtClean="0">
                <a:solidFill>
                  <a:srgbClr val="404040"/>
                </a:solidFill>
              </a:rPr>
              <a:t>s’intègre </a:t>
            </a:r>
            <a:r>
              <a:rPr lang="fr-FR" dirty="0">
                <a:solidFill>
                  <a:srgbClr val="404040"/>
                </a:solidFill>
              </a:rPr>
              <a:t>avec </a:t>
            </a:r>
            <a:r>
              <a:rPr lang="fr-FR" dirty="0" smtClean="0">
                <a:solidFill>
                  <a:srgbClr val="404040"/>
                </a:solidFill>
              </a:rPr>
              <a:t>le CLR.</a:t>
            </a:r>
            <a:endParaRPr dirty="0">
              <a:solidFill>
                <a:srgbClr val="00BCF2"/>
              </a:solidFill>
            </a:endParaRPr>
          </a:p>
        </p:txBody>
      </p:sp>
    </p:spTree>
    <p:extLst>
      <p:ext uri="{BB962C8B-B14F-4D97-AF65-F5344CB8AC3E}">
        <p14:creationId xmlns:p14="http://schemas.microsoft.com/office/powerpoint/2010/main" val="4184856300"/>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1079998" y="296862"/>
            <a:ext cx="9514478" cy="762000"/>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fr-FR" sz="4896" dirty="0">
                <a:solidFill>
                  <a:schemeClr val="accent2"/>
                </a:solidFill>
              </a:rPr>
              <a:t>Portable Class </a:t>
            </a:r>
            <a:r>
              <a:rPr lang="fr-FR" sz="4896" dirty="0" smtClean="0">
                <a:solidFill>
                  <a:schemeClr val="accent2"/>
                </a:solidFill>
              </a:rPr>
              <a:t>Library</a:t>
            </a:r>
            <a:endParaRPr lang="en-US" sz="4896" dirty="0">
              <a:solidFill>
                <a:schemeClr val="accent2"/>
              </a:solidFill>
            </a:endParaRPr>
          </a:p>
        </p:txBody>
      </p:sp>
      <p:sp>
        <p:nvSpPr>
          <p:cNvPr id="7" name="Title 2"/>
          <p:cNvSpPr txBox="1">
            <a:spLocks/>
          </p:cNvSpPr>
          <p:nvPr/>
        </p:nvSpPr>
        <p:spPr>
          <a:xfrm>
            <a:off x="198437" y="1211262"/>
            <a:ext cx="11963400" cy="5334000"/>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fr-FR" dirty="0" smtClean="0">
                <a:solidFill>
                  <a:srgbClr val="404040"/>
                </a:solidFill>
              </a:rPr>
              <a:t>Les Portable </a:t>
            </a:r>
            <a:r>
              <a:rPr lang="fr-FR" dirty="0">
                <a:solidFill>
                  <a:srgbClr val="404040"/>
                </a:solidFill>
              </a:rPr>
              <a:t>Class </a:t>
            </a:r>
            <a:r>
              <a:rPr lang="fr-FR" dirty="0" smtClean="0">
                <a:solidFill>
                  <a:srgbClr val="404040"/>
                </a:solidFill>
              </a:rPr>
              <a:t>Library (PCL) vous permettent </a:t>
            </a:r>
            <a:r>
              <a:rPr lang="fr-FR" dirty="0">
                <a:solidFill>
                  <a:srgbClr val="404040"/>
                </a:solidFill>
              </a:rPr>
              <a:t>de développer et de construire des </a:t>
            </a:r>
            <a:r>
              <a:rPr lang="fr-FR" dirty="0" err="1" smtClean="0">
                <a:solidFill>
                  <a:srgbClr val="404040"/>
                </a:solidFill>
              </a:rPr>
              <a:t>Assemblies</a:t>
            </a:r>
            <a:r>
              <a:rPr lang="fr-FR" dirty="0" smtClean="0">
                <a:solidFill>
                  <a:srgbClr val="404040"/>
                </a:solidFill>
              </a:rPr>
              <a:t> gérés </a:t>
            </a:r>
            <a:r>
              <a:rPr lang="fr-FR" dirty="0">
                <a:solidFill>
                  <a:srgbClr val="404040"/>
                </a:solidFill>
              </a:rPr>
              <a:t>qui fonctionnent sur plusieurs plates-formes .NET Framework. Utiliser un projet Bibliothèque de classes portable, vous choisissez les plates-formes (telles que Windows Phone et .NET pour les applications Windows </a:t>
            </a:r>
            <a:r>
              <a:rPr lang="fr-FR" dirty="0" smtClean="0">
                <a:solidFill>
                  <a:srgbClr val="404040"/>
                </a:solidFill>
              </a:rPr>
              <a:t>store) </a:t>
            </a:r>
            <a:r>
              <a:rPr lang="fr-FR" dirty="0">
                <a:solidFill>
                  <a:srgbClr val="404040"/>
                </a:solidFill>
              </a:rPr>
              <a:t>à cibler.</a:t>
            </a:r>
            <a:endParaRPr dirty="0">
              <a:solidFill>
                <a:srgbClr val="00BCF2"/>
              </a:solidFill>
            </a:endParaRPr>
          </a:p>
        </p:txBody>
      </p:sp>
    </p:spTree>
    <p:extLst>
      <p:ext uri="{BB962C8B-B14F-4D97-AF65-F5344CB8AC3E}">
        <p14:creationId xmlns:p14="http://schemas.microsoft.com/office/powerpoint/2010/main" val="386570208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1079997" y="296862"/>
            <a:ext cx="10015039" cy="762000"/>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defTabSz="932563"/>
            <a:r>
              <a:rPr lang="fr-FR" sz="4896" dirty="0" err="1">
                <a:solidFill>
                  <a:schemeClr val="accent2"/>
                </a:solidFill>
              </a:rPr>
              <a:t>Managed</a:t>
            </a:r>
            <a:r>
              <a:rPr lang="fr-FR" sz="4896" dirty="0">
                <a:solidFill>
                  <a:schemeClr val="accent2"/>
                </a:solidFill>
              </a:rPr>
              <a:t> </a:t>
            </a:r>
            <a:r>
              <a:rPr lang="fr-FR" sz="4896" dirty="0" err="1">
                <a:solidFill>
                  <a:schemeClr val="accent2"/>
                </a:solidFill>
              </a:rPr>
              <a:t>Extensibility</a:t>
            </a:r>
            <a:r>
              <a:rPr lang="fr-FR" sz="4896" dirty="0">
                <a:solidFill>
                  <a:schemeClr val="accent2"/>
                </a:solidFill>
              </a:rPr>
              <a:t> Framework (MEF</a:t>
            </a:r>
            <a:r>
              <a:rPr lang="fr-FR" sz="4896" dirty="0" smtClean="0">
                <a:solidFill>
                  <a:schemeClr val="accent2"/>
                </a:solidFill>
              </a:rPr>
              <a:t>)</a:t>
            </a:r>
            <a:endParaRPr lang="en-US" sz="4896" dirty="0">
              <a:solidFill>
                <a:schemeClr val="accent2"/>
              </a:solidFill>
            </a:endParaRPr>
          </a:p>
        </p:txBody>
      </p:sp>
      <p:sp>
        <p:nvSpPr>
          <p:cNvPr id="7" name="Title 2"/>
          <p:cNvSpPr txBox="1">
            <a:spLocks/>
          </p:cNvSpPr>
          <p:nvPr/>
        </p:nvSpPr>
        <p:spPr>
          <a:xfrm>
            <a:off x="1079998" y="1744662"/>
            <a:ext cx="9514478" cy="4038600"/>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fr-FR" dirty="0">
                <a:solidFill>
                  <a:srgbClr val="404040"/>
                </a:solidFill>
              </a:rPr>
              <a:t>MEF est une bibliothèque pour créer des applications légères, extensibles. </a:t>
            </a:r>
            <a:r>
              <a:rPr lang="fr-FR" dirty="0" smtClean="0">
                <a:solidFill>
                  <a:srgbClr val="404040"/>
                </a:solidFill>
              </a:rPr>
              <a:t>Elle </a:t>
            </a:r>
            <a:r>
              <a:rPr lang="fr-FR" dirty="0">
                <a:solidFill>
                  <a:srgbClr val="404040"/>
                </a:solidFill>
              </a:rPr>
              <a:t>permet aux développeurs d'applications de découvrir et d'utiliser les extensions sans aucune configuration requise.</a:t>
            </a:r>
            <a:endParaRPr dirty="0">
              <a:solidFill>
                <a:srgbClr val="00BCF2"/>
              </a:solidFill>
            </a:endParaRPr>
          </a:p>
        </p:txBody>
      </p:sp>
    </p:spTree>
    <p:extLst>
      <p:ext uri="{BB962C8B-B14F-4D97-AF65-F5344CB8AC3E}">
        <p14:creationId xmlns:p14="http://schemas.microsoft.com/office/powerpoint/2010/main" val="3950037820"/>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536_Build_2014_Breakout_Template_White_16x9">
  <a:themeElements>
    <a:clrScheme name="Build 2014">
      <a:dk1>
        <a:srgbClr val="404040"/>
      </a:dk1>
      <a:lt1>
        <a:srgbClr val="FFFFFF"/>
      </a:lt1>
      <a:dk2>
        <a:srgbClr val="00188F"/>
      </a:dk2>
      <a:lt2>
        <a:srgbClr val="FFFFFF"/>
      </a:lt2>
      <a:accent1>
        <a:srgbClr val="00188F"/>
      </a:accent1>
      <a:accent2>
        <a:srgbClr val="00BCF2"/>
      </a:accent2>
      <a:accent3>
        <a:srgbClr val="9B4F96"/>
      </a:accent3>
      <a:accent4>
        <a:srgbClr val="7FBA00"/>
      </a:accent4>
      <a:accent5>
        <a:srgbClr val="FF8C00"/>
      </a:accent5>
      <a:accent6>
        <a:srgbClr val="00D8CC"/>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4_Template.potx" id="{39E59A6A-D504-4212-89A7-01891365F18E}" vid="{A4136940-2F30-4F5C-9ED6-88F2C49C1AE1}"/>
    </a:ext>
  </a:extLst>
</a:theme>
</file>

<file path=ppt/theme/theme2.xml><?xml version="1.0" encoding="utf-8"?>
<a:theme xmlns:a="http://schemas.openxmlformats.org/drawingml/2006/main" name="1_5-30536_Build_2014_Breakout_Template_Blue_16x9">
  <a:themeElements>
    <a:clrScheme name="Build 2014">
      <a:dk1>
        <a:srgbClr val="000000"/>
      </a:dk1>
      <a:lt1>
        <a:srgbClr val="FFFFFF"/>
      </a:lt1>
      <a:dk2>
        <a:srgbClr val="00188F"/>
      </a:dk2>
      <a:lt2>
        <a:srgbClr val="FFFFFF"/>
      </a:lt2>
      <a:accent1>
        <a:srgbClr val="00188F"/>
      </a:accent1>
      <a:accent2>
        <a:srgbClr val="00BCF2"/>
      </a:accent2>
      <a:accent3>
        <a:srgbClr val="9B4F96"/>
      </a:accent3>
      <a:accent4>
        <a:srgbClr val="7FBA00"/>
      </a:accent4>
      <a:accent5>
        <a:srgbClr val="FF8C00"/>
      </a:accent5>
      <a:accent6>
        <a:srgbClr val="00D8CC"/>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3"/>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4_Template.potx" id="{39E59A6A-D504-4212-89A7-01891365F18E}" vid="{C5418590-2BCF-48C6-AF37-67DC4D4291A7}"/>
    </a:ext>
  </a:extLst>
</a:theme>
</file>

<file path=ppt/theme/theme3.xml><?xml version="1.0" encoding="utf-8"?>
<a:theme xmlns:a="http://schemas.openxmlformats.org/drawingml/2006/main" name="1_5-30536_Build_2014_Breakout_Template_White_16x9">
  <a:themeElements>
    <a:clrScheme name="Build 2014">
      <a:dk1>
        <a:srgbClr val="404040"/>
      </a:dk1>
      <a:lt1>
        <a:srgbClr val="FFFFFF"/>
      </a:lt1>
      <a:dk2>
        <a:srgbClr val="00188F"/>
      </a:dk2>
      <a:lt2>
        <a:srgbClr val="FFFFFF"/>
      </a:lt2>
      <a:accent1>
        <a:srgbClr val="00188F"/>
      </a:accent1>
      <a:accent2>
        <a:srgbClr val="00BCF2"/>
      </a:accent2>
      <a:accent3>
        <a:srgbClr val="9B4F96"/>
      </a:accent3>
      <a:accent4>
        <a:srgbClr val="7FBA00"/>
      </a:accent4>
      <a:accent5>
        <a:srgbClr val="FF8C00"/>
      </a:accent5>
      <a:accent6>
        <a:srgbClr val="00D8CC"/>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4_Breakout_Template.potx" id="{648A3717-FFAB-4F40-BF29-99274CBE781C}" vid="{96874802-53E9-4768-A938-A83994B57248}"/>
    </a:ext>
  </a:extLst>
</a:theme>
</file>

<file path=ppt/theme/theme4.xml><?xml version="1.0" encoding="utf-8"?>
<a:theme xmlns:a="http://schemas.openxmlformats.org/drawingml/2006/main" name="2_5-30536_Build_2014_Breakout_Template_Blue_16x9">
  <a:themeElements>
    <a:clrScheme name="Build 2014">
      <a:dk1>
        <a:srgbClr val="000000"/>
      </a:dk1>
      <a:lt1>
        <a:srgbClr val="FFFFFF"/>
      </a:lt1>
      <a:dk2>
        <a:srgbClr val="00188F"/>
      </a:dk2>
      <a:lt2>
        <a:srgbClr val="FFFFFF"/>
      </a:lt2>
      <a:accent1>
        <a:srgbClr val="00188F"/>
      </a:accent1>
      <a:accent2>
        <a:srgbClr val="00BCF2"/>
      </a:accent2>
      <a:accent3>
        <a:srgbClr val="9B4F96"/>
      </a:accent3>
      <a:accent4>
        <a:srgbClr val="7FBA00"/>
      </a:accent4>
      <a:accent5>
        <a:srgbClr val="FF8C00"/>
      </a:accent5>
      <a:accent6>
        <a:srgbClr val="00D8CC"/>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3"/>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4_Breakout_Template.potx" id="{648A3717-FFAB-4F40-BF29-99274CBE781C}" vid="{5E35376D-7A0F-434F-9506-6F58D88D5391}"/>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30e9df3-be65-4c73-a93b-d1236ebd677e">
      <Value>27</Value>
      <Value>55</Value>
      <Value>28</Value>
      <Value>6</Value>
    </TaxCatchAll>
    <Event_x0020_End_x0020_Date xmlns="e36bfbf9-5e42-489c-a259-4c54eb22cb57">2014-04-04T07:00:00+00:00</Event_x0020_End_x0020_Date>
    <Event_x0020_Start_x0020_Date xmlns="e36bfbf9-5e42-489c-a259-4c54eb22cb57">2014-04-02T07:00:00+00:00</Event_x0020_Start_x0020_Date>
    <MS_x0020_Speaker xmlns="e36bfbf9-5e42-489c-a259-4c54eb22cb57">
      <UserInfo>
        <DisplayName/>
        <AccountId xsi:nil="true"/>
        <AccountType/>
      </UserInfo>
    </MS_x0020_Speaker>
    <External_x0020_Speaker xmlns="e36bfbf9-5e42-489c-a259-4c54eb22cb57">Steve Teixeira</External_x0020_Speaker>
    <Session_x0020_Code xmlns="e36bfbf9-5e42-489c-a259-4c54eb22cb57">2-511</Session_x0020_Code>
    <Presentation_x0020_Date xmlns="e36bfbf9-5e42-489c-a259-4c54eb22cb57">2014-04-02T00:00:00-07:00</Presentation_x0020_Date>
    <MS_x0020_Content_x0020_Owner xmlns="e36bfbf9-5e42-489c-a259-4c54eb22cb57">
      <UserInfo>
        <DisplayName/>
        <AccountId xsi:nil="true"/>
        <AccountType/>
      </UserInfo>
    </MS_x0020_Content_x0020_Owner>
    <o359a72c0e394a2bbc3ef6c803acc180 xmlns="e36bfbf9-5e42-489c-a259-4c54eb22cb57">
      <Terms xmlns="http://schemas.microsoft.com/office/infopath/2007/PartnerControls">
        <TermInfo xmlns="http://schemas.microsoft.com/office/infopath/2007/PartnerControls">
          <TermName xmlns="http://schemas.microsoft.com/office/infopath/2007/PartnerControls">Moscone Center</TermName>
          <TermId xmlns="http://schemas.microsoft.com/office/infopath/2007/PartnerControls">d4f36a2e-dd0d-4424-990f-7c93b4e9f063</TermId>
        </TermInfo>
      </Terms>
    </o359a72c0e394a2bbc3ef6c803acc180>
    <o05f84fa51b8493184c53e88c1048d4a xmlns="e36bfbf9-5e42-489c-a259-4c54eb22cb57">
      <Terms xmlns="http://schemas.microsoft.com/office/infopath/2007/PartnerControls"/>
    </o05f84fa51b8493184c53e88c1048d4a>
    <g9dd8d57dc62470db6c80d9bb76f6f98 xmlns="e36bfbf9-5e42-489c-a259-4c54eb22cb57">
      <Terms xmlns="http://schemas.microsoft.com/office/infopath/2007/PartnerControls"/>
    </g9dd8d57dc62470db6c80d9bb76f6f98>
    <ha6fe286c6b34f98b7bef39f1ccb86a0 xmlns="e36bfbf9-5e42-489c-a259-4c54eb22cb57">
      <Terms xmlns="http://schemas.microsoft.com/office/infopath/2007/PartnerControls"/>
    </ha6fe286c6b34f98b7bef39f1ccb86a0>
    <o915802bd8fb417bbe5f6f423fd076a0 xmlns="e36bfbf9-5e42-489c-a259-4c54eb22cb57">
      <Terms xmlns="http://schemas.microsoft.com/office/infopath/2007/PartnerControls"/>
    </o915802bd8fb417bbe5f6f423fd076a0>
    <i23d7ba649194ae1bace8707520bbe5b xmlns="e36bfbf9-5e42-489c-a259-4c54eb22cb57">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i23d7ba649194ae1bace8707520bbe5b>
    <l3c4e8b902d24cac82560b32d42c7cb4 xmlns="e36bfbf9-5e42-489c-a259-4c54eb22cb57">
      <Terms xmlns="http://schemas.microsoft.com/office/infopath/2007/PartnerControls">
        <TermInfo xmlns="http://schemas.microsoft.com/office/infopath/2007/PartnerControls">
          <TermName xmlns="http://schemas.microsoft.com/office/infopath/2007/PartnerControls">San Francisco</TermName>
          <TermId xmlns="http://schemas.microsoft.com/office/infopath/2007/PartnerControls">84dfcb53-432b-499d-8965-93d483d36b4a</TermId>
        </TermInfo>
      </Terms>
    </l3c4e8b902d24cac82560b32d42c7cb4>
    <LikesCount xmlns="http://schemas.microsoft.com/sharepoint/v3" xsi:nil="true"/>
    <Ratings xmlns="http://schemas.microsoft.com/sharepoint/v3" xsi:nil="true"/>
    <LikedBy xmlns="http://schemas.microsoft.com/sharepoint/v3">
      <UserInfo>
        <DisplayName/>
        <AccountId xsi:nil="true"/>
        <AccountType/>
      </UserInfo>
    </LikedBy>
    <TaxKeywordTaxHTField xmlns="230e9df3-be65-4c73-a93b-d1236ebd677e">
      <Terms xmlns="http://schemas.microsoft.com/office/infopath/2007/PartnerControls">
        <TermInfo xmlns="http://schemas.microsoft.com/office/infopath/2007/PartnerControls">
          <TermName xmlns="http://schemas.microsoft.com/office/infopath/2007/PartnerControls">Build 2014</TermName>
          <TermId xmlns="http://schemas.microsoft.com/office/infopath/2007/PartnerControls">a45b0787-db07-45c2-91dc-3ad3dd3dd01a</TermId>
        </TermInfo>
        <TermInfo xmlns="http://schemas.microsoft.com/office/infopath/2007/PartnerControls">
          <TermName xmlns="http://schemas.microsoft.com/office/infopath/2007/PartnerControls">Build 2014</TermName>
          <TermId xmlns="http://schemas.microsoft.com/office/infopath/2007/PartnerControls">00000000-0000-0000-0000-000000000000</TermId>
        </TermInfo>
      </Terms>
    </TaxKeywordTaxHTField>
    <RatedBy xmlns="http://schemas.microsoft.com/sharepoint/v3">
      <UserInfo>
        <DisplayName/>
        <AccountId xsi:nil="true"/>
        <AccountType/>
      </UserInfo>
    </RatedBy>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PresentationsDoc" ma:contentTypeID="0x010100CBE8A0D253ED1A4AAAE93FF9B973EB7E0027C1F5D9CEFE6046B3BCA4D310D11AA7" ma:contentTypeVersion="25" ma:contentTypeDescription="" ma:contentTypeScope="" ma:versionID="59190252e8f6b8110360cee8e4044d5b">
  <xsd:schema xmlns:xsd="http://www.w3.org/2001/XMLSchema" xmlns:xs="http://www.w3.org/2001/XMLSchema" xmlns:p="http://schemas.microsoft.com/office/2006/metadata/properties" xmlns:ns1="http://schemas.microsoft.com/sharepoint/v3" xmlns:ns2="e36bfbf9-5e42-489c-a259-4c54eb22cb57" xmlns:ns3="230e9df3-be65-4c73-a93b-d1236ebd677e" targetNamespace="http://schemas.microsoft.com/office/2006/metadata/properties" ma:root="true" ma:fieldsID="ce62f3e539b6767ca1e323fb703a26fd" ns1:_="" ns2:_="" ns3:_="">
    <xsd:import namespace="http://schemas.microsoft.com/sharepoint/v3"/>
    <xsd:import namespace="e36bfbf9-5e42-489c-a259-4c54eb22cb57"/>
    <xsd:import namespace="230e9df3-be65-4c73-a93b-d1236ebd677e"/>
    <xsd:element name="properties">
      <xsd:complexType>
        <xsd:sequence>
          <xsd:element name="documentManagement">
            <xsd:complexType>
              <xsd:all>
                <xsd:element ref="ns2:i23d7ba649194ae1bace8707520bbe5b" minOccurs="0"/>
                <xsd:element ref="ns3:TaxCatchAll" minOccurs="0"/>
                <xsd:element ref="ns3:TaxCatchAllLabel" minOccurs="0"/>
                <xsd:element ref="ns2:l3c4e8b902d24cac82560b32d42c7cb4" minOccurs="0"/>
                <xsd:element ref="ns2:o359a72c0e394a2bbc3ef6c803acc180"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915802bd8fb417bbe5f6f423fd076a0" minOccurs="0"/>
                <xsd:element ref="ns2:g9dd8d57dc62470db6c80d9bb76f6f98" minOccurs="0"/>
                <xsd:element ref="ns2:ha6fe286c6b34f98b7bef39f1ccb86a0" minOccurs="0"/>
                <xsd:element ref="ns2:Session_x0020_Code" minOccurs="0"/>
                <xsd:element ref="ns2:MS_x0020_Content_x0020_Owner" minOccurs="0"/>
                <xsd:element ref="ns2:o05f84fa51b8493184c53e88c1048d4a" minOccurs="0"/>
                <xsd:element ref="ns2:SharedWithUsers" minOccurs="0"/>
                <xsd:element ref="ns3:TaxKeywordTaxHTField" minOccurs="0"/>
                <xsd:element ref="ns1:AverageRating" minOccurs="0"/>
                <xsd:element ref="ns1:RatingCount" minOccurs="0"/>
                <xsd:element ref="ns1:RatedBy" minOccurs="0"/>
                <xsd:element ref="ns1:Ratings" minOccurs="0"/>
                <xsd:element ref="ns1:LikesCount" minOccurs="0"/>
                <xsd:element ref="ns1:LikedB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4" nillable="true" ma:displayName="Rating (0-5)" ma:decimals="2" ma:description="Average value of all the ratings that have been submitted" ma:internalName="AverageRating" ma:readOnly="true">
      <xsd:simpleType>
        <xsd:restriction base="dms:Number"/>
      </xsd:simpleType>
    </xsd:element>
    <xsd:element name="RatingCount" ma:index="35" nillable="true" ma:displayName="Number of Ratings" ma:decimals="0" ma:description="Number of ratings submitted" ma:internalName="RatingCount" ma:readOnly="true">
      <xsd:simpleType>
        <xsd:restriction base="dms:Number"/>
      </xsd:simpleType>
    </xsd:element>
    <xsd:element name="RatedBy" ma:index="36"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37" nillable="true" ma:displayName="User ratings" ma:description="User ratings for the item" ma:hidden="true" ma:internalName="Ratings">
      <xsd:simpleType>
        <xsd:restriction base="dms:Note"/>
      </xsd:simpleType>
    </xsd:element>
    <xsd:element name="LikesCount" ma:index="38" nillable="true" ma:displayName="Number of Likes" ma:internalName="LikesCount">
      <xsd:simpleType>
        <xsd:restriction base="dms:Unknown"/>
      </xsd:simpleType>
    </xsd:element>
    <xsd:element name="LikedBy" ma:index="39"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e36bfbf9-5e42-489c-a259-4c54eb22cb57" elementFormDefault="qualified">
    <xsd:import namespace="http://schemas.microsoft.com/office/2006/documentManagement/types"/>
    <xsd:import namespace="http://schemas.microsoft.com/office/infopath/2007/PartnerControls"/>
    <xsd:element name="i23d7ba649194ae1bace8707520bbe5b" ma:index="8" nillable="true" ma:taxonomy="true" ma:internalName="i23d7ba649194ae1bace8707520bbe5b" ma:taxonomyFieldName="Event_x0020_Name" ma:displayName="Event Name" ma:default="" ma:fieldId="{223d7ba6-4919-4ae1-bace-8707520bbe5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l3c4e8b902d24cac82560b32d42c7cb4" ma:index="12" nillable="true" ma:taxonomy="true" ma:internalName="l3c4e8b902d24cac82560b32d42c7cb4" ma:taxonomyFieldName="Event_x0020_Location" ma:displayName="Event Location" ma:default="" ma:fieldId="{53c4e8b9-02d2-4cac-8256-0b32d42c7cb4}"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o359a72c0e394a2bbc3ef6c803acc180" ma:index="14" nillable="true" ma:taxonomy="true" ma:internalName="o359a72c0e394a2bbc3ef6c803acc180" ma:taxonomyFieldName="Event_x0020_Venue" ma:displayName="Event Venue" ma:default="" ma:fieldId="{8359a72c-0e39-4a2b-bc3e-f6c803acc180}"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915802bd8fb417bbe5f6f423fd076a0" ma:index="21" nillable="true" ma:taxonomy="true" ma:internalName="o915802bd8fb417bbe5f6f423fd076a0" ma:taxonomyFieldName="Audience1" ma:displayName="Audience" ma:default="" ma:fieldId="{8915802b-d8fb-417b-be5f-6f423fd076a0}"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g9dd8d57dc62470db6c80d9bb76f6f98" ma:index="23" nillable="true" ma:taxonomy="true" ma:internalName="g9dd8d57dc62470db6c80d9bb76f6f98" ma:taxonomyFieldName="Product" ma:displayName="Product" ma:default="" ma:fieldId="{09dd8d57-dc62-470d-b6c8-0d9bb76f6f98}" ma:taxonomyMulti="true" ma:sspId="e385fb40-52d4-4fae-9c5b-3e8ff8a5878e" ma:termSetId="9bb0a48c-16c3-4e7a-9e9e-0bc708463e1a" ma:anchorId="00000000-0000-0000-0000-000000000000" ma:open="false" ma:isKeyword="false">
      <xsd:complexType>
        <xsd:sequence>
          <xsd:element ref="pc:Terms" minOccurs="0" maxOccurs="1"/>
        </xsd:sequence>
      </xsd:complexType>
    </xsd:element>
    <xsd:element name="ha6fe286c6b34f98b7bef39f1ccb86a0" ma:index="25" nillable="true" ma:taxonomy="true" ma:internalName="ha6fe286c6b34f98b7bef39f1ccb86a0" ma:taxonomyFieldName="Campaign" ma:displayName="Campaign" ma:default="" ma:fieldId="{1a6fe286-c6b3-4f98-b7be-f39f1ccb86a0}" ma:sspId="e385fb40-52d4-4fae-9c5b-3e8ff8a5878e" ma:termSetId="eb6054b1-3a98-4c79-97b4-d20150dd266e" ma:anchorId="00000000-0000-0000-0000-000000000000" ma:open="false" ma:isKeyword="false">
      <xsd:complexType>
        <xsd:sequence>
          <xsd:element ref="pc:Terms" minOccurs="0" maxOccurs="1"/>
        </xsd:sequence>
      </xsd:complexType>
    </xsd:element>
    <xsd:element name="Session_x0020_Code" ma:index="27" nillable="true" ma:displayName="Session Code" ma:internalName="Session_x0020_Code">
      <xsd:simpleType>
        <xsd:restriction base="dms:Text">
          <xsd:maxLength value="255"/>
        </xsd:restriction>
      </xsd:simpleType>
    </xsd:element>
    <xsd:element name="MS_x0020_Content_x0020_Owner" ma:index="28"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o05f84fa51b8493184c53e88c1048d4a" ma:index="29" nillable="true" ma:taxonomy="true" ma:internalName="o05f84fa51b8493184c53e88c1048d4a" ma:taxonomyFieldName="Track" ma:displayName="Track" ma:default="" ma:fieldId="{805f84fa-51b8-4931-84c5-3e88c1048d4a}" ma:sspId="e385fb40-52d4-4fae-9c5b-3e8ff8a5878e" ma:termSetId="da6d8183-76e5-42e9-8164-851f077ee475" ma:anchorId="00000000-0000-0000-0000-000000000000" ma:open="true" ma:isKeyword="false">
      <xsd:complexType>
        <xsd:sequence>
          <xsd:element ref="pc:Terms" minOccurs="0" maxOccurs="1"/>
        </xsd:sequence>
      </xsd:complexType>
    </xsd:element>
    <xsd:element name="SharedWithUsers" ma:index="3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hidden="true" ma:list="{7c5dec5b-b2d6-455d-9cd7-2e081f89458c}" ma:internalName="TaxCatchAll" ma:showField="CatchAllData" ma:web="e36bfbf9-5e42-489c-a259-4c54eb22cb57">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7c5dec5b-b2d6-455d-9cd7-2e081f89458c}" ma:internalName="TaxCatchAllLabel" ma:readOnly="true" ma:showField="CatchAllDataLabel" ma:web="e36bfbf9-5e42-489c-a259-4c54eb22cb57">
      <xsd:complexType>
        <xsd:complexContent>
          <xsd:extension base="dms:MultiChoiceLookup">
            <xsd:sequence>
              <xsd:element name="Value" type="dms:Lookup" maxOccurs="unbounded" minOccurs="0" nillable="true"/>
            </xsd:sequence>
          </xsd:extension>
        </xsd:complexContent>
      </xsd:complexType>
    </xsd:element>
    <xsd:element name="TaxKeywordTaxHTField" ma:index="33"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microsoft.com/office/2006/metadata/properties"/>
    <ds:schemaRef ds:uri="http://schemas.openxmlformats.org/package/2006/metadata/core-properties"/>
    <ds:schemaRef ds:uri="http://www.w3.org/XML/1998/namespace"/>
    <ds:schemaRef ds:uri="http://schemas.microsoft.com/office/infopath/2007/PartnerControls"/>
    <ds:schemaRef ds:uri="230e9df3-be65-4c73-a93b-d1236ebd677e"/>
    <ds:schemaRef ds:uri="http://schemas.microsoft.com/office/2006/documentManagement/types"/>
    <ds:schemaRef ds:uri="http://purl.org/dc/dcmitype/"/>
    <ds:schemaRef ds:uri="e36bfbf9-5e42-489c-a259-4c54eb22cb57"/>
    <ds:schemaRef ds:uri="http://schemas.microsoft.com/sharepoint/v3"/>
    <ds:schemaRef ds:uri="http://purl.org/dc/terms/"/>
    <ds:schemaRef ds:uri="http://purl.org/dc/elements/1.1/"/>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08D1A452-E14D-4855-86D9-B23C243AD4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36bfbf9-5e42-489c-a259-4c54eb22cb57"/>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Build_2014_Template</Template>
  <TotalTime>535</TotalTime>
  <Words>928</Words>
  <Application>Microsoft Office PowerPoint</Application>
  <PresentationFormat>Personnalisé</PresentationFormat>
  <Paragraphs>63</Paragraphs>
  <Slides>31</Slides>
  <Notes>4</Notes>
  <HiddenSlides>0</HiddenSlides>
  <MMClips>0</MMClips>
  <ScaleCrop>false</ScaleCrop>
  <HeadingPairs>
    <vt:vector size="6" baseType="variant">
      <vt:variant>
        <vt:lpstr>Polices utilisées</vt:lpstr>
      </vt:variant>
      <vt:variant>
        <vt:i4>8</vt:i4>
      </vt:variant>
      <vt:variant>
        <vt:lpstr>Thème</vt:lpstr>
      </vt:variant>
      <vt:variant>
        <vt:i4>4</vt:i4>
      </vt:variant>
      <vt:variant>
        <vt:lpstr>Titres des diapositives</vt:lpstr>
      </vt:variant>
      <vt:variant>
        <vt:i4>31</vt:i4>
      </vt:variant>
    </vt:vector>
  </HeadingPairs>
  <TitlesOfParts>
    <vt:vector size="43" baseType="lpstr">
      <vt:lpstr>ＭＳ Ｐゴシック</vt:lpstr>
      <vt:lpstr>Arial</vt:lpstr>
      <vt:lpstr>Avenir LT Pro 45 Book</vt:lpstr>
      <vt:lpstr>Calibri</vt:lpstr>
      <vt:lpstr>Consolas</vt:lpstr>
      <vt:lpstr>Segoe UI</vt:lpstr>
      <vt:lpstr>Segoe UI Light</vt:lpstr>
      <vt:lpstr>Wingdings</vt:lpstr>
      <vt:lpstr>5-30536_Build_2014_Breakout_Template_White_16x9</vt:lpstr>
      <vt:lpstr>1_5-30536_Build_2014_Breakout_Template_Blue_16x9</vt:lpstr>
      <vt:lpstr>1_5-30536_Build_2014_Breakout_Template_White_16x9</vt:lpstr>
      <vt:lpstr>2_5-30536_Build_2014_Breakout_Template_Blue_16x9</vt:lpstr>
      <vt:lpstr>Présentation PowerPoint</vt:lpstr>
      <vt:lpstr>Premiers pas dans l'univers .NET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Show me some code Linq  http://goo.gl/Unvn8W</vt:lpstr>
      <vt:lpstr>Show me some code Async/Await  http://goo.gl/gDPcld</vt:lpstr>
      <vt:lpstr>Show me some code EF Code First  https://entityframework.codeplex.com/</vt:lpstr>
      <vt:lpstr>Show me some code SignalR  http://www.asp.net/signalr http://signalr.net/ </vt:lpstr>
      <vt:lpstr>Présentation PowerPoint</vt:lpstr>
      <vt:lpstr>Présentation PowerPoint</vt:lpstr>
    </vt:vector>
  </TitlesOfParts>
  <Manager>&lt;Speech writer name goes here&gt;</Manager>
  <Company>MS Events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and the Internet of Things</dc:title>
  <dc:subject>Build 2014</dc:subject>
  <dc:creator>Administrator</dc:creator>
  <cp:keywords>Build 2014</cp:keywords>
  <dc:description>Template: Mitchell Derrey, Silver Fox Productions
Formatting: 
Event Dates: April 2nd - 4th, 2014
Event Location: Moscone Conference Center, San Francisco, CA
Audience Type: Internal</dc:description>
  <cp:lastModifiedBy>rajiv.mounguengue</cp:lastModifiedBy>
  <cp:revision>121</cp:revision>
  <dcterms:created xsi:type="dcterms:W3CDTF">2014-04-02T15:59:18Z</dcterms:created>
  <dcterms:modified xsi:type="dcterms:W3CDTF">2014-12-20T04:02:51Z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0x010100CBE8A0D253ED1A4AAAE93FF9B973EB7E0027C1F5D9CEFE6046B3BCA4D310D11AA7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28;#Moscone Center|d4f36a2e-dd0d-4424-990f-7c93b4e9f063</vt:lpwstr>
  </property>
  <property fmtid="{D5CDD505-2E9C-101B-9397-08002B2CF9AE}" pid="7" name="Track">
    <vt:lpwstr/>
  </property>
  <property fmtid="{D5CDD505-2E9C-101B-9397-08002B2CF9AE}" pid="8" name="Event Location">
    <vt:lpwstr>6;#San Francisco|84dfcb53-432b-499d-8965-93d483d36b4a</vt:lpwstr>
  </property>
  <property fmtid="{D5CDD505-2E9C-101B-9397-08002B2CF9AE}" pid="9" name="Campaign">
    <vt:lpwstr/>
  </property>
  <property fmtid="{D5CDD505-2E9C-101B-9397-08002B2CF9AE}" pid="10" name="Audience1">
    <vt:lpwstr/>
  </property>
  <property fmtid="{D5CDD505-2E9C-101B-9397-08002B2CF9AE}" pid="11" name="Event Name">
    <vt:lpwstr>27;#BUILD|58542b36-5bf5-46a6-a53f-a41fb7a73785</vt:lpwstr>
  </property>
  <property fmtid="{D5CDD505-2E9C-101B-9397-08002B2CF9AE}" pid="12" name="TaxKeyword">
    <vt:lpwstr>55;#Build 2014|8770012f-d296-48ca-a06e-3861b41b8494</vt:lpwstr>
  </property>
</Properties>
</file>