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b1f4cf3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b1f4cf3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a82e2dd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7a82e2dd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7b106c37d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7b106c37d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7b106c37d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7b106c37d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a82e2dda8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a82e2dda8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91d00797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91d00797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1d00797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1d00797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91d00797e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91d00797e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a37307da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a37307da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b106c37d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7b106c37d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b106c37d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7b106c37d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4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11" Type="http://schemas.openxmlformats.org/officeDocument/2006/relationships/image" Target="../media/image39.png"/><Relationship Id="rId10" Type="http://schemas.openxmlformats.org/officeDocument/2006/relationships/image" Target="../media/image10.png"/><Relationship Id="rId13" Type="http://schemas.openxmlformats.org/officeDocument/2006/relationships/image" Target="../media/image37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5" Type="http://schemas.openxmlformats.org/officeDocument/2006/relationships/image" Target="../media/image2.png"/><Relationship Id="rId14" Type="http://schemas.openxmlformats.org/officeDocument/2006/relationships/image" Target="../media/image12.png"/><Relationship Id="rId17" Type="http://schemas.openxmlformats.org/officeDocument/2006/relationships/image" Target="../media/image5.png"/><Relationship Id="rId16" Type="http://schemas.openxmlformats.org/officeDocument/2006/relationships/image" Target="../media/image15.png"/><Relationship Id="rId5" Type="http://schemas.openxmlformats.org/officeDocument/2006/relationships/image" Target="../media/image4.png"/><Relationship Id="rId19" Type="http://schemas.openxmlformats.org/officeDocument/2006/relationships/image" Target="../media/image9.png"/><Relationship Id="rId6" Type="http://schemas.openxmlformats.org/officeDocument/2006/relationships/image" Target="../media/image40.png"/><Relationship Id="rId18" Type="http://schemas.openxmlformats.org/officeDocument/2006/relationships/image" Target="../media/image18.png"/><Relationship Id="rId7" Type="http://schemas.openxmlformats.org/officeDocument/2006/relationships/image" Target="../media/image38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34.png"/><Relationship Id="rId13" Type="http://schemas.openxmlformats.org/officeDocument/2006/relationships/image" Target="../media/image24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15" Type="http://schemas.openxmlformats.org/officeDocument/2006/relationships/image" Target="../media/image20.png"/><Relationship Id="rId14" Type="http://schemas.openxmlformats.org/officeDocument/2006/relationships/image" Target="../media/image27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37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11" Type="http://schemas.openxmlformats.org/officeDocument/2006/relationships/image" Target="../media/image30.png"/><Relationship Id="rId10" Type="http://schemas.openxmlformats.org/officeDocument/2006/relationships/image" Target="../media/image13.png"/><Relationship Id="rId13" Type="http://schemas.openxmlformats.org/officeDocument/2006/relationships/image" Target="../media/image28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2.png"/><Relationship Id="rId4" Type="http://schemas.openxmlformats.org/officeDocument/2006/relationships/image" Target="../media/image21.png"/><Relationship Id="rId9" Type="http://schemas.openxmlformats.org/officeDocument/2006/relationships/image" Target="../media/image34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7" Type="http://schemas.openxmlformats.org/officeDocument/2006/relationships/image" Target="../media/image36.png"/><Relationship Id="rId16" Type="http://schemas.openxmlformats.org/officeDocument/2006/relationships/image" Target="../media/image15.png"/><Relationship Id="rId5" Type="http://schemas.openxmlformats.org/officeDocument/2006/relationships/image" Target="../media/image25.png"/><Relationship Id="rId19" Type="http://schemas.openxmlformats.org/officeDocument/2006/relationships/image" Target="../media/image35.png"/><Relationship Id="rId6" Type="http://schemas.openxmlformats.org/officeDocument/2006/relationships/image" Target="../media/image23.png"/><Relationship Id="rId18" Type="http://schemas.openxmlformats.org/officeDocument/2006/relationships/image" Target="../media/image48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Case Study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Bikeleasing Reporting Interface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/>
          <p:nvPr>
            <p:ph type="title"/>
          </p:nvPr>
        </p:nvSpPr>
        <p:spPr>
          <a:xfrm>
            <a:off x="730000" y="1318650"/>
            <a:ext cx="5199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Rollback mechanisms and Feedback loop</a:t>
            </a:r>
            <a:endParaRPr sz="3300"/>
          </a:p>
        </p:txBody>
      </p:sp>
      <p:sp>
        <p:nvSpPr>
          <p:cNvPr id="355" name="Google Shape;355;p22"/>
          <p:cNvSpPr txBox="1"/>
          <p:nvPr>
            <p:ph idx="1" type="body"/>
          </p:nvPr>
        </p:nvSpPr>
        <p:spPr>
          <a:xfrm>
            <a:off x="427350" y="2152025"/>
            <a:ext cx="85851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2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➢"/>
            </a:pPr>
            <a:r>
              <a:rPr b="1" lang="en" sz="520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Automated Rollback Strategies:</a:t>
            </a:r>
            <a:endParaRPr b="1" sz="520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Implement automated rollback strategies using ArgoCD's health checks or custom scripts.</a:t>
            </a:r>
            <a:endParaRPr sz="480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2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➢"/>
            </a:pPr>
            <a:r>
              <a:rPr b="1" lang="en" sz="520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Monitoring with Prometheus:</a:t>
            </a:r>
            <a:endParaRPr b="1" sz="520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" sz="480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Leverage Prometheus metrics to continuously monitor the performance and health of your system..</a:t>
            </a:r>
            <a:endParaRPr sz="480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2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➢"/>
            </a:pPr>
            <a:r>
              <a:rPr b="1" lang="en" sz="520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End-User Feedback and Issue Tracking:</a:t>
            </a:r>
            <a:endParaRPr b="1" sz="520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Incorporating feedback mechanisms directly within application. </a:t>
            </a:r>
            <a:endParaRPr sz="480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Feedback/complaint emails creating jira tickets automatically in support/Development queue</a:t>
            </a:r>
            <a:endParaRPr sz="480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875" y="91350"/>
            <a:ext cx="583558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0050"/>
            <a:ext cx="1763702" cy="97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23"/>
          <p:cNvCxnSpPr>
            <a:endCxn id="361" idx="3"/>
          </p:cNvCxnSpPr>
          <p:nvPr/>
        </p:nvCxnSpPr>
        <p:spPr>
          <a:xfrm flipH="1">
            <a:off x="1916102" y="625725"/>
            <a:ext cx="126600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3"/>
          <p:cNvCxnSpPr>
            <a:stCxn id="361" idx="2"/>
          </p:cNvCxnSpPr>
          <p:nvPr/>
        </p:nvCxnSpPr>
        <p:spPr>
          <a:xfrm>
            <a:off x="1034251" y="1167600"/>
            <a:ext cx="3600" cy="8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4" name="Google Shape;3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67200"/>
            <a:ext cx="496125" cy="4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600" y="2041212"/>
            <a:ext cx="748100" cy="7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2775" y="2241152"/>
            <a:ext cx="354988" cy="3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3"/>
          <p:cNvSpPr txBox="1"/>
          <p:nvPr/>
        </p:nvSpPr>
        <p:spPr>
          <a:xfrm>
            <a:off x="1159200" y="1518625"/>
            <a:ext cx="1122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Notifications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152400" y="2789325"/>
            <a:ext cx="520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Monitoring and Observability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88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Security </a:t>
            </a:r>
            <a:r>
              <a:rPr lang="en" sz="2188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&amp; Compliance</a:t>
            </a:r>
            <a:endParaRPr sz="3488"/>
          </a:p>
        </p:txBody>
      </p:sp>
      <p:sp>
        <p:nvSpPr>
          <p:cNvPr id="374" name="Google Shape;374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Virtual Private Cloud (VPC)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Internet Gateway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VPC endpoint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Identity and Access Management (IAM)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>
                <a:solidFill>
                  <a:schemeClr val="dk1"/>
                </a:solidFill>
              </a:rPr>
              <a:t>Data Encryption ( Encryption in transit with https </a:t>
            </a:r>
            <a:r>
              <a:rPr lang="en">
                <a:solidFill>
                  <a:schemeClr val="dk1"/>
                </a:solidFill>
              </a:rPr>
              <a:t>protocol by using ssl certificates)</a:t>
            </a:r>
            <a:endParaRPr>
              <a:solidFill>
                <a:schemeClr val="dk1"/>
              </a:solidFill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Secret Management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Container Security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</a:t>
            </a:r>
            <a:endParaRPr/>
          </a:p>
        </p:txBody>
      </p:sp>
      <p:sp>
        <p:nvSpPr>
          <p:cNvPr id="375" name="Google Shape;375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Logging(Splunk) and Monitoring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Incident Response and Recovery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  <p:sp>
        <p:nvSpPr>
          <p:cNvPr id="381" name="Google Shape;381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980000"/>
                </a:solidFill>
              </a:rPr>
              <a:t>Time for Q/A ?</a:t>
            </a:r>
            <a:endParaRPr sz="3400">
              <a:solidFill>
                <a:srgbClr val="980000"/>
              </a:solidFill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 Dive into the Reporting Interface Challenge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Infrastructure Overview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❏"/>
            </a:pPr>
            <a:r>
              <a:rPr b="1" lang="en">
                <a:solidFill>
                  <a:schemeClr val="accent3"/>
                </a:solidFill>
              </a:rPr>
              <a:t>Hub and spoke </a:t>
            </a:r>
            <a:r>
              <a:rPr lang="en">
                <a:solidFill>
                  <a:schemeClr val="dk2"/>
                </a:solidFill>
              </a:rPr>
              <a:t>architecture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Application flow overview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CI/CD Pipeline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Deployment strategy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Rollback mechanisms and Feedback loop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4223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Scalability and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Monitoring and Observability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Security &amp; Compliance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21125" y="4521750"/>
            <a:ext cx="855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5084500" y="960136"/>
            <a:ext cx="3837000" cy="2704200"/>
            <a:chOff x="4939500" y="1219611"/>
            <a:chExt cx="3837000" cy="2704200"/>
          </a:xfrm>
        </p:grpSpPr>
        <p:cxnSp>
          <p:nvCxnSpPr>
            <p:cNvPr id="101" name="Google Shape;101;p1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1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11" name="Google Shape;111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ORGANIZATIONS</a:t>
            </a:r>
            <a:endParaRPr/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Centralized,policy based management for all AWS accounts</a:t>
            </a:r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14" name="Google Shape;114;p15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5" name="Google Shape;115;p1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6984500" y="1463270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075" y="708150"/>
            <a:ext cx="4595551" cy="37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452175" y="88827"/>
            <a:ext cx="79536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Hub and spoke model with Landing Zones</a:t>
            </a:r>
            <a:endParaRPr b="1" sz="1500"/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00" y="1143250"/>
            <a:ext cx="7233075" cy="333007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915" y="234490"/>
            <a:ext cx="473700" cy="47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6"/>
          <p:cNvCxnSpPr>
            <a:stCxn id="131" idx="3"/>
          </p:cNvCxnSpPr>
          <p:nvPr/>
        </p:nvCxnSpPr>
        <p:spPr>
          <a:xfrm>
            <a:off x="5190615" y="471340"/>
            <a:ext cx="510000" cy="60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6"/>
          <p:cNvSpPr txBox="1"/>
          <p:nvPr/>
        </p:nvSpPr>
        <p:spPr>
          <a:xfrm>
            <a:off x="5813700" y="471350"/>
            <a:ext cx="19299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Infra provisioning using terraform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34150" y="4542525"/>
            <a:ext cx="26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Spoke - Landing Zone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572000" y="4578275"/>
            <a:ext cx="4479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Reusability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, Security &amp;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Scalability Of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N/W resources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252800" y="2409100"/>
            <a:ext cx="94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650">
                <a:latin typeface="Lato"/>
                <a:ea typeface="Lato"/>
                <a:cs typeface="Lato"/>
                <a:sym typeface="Lato"/>
              </a:rPr>
              <a:t>VPC peering</a:t>
            </a:r>
            <a:endParaRPr sz="6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 flipH="1">
            <a:off x="3349975" y="2393500"/>
            <a:ext cx="8811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650">
                <a:latin typeface="Lato"/>
                <a:ea typeface="Lato"/>
                <a:cs typeface="Lato"/>
                <a:sym typeface="Lato"/>
              </a:rPr>
              <a:t>VPC peering</a:t>
            </a:r>
            <a:endParaRPr sz="6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618650" y="2409100"/>
            <a:ext cx="7026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650">
                <a:latin typeface="Lato"/>
                <a:ea typeface="Lato"/>
                <a:cs typeface="Lato"/>
                <a:sym typeface="Lato"/>
              </a:rPr>
              <a:t>VPC peering</a:t>
            </a:r>
            <a:endParaRPr sz="6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1446100" y="782200"/>
            <a:ext cx="7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Region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2529725" y="901825"/>
            <a:ext cx="6030000" cy="36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3301625" y="1345100"/>
            <a:ext cx="2117100" cy="27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039225" y="1390975"/>
            <a:ext cx="2185800" cy="269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3378500" y="1401450"/>
            <a:ext cx="14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Public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Subnet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205825" y="1475025"/>
            <a:ext cx="16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Private Subnet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4975475" y="4081075"/>
            <a:ext cx="20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Availability Zone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3463587" y="1876088"/>
            <a:ext cx="1695600" cy="1608000"/>
          </a:xfrm>
          <a:prstGeom prst="octagon">
            <a:avLst>
              <a:gd fmla="val 29289" name="adj"/>
            </a:avLst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3835825" y="1875225"/>
            <a:ext cx="581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EKS cluster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037" y="2477703"/>
            <a:ext cx="623400" cy="623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600" y="2311862"/>
            <a:ext cx="1178474" cy="848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8012" y="1776725"/>
            <a:ext cx="280250" cy="280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200" y="1799500"/>
            <a:ext cx="247200" cy="24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0125" y="3714375"/>
            <a:ext cx="561000" cy="56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8198" y="3616198"/>
            <a:ext cx="473775" cy="473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29715" y="90181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8578" y="382125"/>
            <a:ext cx="765699" cy="47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45950" y="1604570"/>
            <a:ext cx="499800" cy="34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36925" y="2344897"/>
            <a:ext cx="581650" cy="6054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86600" y="3136550"/>
            <a:ext cx="623425" cy="31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78286" y="2692050"/>
            <a:ext cx="321000" cy="321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4" name="Google Shape;164;p17"/>
          <p:cNvCxnSpPr>
            <a:stCxn id="163" idx="3"/>
            <a:endCxn id="152" idx="1"/>
          </p:cNvCxnSpPr>
          <p:nvPr/>
        </p:nvCxnSpPr>
        <p:spPr>
          <a:xfrm flipH="1" rot="10800000">
            <a:off x="4199286" y="2789550"/>
            <a:ext cx="186900" cy="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5" name="Google Shape;165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2250" y="3558037"/>
            <a:ext cx="765700" cy="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5412725" y="1569300"/>
            <a:ext cx="738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Security Group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 flipH="1">
            <a:off x="3444525" y="4005425"/>
            <a:ext cx="732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Nat Gateway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871575" y="3294175"/>
            <a:ext cx="623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Internet Gateway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2392250" y="2028900"/>
            <a:ext cx="561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VPC Endpoint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17"/>
          <p:cNvCxnSpPr>
            <a:stCxn id="156" idx="3"/>
            <a:endCxn id="162" idx="2"/>
          </p:cNvCxnSpPr>
          <p:nvPr/>
        </p:nvCxnSpPr>
        <p:spPr>
          <a:xfrm flipH="1" rot="10800000">
            <a:off x="2681125" y="3452175"/>
            <a:ext cx="2172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7"/>
          <p:cNvCxnSpPr>
            <a:stCxn id="162" idx="3"/>
            <a:endCxn id="163" idx="1"/>
          </p:cNvCxnSpPr>
          <p:nvPr/>
        </p:nvCxnSpPr>
        <p:spPr>
          <a:xfrm flipH="1" rot="10800000">
            <a:off x="3210025" y="2852476"/>
            <a:ext cx="6684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7"/>
          <p:cNvCxnSpPr>
            <a:stCxn id="161" idx="1"/>
            <a:endCxn id="160" idx="3"/>
          </p:cNvCxnSpPr>
          <p:nvPr/>
        </p:nvCxnSpPr>
        <p:spPr>
          <a:xfrm rot="10800000">
            <a:off x="1945825" y="1776715"/>
            <a:ext cx="491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3" name="Google Shape;173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975472" y="215613"/>
            <a:ext cx="561000" cy="420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63490" y="48765"/>
            <a:ext cx="473700" cy="47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7"/>
          <p:cNvCxnSpPr>
            <a:stCxn id="174" idx="1"/>
            <a:endCxn id="158" idx="0"/>
          </p:cNvCxnSpPr>
          <p:nvPr/>
        </p:nvCxnSpPr>
        <p:spPr>
          <a:xfrm flipH="1">
            <a:off x="2729790" y="285615"/>
            <a:ext cx="533700" cy="616200"/>
          </a:xfrm>
          <a:prstGeom prst="bentConnector2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7"/>
          <p:cNvCxnSpPr>
            <a:stCxn id="174" idx="3"/>
            <a:endCxn id="151" idx="0"/>
          </p:cNvCxnSpPr>
          <p:nvPr/>
        </p:nvCxnSpPr>
        <p:spPr>
          <a:xfrm>
            <a:off x="3737190" y="285615"/>
            <a:ext cx="389400" cy="1589700"/>
          </a:xfrm>
          <a:prstGeom prst="bentConnector2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7"/>
          <p:cNvSpPr txBox="1"/>
          <p:nvPr/>
        </p:nvSpPr>
        <p:spPr>
          <a:xfrm>
            <a:off x="2383750" y="285625"/>
            <a:ext cx="1407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Creates VPC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4199275" y="878900"/>
            <a:ext cx="43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3500325" y="608800"/>
            <a:ext cx="11784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Provision eks cluster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17"/>
          <p:cNvCxnSpPr>
            <a:stCxn id="173" idx="1"/>
          </p:cNvCxnSpPr>
          <p:nvPr/>
        </p:nvCxnSpPr>
        <p:spPr>
          <a:xfrm flipH="1">
            <a:off x="4157672" y="425720"/>
            <a:ext cx="8178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7"/>
          <p:cNvSpPr txBox="1"/>
          <p:nvPr/>
        </p:nvSpPr>
        <p:spPr>
          <a:xfrm>
            <a:off x="5809102" y="290500"/>
            <a:ext cx="2302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Infrastructure &amp; k8s configuration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435034" y="244900"/>
            <a:ext cx="374068" cy="2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413300" y="3751315"/>
            <a:ext cx="374075" cy="3791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17"/>
          <p:cNvCxnSpPr>
            <a:stCxn id="165" idx="3"/>
            <a:endCxn id="183" idx="1"/>
          </p:cNvCxnSpPr>
          <p:nvPr/>
        </p:nvCxnSpPr>
        <p:spPr>
          <a:xfrm>
            <a:off x="967949" y="3940887"/>
            <a:ext cx="44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7"/>
          <p:cNvCxnSpPr/>
          <p:nvPr/>
        </p:nvCxnSpPr>
        <p:spPr>
          <a:xfrm>
            <a:off x="1805238" y="3913870"/>
            <a:ext cx="332700" cy="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6" name="Google Shape;186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510812" y="1875325"/>
            <a:ext cx="186900" cy="1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 txBox="1"/>
          <p:nvPr/>
        </p:nvSpPr>
        <p:spPr>
          <a:xfrm>
            <a:off x="5248000" y="5014875"/>
            <a:ext cx="39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5248125" y="4663475"/>
            <a:ext cx="390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Reporting interface hosted on EKS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1339850" y="4103750"/>
            <a:ext cx="491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Route53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179350" y="4323725"/>
            <a:ext cx="1056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17"/>
          <p:cNvCxnSpPr>
            <a:endCxn id="161" idx="3"/>
          </p:cNvCxnSpPr>
          <p:nvPr/>
        </p:nvCxnSpPr>
        <p:spPr>
          <a:xfrm rot="10800000">
            <a:off x="3018575" y="2647615"/>
            <a:ext cx="4536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7"/>
          <p:cNvSpPr txBox="1"/>
          <p:nvPr/>
        </p:nvSpPr>
        <p:spPr>
          <a:xfrm>
            <a:off x="1339975" y="3585100"/>
            <a:ext cx="765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Public DNS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2529725" y="2958250"/>
            <a:ext cx="765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L7 load balancer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" name="Google Shape;194;p17"/>
          <p:cNvCxnSpPr>
            <a:endCxn id="153" idx="1"/>
          </p:cNvCxnSpPr>
          <p:nvPr/>
        </p:nvCxnSpPr>
        <p:spPr>
          <a:xfrm>
            <a:off x="5167600" y="2697025"/>
            <a:ext cx="1350000" cy="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7"/>
          <p:cNvCxnSpPr/>
          <p:nvPr/>
        </p:nvCxnSpPr>
        <p:spPr>
          <a:xfrm flipH="1" rot="10800000">
            <a:off x="3821973" y="2931186"/>
            <a:ext cx="2678100" cy="921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7"/>
          <p:cNvSpPr txBox="1"/>
          <p:nvPr/>
        </p:nvSpPr>
        <p:spPr>
          <a:xfrm>
            <a:off x="4211850" y="3558025"/>
            <a:ext cx="1107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Database upgrade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22475" y="1610375"/>
            <a:ext cx="332700" cy="33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7"/>
          <p:cNvCxnSpPr>
            <a:stCxn id="197" idx="3"/>
            <a:endCxn id="160" idx="1"/>
          </p:cNvCxnSpPr>
          <p:nvPr/>
        </p:nvCxnSpPr>
        <p:spPr>
          <a:xfrm>
            <a:off x="1155175" y="1776725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17"/>
          <p:cNvSpPr/>
          <p:nvPr/>
        </p:nvSpPr>
        <p:spPr>
          <a:xfrm>
            <a:off x="1160425" y="1653125"/>
            <a:ext cx="280200" cy="247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777125" y="1843050"/>
            <a:ext cx="668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Public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25" y="2310975"/>
            <a:ext cx="770875" cy="7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775" y="2432563"/>
            <a:ext cx="870275" cy="4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/>
          <p:nvPr/>
        </p:nvSpPr>
        <p:spPr>
          <a:xfrm>
            <a:off x="2919500" y="412700"/>
            <a:ext cx="6006900" cy="44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9500" y="412700"/>
            <a:ext cx="622425" cy="6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7950" y="435250"/>
            <a:ext cx="926300" cy="5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/>
          <p:nvPr/>
        </p:nvSpPr>
        <p:spPr>
          <a:xfrm>
            <a:off x="3278750" y="1322175"/>
            <a:ext cx="2291100" cy="33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3385700" y="4142325"/>
            <a:ext cx="1222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Namespace: ingress-controller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 flipH="1">
            <a:off x="6114250" y="2716488"/>
            <a:ext cx="13473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Namespace:report-gen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8360" y="1281950"/>
            <a:ext cx="393975" cy="39397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4" name="Google Shape;21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4600" y="1947285"/>
            <a:ext cx="513925" cy="497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9957" y="1947275"/>
            <a:ext cx="513931" cy="4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/>
          <p:nvPr/>
        </p:nvSpPr>
        <p:spPr>
          <a:xfrm>
            <a:off x="6152325" y="3092225"/>
            <a:ext cx="2629200" cy="16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6152325" y="4432900"/>
            <a:ext cx="1038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Namespace:cert-mang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2650" y="1693137"/>
            <a:ext cx="393975" cy="38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6525" y="2178337"/>
            <a:ext cx="393975" cy="381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8"/>
          <p:cNvCxnSpPr>
            <a:stCxn id="214" idx="3"/>
            <a:endCxn id="215" idx="1"/>
          </p:cNvCxnSpPr>
          <p:nvPr/>
        </p:nvCxnSpPr>
        <p:spPr>
          <a:xfrm>
            <a:off x="6978525" y="2196218"/>
            <a:ext cx="2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8"/>
          <p:cNvCxnSpPr>
            <a:stCxn id="218" idx="1"/>
            <a:endCxn id="219" idx="1"/>
          </p:cNvCxnSpPr>
          <p:nvPr/>
        </p:nvCxnSpPr>
        <p:spPr>
          <a:xfrm>
            <a:off x="8112650" y="1883968"/>
            <a:ext cx="54000" cy="485100"/>
          </a:xfrm>
          <a:prstGeom prst="bentConnector3">
            <a:avLst>
              <a:gd fmla="val -4409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8"/>
          <p:cNvCxnSpPr>
            <a:stCxn id="215" idx="3"/>
          </p:cNvCxnSpPr>
          <p:nvPr/>
        </p:nvCxnSpPr>
        <p:spPr>
          <a:xfrm flipH="1" rot="10800000">
            <a:off x="7723888" y="2193512"/>
            <a:ext cx="1404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18"/>
          <p:cNvSpPr txBox="1"/>
          <p:nvPr/>
        </p:nvSpPr>
        <p:spPr>
          <a:xfrm>
            <a:off x="6265375" y="2445150"/>
            <a:ext cx="1038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Type:ClusterIP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6386100" y="4181900"/>
            <a:ext cx="1038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7442050" y="2562613"/>
            <a:ext cx="1058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Report-gen app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20850" y="1360379"/>
            <a:ext cx="292125" cy="2829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18"/>
          <p:cNvCxnSpPr>
            <a:stCxn id="226" idx="2"/>
            <a:endCxn id="215" idx="0"/>
          </p:cNvCxnSpPr>
          <p:nvPr/>
        </p:nvCxnSpPr>
        <p:spPr>
          <a:xfrm>
            <a:off x="7466913" y="1643375"/>
            <a:ext cx="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18"/>
          <p:cNvSpPr txBox="1"/>
          <p:nvPr/>
        </p:nvSpPr>
        <p:spPr>
          <a:xfrm>
            <a:off x="7551175" y="4324450"/>
            <a:ext cx="1058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" name="Google Shape;229;p18"/>
          <p:cNvCxnSpPr>
            <a:stCxn id="218" idx="0"/>
          </p:cNvCxnSpPr>
          <p:nvPr/>
        </p:nvCxnSpPr>
        <p:spPr>
          <a:xfrm rot="10800000">
            <a:off x="8307538" y="1574337"/>
            <a:ext cx="2100" cy="1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18"/>
          <p:cNvSpPr txBox="1"/>
          <p:nvPr/>
        </p:nvSpPr>
        <p:spPr>
          <a:xfrm>
            <a:off x="7866125" y="1422500"/>
            <a:ext cx="12228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 comp-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Intermediate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pod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20062" y="2421100"/>
            <a:ext cx="561000" cy="56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2" name="Google Shape;232;p18"/>
          <p:cNvCxnSpPr>
            <a:stCxn id="205" idx="3"/>
            <a:endCxn id="231" idx="1"/>
          </p:cNvCxnSpPr>
          <p:nvPr/>
        </p:nvCxnSpPr>
        <p:spPr>
          <a:xfrm>
            <a:off x="877900" y="270160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8"/>
          <p:cNvCxnSpPr>
            <a:stCxn id="231" idx="3"/>
            <a:endCxn id="206" idx="1"/>
          </p:cNvCxnSpPr>
          <p:nvPr/>
        </p:nvCxnSpPr>
        <p:spPr>
          <a:xfrm flipH="1" rot="10800000">
            <a:off x="1681062" y="2681500"/>
            <a:ext cx="2547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18"/>
          <p:cNvSpPr txBox="1"/>
          <p:nvPr/>
        </p:nvSpPr>
        <p:spPr>
          <a:xfrm>
            <a:off x="107025" y="3026525"/>
            <a:ext cx="743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Route53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977025" y="2975375"/>
            <a:ext cx="12840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Internet Gateway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1879825" y="2902700"/>
            <a:ext cx="10029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L7 load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balancer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" name="Google Shape;237;p18"/>
          <p:cNvCxnSpPr>
            <a:stCxn id="213" idx="2"/>
            <a:endCxn id="214" idx="0"/>
          </p:cNvCxnSpPr>
          <p:nvPr/>
        </p:nvCxnSpPr>
        <p:spPr>
          <a:xfrm>
            <a:off x="6445347" y="1675925"/>
            <a:ext cx="2763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18"/>
          <p:cNvSpPr txBox="1"/>
          <p:nvPr/>
        </p:nvSpPr>
        <p:spPr>
          <a:xfrm>
            <a:off x="3884650" y="2859325"/>
            <a:ext cx="1630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ALB ingress controller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9" name="Google Shape;239;p18"/>
          <p:cNvCxnSpPr>
            <a:endCxn id="240" idx="1"/>
          </p:cNvCxnSpPr>
          <p:nvPr/>
        </p:nvCxnSpPr>
        <p:spPr>
          <a:xfrm flipH="1" rot="10800000">
            <a:off x="2805947" y="2655788"/>
            <a:ext cx="13572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1" name="Google Shape;241;p18"/>
          <p:cNvPicPr preferRelativeResize="0"/>
          <p:nvPr/>
        </p:nvPicPr>
        <p:blipFill rotWithShape="1">
          <a:blip r:embed="rId13">
            <a:alphaModFix/>
          </a:blip>
          <a:srcRect b="0" l="50977" r="0" t="0"/>
          <a:stretch/>
        </p:blipFill>
        <p:spPr>
          <a:xfrm>
            <a:off x="4180855" y="2503850"/>
            <a:ext cx="358570" cy="3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067976" y="3701763"/>
            <a:ext cx="714477" cy="3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8"/>
          <p:cNvSpPr txBox="1"/>
          <p:nvPr/>
        </p:nvSpPr>
        <p:spPr>
          <a:xfrm>
            <a:off x="6298175" y="3490700"/>
            <a:ext cx="172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Open source k8s operator which provides ssl certs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4" name="Google Shape;244;p18"/>
          <p:cNvCxnSpPr>
            <a:stCxn id="241" idx="3"/>
            <a:endCxn id="213" idx="1"/>
          </p:cNvCxnSpPr>
          <p:nvPr/>
        </p:nvCxnSpPr>
        <p:spPr>
          <a:xfrm flipH="1" rot="10800000">
            <a:off x="4539425" y="1478900"/>
            <a:ext cx="1708800" cy="1176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8"/>
          <p:cNvCxnSpPr>
            <a:stCxn id="242" idx="3"/>
          </p:cNvCxnSpPr>
          <p:nvPr/>
        </p:nvCxnSpPr>
        <p:spPr>
          <a:xfrm flipH="1" rot="10800000">
            <a:off x="7782453" y="2575900"/>
            <a:ext cx="631200" cy="1316700"/>
          </a:xfrm>
          <a:prstGeom prst="bentConnector2">
            <a:avLst/>
          </a:prstGeom>
          <a:noFill/>
          <a:ln cap="flat" cmpd="sng" w="9525">
            <a:solidFill>
              <a:srgbClr val="00A67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6" name="Google Shape;246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273490" y="3184990"/>
            <a:ext cx="393975" cy="3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8"/>
          <p:cNvSpPr txBox="1"/>
          <p:nvPr/>
        </p:nvSpPr>
        <p:spPr>
          <a:xfrm>
            <a:off x="72675" y="121650"/>
            <a:ext cx="2774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End to End </a:t>
            </a:r>
            <a:r>
              <a:rPr b="1" lang="en">
                <a:solidFill>
                  <a:srgbClr val="00A67D"/>
                </a:solidFill>
                <a:latin typeface="Lato"/>
                <a:ea typeface="Lato"/>
                <a:cs typeface="Lato"/>
                <a:sym typeface="Lato"/>
              </a:rPr>
              <a:t>encrypted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connectivity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p18"/>
          <p:cNvCxnSpPr>
            <a:endCxn id="219" idx="0"/>
          </p:cNvCxnSpPr>
          <p:nvPr/>
        </p:nvCxnSpPr>
        <p:spPr>
          <a:xfrm>
            <a:off x="8309513" y="2074837"/>
            <a:ext cx="54000" cy="1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950" y="4281725"/>
            <a:ext cx="710125" cy="7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550" y="3325775"/>
            <a:ext cx="378925" cy="4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863" y="3514250"/>
            <a:ext cx="378925" cy="4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1810" y="3514238"/>
            <a:ext cx="608170" cy="4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5879" y="1973025"/>
            <a:ext cx="880184" cy="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9"/>
          <p:cNvSpPr/>
          <p:nvPr/>
        </p:nvSpPr>
        <p:spPr>
          <a:xfrm>
            <a:off x="4701425" y="266650"/>
            <a:ext cx="4392900" cy="48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99200" y="217292"/>
            <a:ext cx="680400" cy="42100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9"/>
          <p:cNvSpPr/>
          <p:nvPr/>
        </p:nvSpPr>
        <p:spPr>
          <a:xfrm>
            <a:off x="5345275" y="1345725"/>
            <a:ext cx="3559200" cy="348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5831175" y="1873550"/>
            <a:ext cx="2823000" cy="27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45265" y="1345715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6210100" y="1907475"/>
            <a:ext cx="13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Public subnet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6055725" y="3192750"/>
            <a:ext cx="994500" cy="130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7557525" y="3165125"/>
            <a:ext cx="994500" cy="12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6136150" y="3255150"/>
            <a:ext cx="710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Argo Namespace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7557525" y="3192750"/>
            <a:ext cx="680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 Namespace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075" y="3729021"/>
            <a:ext cx="378925" cy="25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59625" y="3663802"/>
            <a:ext cx="314313" cy="3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94375" y="3525024"/>
            <a:ext cx="393975" cy="38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29750" y="3580708"/>
            <a:ext cx="378925" cy="36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29475" y="4388922"/>
            <a:ext cx="448391" cy="5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063" y="4281725"/>
            <a:ext cx="710125" cy="71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19"/>
          <p:cNvCxnSpPr>
            <a:stCxn id="253" idx="0"/>
            <a:endCxn id="254" idx="2"/>
          </p:cNvCxnSpPr>
          <p:nvPr/>
        </p:nvCxnSpPr>
        <p:spPr>
          <a:xfrm rot="10800000">
            <a:off x="1322013" y="3729125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5" name="Google Shape;275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39175" y="2121927"/>
            <a:ext cx="765700" cy="5735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19"/>
          <p:cNvCxnSpPr>
            <a:stCxn id="254" idx="0"/>
            <a:endCxn id="275" idx="2"/>
          </p:cNvCxnSpPr>
          <p:nvPr/>
        </p:nvCxnSpPr>
        <p:spPr>
          <a:xfrm rot="10800000">
            <a:off x="1322012" y="2695475"/>
            <a:ext cx="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19"/>
          <p:cNvCxnSpPr>
            <a:endCxn id="267" idx="0"/>
          </p:cNvCxnSpPr>
          <p:nvPr/>
        </p:nvCxnSpPr>
        <p:spPr>
          <a:xfrm>
            <a:off x="4154325" y="2298150"/>
            <a:ext cx="3743400" cy="894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19"/>
          <p:cNvCxnSpPr/>
          <p:nvPr/>
        </p:nvCxnSpPr>
        <p:spPr>
          <a:xfrm>
            <a:off x="1704875" y="2408698"/>
            <a:ext cx="155100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19"/>
          <p:cNvCxnSpPr>
            <a:stCxn id="273" idx="3"/>
            <a:endCxn id="272" idx="1"/>
          </p:cNvCxnSpPr>
          <p:nvPr/>
        </p:nvCxnSpPr>
        <p:spPr>
          <a:xfrm>
            <a:off x="2852188" y="4636788"/>
            <a:ext cx="577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19"/>
          <p:cNvCxnSpPr>
            <a:stCxn id="272" idx="0"/>
            <a:endCxn id="255" idx="2"/>
          </p:cNvCxnSpPr>
          <p:nvPr/>
        </p:nvCxnSpPr>
        <p:spPr>
          <a:xfrm flipH="1" rot="10800000">
            <a:off x="3653671" y="3917622"/>
            <a:ext cx="177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19"/>
          <p:cNvCxnSpPr>
            <a:endCxn id="255" idx="1"/>
          </p:cNvCxnSpPr>
          <p:nvPr/>
        </p:nvCxnSpPr>
        <p:spPr>
          <a:xfrm>
            <a:off x="1522563" y="2596275"/>
            <a:ext cx="1959300" cy="1119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9"/>
          <p:cNvCxnSpPr>
            <a:endCxn id="268" idx="1"/>
          </p:cNvCxnSpPr>
          <p:nvPr/>
        </p:nvCxnSpPr>
        <p:spPr>
          <a:xfrm>
            <a:off x="4750475" y="3704941"/>
            <a:ext cx="133560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19"/>
          <p:cNvCxnSpPr>
            <a:endCxn id="265" idx="1"/>
          </p:cNvCxnSpPr>
          <p:nvPr/>
        </p:nvCxnSpPr>
        <p:spPr>
          <a:xfrm flipH="1" rot="10800000">
            <a:off x="7050225" y="3793025"/>
            <a:ext cx="507300" cy="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19"/>
          <p:cNvCxnSpPr>
            <a:stCxn id="265" idx="1"/>
            <a:endCxn id="264" idx="3"/>
          </p:cNvCxnSpPr>
          <p:nvPr/>
        </p:nvCxnSpPr>
        <p:spPr>
          <a:xfrm flipH="1">
            <a:off x="7050225" y="3793025"/>
            <a:ext cx="507300" cy="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19"/>
          <p:cNvCxnSpPr>
            <a:endCxn id="257" idx="2"/>
          </p:cNvCxnSpPr>
          <p:nvPr/>
        </p:nvCxnSpPr>
        <p:spPr>
          <a:xfrm flipH="1" rot="10800000">
            <a:off x="3671371" y="2632325"/>
            <a:ext cx="24600" cy="8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19"/>
          <p:cNvSpPr txBox="1"/>
          <p:nvPr/>
        </p:nvSpPr>
        <p:spPr>
          <a:xfrm>
            <a:off x="1132550" y="4834325"/>
            <a:ext cx="11619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19"/>
          <p:cNvSpPr txBox="1"/>
          <p:nvPr/>
        </p:nvSpPr>
        <p:spPr>
          <a:xfrm>
            <a:off x="370300" y="3874875"/>
            <a:ext cx="88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Application development &amp;commit/push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19"/>
          <p:cNvSpPr txBox="1"/>
          <p:nvPr/>
        </p:nvSpPr>
        <p:spPr>
          <a:xfrm>
            <a:off x="349500" y="3211150"/>
            <a:ext cx="710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Application code repository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9"/>
          <p:cNvSpPr txBox="1"/>
          <p:nvPr/>
        </p:nvSpPr>
        <p:spPr>
          <a:xfrm>
            <a:off x="743800" y="4140050"/>
            <a:ext cx="40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336450" y="2778275"/>
            <a:ext cx="994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Webhook  trigger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1079900" y="1754825"/>
            <a:ext cx="7656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Jenkins CI system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470150" y="2259500"/>
            <a:ext cx="680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Application Build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Docker image build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1984525" y="2848925"/>
            <a:ext cx="8220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Update GitOps repo with new Docker image info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2063025" y="2104425"/>
            <a:ext cx="108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New Docker image push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4750475" y="2104425"/>
            <a:ext cx="108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New Docker image pull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2319575" y="4841075"/>
            <a:ext cx="936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2806525" y="4762800"/>
            <a:ext cx="994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Create manifest file &amp;chart.yaml,values.yaml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2749150" y="3974738"/>
            <a:ext cx="880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Commit/push the created manifest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2978600" y="3613000"/>
            <a:ext cx="710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Manifest Repo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3853050" y="3290673"/>
            <a:ext cx="765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Manifest sync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 Poll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1" name="Google Shape;301;p19"/>
          <p:cNvCxnSpPr>
            <a:stCxn id="256" idx="1"/>
            <a:endCxn id="255" idx="3"/>
          </p:cNvCxnSpPr>
          <p:nvPr/>
        </p:nvCxnSpPr>
        <p:spPr>
          <a:xfrm rot="10800000">
            <a:off x="3860710" y="3715863"/>
            <a:ext cx="3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9"/>
          <p:cNvCxnSpPr/>
          <p:nvPr/>
        </p:nvCxnSpPr>
        <p:spPr>
          <a:xfrm flipH="1" rot="10800000">
            <a:off x="1466575" y="1754250"/>
            <a:ext cx="449100" cy="4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19"/>
          <p:cNvSpPr/>
          <p:nvPr/>
        </p:nvSpPr>
        <p:spPr>
          <a:xfrm>
            <a:off x="1670050" y="1192900"/>
            <a:ext cx="2371800" cy="57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15675" y="1345723"/>
            <a:ext cx="608175" cy="212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602301" y="1311706"/>
            <a:ext cx="507300" cy="28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255864" y="1272089"/>
            <a:ext cx="244182" cy="4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038" y="411600"/>
            <a:ext cx="378925" cy="4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02462" y="367520"/>
            <a:ext cx="577200" cy="43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35599" y="393049"/>
            <a:ext cx="507300" cy="5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45" y="1168945"/>
            <a:ext cx="448400" cy="44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19"/>
          <p:cNvCxnSpPr>
            <a:endCxn id="307" idx="2"/>
          </p:cNvCxnSpPr>
          <p:nvPr/>
        </p:nvCxnSpPr>
        <p:spPr>
          <a:xfrm rot="10800000">
            <a:off x="972500" y="814850"/>
            <a:ext cx="26100" cy="3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9"/>
          <p:cNvCxnSpPr>
            <a:endCxn id="308" idx="1"/>
          </p:cNvCxnSpPr>
          <p:nvPr/>
        </p:nvCxnSpPr>
        <p:spPr>
          <a:xfrm>
            <a:off x="1287362" y="558197"/>
            <a:ext cx="5151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19"/>
          <p:cNvCxnSpPr/>
          <p:nvPr/>
        </p:nvCxnSpPr>
        <p:spPr>
          <a:xfrm>
            <a:off x="2291174" y="612799"/>
            <a:ext cx="6243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19"/>
          <p:cNvCxnSpPr>
            <a:stCxn id="309" idx="3"/>
          </p:cNvCxnSpPr>
          <p:nvPr/>
        </p:nvCxnSpPr>
        <p:spPr>
          <a:xfrm flipH="1" rot="10800000">
            <a:off x="3442899" y="613999"/>
            <a:ext cx="1391400" cy="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19"/>
          <p:cNvSpPr txBox="1"/>
          <p:nvPr/>
        </p:nvSpPr>
        <p:spPr>
          <a:xfrm>
            <a:off x="195225" y="892875"/>
            <a:ext cx="710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commit/push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1132550" y="214800"/>
            <a:ext cx="936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Pulling source code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2217500" y="353950"/>
            <a:ext cx="9945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Integrate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3395925" y="249200"/>
            <a:ext cx="1276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Services creates on AWS cloud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7504600" y="1973025"/>
            <a:ext cx="994500" cy="8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566700" y="2230668"/>
            <a:ext cx="822000" cy="460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19"/>
          <p:cNvCxnSpPr>
            <a:endCxn id="319" idx="2"/>
          </p:cNvCxnSpPr>
          <p:nvPr/>
        </p:nvCxnSpPr>
        <p:spPr>
          <a:xfrm rot="10800000">
            <a:off x="8001850" y="2782425"/>
            <a:ext cx="1101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19"/>
          <p:cNvSpPr/>
          <p:nvPr/>
        </p:nvSpPr>
        <p:spPr>
          <a:xfrm>
            <a:off x="4906925" y="442625"/>
            <a:ext cx="2861700" cy="8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 txBox="1"/>
          <p:nvPr/>
        </p:nvSpPr>
        <p:spPr>
          <a:xfrm>
            <a:off x="4719475" y="225825"/>
            <a:ext cx="11619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Remote state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414901" y="544147"/>
            <a:ext cx="515100" cy="5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344617" y="530330"/>
            <a:ext cx="936300" cy="54273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 txBox="1"/>
          <p:nvPr/>
        </p:nvSpPr>
        <p:spPr>
          <a:xfrm>
            <a:off x="5313450" y="967300"/>
            <a:ext cx="822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S3 state bucket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6468275" y="971475"/>
            <a:ext cx="8802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Lock Table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-404450" y="-40875"/>
            <a:ext cx="2319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CI/CD Pipeline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3052525" y="2564125"/>
            <a:ext cx="108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Docker img,Helm chart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1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242179" y="707000"/>
            <a:ext cx="507301" cy="39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Strategy</a:t>
            </a:r>
            <a:endParaRPr/>
          </a:p>
        </p:txBody>
      </p:sp>
      <p:sp>
        <p:nvSpPr>
          <p:cNvPr id="336" name="Google Shape;336;p20"/>
          <p:cNvSpPr txBox="1"/>
          <p:nvPr>
            <p:ph idx="1" type="subTitle"/>
          </p:nvPr>
        </p:nvSpPr>
        <p:spPr>
          <a:xfrm>
            <a:off x="724950" y="3161525"/>
            <a:ext cx="34419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36"/>
              <a:t>Strategy Type:Rolling Update</a:t>
            </a:r>
            <a:endParaRPr b="1" sz="463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4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23"/>
              <a:t>High availability</a:t>
            </a:r>
            <a:endParaRPr sz="4523"/>
          </a:p>
          <a:p>
            <a:pPr indent="-3004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23"/>
              <a:t>Rollback capability</a:t>
            </a:r>
            <a:endParaRPr sz="4523"/>
          </a:p>
          <a:p>
            <a:pPr indent="-3004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23"/>
              <a:t>Gradual transition</a:t>
            </a:r>
            <a:endParaRPr sz="4523"/>
          </a:p>
        </p:txBody>
      </p:sp>
      <p:sp>
        <p:nvSpPr>
          <p:cNvPr id="337" name="Google Shape;337;p20"/>
          <p:cNvSpPr txBox="1"/>
          <p:nvPr>
            <p:ph idx="2" type="body"/>
          </p:nvPr>
        </p:nvSpPr>
        <p:spPr>
          <a:xfrm>
            <a:off x="5174225" y="1022600"/>
            <a:ext cx="3374400" cy="3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750" y="2754900"/>
            <a:ext cx="3205500" cy="1584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/>
          <p:cNvPicPr preferRelativeResize="0"/>
          <p:nvPr/>
        </p:nvPicPr>
        <p:blipFill rotWithShape="1">
          <a:blip r:embed="rId4">
            <a:alphaModFix/>
          </a:blip>
          <a:srcRect b="45249" l="0" r="48320" t="19142"/>
          <a:stretch/>
        </p:blipFill>
        <p:spPr>
          <a:xfrm>
            <a:off x="5276325" y="1106550"/>
            <a:ext cx="3140924" cy="16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and Performance </a:t>
            </a:r>
            <a:endParaRPr/>
          </a:p>
        </p:txBody>
      </p:sp>
      <p:sp>
        <p:nvSpPr>
          <p:cNvPr id="345" name="Google Shape;345;p21"/>
          <p:cNvSpPr txBox="1"/>
          <p:nvPr>
            <p:ph idx="1" type="subTitle"/>
          </p:nvPr>
        </p:nvSpPr>
        <p:spPr>
          <a:xfrm>
            <a:off x="320525" y="3075425"/>
            <a:ext cx="39453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Horizontal Pod Autoscaler (HPA)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Pod Disruption Budget (PDB)</a:t>
            </a:r>
            <a:endParaRPr/>
          </a:p>
        </p:txBody>
      </p:sp>
      <p:sp>
        <p:nvSpPr>
          <p:cNvPr id="346" name="Google Shape;346;p21"/>
          <p:cNvSpPr txBox="1"/>
          <p:nvPr>
            <p:ph idx="2" type="body"/>
          </p:nvPr>
        </p:nvSpPr>
        <p:spPr>
          <a:xfrm>
            <a:off x="5174225" y="190775"/>
            <a:ext cx="3693300" cy="4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075" y="190775"/>
            <a:ext cx="3441376" cy="19357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8" name="Google Shape;3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750" y="2216000"/>
            <a:ext cx="3105949" cy="272627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1"/>
          <p:cNvSpPr txBox="1"/>
          <p:nvPr/>
        </p:nvSpPr>
        <p:spPr>
          <a:xfrm>
            <a:off x="7477050" y="436025"/>
            <a:ext cx="1130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CPU &amp; memory metrics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