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embeddedFontLs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OpenSans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d198d6a94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6d198d6a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d198d6a9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6d198d6a9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d198d6a94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d198d6a9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d198d6a9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6d198d6a9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d198d6a94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6d198d6a9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d198d6a94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6d198d6a9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d198d6a94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6d198d6a9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d198d6a94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6d198d6a9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d198d6a94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6d198d6a9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d198d6a94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6d198d6a9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6d198d6a94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6d198d6a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d198d6a94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6d198d6a9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d198d6a94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6d198d6a9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d198d6a94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6d198d6a9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d198d6a94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6d198d6a9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6d198d6a94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6d198d6a9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6d198d6a94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6d198d6a9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6d198d6a94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6d198d6a9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6d198d6a94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6d198d6a9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6d198d6a94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6d198d6a9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6d198d6a94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6d198d6a9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6d198d6a94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6d198d6a9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6d198d6a94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6d198d6a9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6d198d6a94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6d198d6a9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6d198d6a94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6d198d6a9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6d198d6a94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6d198d6a9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d198d6a9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d198d6a9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3" name="Google Shape;83;p11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0" name="Google Shape;90;p12"/>
          <p:cNvCxnSpPr/>
          <p:nvPr/>
        </p:nvCxnSpPr>
        <p:spPr>
          <a:xfrm flipH="1" rot="10800000">
            <a:off x="8313" y="261865"/>
            <a:ext cx="11353802" cy="1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3" name="Google Shape;103;p14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715890" y="1701425"/>
            <a:ext cx="0" cy="5148262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4" name="Google Shape;54;p7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0" name="Google Shape;60;p8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8" name="Google Shape;68;p9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6" name="Google Shape;76;p10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33.png"/><Relationship Id="rId6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8888/notebooks/Downloads/Predicting%20Auto%20Loan%20Approval%20(1).ipynb#2.-Understanding-Your-Variables" TargetMode="External"/><Relationship Id="rId4" Type="http://schemas.openxmlformats.org/officeDocument/2006/relationships/hyperlink" Target="http://localhost:8888/notebooks/Downloads/Predicting%20Auto%20Loan%20Approval%20(1).ipynb#3.-Data-Wrangling" TargetMode="External"/><Relationship Id="rId5" Type="http://schemas.openxmlformats.org/officeDocument/2006/relationships/hyperlink" Target="http://localhost:8888/notebooks/Downloads/Predicting%20Auto%20Loan%20Approval%20(1).ipynb#5.-Data-Transform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Graph on document with pen" id="110" name="Google Shape;110;p15"/>
          <p:cNvPicPr preferRelativeResize="0"/>
          <p:nvPr/>
        </p:nvPicPr>
        <p:blipFill rotWithShape="1">
          <a:blip r:embed="rId3">
            <a:alphaModFix amt="35000"/>
          </a:blip>
          <a:srcRect b="14618" l="0" r="-2" t="983"/>
          <a:stretch/>
        </p:blipFill>
        <p:spPr>
          <a:xfrm>
            <a:off x="20" y="1706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type="ctrTitle"/>
          </p:nvPr>
        </p:nvSpPr>
        <p:spPr>
          <a:xfrm>
            <a:off x="0" y="891175"/>
            <a:ext cx="12192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</a:pPr>
            <a:br>
              <a:rPr lang="en-GB" sz="6600">
                <a:solidFill>
                  <a:srgbClr val="FFFFFF"/>
                </a:solidFill>
              </a:rPr>
            </a:br>
            <a:r>
              <a:rPr lang="en-GB" sz="7377">
                <a:solidFill>
                  <a:srgbClr val="FFFFFF"/>
                </a:solidFill>
              </a:rPr>
              <a:t>Predicting Auto Loan</a:t>
            </a:r>
            <a:endParaRPr sz="7377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9457"/>
              <a:buFont typeface="Open Sans"/>
              <a:buNone/>
            </a:pPr>
            <a:r>
              <a:rPr lang="en-GB" sz="7377">
                <a:solidFill>
                  <a:srgbClr val="FFFFFF"/>
                </a:solidFill>
              </a:rPr>
              <a:t>                 Approval </a:t>
            </a:r>
            <a:br>
              <a:rPr b="0" lang="en-GB"/>
            </a:br>
            <a:endParaRPr sz="6600">
              <a:solidFill>
                <a:srgbClr val="FFFFFF"/>
              </a:solidFill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>
            <a:off x="8878" y="806470"/>
            <a:ext cx="8453437" cy="0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13" name="Google Shape;113;p15"/>
          <p:cNvSpPr/>
          <p:nvPr/>
        </p:nvSpPr>
        <p:spPr>
          <a:xfrm>
            <a:off x="11174340" y="1225788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1534855" y="1685867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0987962" y="2175690"/>
            <a:ext cx="95759" cy="95759"/>
          </a:xfrm>
          <a:custGeom>
            <a:rect b="b" l="l" r="r" t="t"/>
            <a:pathLst>
              <a:path extrusionOk="0"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6" name="Google Shape;116;p15"/>
          <p:cNvCxnSpPr/>
          <p:nvPr/>
        </p:nvCxnSpPr>
        <p:spPr>
          <a:xfrm>
            <a:off x="8903" y="5189970"/>
            <a:ext cx="8453400" cy="0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17" name="Google Shape;117;p15"/>
          <p:cNvSpPr txBox="1"/>
          <p:nvPr/>
        </p:nvSpPr>
        <p:spPr>
          <a:xfrm>
            <a:off x="340900" y="5534525"/>
            <a:ext cx="617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Rajiv Ranjan Jha, Data Scientist</a:t>
            </a:r>
            <a:endParaRPr b="1" sz="2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50" y="0"/>
            <a:ext cx="114500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1203960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9600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9599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9601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16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23" name="Google Shape;12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tack of magazines on table" id="124" name="Google Shape;124;p16"/>
          <p:cNvPicPr preferRelativeResize="0"/>
          <p:nvPr/>
        </p:nvPicPr>
        <p:blipFill rotWithShape="1">
          <a:blip r:embed="rId3">
            <a:alphaModFix/>
          </a:blip>
          <a:srcRect b="1562" l="0" r="-2" t="141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803"/>
                </a:srgbClr>
              </a:gs>
              <a:gs pos="100000">
                <a:srgbClr val="000000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3314314" y="307445"/>
            <a:ext cx="4023360" cy="801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"/>
              <a:buNone/>
            </a:pPr>
            <a:r>
              <a:rPr b="1" lang="en-GB" sz="2600" cap="none">
                <a:solidFill>
                  <a:schemeClr val="dk1"/>
                </a:solidFill>
              </a:rPr>
              <a:t>      </a:t>
            </a:r>
            <a:r>
              <a:rPr b="1" i="0" lang="en-GB" sz="26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CONTENTS</a:t>
            </a:r>
            <a:endParaRPr b="1" i="0" sz="2600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7" name="Google Shape;127;p16"/>
          <p:cNvGrpSpPr/>
          <p:nvPr/>
        </p:nvGrpSpPr>
        <p:grpSpPr>
          <a:xfrm>
            <a:off x="763725" y="1114050"/>
            <a:ext cx="6796189" cy="5058366"/>
            <a:chOff x="0" y="564"/>
            <a:chExt cx="6796189" cy="4625426"/>
          </a:xfrm>
        </p:grpSpPr>
        <p:cxnSp>
          <p:nvCxnSpPr>
            <p:cNvPr id="128" name="Google Shape;128;p16"/>
            <p:cNvCxnSpPr/>
            <p:nvPr/>
          </p:nvCxnSpPr>
          <p:spPr>
            <a:xfrm>
              <a:off x="0" y="564"/>
              <a:ext cx="6796189" cy="0"/>
            </a:xfrm>
            <a:prstGeom prst="straightConnector1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9" name="Google Shape;129;p16"/>
            <p:cNvSpPr/>
            <p:nvPr/>
          </p:nvSpPr>
          <p:spPr>
            <a:xfrm>
              <a:off x="0" y="564"/>
              <a:ext cx="6796189" cy="5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0" y="564"/>
              <a:ext cx="6796189" cy="5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Open Sans"/>
                <a:buNone/>
              </a:pPr>
              <a:r>
                <a:rPr b="1" lang="en-GB" sz="23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INTRODUCTION</a:t>
              </a:r>
              <a:endParaRPr/>
            </a:p>
          </p:txBody>
        </p:sp>
        <p:cxnSp>
          <p:nvCxnSpPr>
            <p:cNvPr id="131" name="Google Shape;131;p16"/>
            <p:cNvCxnSpPr/>
            <p:nvPr/>
          </p:nvCxnSpPr>
          <p:spPr>
            <a:xfrm>
              <a:off x="0" y="514501"/>
              <a:ext cx="6796189" cy="0"/>
            </a:xfrm>
            <a:prstGeom prst="straightConnector1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2" name="Google Shape;132;p16"/>
            <p:cNvSpPr/>
            <p:nvPr/>
          </p:nvSpPr>
          <p:spPr>
            <a:xfrm>
              <a:off x="0" y="514501"/>
              <a:ext cx="6796189" cy="5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0" y="514501"/>
              <a:ext cx="6796189" cy="5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Open Sans"/>
                <a:buNone/>
              </a:pPr>
              <a:r>
                <a:rPr b="1" lang="en-GB" sz="23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ABSTRACT</a:t>
              </a:r>
              <a:endParaRPr b="0" i="0" sz="2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34" name="Google Shape;134;p16"/>
            <p:cNvCxnSpPr/>
            <p:nvPr/>
          </p:nvCxnSpPr>
          <p:spPr>
            <a:xfrm>
              <a:off x="0" y="1028437"/>
              <a:ext cx="6796189" cy="0"/>
            </a:xfrm>
            <a:prstGeom prst="straightConnector1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5" name="Google Shape;135;p16"/>
            <p:cNvSpPr/>
            <p:nvPr/>
          </p:nvSpPr>
          <p:spPr>
            <a:xfrm>
              <a:off x="0" y="1028437"/>
              <a:ext cx="6796189" cy="5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0" y="1028437"/>
              <a:ext cx="6796189" cy="5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Open Sans"/>
                <a:buNone/>
              </a:pPr>
              <a:r>
                <a:rPr b="1" i="0" lang="en-GB" sz="23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SCOPE OF OUR PROJECT</a:t>
              </a:r>
              <a:endParaRPr b="0" i="0" sz="2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37" name="Google Shape;137;p16"/>
            <p:cNvCxnSpPr/>
            <p:nvPr/>
          </p:nvCxnSpPr>
          <p:spPr>
            <a:xfrm>
              <a:off x="0" y="1542373"/>
              <a:ext cx="6796189" cy="0"/>
            </a:xfrm>
            <a:prstGeom prst="straightConnector1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8" name="Google Shape;138;p16"/>
            <p:cNvSpPr/>
            <p:nvPr/>
          </p:nvSpPr>
          <p:spPr>
            <a:xfrm>
              <a:off x="0" y="1542373"/>
              <a:ext cx="6796189" cy="5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0" y="1542373"/>
              <a:ext cx="6796189" cy="5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Open Sans"/>
                <a:buNone/>
              </a:pPr>
              <a:r>
                <a:rPr b="1" i="0" lang="en-GB" sz="23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MODELS  USED</a:t>
              </a:r>
              <a:endParaRPr b="0" i="0" sz="2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40" name="Google Shape;140;p16"/>
            <p:cNvCxnSpPr/>
            <p:nvPr/>
          </p:nvCxnSpPr>
          <p:spPr>
            <a:xfrm>
              <a:off x="0" y="2056309"/>
              <a:ext cx="6796189" cy="0"/>
            </a:xfrm>
            <a:prstGeom prst="straightConnector1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1" name="Google Shape;141;p16"/>
            <p:cNvSpPr/>
            <p:nvPr/>
          </p:nvSpPr>
          <p:spPr>
            <a:xfrm>
              <a:off x="0" y="2056309"/>
              <a:ext cx="6796189" cy="5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0" y="2056309"/>
              <a:ext cx="6796189" cy="5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Open Sans"/>
                <a:buNone/>
              </a:pPr>
              <a:r>
                <a:rPr b="1" i="0" lang="en-GB" sz="23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LIBRARIES</a:t>
              </a:r>
              <a:endParaRPr b="0" i="0" sz="2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43" name="Google Shape;143;p16"/>
            <p:cNvCxnSpPr/>
            <p:nvPr/>
          </p:nvCxnSpPr>
          <p:spPr>
            <a:xfrm>
              <a:off x="0" y="2570246"/>
              <a:ext cx="6796189" cy="0"/>
            </a:xfrm>
            <a:prstGeom prst="straightConnector1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4" name="Google Shape;144;p16"/>
            <p:cNvSpPr/>
            <p:nvPr/>
          </p:nvSpPr>
          <p:spPr>
            <a:xfrm>
              <a:off x="0" y="2570246"/>
              <a:ext cx="6796189" cy="5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0" y="2570246"/>
              <a:ext cx="6796189" cy="5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Open Sans"/>
                <a:buNone/>
              </a:pPr>
              <a:r>
                <a:rPr b="1" i="0" lang="en-GB" sz="23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THE PROCESS OF MODELING THE DATA</a:t>
              </a:r>
              <a:endParaRPr b="0" i="0" sz="2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46" name="Google Shape;146;p16"/>
            <p:cNvCxnSpPr/>
            <p:nvPr/>
          </p:nvCxnSpPr>
          <p:spPr>
            <a:xfrm>
              <a:off x="0" y="3084182"/>
              <a:ext cx="6796189" cy="0"/>
            </a:xfrm>
            <a:prstGeom prst="straightConnector1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7" name="Google Shape;147;p16"/>
            <p:cNvSpPr/>
            <p:nvPr/>
          </p:nvSpPr>
          <p:spPr>
            <a:xfrm>
              <a:off x="0" y="3084182"/>
              <a:ext cx="6796189" cy="5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0" y="3084182"/>
              <a:ext cx="6796189" cy="5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Open Sans"/>
                <a:buNone/>
              </a:pPr>
              <a:r>
                <a:rPr b="1" i="0" lang="en-GB" sz="23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ATTRIBUTES IN THE DATASET</a:t>
              </a:r>
              <a:endParaRPr b="0" i="0" sz="2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49" name="Google Shape;149;p16"/>
            <p:cNvCxnSpPr/>
            <p:nvPr/>
          </p:nvCxnSpPr>
          <p:spPr>
            <a:xfrm>
              <a:off x="0" y="3598118"/>
              <a:ext cx="6796189" cy="0"/>
            </a:xfrm>
            <a:prstGeom prst="straightConnector1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0" name="Google Shape;150;p16"/>
            <p:cNvSpPr/>
            <p:nvPr/>
          </p:nvSpPr>
          <p:spPr>
            <a:xfrm>
              <a:off x="0" y="3598118"/>
              <a:ext cx="6796189" cy="5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0" y="3598118"/>
              <a:ext cx="6796189" cy="5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Open Sans"/>
                <a:buNone/>
              </a:pPr>
              <a:r>
                <a:rPr b="1" i="0" lang="en-GB" sz="23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REFERENCE</a:t>
              </a:r>
              <a:endParaRPr b="0" i="0" sz="2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52" name="Google Shape;152;p16"/>
            <p:cNvCxnSpPr/>
            <p:nvPr/>
          </p:nvCxnSpPr>
          <p:spPr>
            <a:xfrm>
              <a:off x="0" y="4112054"/>
              <a:ext cx="6796189" cy="0"/>
            </a:xfrm>
            <a:prstGeom prst="straightConnector1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3" name="Google Shape;153;p16"/>
            <p:cNvSpPr/>
            <p:nvPr/>
          </p:nvSpPr>
          <p:spPr>
            <a:xfrm>
              <a:off x="0" y="4112054"/>
              <a:ext cx="6796189" cy="5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0" y="4112054"/>
              <a:ext cx="6796189" cy="5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Open Sans"/>
                <a:buNone/>
              </a:pPr>
              <a:r>
                <a:rPr b="1" i="0" lang="en-GB" sz="23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CONCLUSION</a:t>
              </a:r>
              <a:endParaRPr b="0" i="0" sz="2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12192000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9601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118872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525" y="0"/>
            <a:ext cx="9324475" cy="5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7"/>
          <p:cNvSpPr txBox="1"/>
          <p:nvPr/>
        </p:nvSpPr>
        <p:spPr>
          <a:xfrm>
            <a:off x="741950" y="4912800"/>
            <a:ext cx="34491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AutoApproved</a:t>
            </a:r>
            <a:endParaRPr b="1" sz="28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Approved -</a:t>
            </a:r>
            <a:r>
              <a:rPr lang="en-GB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17987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Rejected</a:t>
            </a:r>
            <a:r>
              <a:rPr lang="en-GB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-    11407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/>
          <p:nvPr/>
        </p:nvSpPr>
        <p:spPr>
          <a:xfrm>
            <a:off x="1035050" y="389467"/>
            <a:ext cx="1492249" cy="68791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E38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Gradient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Boosting</a:t>
            </a: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6977592" y="394758"/>
            <a:ext cx="1926165" cy="68791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E38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4961467" y="389467"/>
            <a:ext cx="1481665" cy="68791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E38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XGBoost</a:t>
            </a: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2977092" y="394758"/>
            <a:ext cx="1481665" cy="68791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E38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RANDOM FOREST</a:t>
            </a: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4601633" y="2154173"/>
            <a:ext cx="1629832" cy="1217083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5E38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8205258" y="5612341"/>
            <a:ext cx="1640416" cy="9101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E38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PREDICTION</a:t>
            </a: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8210550" y="3892550"/>
            <a:ext cx="1640416" cy="9101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E38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BEST MODELS</a:t>
            </a: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8205258" y="2310342"/>
            <a:ext cx="1640416" cy="9101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E38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MODELS</a:t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1236133" y="3892550"/>
            <a:ext cx="1661582" cy="9101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E38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4617508" y="3887259"/>
            <a:ext cx="1481666" cy="9101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E38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TESTING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1236133" y="2305050"/>
            <a:ext cx="2402415" cy="10159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5E38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PREPROCESSING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AND CLEANING</a:t>
            </a:r>
            <a:endParaRPr/>
          </a:p>
        </p:txBody>
      </p:sp>
      <p:cxnSp>
        <p:nvCxnSpPr>
          <p:cNvPr id="377" name="Google Shape;377;p38"/>
          <p:cNvCxnSpPr/>
          <p:nvPr/>
        </p:nvCxnSpPr>
        <p:spPr>
          <a:xfrm>
            <a:off x="1802341" y="1040342"/>
            <a:ext cx="2787651" cy="12213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8" name="Google Shape;378;p38"/>
          <p:cNvCxnSpPr/>
          <p:nvPr/>
        </p:nvCxnSpPr>
        <p:spPr>
          <a:xfrm>
            <a:off x="4008967" y="1077383"/>
            <a:ext cx="967316" cy="11154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9" name="Google Shape;379;p38"/>
          <p:cNvCxnSpPr/>
          <p:nvPr/>
        </p:nvCxnSpPr>
        <p:spPr>
          <a:xfrm flipH="1">
            <a:off x="5521325" y="1093260"/>
            <a:ext cx="122766" cy="105198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0" name="Google Shape;380;p38"/>
          <p:cNvCxnSpPr/>
          <p:nvPr/>
        </p:nvCxnSpPr>
        <p:spPr>
          <a:xfrm flipH="1">
            <a:off x="6151034" y="1077383"/>
            <a:ext cx="1413933" cy="118956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1" name="Google Shape;381;p38"/>
          <p:cNvCxnSpPr/>
          <p:nvPr/>
        </p:nvCxnSpPr>
        <p:spPr>
          <a:xfrm>
            <a:off x="3638550" y="2918883"/>
            <a:ext cx="988483" cy="1481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2" name="Google Shape;382;p38"/>
          <p:cNvCxnSpPr/>
          <p:nvPr/>
        </p:nvCxnSpPr>
        <p:spPr>
          <a:xfrm>
            <a:off x="6268509" y="2860675"/>
            <a:ext cx="1919816" cy="423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3" name="Google Shape;383;p38"/>
          <p:cNvCxnSpPr/>
          <p:nvPr/>
        </p:nvCxnSpPr>
        <p:spPr>
          <a:xfrm>
            <a:off x="2892425" y="4342342"/>
            <a:ext cx="1655233" cy="423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4" name="Google Shape;384;p38"/>
          <p:cNvCxnSpPr/>
          <p:nvPr/>
        </p:nvCxnSpPr>
        <p:spPr>
          <a:xfrm>
            <a:off x="6093883" y="4337050"/>
            <a:ext cx="2120900" cy="1481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5" name="Google Shape;385;p38"/>
          <p:cNvCxnSpPr/>
          <p:nvPr/>
        </p:nvCxnSpPr>
        <p:spPr>
          <a:xfrm>
            <a:off x="8956675" y="3220508"/>
            <a:ext cx="4234" cy="6709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6" name="Google Shape;386;p38"/>
          <p:cNvCxnSpPr/>
          <p:nvPr/>
        </p:nvCxnSpPr>
        <p:spPr>
          <a:xfrm flipH="1">
            <a:off x="8902700" y="4813301"/>
            <a:ext cx="6350" cy="7979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7" name="Google Shape;387;p38"/>
          <p:cNvSpPr txBox="1"/>
          <p:nvPr/>
        </p:nvSpPr>
        <p:spPr>
          <a:xfrm>
            <a:off x="1163108" y="5608108"/>
            <a:ext cx="3632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CONTENT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DIAGRAM</a:t>
            </a:r>
            <a:endParaRPr/>
          </a:p>
        </p:txBody>
      </p:sp>
      <p:cxnSp>
        <p:nvCxnSpPr>
          <p:cNvPr id="388" name="Google Shape;388;p38"/>
          <p:cNvCxnSpPr/>
          <p:nvPr/>
        </p:nvCxnSpPr>
        <p:spPr>
          <a:xfrm rot="10800000">
            <a:off x="1802341" y="3321049"/>
            <a:ext cx="0" cy="56621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39"/>
          <p:cNvSpPr txBox="1"/>
          <p:nvPr>
            <p:ph type="title"/>
          </p:nvPr>
        </p:nvSpPr>
        <p:spPr>
          <a:xfrm>
            <a:off x="479394" y="1062487"/>
            <a:ext cx="3939688" cy="5583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</a:pPr>
            <a:r>
              <a:rPr lang="en-GB" sz="4000">
                <a:solidFill>
                  <a:schemeClr val="lt1"/>
                </a:solidFill>
              </a:rPr>
              <a:t>         MODELS USED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11433111" y="696037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39"/>
          <p:cNvSpPr/>
          <p:nvPr/>
        </p:nvSpPr>
        <p:spPr>
          <a:xfrm>
            <a:off x="11791891" y="925332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7" name="Google Shape;397;p39"/>
          <p:cNvCxnSpPr/>
          <p:nvPr/>
        </p:nvCxnSpPr>
        <p:spPr>
          <a:xfrm>
            <a:off x="4728053" y="1132114"/>
            <a:ext cx="0" cy="5717573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98" name="Google Shape;398;p39"/>
          <p:cNvSpPr/>
          <p:nvPr/>
        </p:nvSpPr>
        <p:spPr>
          <a:xfrm>
            <a:off x="11417571" y="1440476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5108535" y="1197873"/>
            <a:ext cx="6245265" cy="5335200"/>
            <a:chOff x="0" y="127073"/>
            <a:chExt cx="6245265" cy="5335200"/>
          </a:xfrm>
        </p:grpSpPr>
        <p:sp>
          <p:nvSpPr>
            <p:cNvPr id="400" name="Google Shape;400;p39"/>
            <p:cNvSpPr/>
            <p:nvPr/>
          </p:nvSpPr>
          <p:spPr>
            <a:xfrm>
              <a:off x="0" y="422273"/>
              <a:ext cx="6245265" cy="50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233D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312263" y="127073"/>
              <a:ext cx="4371685" cy="590400"/>
            </a:xfrm>
            <a:prstGeom prst="roundRect">
              <a:avLst>
                <a:gd fmla="val 16667" name="adj"/>
              </a:avLst>
            </a:prstGeom>
            <a:solidFill>
              <a:srgbClr val="233D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 txBox="1"/>
            <p:nvPr/>
          </p:nvSpPr>
          <p:spPr>
            <a:xfrm>
              <a:off x="341084" y="155894"/>
              <a:ext cx="4314043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225" spcFirstLastPara="1" rIns="165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b="0"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Logistic Regression</a:t>
              </a:r>
              <a:endPara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0" y="1329473"/>
              <a:ext cx="6245265" cy="50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312263" y="1034273"/>
              <a:ext cx="4371685" cy="59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 txBox="1"/>
            <p:nvPr/>
          </p:nvSpPr>
          <p:spPr>
            <a:xfrm>
              <a:off x="341084" y="1063094"/>
              <a:ext cx="4314043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225" spcFirstLastPara="1" rIns="165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b="0"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Random Forest Classifier</a:t>
              </a:r>
              <a:endPara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0" y="2236673"/>
              <a:ext cx="6245265" cy="50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FE8F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312263" y="1941473"/>
              <a:ext cx="4371685" cy="590400"/>
            </a:xfrm>
            <a:prstGeom prst="roundRect">
              <a:avLst>
                <a:gd fmla="val 16667" name="adj"/>
              </a:avLst>
            </a:prstGeom>
            <a:solidFill>
              <a:srgbClr val="FE8F2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 txBox="1"/>
            <p:nvPr/>
          </p:nvSpPr>
          <p:spPr>
            <a:xfrm>
              <a:off x="341084" y="1970294"/>
              <a:ext cx="4314043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225" spcFirstLastPara="1" rIns="165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b="0"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XGB Classifier</a:t>
              </a:r>
              <a:endPara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0" y="3143873"/>
              <a:ext cx="6245265" cy="50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312263" y="2848673"/>
              <a:ext cx="4371685" cy="590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 txBox="1"/>
            <p:nvPr/>
          </p:nvSpPr>
          <p:spPr>
            <a:xfrm>
              <a:off x="341084" y="2877494"/>
              <a:ext cx="4314043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225" spcFirstLastPara="1" rIns="165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b="0"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Gradient Boosting Classifier</a:t>
              </a:r>
              <a:endPara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0" y="4051073"/>
              <a:ext cx="6245265" cy="50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1A97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312263" y="3755873"/>
              <a:ext cx="4371685" cy="590400"/>
            </a:xfrm>
            <a:prstGeom prst="roundRect">
              <a:avLst>
                <a:gd fmla="val 16667" name="adj"/>
              </a:avLst>
            </a:prstGeom>
            <a:solidFill>
              <a:srgbClr val="1A97F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 txBox="1"/>
            <p:nvPr/>
          </p:nvSpPr>
          <p:spPr>
            <a:xfrm>
              <a:off x="341084" y="3784694"/>
              <a:ext cx="4314043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225" spcFirstLastPara="1" rIns="165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b="0" i="0"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KNN</a:t>
              </a:r>
              <a:endPara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0" y="4958273"/>
              <a:ext cx="6245265" cy="50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233D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312263" y="4663073"/>
              <a:ext cx="4371685" cy="590400"/>
            </a:xfrm>
            <a:prstGeom prst="roundRect">
              <a:avLst>
                <a:gd fmla="val 16667" name="adj"/>
              </a:avLst>
            </a:prstGeom>
            <a:solidFill>
              <a:srgbClr val="233D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 txBox="1"/>
            <p:nvPr/>
          </p:nvSpPr>
          <p:spPr>
            <a:xfrm>
              <a:off x="341084" y="4691894"/>
              <a:ext cx="4314043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225" spcFirstLastPara="1" rIns="165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b="0" i="0"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Gaussian Naive Bayes Classifier</a:t>
              </a:r>
              <a:endPara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4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"/>
          <p:cNvSpPr txBox="1"/>
          <p:nvPr/>
        </p:nvSpPr>
        <p:spPr>
          <a:xfrm>
            <a:off x="1475317" y="67098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 :</a:t>
            </a:r>
            <a:endParaRPr/>
          </a:p>
        </p:txBody>
      </p:sp>
      <p:sp>
        <p:nvSpPr>
          <p:cNvPr id="423" name="Google Shape;423;p40"/>
          <p:cNvSpPr txBox="1"/>
          <p:nvPr/>
        </p:nvSpPr>
        <p:spPr>
          <a:xfrm>
            <a:off x="1798108" y="1300692"/>
            <a:ext cx="4976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LOAN PREDICTION DATASET</a:t>
            </a:r>
            <a:endParaRPr/>
          </a:p>
        </p:txBody>
      </p:sp>
      <p:pic>
        <p:nvPicPr>
          <p:cNvPr id="424" name="Google Shape;4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275"/>
            <a:ext cx="12192000" cy="675772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0"/>
          <p:cNvSpPr txBox="1"/>
          <p:nvPr/>
        </p:nvSpPr>
        <p:spPr>
          <a:xfrm>
            <a:off x="9204300" y="974013"/>
            <a:ext cx="29877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 1: Logistic Regression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7158800" y="4572000"/>
            <a:ext cx="49128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lang="en-GB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Precision  0(0.64), 1(0.61)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lang="en-GB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Recall        0(0.58), 1(0.67)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lang="en-GB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F1 Score   0(0.61), 1(0.64)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lang="en-GB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Accuracy  0.62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9600" cy="67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 txBox="1"/>
          <p:nvPr/>
        </p:nvSpPr>
        <p:spPr>
          <a:xfrm>
            <a:off x="7349500" y="4932900"/>
            <a:ext cx="4842600" cy="1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lang="en-GB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Precision  0(0.64), 1(0.62)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lang="en-GB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Recall        0(0.58), 1(0.67)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lang="en-GB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F1 Score   0(0.61), 1(0.64)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lang="en-GB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Accuracy  0.62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7700200" y="1905000"/>
            <a:ext cx="44919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 1: Hyperparameter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          Tuning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2"/>
          <p:cNvSpPr txBox="1"/>
          <p:nvPr/>
        </p:nvSpPr>
        <p:spPr>
          <a:xfrm>
            <a:off x="0" y="40100"/>
            <a:ext cx="402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42"/>
          <p:cNvSpPr txBox="1"/>
          <p:nvPr/>
        </p:nvSpPr>
        <p:spPr>
          <a:xfrm>
            <a:off x="2045350" y="822175"/>
            <a:ext cx="290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 1: ROC</a:t>
            </a:r>
            <a:endParaRPr b="1"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25" y="0"/>
            <a:ext cx="122722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3"/>
          <p:cNvSpPr txBox="1"/>
          <p:nvPr/>
        </p:nvSpPr>
        <p:spPr>
          <a:xfrm>
            <a:off x="6637375" y="661750"/>
            <a:ext cx="5474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 2: Random Forest</a:t>
            </a:r>
            <a:endParaRPr b="1"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479394" y="1062487"/>
            <a:ext cx="3939688" cy="5583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pen Sans"/>
              <a:buNone/>
            </a:pPr>
            <a:r>
              <a:rPr lang="en-GB" sz="2300">
                <a:solidFill>
                  <a:schemeClr val="lt1"/>
                </a:solidFill>
              </a:rPr>
              <a:t>                  ABSTRACT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11433111" y="696037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11791891" y="925332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3" name="Google Shape;163;p17"/>
          <p:cNvCxnSpPr/>
          <p:nvPr/>
        </p:nvCxnSpPr>
        <p:spPr>
          <a:xfrm>
            <a:off x="4728053" y="1132114"/>
            <a:ext cx="0" cy="5717573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64" name="Google Shape;164;p17"/>
          <p:cNvSpPr/>
          <p:nvPr/>
        </p:nvSpPr>
        <p:spPr>
          <a:xfrm>
            <a:off x="11417571" y="1440476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5" name="Google Shape;165;p17"/>
          <p:cNvGrpSpPr/>
          <p:nvPr/>
        </p:nvGrpSpPr>
        <p:grpSpPr>
          <a:xfrm>
            <a:off x="5108535" y="1657998"/>
            <a:ext cx="6245265" cy="4414950"/>
            <a:chOff x="0" y="587198"/>
            <a:chExt cx="6245265" cy="4414950"/>
          </a:xfrm>
        </p:grpSpPr>
        <p:sp>
          <p:nvSpPr>
            <p:cNvPr id="166" name="Google Shape;166;p17"/>
            <p:cNvSpPr/>
            <p:nvPr/>
          </p:nvSpPr>
          <p:spPr>
            <a:xfrm>
              <a:off x="0" y="587198"/>
              <a:ext cx="6245265" cy="1433250"/>
            </a:xfrm>
            <a:prstGeom prst="roundRect">
              <a:avLst>
                <a:gd fmla="val 16667" name="adj"/>
              </a:avLst>
            </a:prstGeom>
            <a:solidFill>
              <a:srgbClr val="233D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9965" y="657163"/>
              <a:ext cx="6105335" cy="1293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rPr>
                <a:t>The number of applications that need an approval is increasing day by day.  </a:t>
              </a:r>
              <a:endParaRPr sz="2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0" y="2078048"/>
              <a:ext cx="6245265" cy="1433250"/>
            </a:xfrm>
            <a:prstGeom prst="roundRect">
              <a:avLst>
                <a:gd fmla="val 16667" name="adj"/>
              </a:avLst>
            </a:prstGeom>
            <a:solidFill>
              <a:srgbClr val="D052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69" name="Google Shape;169;p17"/>
            <p:cNvSpPr txBox="1"/>
            <p:nvPr/>
          </p:nvSpPr>
          <p:spPr>
            <a:xfrm>
              <a:off x="69965" y="2148013"/>
              <a:ext cx="6105335" cy="1293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rPr>
                <a:t>So It is impossible to go through each application manually that need to get approved.</a:t>
              </a:r>
              <a:endParaRPr sz="2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0" y="3568898"/>
              <a:ext cx="6245265" cy="1433250"/>
            </a:xfrm>
            <a:prstGeom prst="roundRect">
              <a:avLst>
                <a:gd fmla="val 16667" name="adj"/>
              </a:avLst>
            </a:prstGeom>
            <a:solidFill>
              <a:srgbClr val="FF82B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69965" y="3638863"/>
              <a:ext cx="6105335" cy="1293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rPr>
                <a:t>So we have developed a machine learning model that will predict the person who is eligible for a loan, based on the previous record of the person whom the loan amount is accredited before.</a:t>
              </a:r>
              <a:endParaRPr sz="2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25"/>
            <a:ext cx="12039600" cy="67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4"/>
          <p:cNvSpPr txBox="1"/>
          <p:nvPr/>
        </p:nvSpPr>
        <p:spPr>
          <a:xfrm>
            <a:off x="2045350" y="822175"/>
            <a:ext cx="2907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 2: ROC</a:t>
            </a:r>
            <a:endParaRPr b="1"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5"/>
          <p:cNvSpPr txBox="1"/>
          <p:nvPr/>
        </p:nvSpPr>
        <p:spPr>
          <a:xfrm>
            <a:off x="7820525" y="461225"/>
            <a:ext cx="43716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 2: Random Forest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Hyper-parameter Tuning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1850"/>
            <a:ext cx="12039600" cy="61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6"/>
          <p:cNvSpPr txBox="1"/>
          <p:nvPr/>
        </p:nvSpPr>
        <p:spPr>
          <a:xfrm>
            <a:off x="2306050" y="40100"/>
            <a:ext cx="86226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</a:t>
            </a:r>
            <a:r>
              <a:rPr b="1" lang="en-GB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 3: XGBOOST</a:t>
            </a:r>
            <a:endParaRPr b="1"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150"/>
            <a:ext cx="12192000" cy="603584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 txBox="1"/>
          <p:nvPr/>
        </p:nvSpPr>
        <p:spPr>
          <a:xfrm>
            <a:off x="2546675" y="40100"/>
            <a:ext cx="70584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 4: Gradient Boosting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850"/>
            <a:ext cx="12191999" cy="61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8"/>
          <p:cNvSpPr txBox="1"/>
          <p:nvPr/>
        </p:nvSpPr>
        <p:spPr>
          <a:xfrm>
            <a:off x="2727150" y="0"/>
            <a:ext cx="68178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b="1" lang="en-GB" sz="3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 5: KNN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1900"/>
            <a:ext cx="12192000" cy="61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9"/>
          <p:cNvSpPr txBox="1"/>
          <p:nvPr/>
        </p:nvSpPr>
        <p:spPr>
          <a:xfrm>
            <a:off x="3669625" y="0"/>
            <a:ext cx="57753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 6: Naive Bayes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1900"/>
            <a:ext cx="12192001" cy="61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0"/>
          <p:cNvSpPr txBox="1"/>
          <p:nvPr/>
        </p:nvSpPr>
        <p:spPr>
          <a:xfrm>
            <a:off x="2275950" y="0"/>
            <a:ext cx="76401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Importance</a:t>
            </a:r>
            <a:endParaRPr b="1" sz="3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0"/>
            <a:ext cx="12192001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1"/>
          <p:cNvSpPr txBox="1"/>
          <p:nvPr/>
        </p:nvSpPr>
        <p:spPr>
          <a:xfrm>
            <a:off x="2626900" y="40100"/>
            <a:ext cx="7138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 Saving and Loading</a:t>
            </a:r>
            <a:endParaRPr b="1" sz="3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52"/>
          <p:cNvSpPr txBox="1"/>
          <p:nvPr/>
        </p:nvSpPr>
        <p:spPr>
          <a:xfrm>
            <a:off x="2646950" y="40000"/>
            <a:ext cx="77403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Model </a:t>
            </a:r>
            <a:r>
              <a:rPr b="1" lang="en-GB" sz="4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Deployment</a:t>
            </a:r>
            <a:endParaRPr b="1" sz="4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1" name="Google Shape;50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0150"/>
            <a:ext cx="12191999" cy="288785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</p:pic>
      <p:pic>
        <p:nvPicPr>
          <p:cNvPr id="502" name="Google Shape;50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02375"/>
            <a:ext cx="12192001" cy="306777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GB"/>
              <a:t>                   CONCLUSION</a:t>
            </a:r>
            <a:endParaRPr/>
          </a:p>
        </p:txBody>
      </p:sp>
      <p:grpSp>
        <p:nvGrpSpPr>
          <p:cNvPr id="508" name="Google Shape;508;p53"/>
          <p:cNvGrpSpPr/>
          <p:nvPr/>
        </p:nvGrpSpPr>
        <p:grpSpPr>
          <a:xfrm>
            <a:off x="1050535" y="2295515"/>
            <a:ext cx="10090929" cy="3411557"/>
            <a:chOff x="212335" y="469890"/>
            <a:chExt cx="10090929" cy="3411557"/>
          </a:xfrm>
        </p:grpSpPr>
        <p:sp>
          <p:nvSpPr>
            <p:cNvPr id="509" name="Google Shape;509;p53"/>
            <p:cNvSpPr/>
            <p:nvPr/>
          </p:nvSpPr>
          <p:spPr>
            <a:xfrm>
              <a:off x="212335" y="469890"/>
              <a:ext cx="1335915" cy="1335915"/>
            </a:xfrm>
            <a:prstGeom prst="ellipse">
              <a:avLst/>
            </a:prstGeom>
            <a:solidFill>
              <a:srgbClr val="D7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3"/>
            <p:cNvSpPr/>
            <p:nvPr/>
          </p:nvSpPr>
          <p:spPr>
            <a:xfrm>
              <a:off x="492877" y="750432"/>
              <a:ext cx="774830" cy="7748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3"/>
            <p:cNvSpPr/>
            <p:nvPr/>
          </p:nvSpPr>
          <p:spPr>
            <a:xfrm>
              <a:off x="1834517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3"/>
            <p:cNvSpPr txBox="1"/>
            <p:nvPr/>
          </p:nvSpPr>
          <p:spPr>
            <a:xfrm>
              <a:off x="1834517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Open Sans"/>
                <a:buNone/>
              </a:pPr>
              <a:r>
                <a:rPr b="1" lang="en-GB" sz="1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We did Exploratory data Analysis on the features of this dataset and saw how each feature is distributed.</a:t>
              </a:r>
              <a:endPara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3" name="Google Shape;513;p53"/>
            <p:cNvSpPr/>
            <p:nvPr/>
          </p:nvSpPr>
          <p:spPr>
            <a:xfrm>
              <a:off x="5532139" y="469890"/>
              <a:ext cx="1335915" cy="1335915"/>
            </a:xfrm>
            <a:prstGeom prst="ellipse">
              <a:avLst/>
            </a:prstGeom>
            <a:solidFill>
              <a:srgbClr val="D7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3"/>
            <p:cNvSpPr/>
            <p:nvPr/>
          </p:nvSpPr>
          <p:spPr>
            <a:xfrm>
              <a:off x="5812681" y="750432"/>
              <a:ext cx="774830" cy="7748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3"/>
            <p:cNvSpPr/>
            <p:nvPr/>
          </p:nvSpPr>
          <p:spPr>
            <a:xfrm>
              <a:off x="7154322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3"/>
            <p:cNvSpPr txBox="1"/>
            <p:nvPr/>
          </p:nvSpPr>
          <p:spPr>
            <a:xfrm>
              <a:off x="7154322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Open Sans"/>
                <a:buNone/>
              </a:pPr>
              <a:r>
                <a:rPr b="1" lang="en-GB" sz="1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We calculated correlation between independent variables and found that applicant income and loan amount have significant relation.</a:t>
              </a:r>
              <a:endPara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7" name="Google Shape;517;p53"/>
            <p:cNvSpPr/>
            <p:nvPr/>
          </p:nvSpPr>
          <p:spPr>
            <a:xfrm>
              <a:off x="212335" y="2545532"/>
              <a:ext cx="1335915" cy="1335915"/>
            </a:xfrm>
            <a:prstGeom prst="ellipse">
              <a:avLst/>
            </a:prstGeom>
            <a:solidFill>
              <a:srgbClr val="D7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3"/>
            <p:cNvSpPr/>
            <p:nvPr/>
          </p:nvSpPr>
          <p:spPr>
            <a:xfrm>
              <a:off x="492877" y="2826074"/>
              <a:ext cx="774830" cy="7748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3"/>
            <p:cNvSpPr/>
            <p:nvPr/>
          </p:nvSpPr>
          <p:spPr>
            <a:xfrm>
              <a:off x="1834517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3"/>
            <p:cNvSpPr txBox="1"/>
            <p:nvPr/>
          </p:nvSpPr>
          <p:spPr>
            <a:xfrm>
              <a:off x="1834517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Open Sans"/>
                <a:buNone/>
              </a:pPr>
              <a:r>
                <a:rPr b="1" lang="en-GB" sz="1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We constructed models taking different variables into account and found it's odds ratio that credit history is creating the most impact on loan giving decision</a:t>
              </a:r>
              <a:endPara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1" name="Google Shape;521;p53"/>
            <p:cNvSpPr/>
            <p:nvPr/>
          </p:nvSpPr>
          <p:spPr>
            <a:xfrm>
              <a:off x="5532139" y="2545532"/>
              <a:ext cx="1335915" cy="1335915"/>
            </a:xfrm>
            <a:prstGeom prst="ellipse">
              <a:avLst/>
            </a:prstGeom>
            <a:solidFill>
              <a:srgbClr val="D7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3"/>
            <p:cNvSpPr/>
            <p:nvPr/>
          </p:nvSpPr>
          <p:spPr>
            <a:xfrm>
              <a:off x="5812681" y="2826074"/>
              <a:ext cx="774830" cy="7748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3"/>
            <p:cNvSpPr/>
            <p:nvPr/>
          </p:nvSpPr>
          <p:spPr>
            <a:xfrm>
              <a:off x="7154322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3"/>
            <p:cNvSpPr txBox="1"/>
            <p:nvPr/>
          </p:nvSpPr>
          <p:spPr>
            <a:xfrm>
              <a:off x="7154322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Open Sans"/>
                <a:buNone/>
              </a:pPr>
              <a:r>
                <a:rPr lang="en-GB" sz="1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We got good accuracy for all the four models</a:t>
              </a:r>
              <a:endParaRPr/>
            </a:p>
          </p:txBody>
        </p:sp>
      </p:grpSp>
      <p:sp>
        <p:nvSpPr>
          <p:cNvPr id="525" name="Google Shape;525;p53"/>
          <p:cNvSpPr txBox="1"/>
          <p:nvPr/>
        </p:nvSpPr>
        <p:spPr>
          <a:xfrm>
            <a:off x="3814233" y="451273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8"/>
          <p:cNvSpPr txBox="1"/>
          <p:nvPr>
            <p:ph type="title"/>
          </p:nvPr>
        </p:nvSpPr>
        <p:spPr>
          <a:xfrm>
            <a:off x="838200" y="365125"/>
            <a:ext cx="98049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en-GB">
                <a:solidFill>
                  <a:schemeClr val="lt1"/>
                </a:solidFill>
              </a:rPr>
              <a:t>                   INTRODUCTION</a:t>
            </a:r>
            <a:endParaRPr/>
          </a:p>
        </p:txBody>
      </p:sp>
      <p:cxnSp>
        <p:nvCxnSpPr>
          <p:cNvPr id="178" name="Google Shape;178;p18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79" name="Google Shape;179;p18"/>
          <p:cNvSpPr/>
          <p:nvPr/>
        </p:nvSpPr>
        <p:spPr>
          <a:xfrm>
            <a:off x="10903882" y="591829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11262662" y="821124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10888342" y="1336268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2" name="Google Shape;182;p18"/>
          <p:cNvGrpSpPr/>
          <p:nvPr/>
        </p:nvGrpSpPr>
        <p:grpSpPr>
          <a:xfrm>
            <a:off x="838200" y="2906192"/>
            <a:ext cx="10515599" cy="2190202"/>
            <a:chOff x="0" y="1080567"/>
            <a:chExt cx="10515599" cy="2190202"/>
          </a:xfrm>
        </p:grpSpPr>
        <p:sp>
          <p:nvSpPr>
            <p:cNvPr id="183" name="Google Shape;183;p18"/>
            <p:cNvSpPr/>
            <p:nvPr/>
          </p:nvSpPr>
          <p:spPr>
            <a:xfrm>
              <a:off x="0" y="1080567"/>
              <a:ext cx="2957512" cy="187802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328612" y="1392749"/>
              <a:ext cx="2957512" cy="187802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 txBox="1"/>
            <p:nvPr/>
          </p:nvSpPr>
          <p:spPr>
            <a:xfrm>
              <a:off x="383617" y="1447754"/>
              <a:ext cx="2847502" cy="1768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Open Sans"/>
                <a:buNone/>
              </a:pPr>
              <a:r>
                <a:rPr lang="en-GB" sz="17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Now a day’s people rely on bank loans to fulfil their needs. The rate of loan applications increases with a very fast speed in recent years. </a:t>
              </a: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3614737" y="1080567"/>
              <a:ext cx="2957512" cy="187802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3943350" y="1392749"/>
              <a:ext cx="2957512" cy="187802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3998355" y="1447754"/>
              <a:ext cx="2847502" cy="1768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Open Sans"/>
                <a:buNone/>
              </a:pPr>
              <a:r>
                <a:rPr lang="en-GB" sz="17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Risk is always involved in approval of loans. The banking officials are very conscious about the payment of the loan amount by its customers. </a:t>
              </a: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7229475" y="1080567"/>
              <a:ext cx="2957512" cy="187802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7558087" y="1392749"/>
              <a:ext cx="2957512" cy="187802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7613092" y="1447754"/>
              <a:ext cx="2847502" cy="1768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Open Sans"/>
                <a:buNone/>
              </a:pPr>
              <a:r>
                <a:rPr lang="en-GB" sz="17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Event after taking lot of precautions and analyzing the loan applicant data, the loan approval decisions are not always correct.</a:t>
              </a: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vector graphics&#10;&#10;Description automatically generated" id="530" name="Google Shape;53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1734" y="817457"/>
            <a:ext cx="7865533" cy="578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GB"/>
              <a:t>SCOPE OF OUR PROJECT</a:t>
            </a:r>
            <a:endParaRPr/>
          </a:p>
        </p:txBody>
      </p:sp>
      <p:grpSp>
        <p:nvGrpSpPr>
          <p:cNvPr id="197" name="Google Shape;197;p19"/>
          <p:cNvGrpSpPr/>
          <p:nvPr/>
        </p:nvGrpSpPr>
        <p:grpSpPr>
          <a:xfrm>
            <a:off x="742950" y="1783823"/>
            <a:ext cx="10515600" cy="4350274"/>
            <a:chOff x="0" y="531"/>
            <a:chExt cx="10515600" cy="4350274"/>
          </a:xfrm>
        </p:grpSpPr>
        <p:sp>
          <p:nvSpPr>
            <p:cNvPr id="198" name="Google Shape;198;p19"/>
            <p:cNvSpPr/>
            <p:nvPr/>
          </p:nvSpPr>
          <p:spPr>
            <a:xfrm>
              <a:off x="0" y="531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rgbClr val="D7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75988" y="280191"/>
              <a:ext cx="683614" cy="6836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435590" y="53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 txBox="1"/>
            <p:nvPr/>
          </p:nvSpPr>
          <p:spPr>
            <a:xfrm>
              <a:off x="1435590" y="53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Our main scope from the project is to make use of pandas, matplotlib, &amp; seaborn libraries from python to extract insights from the data and xgboost, &amp; scikit-learn libraries for machine learning.</a:t>
              </a:r>
              <a:endPara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0" y="1554201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rgbClr val="D7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375988" y="1833861"/>
              <a:ext cx="683614" cy="6836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 txBox="1"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Secondly, to learn how to hypertune the parameters using grid search cross validation for the xgboost machine learning model.</a:t>
              </a:r>
              <a:endPara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0" y="3107870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rgbClr val="D7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375988" y="3387531"/>
              <a:ext cx="683614" cy="6836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And to predict whether the loan applicant can replay the loan or not using voting ensembling techniques of combining the predictions from multiple machine learning algorithms.</a:t>
              </a:r>
              <a:endPara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838200" y="365125"/>
            <a:ext cx="98049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en-GB">
                <a:solidFill>
                  <a:schemeClr val="lt1"/>
                </a:solidFill>
              </a:rPr>
              <a:t>ATTRIBUTES IN THE DATASET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16" name="Google Shape;216;p20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17" name="Google Shape;217;p20"/>
          <p:cNvSpPr/>
          <p:nvPr/>
        </p:nvSpPr>
        <p:spPr>
          <a:xfrm>
            <a:off x="10903882" y="591829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11262662" y="821124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10888342" y="1336268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20"/>
          <p:cNvGrpSpPr/>
          <p:nvPr/>
        </p:nvGrpSpPr>
        <p:grpSpPr>
          <a:xfrm>
            <a:off x="864514" y="1828215"/>
            <a:ext cx="10462970" cy="4346156"/>
            <a:chOff x="26314" y="2590"/>
            <a:chExt cx="10462970" cy="4346156"/>
          </a:xfrm>
        </p:grpSpPr>
        <p:sp>
          <p:nvSpPr>
            <p:cNvPr id="221" name="Google Shape;221;p20"/>
            <p:cNvSpPr/>
            <p:nvPr/>
          </p:nvSpPr>
          <p:spPr>
            <a:xfrm>
              <a:off x="26314" y="2590"/>
              <a:ext cx="1609687" cy="965812"/>
            </a:xfrm>
            <a:prstGeom prst="rect">
              <a:avLst/>
            </a:prstGeom>
            <a:solidFill>
              <a:srgbClr val="233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 txBox="1"/>
            <p:nvPr/>
          </p:nvSpPr>
          <p:spPr>
            <a:xfrm>
              <a:off x="26314" y="2590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ApplNbr</a:t>
              </a:r>
              <a:endPara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796971" y="2590"/>
              <a:ext cx="1609687" cy="965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 txBox="1"/>
            <p:nvPr/>
          </p:nvSpPr>
          <p:spPr>
            <a:xfrm>
              <a:off x="1796971" y="2590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Credit Type</a:t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3567627" y="2590"/>
              <a:ext cx="1609687" cy="965812"/>
            </a:xfrm>
            <a:prstGeom prst="rect">
              <a:avLst/>
            </a:prstGeom>
            <a:solidFill>
              <a:srgbClr val="FE8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 txBox="1"/>
            <p:nvPr/>
          </p:nvSpPr>
          <p:spPr>
            <a:xfrm>
              <a:off x="3567627" y="2590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Job Hours</a:t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5338284" y="2590"/>
              <a:ext cx="1609687" cy="965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0"/>
            <p:cNvSpPr txBox="1"/>
            <p:nvPr/>
          </p:nvSpPr>
          <p:spPr>
            <a:xfrm>
              <a:off x="5338284" y="2590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Income</a:t>
              </a: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7108940" y="2590"/>
              <a:ext cx="1609687" cy="965812"/>
            </a:xfrm>
            <a:prstGeom prst="rect">
              <a:avLst/>
            </a:prstGeom>
            <a:solidFill>
              <a:srgbClr val="1A9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0"/>
            <p:cNvSpPr txBox="1"/>
            <p:nvPr/>
          </p:nvSpPr>
          <p:spPr>
            <a:xfrm>
              <a:off x="7108940" y="2590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LTV</a:t>
              </a: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8879597" y="2590"/>
              <a:ext cx="1609687" cy="965812"/>
            </a:xfrm>
            <a:prstGeom prst="rect">
              <a:avLst/>
            </a:prstGeom>
            <a:solidFill>
              <a:srgbClr val="233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 txBox="1"/>
            <p:nvPr/>
          </p:nvSpPr>
          <p:spPr>
            <a:xfrm>
              <a:off x="8879597" y="2590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Term</a:t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26314" y="1129371"/>
              <a:ext cx="1609687" cy="965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 txBox="1"/>
            <p:nvPr/>
          </p:nvSpPr>
          <p:spPr>
            <a:xfrm>
              <a:off x="26314" y="1129371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Price</a:t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1796971" y="1129371"/>
              <a:ext cx="1609687" cy="965812"/>
            </a:xfrm>
            <a:prstGeom prst="rect">
              <a:avLst/>
            </a:prstGeom>
            <a:solidFill>
              <a:srgbClr val="FE8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 txBox="1"/>
            <p:nvPr/>
          </p:nvSpPr>
          <p:spPr>
            <a:xfrm>
              <a:off x="1796971" y="1129371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Down Payment</a:t>
              </a: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3567627" y="1129371"/>
              <a:ext cx="1609687" cy="965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 txBox="1"/>
            <p:nvPr/>
          </p:nvSpPr>
          <p:spPr>
            <a:xfrm>
              <a:off x="3567627" y="1129371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Book Value</a:t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5338284" y="1129371"/>
              <a:ext cx="1609687" cy="965812"/>
            </a:xfrm>
            <a:prstGeom prst="rect">
              <a:avLst/>
            </a:prstGeom>
            <a:solidFill>
              <a:srgbClr val="1A9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 txBox="1"/>
            <p:nvPr/>
          </p:nvSpPr>
          <p:spPr>
            <a:xfrm>
              <a:off x="5338284" y="1129371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Amount Financed</a:t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7108940" y="1129371"/>
              <a:ext cx="1609687" cy="965812"/>
            </a:xfrm>
            <a:prstGeom prst="rect">
              <a:avLst/>
            </a:prstGeom>
            <a:solidFill>
              <a:srgbClr val="233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 txBox="1"/>
            <p:nvPr/>
          </p:nvSpPr>
          <p:spPr>
            <a:xfrm>
              <a:off x="7108940" y="1129371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APR</a:t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8879597" y="1129371"/>
              <a:ext cx="1609687" cy="965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 txBox="1"/>
            <p:nvPr/>
          </p:nvSpPr>
          <p:spPr>
            <a:xfrm>
              <a:off x="8879597" y="1129371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Monthly Payment</a:t>
              </a: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26314" y="2256153"/>
              <a:ext cx="1609687" cy="965812"/>
            </a:xfrm>
            <a:prstGeom prst="rect">
              <a:avLst/>
            </a:prstGeom>
            <a:solidFill>
              <a:srgbClr val="FE8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 txBox="1"/>
            <p:nvPr/>
          </p:nvSpPr>
          <p:spPr>
            <a:xfrm>
              <a:off x="26314" y="2256153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Monthly Debt</a:t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1796971" y="2256153"/>
              <a:ext cx="1609687" cy="965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 txBox="1"/>
            <p:nvPr/>
          </p:nvSpPr>
          <p:spPr>
            <a:xfrm>
              <a:off x="1796971" y="2256153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No. of Tradelines</a:t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3567627" y="2256153"/>
              <a:ext cx="1609687" cy="965812"/>
            </a:xfrm>
            <a:prstGeom prst="rect">
              <a:avLst/>
            </a:prstGeom>
            <a:solidFill>
              <a:srgbClr val="1A9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 txBox="1"/>
            <p:nvPr/>
          </p:nvSpPr>
          <p:spPr>
            <a:xfrm>
              <a:off x="3567627" y="2256153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FICO</a:t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5338284" y="2256153"/>
              <a:ext cx="1609687" cy="965812"/>
            </a:xfrm>
            <a:prstGeom prst="rect">
              <a:avLst/>
            </a:prstGeom>
            <a:solidFill>
              <a:srgbClr val="233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 txBox="1"/>
            <p:nvPr/>
          </p:nvSpPr>
          <p:spPr>
            <a:xfrm>
              <a:off x="5338284" y="2256153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Clear Fraud Score</a:t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7108940" y="2256153"/>
              <a:ext cx="1609687" cy="965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 txBox="1"/>
            <p:nvPr/>
          </p:nvSpPr>
          <p:spPr>
            <a:xfrm>
              <a:off x="7108940" y="2256153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Vehicle Year</a:t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8879597" y="2256153"/>
              <a:ext cx="1609687" cy="965812"/>
            </a:xfrm>
            <a:prstGeom prst="rect">
              <a:avLst/>
            </a:prstGeom>
            <a:solidFill>
              <a:srgbClr val="FE8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8879597" y="2256153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Vehicle Make</a:t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2682299" y="3382934"/>
              <a:ext cx="1609687" cy="965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 txBox="1"/>
            <p:nvPr/>
          </p:nvSpPr>
          <p:spPr>
            <a:xfrm>
              <a:off x="2682299" y="3382934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Vehicle Age</a:t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4452956" y="3382934"/>
              <a:ext cx="1609687" cy="965812"/>
            </a:xfrm>
            <a:prstGeom prst="rect">
              <a:avLst/>
            </a:prstGeom>
            <a:solidFill>
              <a:srgbClr val="1A9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4452956" y="3382934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Vehicle Make</a:t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6223612" y="3382934"/>
              <a:ext cx="1609687" cy="965812"/>
            </a:xfrm>
            <a:prstGeom prst="rect">
              <a:avLst/>
            </a:prstGeom>
            <a:solidFill>
              <a:srgbClr val="233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6223612" y="3382934"/>
              <a:ext cx="1609687" cy="965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GB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Auto Approved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21"/>
          <p:cNvSpPr txBox="1"/>
          <p:nvPr>
            <p:ph type="title"/>
          </p:nvPr>
        </p:nvSpPr>
        <p:spPr>
          <a:xfrm>
            <a:off x="1188069" y="381935"/>
            <a:ext cx="4008583" cy="5974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lang="en-GB" sz="5000">
                <a:solidFill>
                  <a:schemeClr val="lt1"/>
                </a:solidFill>
              </a:rPr>
              <a:t>THE PROCESS OF MODELING THE DATA</a:t>
            </a:r>
            <a:endParaRPr sz="5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pen Sans"/>
              <a:buNone/>
            </a:pPr>
            <a:r>
              <a:t/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633061" y="554152"/>
            <a:ext cx="171515" cy="171515"/>
          </a:xfrm>
          <a:custGeom>
            <a:rect b="b" l="l" r="r" t="t"/>
            <a:pathLst>
              <a:path extrusionOk="0" h="171515" w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1075643" y="837005"/>
            <a:ext cx="112426" cy="112426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613892" y="1472473"/>
            <a:ext cx="157545" cy="157545"/>
          </a:xfrm>
          <a:custGeom>
            <a:rect b="b" l="l" r="r" t="t"/>
            <a:pathLst>
              <a:path extrusionOk="0" h="157545" w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21"/>
          <p:cNvSpPr txBox="1"/>
          <p:nvPr>
            <p:ph idx="1" type="body"/>
          </p:nvPr>
        </p:nvSpPr>
        <p:spPr>
          <a:xfrm>
            <a:off x="6096000" y="0"/>
            <a:ext cx="4986900" cy="68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22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•"/>
            </a:pPr>
            <a:r>
              <a:rPr b="1" lang="en-GB" sz="1700"/>
              <a:t>Importing Libraries</a:t>
            </a:r>
            <a:endParaRPr b="1" sz="1700"/>
          </a:p>
          <a:p>
            <a:pPr indent="-2222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•"/>
            </a:pPr>
            <a:r>
              <a:rPr b="1" lang="en-GB" sz="1700"/>
              <a:t>Data Loading &amp; Overview</a:t>
            </a:r>
            <a:endParaRPr b="1" sz="17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•"/>
            </a:pPr>
            <a:r>
              <a:rPr b="1" i="1" lang="en-GB" sz="1700">
                <a:highlight>
                  <a:srgbClr val="FFFFFF"/>
                </a:highlight>
              </a:rPr>
              <a:t>Understanding Your Variables</a:t>
            </a:r>
            <a:r>
              <a:rPr b="1" lang="en-GB" sz="17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¶</a:t>
            </a:r>
            <a:endParaRPr b="1" sz="17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•"/>
            </a:pPr>
            <a:r>
              <a:rPr b="1" i="1" lang="en-GB" sz="1700">
                <a:highlight>
                  <a:srgbClr val="FFFFFF"/>
                </a:highlight>
              </a:rPr>
              <a:t>Data Wrangling</a:t>
            </a:r>
            <a:r>
              <a:rPr b="1" lang="en-GB" sz="17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¶</a:t>
            </a:r>
            <a:endParaRPr b="1" sz="17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2540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</a:pPr>
            <a:r>
              <a:rPr b="1" lang="en-GB" sz="1700">
                <a:highlight>
                  <a:srgbClr val="FFFFFF"/>
                </a:highlight>
              </a:rPr>
              <a:t>Summary Statistics</a:t>
            </a:r>
            <a:endParaRPr b="1" sz="1700">
              <a:highlight>
                <a:srgbClr val="FFFFFF"/>
              </a:highlight>
            </a:endParaRPr>
          </a:p>
          <a:p>
            <a:pPr indent="-2540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</a:pPr>
            <a:r>
              <a:rPr b="1" lang="en-GB" sz="1700"/>
              <a:t>EDA:</a:t>
            </a:r>
            <a:r>
              <a:rPr lang="en-GB" sz="1700"/>
              <a:t> </a:t>
            </a:r>
            <a:r>
              <a:rPr b="1" lang="en-GB" sz="1700">
                <a:highlight>
                  <a:srgbClr val="FFFFFF"/>
                </a:highlight>
              </a:rPr>
              <a:t>Data </a:t>
            </a:r>
            <a:r>
              <a:rPr b="1" lang="en-GB" sz="1700">
                <a:highlight>
                  <a:srgbClr val="FFFFFF"/>
                </a:highlight>
              </a:rPr>
              <a:t>Visualization</a:t>
            </a:r>
            <a:endParaRPr b="1" sz="1700">
              <a:highlight>
                <a:srgbClr val="FFFFFF"/>
              </a:highlight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•"/>
            </a:pPr>
            <a:r>
              <a:rPr b="1" lang="en-GB" sz="1700">
                <a:highlight>
                  <a:srgbClr val="FFFFFF"/>
                </a:highlight>
              </a:rPr>
              <a:t>Hypothesis Testing</a:t>
            </a:r>
            <a:endParaRPr b="1" sz="1700">
              <a:highlight>
                <a:srgbClr val="FFFFFF"/>
              </a:highlight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•"/>
            </a:pPr>
            <a:r>
              <a:rPr b="1" lang="en-GB" sz="1700">
                <a:highlight>
                  <a:srgbClr val="FFFFFF"/>
                </a:highlight>
              </a:rPr>
              <a:t>Feature Engineering &amp; Data Pre-processing</a:t>
            </a:r>
            <a:endParaRPr b="1" sz="1700">
              <a:highlight>
                <a:srgbClr val="FFFFFF"/>
              </a:highlight>
            </a:endParaRPr>
          </a:p>
          <a:p>
            <a:pPr indent="-2540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</a:pPr>
            <a:r>
              <a:rPr b="1" lang="en-GB" sz="1700">
                <a:highlight>
                  <a:srgbClr val="FFFFFF"/>
                </a:highlight>
              </a:rPr>
              <a:t>Feature Manipulation &amp; Selection</a:t>
            </a:r>
            <a:endParaRPr b="1" sz="1700">
              <a:highlight>
                <a:srgbClr val="FFFFFF"/>
              </a:highlight>
            </a:endParaRPr>
          </a:p>
          <a:p>
            <a:pPr indent="-2540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</a:pPr>
            <a:r>
              <a:rPr b="1" lang="en-GB" sz="1700">
                <a:highlight>
                  <a:srgbClr val="FFFFFF"/>
                </a:highlight>
              </a:rPr>
              <a:t>Data Transformation</a:t>
            </a:r>
            <a:r>
              <a:rPr b="1" lang="en-GB" sz="17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¶</a:t>
            </a:r>
            <a:endParaRPr b="1" sz="17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2540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</a:pPr>
            <a:r>
              <a:rPr b="1" lang="en-GB" sz="1700">
                <a:highlight>
                  <a:srgbClr val="FFFFFF"/>
                </a:highlight>
              </a:rPr>
              <a:t>Handling Imbalanced Dataset</a:t>
            </a:r>
            <a:endParaRPr b="1" sz="1700">
              <a:highlight>
                <a:srgbClr val="FFFFFF"/>
              </a:highlight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•"/>
            </a:pPr>
            <a:r>
              <a:rPr b="1" lang="en-GB" sz="1700">
                <a:highlight>
                  <a:srgbClr val="FFFFFF"/>
                </a:highlight>
              </a:rPr>
              <a:t>ML Model Implementation</a:t>
            </a:r>
            <a:endParaRPr b="1" sz="1700">
              <a:highlight>
                <a:srgbClr val="FFFFFF"/>
              </a:highlight>
            </a:endParaRPr>
          </a:p>
          <a:p>
            <a:pPr indent="-266700" lvl="0" marL="2286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b="1" lang="en-GB" sz="1700"/>
              <a:t>Hyperparameter Tuning</a:t>
            </a:r>
            <a:endParaRPr sz="1800"/>
          </a:p>
          <a:p>
            <a:pPr indent="-2222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•"/>
            </a:pPr>
            <a:r>
              <a:rPr b="1" lang="en-GB" sz="1700"/>
              <a:t>Predicting Loan Status</a:t>
            </a:r>
            <a:endParaRPr b="1" sz="1700"/>
          </a:p>
          <a:p>
            <a:pPr indent="-2222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•"/>
            </a:pPr>
            <a:r>
              <a:rPr b="1" lang="en-GB" sz="1700"/>
              <a:t>Classification report by Loan Status</a:t>
            </a:r>
            <a:endParaRPr b="1" sz="1700"/>
          </a:p>
          <a:p>
            <a:pPr indent="-2222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•"/>
            </a:pPr>
            <a:r>
              <a:rPr b="1" lang="en-GB" sz="1700"/>
              <a:t>Overall accuracy</a:t>
            </a:r>
            <a:endParaRPr b="1" sz="17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cxnSp>
        <p:nvCxnSpPr>
          <p:cNvPr id="274" name="Google Shape;274;p21"/>
          <p:cNvCxnSpPr/>
          <p:nvPr/>
        </p:nvCxnSpPr>
        <p:spPr>
          <a:xfrm>
            <a:off x="11586162" y="2467394"/>
            <a:ext cx="4200" cy="44106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22"/>
          <p:cNvSpPr txBox="1"/>
          <p:nvPr>
            <p:ph type="title"/>
          </p:nvPr>
        </p:nvSpPr>
        <p:spPr>
          <a:xfrm>
            <a:off x="6392583" y="501651"/>
            <a:ext cx="4414848" cy="17162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pen Sans"/>
              <a:buNone/>
            </a:pPr>
            <a:r>
              <a:rPr b="1" lang="en-GB" sz="4200"/>
              <a:t>LIBRARIES</a:t>
            </a:r>
            <a:endParaRPr b="1"/>
          </a:p>
        </p:txBody>
      </p:sp>
      <p:sp>
        <p:nvSpPr>
          <p:cNvPr id="281" name="Google Shape;281;p22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22"/>
          <p:cNvSpPr txBox="1"/>
          <p:nvPr>
            <p:ph idx="1" type="body"/>
          </p:nvPr>
        </p:nvSpPr>
        <p:spPr>
          <a:xfrm>
            <a:off x="6392583" y="2645922"/>
            <a:ext cx="4434721" cy="371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numpy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pandas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matplotlib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Seaborn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sklearn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3" name="Google Shape;283;p22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pic>
        <p:nvPicPr>
          <p:cNvPr id="284" name="Google Shape;2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550" y="501650"/>
            <a:ext cx="2038350" cy="223837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6850"/>
            <a:ext cx="12191999" cy="53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3"/>
          <p:cNvSpPr txBox="1"/>
          <p:nvPr/>
        </p:nvSpPr>
        <p:spPr>
          <a:xfrm>
            <a:off x="1183100" y="401050"/>
            <a:ext cx="9926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Missing Values</a:t>
            </a:r>
            <a:endParaRPr b="1"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VTI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VTI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