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webextensions/webextension1.xml" ContentType="application/vnd.ms-office.webextension+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5"/>
  </p:notesMasterIdLst>
  <p:handoutMasterIdLst>
    <p:handoutMasterId r:id="rId86"/>
  </p:handoutMasterIdLst>
  <p:sldIdLst>
    <p:sldId id="272" r:id="rId5"/>
    <p:sldId id="273" r:id="rId6"/>
    <p:sldId id="259"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9" r:id="rId22"/>
    <p:sldId id="298" r:id="rId23"/>
    <p:sldId id="301" r:id="rId24"/>
    <p:sldId id="300" r:id="rId25"/>
    <p:sldId id="303" r:id="rId26"/>
    <p:sldId id="302" r:id="rId27"/>
    <p:sldId id="304" r:id="rId28"/>
    <p:sldId id="366" r:id="rId29"/>
    <p:sldId id="359" r:id="rId30"/>
    <p:sldId id="360" r:id="rId31"/>
    <p:sldId id="362" r:id="rId32"/>
    <p:sldId id="364" r:id="rId33"/>
    <p:sldId id="365" r:id="rId34"/>
    <p:sldId id="361" r:id="rId35"/>
    <p:sldId id="307" r:id="rId36"/>
    <p:sldId id="308" r:id="rId37"/>
    <p:sldId id="306" r:id="rId38"/>
    <p:sldId id="305" r:id="rId39"/>
    <p:sldId id="309" r:id="rId40"/>
    <p:sldId id="312" r:id="rId41"/>
    <p:sldId id="311" r:id="rId42"/>
    <p:sldId id="310" r:id="rId43"/>
    <p:sldId id="314" r:id="rId44"/>
    <p:sldId id="313" r:id="rId45"/>
    <p:sldId id="316" r:id="rId46"/>
    <p:sldId id="315" r:id="rId47"/>
    <p:sldId id="318" r:id="rId48"/>
    <p:sldId id="319" r:id="rId49"/>
    <p:sldId id="317" r:id="rId50"/>
    <p:sldId id="321" r:id="rId51"/>
    <p:sldId id="322" r:id="rId52"/>
    <p:sldId id="324" r:id="rId53"/>
    <p:sldId id="320" r:id="rId54"/>
    <p:sldId id="323" r:id="rId55"/>
    <p:sldId id="326" r:id="rId56"/>
    <p:sldId id="325" r:id="rId57"/>
    <p:sldId id="328" r:id="rId58"/>
    <p:sldId id="327" r:id="rId59"/>
    <p:sldId id="330" r:id="rId60"/>
    <p:sldId id="329" r:id="rId61"/>
    <p:sldId id="332" r:id="rId62"/>
    <p:sldId id="331" r:id="rId63"/>
    <p:sldId id="334" r:id="rId64"/>
    <p:sldId id="337" r:id="rId65"/>
    <p:sldId id="336" r:id="rId66"/>
    <p:sldId id="340" r:id="rId67"/>
    <p:sldId id="339" r:id="rId68"/>
    <p:sldId id="341" r:id="rId69"/>
    <p:sldId id="344" r:id="rId70"/>
    <p:sldId id="343" r:id="rId71"/>
    <p:sldId id="346" r:id="rId72"/>
    <p:sldId id="345" r:id="rId73"/>
    <p:sldId id="349" r:id="rId74"/>
    <p:sldId id="348" r:id="rId75"/>
    <p:sldId id="347" r:id="rId76"/>
    <p:sldId id="352" r:id="rId77"/>
    <p:sldId id="353" r:id="rId78"/>
    <p:sldId id="351" r:id="rId79"/>
    <p:sldId id="355" r:id="rId80"/>
    <p:sldId id="354" r:id="rId81"/>
    <p:sldId id="358" r:id="rId82"/>
    <p:sldId id="357" r:id="rId83"/>
    <p:sldId id="281"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7D1CF"/>
    <a:srgbClr val="D1D8B7"/>
    <a:srgbClr val="A09D79"/>
    <a:srgbClr val="AD5C4D"/>
    <a:srgbClr val="543E35"/>
    <a:srgbClr val="637700"/>
    <a:srgbClr val="FFF4ED"/>
    <a:srgbClr val="5E6A76"/>
    <a:srgbClr val="000000"/>
    <a:srgbClr val="F8F3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976C74-A6E4-4443-B1FB-68005497AA68}" v="467" dt="2023-09-22T12:39:16.129"/>
  </p1510:revLst>
</p1510:revInfo>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528"/>
        <p:guide pos="3864"/>
        <p:guide orient="horz" pos="1272"/>
        <p:guide orient="horz" pos="2312"/>
        <p:guide orient="horz" pos="1944"/>
        <p:guide orient="horz" pos="2328"/>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ableStyles" Target="tableStyle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viewProps" Target="viewProps.xml"/><Relationship Id="rId9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microsoft.com/office/2018/10/relationships/authors" Target="author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6/17/2024</a:t>
            </a:fld>
            <a:endParaRPr lang="en-US"/>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6/17/2024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microsoft.com/office/2011/relationships/webextension" Target="../webextensions/webextension1.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a:t>JAVA</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6987210" y="5505015"/>
            <a:ext cx="5208906" cy="944540"/>
          </a:xfrm>
        </p:spPr>
        <p:txBody>
          <a:bodyPr vert="horz" lIns="91440" tIns="45720" rIns="91440" bIns="45720" rtlCol="0" anchor="t">
            <a:normAutofit/>
          </a:bodyPr>
          <a:lstStyle/>
          <a:p>
            <a:r>
              <a:rPr lang="en-US" sz="3500">
                <a:solidFill>
                  <a:srgbClr val="7030A0"/>
                </a:solidFill>
              </a:rPr>
              <a:t>--Punna Srija--</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FC49-8E68-13DE-975C-C83F42BAE407}"/>
              </a:ext>
            </a:extLst>
          </p:cNvPr>
          <p:cNvSpPr>
            <a:spLocks noGrp="1"/>
          </p:cNvSpPr>
          <p:nvPr>
            <p:ph type="title"/>
          </p:nvPr>
        </p:nvSpPr>
        <p:spPr/>
        <p:txBody>
          <a:bodyPr/>
          <a:lstStyle/>
          <a:p>
            <a:r>
              <a:rPr lang="en-IN" b="0" i="0">
                <a:solidFill>
                  <a:schemeClr val="bg2">
                    <a:lumMod val="50000"/>
                  </a:schemeClr>
                </a:solidFill>
                <a:effectLst/>
                <a:latin typeface="Söhne"/>
              </a:rPr>
              <a:t>Operators:-</a:t>
            </a:r>
            <a:endParaRPr lang="en-IN">
              <a:solidFill>
                <a:schemeClr val="bg2">
                  <a:lumMod val="50000"/>
                </a:schemeClr>
              </a:solidFill>
            </a:endParaRPr>
          </a:p>
        </p:txBody>
      </p:sp>
      <p:sp>
        <p:nvSpPr>
          <p:cNvPr id="3" name="Text Placeholder 2">
            <a:extLst>
              <a:ext uri="{FF2B5EF4-FFF2-40B4-BE49-F238E27FC236}">
                <a16:creationId xmlns:a16="http://schemas.microsoft.com/office/drawing/2014/main" id="{357E74F0-0CD5-1319-9F8F-413A75F89C0E}"/>
              </a:ext>
            </a:extLst>
          </p:cNvPr>
          <p:cNvSpPr>
            <a:spLocks noGrp="1"/>
          </p:cNvSpPr>
          <p:nvPr>
            <p:ph type="body" sz="half" idx="2"/>
          </p:nvPr>
        </p:nvSpPr>
        <p:spPr>
          <a:xfrm>
            <a:off x="365760" y="1751728"/>
            <a:ext cx="4572000" cy="4070729"/>
          </a:xfrm>
        </p:spPr>
        <p:txBody>
          <a:bodyPr>
            <a:normAutofit fontScale="92500"/>
          </a:bodyPr>
          <a:lstStyle/>
          <a:p>
            <a:pPr marL="342900" indent="-342900">
              <a:buAutoNum type="arabicPeriod"/>
            </a:pPr>
            <a:r>
              <a:rPr lang="en-US" sz="4000">
                <a:solidFill>
                  <a:schemeClr val="bg2">
                    <a:lumMod val="10000"/>
                  </a:schemeClr>
                </a:solidFill>
              </a:rPr>
              <a:t>Unary Operator</a:t>
            </a:r>
          </a:p>
          <a:p>
            <a:pPr marL="342900" indent="-342900">
              <a:buAutoNum type="arabicPeriod"/>
            </a:pPr>
            <a:r>
              <a:rPr lang="en-US" sz="4000">
                <a:solidFill>
                  <a:schemeClr val="bg2">
                    <a:lumMod val="10000"/>
                  </a:schemeClr>
                </a:solidFill>
              </a:rPr>
              <a:t>Arithmetic Operator</a:t>
            </a:r>
          </a:p>
          <a:p>
            <a:pPr marL="342900" indent="-342900">
              <a:buAutoNum type="arabicPeriod"/>
            </a:pPr>
            <a:r>
              <a:rPr lang="en-US" sz="4000">
                <a:solidFill>
                  <a:schemeClr val="bg2">
                    <a:lumMod val="10000"/>
                  </a:schemeClr>
                </a:solidFill>
              </a:rPr>
              <a:t>Relational Operator</a:t>
            </a:r>
          </a:p>
          <a:p>
            <a:pPr marL="342900" indent="-342900">
              <a:buAutoNum type="arabicPeriod"/>
            </a:pPr>
            <a:r>
              <a:rPr lang="en-US" sz="4000">
                <a:solidFill>
                  <a:schemeClr val="bg2">
                    <a:lumMod val="10000"/>
                  </a:schemeClr>
                </a:solidFill>
              </a:rPr>
              <a:t>Bitwise Operator</a:t>
            </a:r>
          </a:p>
          <a:p>
            <a:pPr marL="342900" indent="-342900">
              <a:buAutoNum type="arabicPeriod"/>
            </a:pPr>
            <a:r>
              <a:rPr lang="en-US" sz="4000">
                <a:solidFill>
                  <a:schemeClr val="bg2">
                    <a:lumMod val="10000"/>
                  </a:schemeClr>
                </a:solidFill>
              </a:rPr>
              <a:t>Logical Operator</a:t>
            </a:r>
          </a:p>
          <a:p>
            <a:pPr marL="342900" indent="-342900">
              <a:buAutoNum type="arabicPeriod"/>
            </a:pPr>
            <a:r>
              <a:rPr lang="en-US" sz="4000">
                <a:solidFill>
                  <a:schemeClr val="bg2">
                    <a:lumMod val="10000"/>
                  </a:schemeClr>
                </a:solidFill>
              </a:rPr>
              <a:t>Ternary Operator</a:t>
            </a:r>
          </a:p>
          <a:p>
            <a:pPr marL="342900" indent="-342900">
              <a:buAutoNum type="arabicPeriod"/>
            </a:pPr>
            <a:r>
              <a:rPr lang="en-US" sz="4000">
                <a:solidFill>
                  <a:schemeClr val="bg2">
                    <a:lumMod val="10000"/>
                  </a:schemeClr>
                </a:solidFill>
              </a:rPr>
              <a:t>Assignment Operator</a:t>
            </a:r>
          </a:p>
          <a:p>
            <a:pPr marL="342900" indent="-342900">
              <a:buAutoNum type="arabicPeriod"/>
            </a:pPr>
            <a:endParaRPr lang="en-IN"/>
          </a:p>
        </p:txBody>
      </p:sp>
      <p:sp>
        <p:nvSpPr>
          <p:cNvPr id="5" name="Date Placeholder 4">
            <a:extLst>
              <a:ext uri="{FF2B5EF4-FFF2-40B4-BE49-F238E27FC236}">
                <a16:creationId xmlns:a16="http://schemas.microsoft.com/office/drawing/2014/main" id="{E5612650-0732-1E70-4A83-2D9309440342}"/>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879F78E3-1685-256D-1C96-282F97F7E8E8}"/>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B05A2104-E33C-7D6D-418B-4E333AD969F5}"/>
              </a:ext>
            </a:extLst>
          </p:cNvPr>
          <p:cNvSpPr>
            <a:spLocks noGrp="1"/>
          </p:cNvSpPr>
          <p:nvPr>
            <p:ph type="sldNum" sz="quarter" idx="12"/>
          </p:nvPr>
        </p:nvSpPr>
        <p:spPr/>
        <p:txBody>
          <a:bodyPr/>
          <a:lstStyle/>
          <a:p>
            <a:fld id="{58FB4751-880F-D840-AAA9-3A15815CC996}" type="slidenum">
              <a:rPr lang="en-US" smtClean="0"/>
              <a:t>10</a:t>
            </a:fld>
            <a:endParaRPr lang="en-US"/>
          </a:p>
        </p:txBody>
      </p:sp>
      <p:pic>
        <p:nvPicPr>
          <p:cNvPr id="3074" name="Picture 2" descr="Operators in JAVA &amp; Precedence of operators in Java - JavaGoal">
            <a:extLst>
              <a:ext uri="{FF2B5EF4-FFF2-40B4-BE49-F238E27FC236}">
                <a16:creationId xmlns:a16="http://schemas.microsoft.com/office/drawing/2014/main" id="{9D2E609D-558D-A1EB-C529-E5CE862324DC}"/>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1164" t="1367" r="10327"/>
          <a:stretch/>
        </p:blipFill>
        <p:spPr bwMode="auto">
          <a:xfrm>
            <a:off x="6027577" y="237768"/>
            <a:ext cx="5840962" cy="5704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705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512FF-8427-F77D-DA27-6D732EEF6F56}"/>
              </a:ext>
            </a:extLst>
          </p:cNvPr>
          <p:cNvSpPr>
            <a:spLocks noGrp="1"/>
          </p:cNvSpPr>
          <p:nvPr>
            <p:ph type="title"/>
          </p:nvPr>
        </p:nvSpPr>
        <p:spPr>
          <a:xfrm>
            <a:off x="576072" y="211027"/>
            <a:ext cx="7709513" cy="676656"/>
          </a:xfrm>
        </p:spPr>
        <p:txBody>
          <a:bodyPr/>
          <a:lstStyle/>
          <a:p>
            <a:r>
              <a:rPr lang="en-US"/>
              <a:t>Java Control Statements:-</a:t>
            </a:r>
            <a:endParaRPr lang="en-IN"/>
          </a:p>
        </p:txBody>
      </p:sp>
      <p:sp>
        <p:nvSpPr>
          <p:cNvPr id="3" name="Text Placeholder 2">
            <a:extLst>
              <a:ext uri="{FF2B5EF4-FFF2-40B4-BE49-F238E27FC236}">
                <a16:creationId xmlns:a16="http://schemas.microsoft.com/office/drawing/2014/main" id="{7C680521-89B0-1954-A079-8F4B85EA2679}"/>
              </a:ext>
            </a:extLst>
          </p:cNvPr>
          <p:cNvSpPr>
            <a:spLocks noGrp="1"/>
          </p:cNvSpPr>
          <p:nvPr>
            <p:ph type="body" sz="half" idx="2"/>
          </p:nvPr>
        </p:nvSpPr>
        <p:spPr>
          <a:xfrm>
            <a:off x="678709" y="1089069"/>
            <a:ext cx="4572000" cy="4070729"/>
          </a:xfrm>
        </p:spPr>
        <p:txBody>
          <a:bodyPr>
            <a:noAutofit/>
          </a:bodyPr>
          <a:lstStyle/>
          <a:p>
            <a:r>
              <a:rPr lang="en-US" sz="2000"/>
              <a:t>Selection Statements:-</a:t>
            </a:r>
          </a:p>
          <a:p>
            <a:pPr marL="457200" indent="-457200">
              <a:buAutoNum type="arabicPeriod"/>
            </a:pPr>
            <a:r>
              <a:rPr lang="en-US" sz="2000"/>
              <a:t>If</a:t>
            </a:r>
          </a:p>
          <a:p>
            <a:pPr marL="457200" indent="-457200">
              <a:buAutoNum type="arabicPeriod"/>
            </a:pPr>
            <a:r>
              <a:rPr lang="en-US" sz="2000"/>
              <a:t>If-else</a:t>
            </a:r>
          </a:p>
          <a:p>
            <a:pPr marL="457200" indent="-457200">
              <a:buAutoNum type="arabicPeriod"/>
            </a:pPr>
            <a:r>
              <a:rPr lang="en-US" sz="2000"/>
              <a:t>Nested if</a:t>
            </a:r>
          </a:p>
          <a:p>
            <a:pPr marL="457200" indent="-457200">
              <a:buAutoNum type="arabicPeriod"/>
            </a:pPr>
            <a:r>
              <a:rPr lang="en-US" sz="2000"/>
              <a:t>If-else-if</a:t>
            </a:r>
          </a:p>
          <a:p>
            <a:pPr marL="457200" indent="-457200">
              <a:buAutoNum type="arabicPeriod"/>
            </a:pPr>
            <a:r>
              <a:rPr lang="en-US" sz="2000"/>
              <a:t>Switch</a:t>
            </a:r>
          </a:p>
          <a:p>
            <a:endParaRPr lang="en-US" sz="2000"/>
          </a:p>
          <a:p>
            <a:r>
              <a:rPr lang="en-US" sz="2000"/>
              <a:t>Iteration Statements:-</a:t>
            </a:r>
          </a:p>
          <a:p>
            <a:pPr marL="457200" indent="-457200">
              <a:buAutoNum type="arabicPeriod"/>
            </a:pPr>
            <a:r>
              <a:rPr lang="en-US" sz="2000"/>
              <a:t>While</a:t>
            </a:r>
          </a:p>
          <a:p>
            <a:pPr marL="457200" indent="-457200">
              <a:buAutoNum type="arabicPeriod"/>
            </a:pPr>
            <a:r>
              <a:rPr lang="en-US" sz="2000"/>
              <a:t>Do While</a:t>
            </a:r>
          </a:p>
          <a:p>
            <a:pPr marL="457200" indent="-457200">
              <a:buAutoNum type="arabicPeriod"/>
            </a:pPr>
            <a:r>
              <a:rPr lang="en-US" sz="2000"/>
              <a:t>For loop</a:t>
            </a:r>
          </a:p>
          <a:p>
            <a:pPr marL="457200" indent="-457200">
              <a:buAutoNum type="arabicPeriod"/>
            </a:pPr>
            <a:endParaRPr lang="en-US" sz="2000"/>
          </a:p>
          <a:p>
            <a:r>
              <a:rPr lang="en-US" sz="2000"/>
              <a:t>Jump Statements:-</a:t>
            </a:r>
          </a:p>
          <a:p>
            <a:pPr marL="457200" indent="-457200">
              <a:buAutoNum type="arabicPeriod"/>
            </a:pPr>
            <a:r>
              <a:rPr lang="en-US" sz="2000"/>
              <a:t>Break</a:t>
            </a:r>
          </a:p>
          <a:p>
            <a:pPr marL="457200" indent="-457200">
              <a:buAutoNum type="arabicPeriod"/>
            </a:pPr>
            <a:r>
              <a:rPr lang="en-US" sz="2000"/>
              <a:t>Continue</a:t>
            </a:r>
          </a:p>
          <a:p>
            <a:pPr marL="457200" indent="-457200">
              <a:buAutoNum type="arabicPeriod"/>
            </a:pPr>
            <a:r>
              <a:rPr lang="en-US" sz="2000"/>
              <a:t>return</a:t>
            </a:r>
            <a:endParaRPr lang="en-IN" sz="2000"/>
          </a:p>
        </p:txBody>
      </p:sp>
      <p:sp>
        <p:nvSpPr>
          <p:cNvPr id="5" name="Date Placeholder 4">
            <a:extLst>
              <a:ext uri="{FF2B5EF4-FFF2-40B4-BE49-F238E27FC236}">
                <a16:creationId xmlns:a16="http://schemas.microsoft.com/office/drawing/2014/main" id="{30C9578E-5DA0-9A3F-3379-9A05F4ED4C98}"/>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F79FBF0E-9CB8-6DB7-25CE-EAC1C8689EF8}"/>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08773E85-D6B9-E86E-126D-38280C633DD3}"/>
              </a:ext>
            </a:extLst>
          </p:cNvPr>
          <p:cNvSpPr>
            <a:spLocks noGrp="1"/>
          </p:cNvSpPr>
          <p:nvPr>
            <p:ph type="sldNum" sz="quarter" idx="12"/>
          </p:nvPr>
        </p:nvSpPr>
        <p:spPr/>
        <p:txBody>
          <a:bodyPr/>
          <a:lstStyle/>
          <a:p>
            <a:fld id="{58FB4751-880F-D840-AAA9-3A15815CC996}" type="slidenum">
              <a:rPr lang="en-US" smtClean="0"/>
              <a:t>11</a:t>
            </a:fld>
            <a:endParaRPr lang="en-US"/>
          </a:p>
        </p:txBody>
      </p:sp>
      <p:pic>
        <p:nvPicPr>
          <p:cNvPr id="4098" name="Picture 2" descr="Java Selection Statements: Making Smart Decisions in Your Code">
            <a:extLst>
              <a:ext uri="{FF2B5EF4-FFF2-40B4-BE49-F238E27FC236}">
                <a16:creationId xmlns:a16="http://schemas.microsoft.com/office/drawing/2014/main" id="{B973D078-3699-F85A-F0CC-9089CB3529D2}"/>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5536" t="-25478" r="-10377" b="-1"/>
          <a:stretch/>
        </p:blipFill>
        <p:spPr bwMode="auto">
          <a:xfrm>
            <a:off x="5495731" y="1089069"/>
            <a:ext cx="7291433" cy="437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966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C8E6-687A-A384-8EDD-56F46F0AB26B}"/>
              </a:ext>
            </a:extLst>
          </p:cNvPr>
          <p:cNvSpPr>
            <a:spLocks noGrp="1"/>
          </p:cNvSpPr>
          <p:nvPr>
            <p:ph type="title"/>
          </p:nvPr>
        </p:nvSpPr>
        <p:spPr>
          <a:xfrm>
            <a:off x="365760" y="1621194"/>
            <a:ext cx="9713168" cy="652954"/>
          </a:xfrm>
        </p:spPr>
        <p:txBody>
          <a:bodyPr/>
          <a:lstStyle/>
          <a:p>
            <a:r>
              <a:rPr lang="en-US"/>
              <a:t>Control Statements programming examples:-</a:t>
            </a:r>
            <a:br>
              <a:rPr lang="en-US"/>
            </a:br>
            <a:r>
              <a:rPr lang="en-US"/>
              <a:t>1. </a:t>
            </a:r>
            <a:r>
              <a:rPr lang="en-IN" b="1" i="0">
                <a:effectLst/>
                <a:latin typeface="Söhne"/>
              </a:rPr>
              <a:t>If Statement</a:t>
            </a:r>
            <a:r>
              <a:rPr lang="en-IN" b="0" i="0">
                <a:solidFill>
                  <a:srgbClr val="374151"/>
                </a:solidFill>
                <a:effectLst/>
                <a:latin typeface="Söhne"/>
              </a:rPr>
              <a:t>:</a:t>
            </a:r>
            <a:endParaRPr lang="en-IN"/>
          </a:p>
        </p:txBody>
      </p:sp>
      <p:sp>
        <p:nvSpPr>
          <p:cNvPr id="3" name="Text Placeholder 2">
            <a:extLst>
              <a:ext uri="{FF2B5EF4-FFF2-40B4-BE49-F238E27FC236}">
                <a16:creationId xmlns:a16="http://schemas.microsoft.com/office/drawing/2014/main" id="{C41C53F9-09E4-7E7A-89A9-47111B45A978}"/>
              </a:ext>
            </a:extLst>
          </p:cNvPr>
          <p:cNvSpPr>
            <a:spLocks noGrp="1"/>
          </p:cNvSpPr>
          <p:nvPr>
            <p:ph type="body" sz="half" idx="2"/>
          </p:nvPr>
        </p:nvSpPr>
        <p:spPr>
          <a:xfrm>
            <a:off x="365760" y="1947671"/>
            <a:ext cx="4887375" cy="4070729"/>
          </a:xfrm>
        </p:spPr>
        <p:txBody>
          <a:bodyPr>
            <a:normAutofit fontScale="92500" lnSpcReduction="10000"/>
          </a:bodyPr>
          <a:lstStyle/>
          <a:p>
            <a:endParaRPr lang="en-US" sz="2400"/>
          </a:p>
          <a:p>
            <a:pPr marL="342900" indent="-342900">
              <a:buAutoNum type="arabicPeriod"/>
            </a:pPr>
            <a:endParaRPr lang="en-US" sz="2400"/>
          </a:p>
          <a:p>
            <a:pPr marL="342900" indent="-342900">
              <a:buAutoNum type="arabicPeriod"/>
            </a:pPr>
            <a:endParaRPr lang="en-US" sz="2400"/>
          </a:p>
          <a:p>
            <a:r>
              <a:rPr lang="en-US" sz="2400">
                <a:latin typeface="+mj-lt"/>
              </a:rPr>
              <a:t>public class </a:t>
            </a:r>
            <a:r>
              <a:rPr lang="en-US" sz="2400" err="1">
                <a:latin typeface="+mj-lt"/>
              </a:rPr>
              <a:t>IfExample</a:t>
            </a:r>
            <a:r>
              <a:rPr lang="en-US" sz="2400">
                <a:latin typeface="+mj-lt"/>
              </a:rPr>
              <a:t> {</a:t>
            </a:r>
          </a:p>
          <a:p>
            <a:r>
              <a:rPr lang="en-US" sz="2400">
                <a:latin typeface="+mj-lt"/>
              </a:rPr>
              <a:t>    public static void main(String[] </a:t>
            </a:r>
            <a:r>
              <a:rPr lang="en-US" sz="2400" err="1">
                <a:latin typeface="+mj-lt"/>
              </a:rPr>
              <a:t>args</a:t>
            </a:r>
            <a:r>
              <a:rPr lang="en-US" sz="2400">
                <a:latin typeface="+mj-lt"/>
              </a:rPr>
              <a:t>) {</a:t>
            </a:r>
          </a:p>
          <a:p>
            <a:r>
              <a:rPr lang="en-US" sz="2400">
                <a:latin typeface="+mj-lt"/>
              </a:rPr>
              <a:t>        int number = 10;</a:t>
            </a:r>
          </a:p>
          <a:p>
            <a:r>
              <a:rPr lang="en-US" sz="2400">
                <a:latin typeface="+mj-lt"/>
              </a:rPr>
              <a:t>        if (number &gt; 0) {</a:t>
            </a:r>
          </a:p>
          <a:p>
            <a:r>
              <a:rPr lang="en-US" sz="2400">
                <a:latin typeface="+mj-lt"/>
              </a:rPr>
              <a:t>            </a:t>
            </a:r>
            <a:r>
              <a:rPr lang="en-US" sz="2400" err="1">
                <a:latin typeface="+mj-lt"/>
              </a:rPr>
              <a:t>System.out.println</a:t>
            </a:r>
            <a:r>
              <a:rPr lang="en-US" sz="2400">
                <a:latin typeface="+mj-lt"/>
              </a:rPr>
              <a:t>("The number is positive.");</a:t>
            </a:r>
          </a:p>
          <a:p>
            <a:r>
              <a:rPr lang="en-US" sz="2400">
                <a:latin typeface="+mj-lt"/>
              </a:rPr>
              <a:t>        }</a:t>
            </a:r>
          </a:p>
          <a:p>
            <a:r>
              <a:rPr lang="en-US" sz="2400">
                <a:latin typeface="+mj-lt"/>
              </a:rPr>
              <a:t>    }</a:t>
            </a:r>
          </a:p>
          <a:p>
            <a:r>
              <a:rPr lang="en-US" sz="2400">
                <a:latin typeface="+mj-lt"/>
              </a:rPr>
              <a:t>}</a:t>
            </a:r>
          </a:p>
          <a:p>
            <a:endParaRPr lang="en-IN"/>
          </a:p>
        </p:txBody>
      </p:sp>
      <p:sp>
        <p:nvSpPr>
          <p:cNvPr id="4" name="Picture Placeholder 3">
            <a:extLst>
              <a:ext uri="{FF2B5EF4-FFF2-40B4-BE49-F238E27FC236}">
                <a16:creationId xmlns:a16="http://schemas.microsoft.com/office/drawing/2014/main" id="{48B7939A-2A7C-B898-293A-E589BB5393B1}"/>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12FA7B2E-62D0-CD24-5299-C28084C61A38}"/>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7485B3B0-4064-F025-BACC-4635A5800CE5}"/>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34E42126-8DDE-A23E-BA55-0A14633E4BCD}"/>
              </a:ext>
            </a:extLst>
          </p:cNvPr>
          <p:cNvSpPr>
            <a:spLocks noGrp="1"/>
          </p:cNvSpPr>
          <p:nvPr>
            <p:ph type="sldNum" sz="quarter" idx="12"/>
          </p:nvPr>
        </p:nvSpPr>
        <p:spPr/>
        <p:txBody>
          <a:bodyPr/>
          <a:lstStyle/>
          <a:p>
            <a:fld id="{58FB4751-880F-D840-AAA9-3A15815CC996}" type="slidenum">
              <a:rPr lang="en-US" smtClean="0"/>
              <a:t>12</a:t>
            </a:fld>
            <a:endParaRPr lang="en-US"/>
          </a:p>
        </p:txBody>
      </p:sp>
    </p:spTree>
    <p:extLst>
      <p:ext uri="{BB962C8B-B14F-4D97-AF65-F5344CB8AC3E}">
        <p14:creationId xmlns:p14="http://schemas.microsoft.com/office/powerpoint/2010/main" val="3101738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66C7-CFBB-5BAC-5765-4977D4112F26}"/>
              </a:ext>
            </a:extLst>
          </p:cNvPr>
          <p:cNvSpPr>
            <a:spLocks noGrp="1"/>
          </p:cNvSpPr>
          <p:nvPr>
            <p:ph type="title"/>
          </p:nvPr>
        </p:nvSpPr>
        <p:spPr/>
        <p:txBody>
          <a:bodyPr/>
          <a:lstStyle/>
          <a:p>
            <a:r>
              <a:rPr lang="en-IN" b="1" i="0">
                <a:effectLst/>
                <a:latin typeface="Söhne"/>
              </a:rPr>
              <a:t>2. If-Else Statement</a:t>
            </a:r>
            <a:r>
              <a:rPr lang="en-IN" b="0" i="0">
                <a:solidFill>
                  <a:srgbClr val="374151"/>
                </a:solidFill>
                <a:effectLst/>
                <a:latin typeface="Söhne"/>
              </a:rPr>
              <a:t>:</a:t>
            </a:r>
            <a:endParaRPr lang="en-IN"/>
          </a:p>
        </p:txBody>
      </p:sp>
      <p:sp>
        <p:nvSpPr>
          <p:cNvPr id="3" name="Text Placeholder 2">
            <a:extLst>
              <a:ext uri="{FF2B5EF4-FFF2-40B4-BE49-F238E27FC236}">
                <a16:creationId xmlns:a16="http://schemas.microsoft.com/office/drawing/2014/main" id="{CB3A930C-BCB1-0A77-781C-7FEBD94C79FF}"/>
              </a:ext>
            </a:extLst>
          </p:cNvPr>
          <p:cNvSpPr>
            <a:spLocks noGrp="1"/>
          </p:cNvSpPr>
          <p:nvPr>
            <p:ph type="body" sz="half" idx="2"/>
          </p:nvPr>
        </p:nvSpPr>
        <p:spPr/>
        <p:txBody>
          <a:bodyPr>
            <a:normAutofit fontScale="92500" lnSpcReduction="10000"/>
          </a:bodyPr>
          <a:lstStyle/>
          <a:p>
            <a:r>
              <a:rPr lang="en-IN" sz="2400">
                <a:latin typeface="+mj-lt"/>
              </a:rPr>
              <a:t>public class </a:t>
            </a:r>
            <a:r>
              <a:rPr lang="en-IN" sz="2400" err="1">
                <a:latin typeface="+mj-lt"/>
              </a:rPr>
              <a:t>IfElseExample</a:t>
            </a:r>
            <a:r>
              <a:rPr lang="en-IN" sz="2400">
                <a:latin typeface="+mj-lt"/>
              </a:rPr>
              <a:t> {</a:t>
            </a:r>
          </a:p>
          <a:p>
            <a:r>
              <a:rPr lang="en-IN" sz="2400">
                <a:latin typeface="+mj-lt"/>
              </a:rPr>
              <a:t>    public static void main(String[] </a:t>
            </a:r>
            <a:r>
              <a:rPr lang="en-IN" sz="2400" err="1">
                <a:latin typeface="+mj-lt"/>
              </a:rPr>
              <a:t>args</a:t>
            </a:r>
            <a:r>
              <a:rPr lang="en-IN" sz="2400">
                <a:latin typeface="+mj-lt"/>
              </a:rPr>
              <a:t>) {</a:t>
            </a:r>
          </a:p>
          <a:p>
            <a:r>
              <a:rPr lang="en-IN" sz="2400">
                <a:latin typeface="+mj-lt"/>
              </a:rPr>
              <a:t>        int number = 7;</a:t>
            </a:r>
          </a:p>
          <a:p>
            <a:r>
              <a:rPr lang="en-IN" sz="2400">
                <a:latin typeface="+mj-lt"/>
              </a:rPr>
              <a:t>        if (number % 2 == 0) {</a:t>
            </a:r>
          </a:p>
          <a:p>
            <a:r>
              <a:rPr lang="en-IN" sz="2400">
                <a:latin typeface="+mj-lt"/>
              </a:rPr>
              <a:t>            </a:t>
            </a:r>
            <a:r>
              <a:rPr lang="en-IN" sz="2400" err="1">
                <a:latin typeface="+mj-lt"/>
              </a:rPr>
              <a:t>System.out.println</a:t>
            </a:r>
            <a:r>
              <a:rPr lang="en-IN" sz="2400">
                <a:latin typeface="+mj-lt"/>
              </a:rPr>
              <a:t>("The number is even.");</a:t>
            </a:r>
          </a:p>
          <a:p>
            <a:r>
              <a:rPr lang="en-IN" sz="2400">
                <a:latin typeface="+mj-lt"/>
              </a:rPr>
              <a:t>        } else {</a:t>
            </a:r>
          </a:p>
          <a:p>
            <a:r>
              <a:rPr lang="en-IN" sz="2400">
                <a:latin typeface="+mj-lt"/>
              </a:rPr>
              <a:t>            </a:t>
            </a:r>
            <a:r>
              <a:rPr lang="en-IN" sz="2400" err="1">
                <a:latin typeface="+mj-lt"/>
              </a:rPr>
              <a:t>System.out.println</a:t>
            </a:r>
            <a:r>
              <a:rPr lang="en-IN" sz="2400">
                <a:latin typeface="+mj-lt"/>
              </a:rPr>
              <a:t>("The number is odd.");</a:t>
            </a:r>
          </a:p>
          <a:p>
            <a:r>
              <a:rPr lang="en-IN" sz="2400">
                <a:latin typeface="+mj-lt"/>
              </a:rPr>
              <a:t>        }</a:t>
            </a:r>
          </a:p>
          <a:p>
            <a:r>
              <a:rPr lang="en-IN" sz="2400">
                <a:latin typeface="+mj-lt"/>
              </a:rPr>
              <a:t>    }</a:t>
            </a:r>
          </a:p>
          <a:p>
            <a:r>
              <a:rPr lang="en-IN" sz="2400">
                <a:latin typeface="+mj-lt"/>
              </a:rPr>
              <a:t>}</a:t>
            </a:r>
          </a:p>
          <a:p>
            <a:endParaRPr lang="en-IN"/>
          </a:p>
        </p:txBody>
      </p:sp>
      <p:sp>
        <p:nvSpPr>
          <p:cNvPr id="4" name="Picture Placeholder 3">
            <a:extLst>
              <a:ext uri="{FF2B5EF4-FFF2-40B4-BE49-F238E27FC236}">
                <a16:creationId xmlns:a16="http://schemas.microsoft.com/office/drawing/2014/main" id="{4B2522D8-47D5-2BC2-CBC3-48F95923C3EA}"/>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71BCFDE8-C1F1-F801-C21F-B8F96889164C}"/>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B83E81C7-8A24-C683-5CA8-398C535B7E9B}"/>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D5AFAB4B-F0DE-954E-E1DB-BE6542D2BC0F}"/>
              </a:ext>
            </a:extLst>
          </p:cNvPr>
          <p:cNvSpPr>
            <a:spLocks noGrp="1"/>
          </p:cNvSpPr>
          <p:nvPr>
            <p:ph type="sldNum" sz="quarter" idx="12"/>
          </p:nvPr>
        </p:nvSpPr>
        <p:spPr/>
        <p:txBody>
          <a:bodyPr/>
          <a:lstStyle/>
          <a:p>
            <a:fld id="{58FB4751-880F-D840-AAA9-3A15815CC996}" type="slidenum">
              <a:rPr lang="en-US" smtClean="0"/>
              <a:t>13</a:t>
            </a:fld>
            <a:endParaRPr lang="en-US"/>
          </a:p>
        </p:txBody>
      </p:sp>
    </p:spTree>
    <p:extLst>
      <p:ext uri="{BB962C8B-B14F-4D97-AF65-F5344CB8AC3E}">
        <p14:creationId xmlns:p14="http://schemas.microsoft.com/office/powerpoint/2010/main" val="2674998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F252-F3A4-C975-CDD0-7274D0E08CFB}"/>
              </a:ext>
            </a:extLst>
          </p:cNvPr>
          <p:cNvSpPr>
            <a:spLocks noGrp="1"/>
          </p:cNvSpPr>
          <p:nvPr>
            <p:ph type="title"/>
          </p:nvPr>
        </p:nvSpPr>
        <p:spPr/>
        <p:txBody>
          <a:bodyPr/>
          <a:lstStyle/>
          <a:p>
            <a:r>
              <a:rPr lang="en-IN" b="1" i="0">
                <a:effectLst/>
                <a:latin typeface="Söhne"/>
              </a:rPr>
              <a:t>3. Nested If Statement</a:t>
            </a:r>
            <a:r>
              <a:rPr lang="en-IN" b="0" i="0">
                <a:solidFill>
                  <a:srgbClr val="374151"/>
                </a:solidFill>
                <a:effectLst/>
                <a:latin typeface="Söhne"/>
              </a:rPr>
              <a:t>:</a:t>
            </a:r>
            <a:endParaRPr lang="en-IN"/>
          </a:p>
        </p:txBody>
      </p:sp>
      <p:sp>
        <p:nvSpPr>
          <p:cNvPr id="3" name="Text Placeholder 2">
            <a:extLst>
              <a:ext uri="{FF2B5EF4-FFF2-40B4-BE49-F238E27FC236}">
                <a16:creationId xmlns:a16="http://schemas.microsoft.com/office/drawing/2014/main" id="{6E7B33EE-A2C8-C5DD-BEE8-C39F55020033}"/>
              </a:ext>
            </a:extLst>
          </p:cNvPr>
          <p:cNvSpPr>
            <a:spLocks noGrp="1"/>
          </p:cNvSpPr>
          <p:nvPr>
            <p:ph type="body" sz="half" idx="2"/>
          </p:nvPr>
        </p:nvSpPr>
        <p:spPr>
          <a:xfrm>
            <a:off x="576072" y="1947671"/>
            <a:ext cx="5519928" cy="4070729"/>
          </a:xfrm>
        </p:spPr>
        <p:txBody>
          <a:bodyPr>
            <a:normAutofit fontScale="77500" lnSpcReduction="20000"/>
          </a:bodyPr>
          <a:lstStyle/>
          <a:p>
            <a:r>
              <a:rPr lang="en-IN" sz="2200">
                <a:latin typeface="+mj-lt"/>
              </a:rPr>
              <a:t>public class </a:t>
            </a:r>
            <a:r>
              <a:rPr lang="en-IN" sz="2200" err="1">
                <a:latin typeface="+mj-lt"/>
              </a:rPr>
              <a:t>NestedIfExample</a:t>
            </a:r>
            <a:r>
              <a:rPr lang="en-IN" sz="2200">
                <a:latin typeface="+mj-lt"/>
              </a:rPr>
              <a:t> {</a:t>
            </a:r>
          </a:p>
          <a:p>
            <a:r>
              <a:rPr lang="en-IN" sz="2200">
                <a:latin typeface="+mj-lt"/>
              </a:rPr>
              <a:t>    public static void main(String[] </a:t>
            </a:r>
            <a:r>
              <a:rPr lang="en-IN" sz="2200" err="1">
                <a:latin typeface="+mj-lt"/>
              </a:rPr>
              <a:t>args</a:t>
            </a:r>
            <a:r>
              <a:rPr lang="en-IN" sz="2200">
                <a:latin typeface="+mj-lt"/>
              </a:rPr>
              <a:t>) {</a:t>
            </a:r>
          </a:p>
          <a:p>
            <a:r>
              <a:rPr lang="en-IN" sz="2200">
                <a:latin typeface="+mj-lt"/>
              </a:rPr>
              <a:t>        int </a:t>
            </a:r>
            <a:r>
              <a:rPr lang="en-IN" sz="2200" err="1">
                <a:latin typeface="+mj-lt"/>
              </a:rPr>
              <a:t>mathScore</a:t>
            </a:r>
            <a:r>
              <a:rPr lang="en-IN" sz="2200">
                <a:latin typeface="+mj-lt"/>
              </a:rPr>
              <a:t> = 85;</a:t>
            </a:r>
          </a:p>
          <a:p>
            <a:r>
              <a:rPr lang="en-IN" sz="2200">
                <a:latin typeface="+mj-lt"/>
              </a:rPr>
              <a:t>        int </a:t>
            </a:r>
            <a:r>
              <a:rPr lang="en-IN" sz="2200" err="1">
                <a:latin typeface="+mj-lt"/>
              </a:rPr>
              <a:t>scienceScore</a:t>
            </a:r>
            <a:r>
              <a:rPr lang="en-IN" sz="2200">
                <a:latin typeface="+mj-lt"/>
              </a:rPr>
              <a:t> = 75;</a:t>
            </a:r>
          </a:p>
          <a:p>
            <a:r>
              <a:rPr lang="en-IN" sz="2200">
                <a:latin typeface="+mj-lt"/>
              </a:rPr>
              <a:t>        </a:t>
            </a:r>
          </a:p>
          <a:p>
            <a:r>
              <a:rPr lang="en-IN" sz="2200">
                <a:latin typeface="+mj-lt"/>
              </a:rPr>
              <a:t>        if (</a:t>
            </a:r>
            <a:r>
              <a:rPr lang="en-IN" sz="2200" err="1">
                <a:latin typeface="+mj-lt"/>
              </a:rPr>
              <a:t>mathScore</a:t>
            </a:r>
            <a:r>
              <a:rPr lang="en-IN" sz="2200">
                <a:latin typeface="+mj-lt"/>
              </a:rPr>
              <a:t> &gt;= 50) {</a:t>
            </a:r>
          </a:p>
          <a:p>
            <a:r>
              <a:rPr lang="en-IN" sz="2200">
                <a:latin typeface="+mj-lt"/>
              </a:rPr>
              <a:t>            if (</a:t>
            </a:r>
            <a:r>
              <a:rPr lang="en-IN" sz="2200" err="1">
                <a:latin typeface="+mj-lt"/>
              </a:rPr>
              <a:t>scienceScore</a:t>
            </a:r>
            <a:r>
              <a:rPr lang="en-IN" sz="2200">
                <a:latin typeface="+mj-lt"/>
              </a:rPr>
              <a:t> &gt;= 50) {</a:t>
            </a:r>
          </a:p>
          <a:p>
            <a:r>
              <a:rPr lang="en-IN" sz="2200">
                <a:latin typeface="+mj-lt"/>
              </a:rPr>
              <a:t>                </a:t>
            </a:r>
            <a:r>
              <a:rPr lang="en-IN" sz="2200" err="1">
                <a:latin typeface="+mj-lt"/>
              </a:rPr>
              <a:t>System.out.println</a:t>
            </a:r>
            <a:r>
              <a:rPr lang="en-IN" sz="2200">
                <a:latin typeface="+mj-lt"/>
              </a:rPr>
              <a:t>("The student passed both math and science.");</a:t>
            </a:r>
          </a:p>
          <a:p>
            <a:r>
              <a:rPr lang="en-IN" sz="2200">
                <a:latin typeface="+mj-lt"/>
              </a:rPr>
              <a:t>            } else {</a:t>
            </a:r>
          </a:p>
          <a:p>
            <a:r>
              <a:rPr lang="en-IN" sz="2200">
                <a:latin typeface="+mj-lt"/>
              </a:rPr>
              <a:t>                </a:t>
            </a:r>
            <a:r>
              <a:rPr lang="en-IN" sz="2200" err="1">
                <a:latin typeface="+mj-lt"/>
              </a:rPr>
              <a:t>System.out.println</a:t>
            </a:r>
            <a:r>
              <a:rPr lang="en-IN" sz="2200">
                <a:latin typeface="+mj-lt"/>
              </a:rPr>
              <a:t>("The student passed math but failed in science.");</a:t>
            </a:r>
          </a:p>
          <a:p>
            <a:r>
              <a:rPr lang="en-IN" sz="2200">
                <a:latin typeface="+mj-lt"/>
              </a:rPr>
              <a:t>            }</a:t>
            </a:r>
          </a:p>
          <a:p>
            <a:r>
              <a:rPr lang="en-IN" sz="2200">
                <a:latin typeface="+mj-lt"/>
              </a:rPr>
              <a:t>        } else {</a:t>
            </a:r>
          </a:p>
          <a:p>
            <a:r>
              <a:rPr lang="en-IN" sz="2200">
                <a:latin typeface="+mj-lt"/>
              </a:rPr>
              <a:t>            </a:t>
            </a:r>
            <a:r>
              <a:rPr lang="en-IN" sz="2200" err="1">
                <a:latin typeface="+mj-lt"/>
              </a:rPr>
              <a:t>System.out.println</a:t>
            </a:r>
            <a:r>
              <a:rPr lang="en-IN" sz="2200">
                <a:latin typeface="+mj-lt"/>
              </a:rPr>
              <a:t>("The student failed in math.");</a:t>
            </a:r>
          </a:p>
          <a:p>
            <a:r>
              <a:rPr lang="en-IN" sz="2200">
                <a:latin typeface="+mj-lt"/>
              </a:rPr>
              <a:t>        }</a:t>
            </a:r>
          </a:p>
          <a:p>
            <a:r>
              <a:rPr lang="en-IN" sz="2200">
                <a:latin typeface="+mj-lt"/>
              </a:rPr>
              <a:t>    }</a:t>
            </a:r>
          </a:p>
          <a:p>
            <a:r>
              <a:rPr lang="en-IN" sz="2200">
                <a:latin typeface="+mj-lt"/>
              </a:rPr>
              <a:t>}</a:t>
            </a:r>
          </a:p>
          <a:p>
            <a:endParaRPr lang="en-IN"/>
          </a:p>
        </p:txBody>
      </p:sp>
      <p:sp>
        <p:nvSpPr>
          <p:cNvPr id="4" name="Picture Placeholder 3">
            <a:extLst>
              <a:ext uri="{FF2B5EF4-FFF2-40B4-BE49-F238E27FC236}">
                <a16:creationId xmlns:a16="http://schemas.microsoft.com/office/drawing/2014/main" id="{A792F478-B413-FC59-1B31-8CFC78A55AE6}"/>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931FA4E6-42EF-0897-C798-17196C7D4D3F}"/>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632ABFCE-AFD6-E546-FCAC-88490C63C503}"/>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CAE87947-F467-B729-3BDC-BF575884C2FC}"/>
              </a:ext>
            </a:extLst>
          </p:cNvPr>
          <p:cNvSpPr>
            <a:spLocks noGrp="1"/>
          </p:cNvSpPr>
          <p:nvPr>
            <p:ph type="sldNum" sz="quarter" idx="12"/>
          </p:nvPr>
        </p:nvSpPr>
        <p:spPr/>
        <p:txBody>
          <a:bodyPr/>
          <a:lstStyle/>
          <a:p>
            <a:fld id="{58FB4751-880F-D840-AAA9-3A15815CC996}" type="slidenum">
              <a:rPr lang="en-US" smtClean="0"/>
              <a:t>14</a:t>
            </a:fld>
            <a:endParaRPr lang="en-US"/>
          </a:p>
        </p:txBody>
      </p:sp>
    </p:spTree>
    <p:extLst>
      <p:ext uri="{BB962C8B-B14F-4D97-AF65-F5344CB8AC3E}">
        <p14:creationId xmlns:p14="http://schemas.microsoft.com/office/powerpoint/2010/main" val="3195144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9776-394B-CDD6-74CB-E430A87CE515}"/>
              </a:ext>
            </a:extLst>
          </p:cNvPr>
          <p:cNvSpPr>
            <a:spLocks noGrp="1"/>
          </p:cNvSpPr>
          <p:nvPr>
            <p:ph type="title"/>
          </p:nvPr>
        </p:nvSpPr>
        <p:spPr/>
        <p:txBody>
          <a:bodyPr/>
          <a:lstStyle/>
          <a:p>
            <a:r>
              <a:rPr lang="en-IN" b="1" i="0">
                <a:effectLst/>
                <a:latin typeface="Söhne"/>
              </a:rPr>
              <a:t>4. If-Else If Statement</a:t>
            </a:r>
            <a:r>
              <a:rPr lang="en-IN" b="0" i="0">
                <a:solidFill>
                  <a:srgbClr val="374151"/>
                </a:solidFill>
                <a:effectLst/>
                <a:latin typeface="Söhne"/>
              </a:rPr>
              <a:t>:</a:t>
            </a:r>
            <a:endParaRPr lang="en-IN"/>
          </a:p>
        </p:txBody>
      </p:sp>
      <p:sp>
        <p:nvSpPr>
          <p:cNvPr id="3" name="Text Placeholder 2">
            <a:extLst>
              <a:ext uri="{FF2B5EF4-FFF2-40B4-BE49-F238E27FC236}">
                <a16:creationId xmlns:a16="http://schemas.microsoft.com/office/drawing/2014/main" id="{699669DE-B207-5F87-2FEE-A5851194526F}"/>
              </a:ext>
            </a:extLst>
          </p:cNvPr>
          <p:cNvSpPr>
            <a:spLocks noGrp="1"/>
          </p:cNvSpPr>
          <p:nvPr>
            <p:ph type="body" sz="half" idx="2"/>
          </p:nvPr>
        </p:nvSpPr>
        <p:spPr>
          <a:xfrm>
            <a:off x="576071" y="1827151"/>
            <a:ext cx="5750083" cy="4637657"/>
          </a:xfrm>
        </p:spPr>
        <p:txBody>
          <a:bodyPr>
            <a:normAutofit fontScale="92500" lnSpcReduction="20000"/>
          </a:bodyPr>
          <a:lstStyle/>
          <a:p>
            <a:r>
              <a:rPr lang="en-IN" sz="2200">
                <a:latin typeface="+mj-lt"/>
              </a:rPr>
              <a:t>public class </a:t>
            </a:r>
            <a:r>
              <a:rPr lang="en-IN" sz="2200" err="1">
                <a:latin typeface="+mj-lt"/>
              </a:rPr>
              <a:t>ElseIfExample</a:t>
            </a:r>
            <a:r>
              <a:rPr lang="en-IN" sz="2200">
                <a:latin typeface="+mj-lt"/>
              </a:rPr>
              <a:t> {</a:t>
            </a:r>
          </a:p>
          <a:p>
            <a:r>
              <a:rPr lang="en-IN" sz="2200">
                <a:latin typeface="+mj-lt"/>
              </a:rPr>
              <a:t>    public static void main(String[] </a:t>
            </a:r>
            <a:r>
              <a:rPr lang="en-IN" sz="2200" err="1">
                <a:latin typeface="+mj-lt"/>
              </a:rPr>
              <a:t>args</a:t>
            </a:r>
            <a:r>
              <a:rPr lang="en-IN" sz="2200">
                <a:latin typeface="+mj-lt"/>
              </a:rPr>
              <a:t>) {</a:t>
            </a:r>
          </a:p>
          <a:p>
            <a:r>
              <a:rPr lang="en-IN" sz="2200">
                <a:latin typeface="+mj-lt"/>
              </a:rPr>
              <a:t>        int score = 75;</a:t>
            </a:r>
          </a:p>
          <a:p>
            <a:r>
              <a:rPr lang="en-IN" sz="2200">
                <a:latin typeface="+mj-lt"/>
              </a:rPr>
              <a:t>        </a:t>
            </a:r>
          </a:p>
          <a:p>
            <a:r>
              <a:rPr lang="en-IN" sz="2200">
                <a:latin typeface="+mj-lt"/>
              </a:rPr>
              <a:t>        if (score &gt;= 90) {</a:t>
            </a:r>
          </a:p>
          <a:p>
            <a:r>
              <a:rPr lang="en-IN" sz="2200">
                <a:latin typeface="+mj-lt"/>
              </a:rPr>
              <a:t>            </a:t>
            </a:r>
            <a:r>
              <a:rPr lang="en-IN" sz="2200" err="1">
                <a:latin typeface="+mj-lt"/>
              </a:rPr>
              <a:t>System.out.println</a:t>
            </a:r>
            <a:r>
              <a:rPr lang="en-IN" sz="2200">
                <a:latin typeface="+mj-lt"/>
              </a:rPr>
              <a:t>("Grade: A");</a:t>
            </a:r>
          </a:p>
          <a:p>
            <a:r>
              <a:rPr lang="en-IN" sz="2200">
                <a:latin typeface="+mj-lt"/>
              </a:rPr>
              <a:t>        } else if (score &gt;= 80) {</a:t>
            </a:r>
          </a:p>
          <a:p>
            <a:r>
              <a:rPr lang="en-IN" sz="2200">
                <a:latin typeface="+mj-lt"/>
              </a:rPr>
              <a:t>            </a:t>
            </a:r>
            <a:r>
              <a:rPr lang="en-IN" sz="2200" err="1">
                <a:latin typeface="+mj-lt"/>
              </a:rPr>
              <a:t>System.out.println</a:t>
            </a:r>
            <a:r>
              <a:rPr lang="en-IN" sz="2200">
                <a:latin typeface="+mj-lt"/>
              </a:rPr>
              <a:t>("Grade: B");</a:t>
            </a:r>
          </a:p>
          <a:p>
            <a:r>
              <a:rPr lang="en-IN" sz="2200">
                <a:latin typeface="+mj-lt"/>
              </a:rPr>
              <a:t>        } else if (score &gt;= 70) {</a:t>
            </a:r>
          </a:p>
          <a:p>
            <a:r>
              <a:rPr lang="en-IN" sz="2200">
                <a:latin typeface="+mj-lt"/>
              </a:rPr>
              <a:t>            </a:t>
            </a:r>
            <a:r>
              <a:rPr lang="en-IN" sz="2200" err="1">
                <a:latin typeface="+mj-lt"/>
              </a:rPr>
              <a:t>System.out.println</a:t>
            </a:r>
            <a:r>
              <a:rPr lang="en-IN" sz="2200">
                <a:latin typeface="+mj-lt"/>
              </a:rPr>
              <a:t>("Grade: C");</a:t>
            </a:r>
          </a:p>
          <a:p>
            <a:r>
              <a:rPr lang="en-IN" sz="2200">
                <a:latin typeface="+mj-lt"/>
              </a:rPr>
              <a:t>        } else if (score &gt;= 60) {</a:t>
            </a:r>
          </a:p>
          <a:p>
            <a:r>
              <a:rPr lang="en-IN" sz="2200">
                <a:latin typeface="+mj-lt"/>
              </a:rPr>
              <a:t>            </a:t>
            </a:r>
            <a:r>
              <a:rPr lang="en-IN" sz="2200" err="1">
                <a:latin typeface="+mj-lt"/>
              </a:rPr>
              <a:t>System.out.println</a:t>
            </a:r>
            <a:r>
              <a:rPr lang="en-IN" sz="2200">
                <a:latin typeface="+mj-lt"/>
              </a:rPr>
              <a:t>("Grade: D");</a:t>
            </a:r>
          </a:p>
          <a:p>
            <a:r>
              <a:rPr lang="en-IN" sz="2200">
                <a:latin typeface="+mj-lt"/>
              </a:rPr>
              <a:t>        } else {</a:t>
            </a:r>
          </a:p>
          <a:p>
            <a:r>
              <a:rPr lang="en-IN" sz="2200">
                <a:latin typeface="+mj-lt"/>
              </a:rPr>
              <a:t>            </a:t>
            </a:r>
            <a:r>
              <a:rPr lang="en-IN" sz="2200" err="1">
                <a:latin typeface="+mj-lt"/>
              </a:rPr>
              <a:t>System.out.println</a:t>
            </a:r>
            <a:r>
              <a:rPr lang="en-IN" sz="2200">
                <a:latin typeface="+mj-lt"/>
              </a:rPr>
              <a:t>("Grade: F");</a:t>
            </a:r>
          </a:p>
          <a:p>
            <a:r>
              <a:rPr lang="en-IN" sz="2200">
                <a:latin typeface="+mj-lt"/>
              </a:rPr>
              <a:t>        }</a:t>
            </a:r>
          </a:p>
          <a:p>
            <a:r>
              <a:rPr lang="en-IN" sz="2200">
                <a:latin typeface="+mj-lt"/>
              </a:rPr>
              <a:t>    }</a:t>
            </a:r>
          </a:p>
          <a:p>
            <a:r>
              <a:rPr lang="en-IN" sz="2200">
                <a:latin typeface="+mj-lt"/>
              </a:rPr>
              <a:t>}</a:t>
            </a:r>
          </a:p>
          <a:p>
            <a:endParaRPr lang="en-IN"/>
          </a:p>
        </p:txBody>
      </p:sp>
      <p:sp>
        <p:nvSpPr>
          <p:cNvPr id="4" name="Picture Placeholder 3">
            <a:extLst>
              <a:ext uri="{FF2B5EF4-FFF2-40B4-BE49-F238E27FC236}">
                <a16:creationId xmlns:a16="http://schemas.microsoft.com/office/drawing/2014/main" id="{A047C1B3-F434-F92F-F57A-4C7396BDBF50}"/>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D277B5C2-E699-2BF4-70ED-617B7E8344F9}"/>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770B5CC2-9D50-3A38-CB8E-C3DE370F2205}"/>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A7DFF2CD-8F8B-B9B1-63F6-08AE16AB5124}"/>
              </a:ext>
            </a:extLst>
          </p:cNvPr>
          <p:cNvSpPr>
            <a:spLocks noGrp="1"/>
          </p:cNvSpPr>
          <p:nvPr>
            <p:ph type="sldNum" sz="quarter" idx="12"/>
          </p:nvPr>
        </p:nvSpPr>
        <p:spPr/>
        <p:txBody>
          <a:bodyPr/>
          <a:lstStyle/>
          <a:p>
            <a:fld id="{58FB4751-880F-D840-AAA9-3A15815CC996}" type="slidenum">
              <a:rPr lang="en-US" smtClean="0"/>
              <a:t>15</a:t>
            </a:fld>
            <a:endParaRPr lang="en-US"/>
          </a:p>
        </p:txBody>
      </p:sp>
    </p:spTree>
    <p:extLst>
      <p:ext uri="{BB962C8B-B14F-4D97-AF65-F5344CB8AC3E}">
        <p14:creationId xmlns:p14="http://schemas.microsoft.com/office/powerpoint/2010/main" val="1735304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134E-A967-DA8C-32C9-82C82C9C8587}"/>
              </a:ext>
            </a:extLst>
          </p:cNvPr>
          <p:cNvSpPr>
            <a:spLocks noGrp="1"/>
          </p:cNvSpPr>
          <p:nvPr>
            <p:ph type="title"/>
          </p:nvPr>
        </p:nvSpPr>
        <p:spPr/>
        <p:txBody>
          <a:bodyPr/>
          <a:lstStyle/>
          <a:p>
            <a:r>
              <a:rPr lang="en-US"/>
              <a:t>5. Switch Statement:</a:t>
            </a:r>
            <a:endParaRPr lang="en-IN"/>
          </a:p>
        </p:txBody>
      </p:sp>
      <p:sp>
        <p:nvSpPr>
          <p:cNvPr id="3" name="Text Placeholder 2">
            <a:extLst>
              <a:ext uri="{FF2B5EF4-FFF2-40B4-BE49-F238E27FC236}">
                <a16:creationId xmlns:a16="http://schemas.microsoft.com/office/drawing/2014/main" id="{F7270D0A-072D-2486-1FBB-967FB80A8A9A}"/>
              </a:ext>
            </a:extLst>
          </p:cNvPr>
          <p:cNvSpPr>
            <a:spLocks noGrp="1"/>
          </p:cNvSpPr>
          <p:nvPr>
            <p:ph type="body" sz="half" idx="2"/>
          </p:nvPr>
        </p:nvSpPr>
        <p:spPr>
          <a:xfrm>
            <a:off x="1222310" y="1538244"/>
            <a:ext cx="10187909" cy="4926564"/>
          </a:xfrm>
        </p:spPr>
        <p:txBody>
          <a:bodyPr>
            <a:normAutofit fontScale="32500" lnSpcReduction="20000"/>
          </a:bodyPr>
          <a:lstStyle/>
          <a:p>
            <a:r>
              <a:rPr lang="en-IN" sz="3600">
                <a:latin typeface="+mj-lt"/>
              </a:rPr>
              <a:t>public class </a:t>
            </a:r>
            <a:r>
              <a:rPr lang="en-IN" sz="3600" err="1">
                <a:latin typeface="+mj-lt"/>
              </a:rPr>
              <a:t>SwitchExample</a:t>
            </a:r>
            <a:r>
              <a:rPr lang="en-IN" sz="3600">
                <a:latin typeface="+mj-lt"/>
              </a:rPr>
              <a:t> {</a:t>
            </a:r>
          </a:p>
          <a:p>
            <a:r>
              <a:rPr lang="en-IN" sz="3600">
                <a:latin typeface="+mj-lt"/>
              </a:rPr>
              <a:t>    public static void main(String[] </a:t>
            </a:r>
            <a:r>
              <a:rPr lang="en-IN" sz="3600" err="1">
                <a:latin typeface="+mj-lt"/>
              </a:rPr>
              <a:t>args</a:t>
            </a:r>
            <a:r>
              <a:rPr lang="en-IN" sz="3600">
                <a:latin typeface="+mj-lt"/>
              </a:rPr>
              <a:t>) {</a:t>
            </a:r>
          </a:p>
          <a:p>
            <a:r>
              <a:rPr lang="en-IN" sz="3600">
                <a:latin typeface="+mj-lt"/>
              </a:rPr>
              <a:t>        int </a:t>
            </a:r>
            <a:r>
              <a:rPr lang="en-IN" sz="3600" err="1">
                <a:latin typeface="+mj-lt"/>
              </a:rPr>
              <a:t>dayOfWeek</a:t>
            </a:r>
            <a:r>
              <a:rPr lang="en-IN" sz="3600">
                <a:latin typeface="+mj-lt"/>
              </a:rPr>
              <a:t> = 3;</a:t>
            </a:r>
          </a:p>
          <a:p>
            <a:endParaRPr lang="en-IN" sz="3600">
              <a:latin typeface="+mj-lt"/>
            </a:endParaRPr>
          </a:p>
          <a:p>
            <a:r>
              <a:rPr lang="en-IN" sz="3600">
                <a:latin typeface="+mj-lt"/>
              </a:rPr>
              <a:t>        switch (</a:t>
            </a:r>
            <a:r>
              <a:rPr lang="en-IN" sz="3600" err="1">
                <a:latin typeface="+mj-lt"/>
              </a:rPr>
              <a:t>dayOfWeek</a:t>
            </a:r>
            <a:r>
              <a:rPr lang="en-IN" sz="3600">
                <a:latin typeface="+mj-lt"/>
              </a:rPr>
              <a:t>) {</a:t>
            </a:r>
          </a:p>
          <a:p>
            <a:r>
              <a:rPr lang="en-IN" sz="3600">
                <a:latin typeface="+mj-lt"/>
              </a:rPr>
              <a:t>            case 1:</a:t>
            </a:r>
          </a:p>
          <a:p>
            <a:r>
              <a:rPr lang="en-IN" sz="3600">
                <a:latin typeface="+mj-lt"/>
              </a:rPr>
              <a:t>                </a:t>
            </a:r>
            <a:r>
              <a:rPr lang="en-IN" sz="3600" err="1">
                <a:latin typeface="+mj-lt"/>
              </a:rPr>
              <a:t>System.out.println</a:t>
            </a:r>
            <a:r>
              <a:rPr lang="en-IN" sz="3600">
                <a:latin typeface="+mj-lt"/>
              </a:rPr>
              <a:t>("It's Monday");</a:t>
            </a:r>
          </a:p>
          <a:p>
            <a:r>
              <a:rPr lang="en-IN" sz="3600">
                <a:latin typeface="+mj-lt"/>
              </a:rPr>
              <a:t>                break;</a:t>
            </a:r>
          </a:p>
          <a:p>
            <a:r>
              <a:rPr lang="en-IN" sz="3600">
                <a:latin typeface="+mj-lt"/>
              </a:rPr>
              <a:t>            case 2:</a:t>
            </a:r>
          </a:p>
          <a:p>
            <a:r>
              <a:rPr lang="en-IN" sz="3600">
                <a:latin typeface="+mj-lt"/>
              </a:rPr>
              <a:t>                </a:t>
            </a:r>
            <a:r>
              <a:rPr lang="en-IN" sz="3600" err="1">
                <a:latin typeface="+mj-lt"/>
              </a:rPr>
              <a:t>System.out.println</a:t>
            </a:r>
            <a:r>
              <a:rPr lang="en-IN" sz="3600">
                <a:latin typeface="+mj-lt"/>
              </a:rPr>
              <a:t>("It's Tuesday");</a:t>
            </a:r>
          </a:p>
          <a:p>
            <a:r>
              <a:rPr lang="en-IN" sz="3600">
                <a:latin typeface="+mj-lt"/>
              </a:rPr>
              <a:t>                break;</a:t>
            </a:r>
          </a:p>
          <a:p>
            <a:r>
              <a:rPr lang="en-IN" sz="3600">
                <a:latin typeface="+mj-lt"/>
              </a:rPr>
              <a:t>            case 3:</a:t>
            </a:r>
          </a:p>
          <a:p>
            <a:r>
              <a:rPr lang="en-IN" sz="3600">
                <a:latin typeface="+mj-lt"/>
              </a:rPr>
              <a:t>                </a:t>
            </a:r>
            <a:r>
              <a:rPr lang="en-IN" sz="3600" err="1">
                <a:latin typeface="+mj-lt"/>
              </a:rPr>
              <a:t>System.out.println</a:t>
            </a:r>
            <a:r>
              <a:rPr lang="en-IN" sz="3600">
                <a:latin typeface="+mj-lt"/>
              </a:rPr>
              <a:t>("It's Wednesday");</a:t>
            </a:r>
          </a:p>
          <a:p>
            <a:r>
              <a:rPr lang="en-IN" sz="3600">
                <a:latin typeface="+mj-lt"/>
              </a:rPr>
              <a:t>                break;</a:t>
            </a:r>
          </a:p>
          <a:p>
            <a:r>
              <a:rPr lang="en-IN" sz="3600">
                <a:latin typeface="+mj-lt"/>
              </a:rPr>
              <a:t>            case 4:</a:t>
            </a:r>
          </a:p>
          <a:p>
            <a:r>
              <a:rPr lang="en-IN" sz="3600">
                <a:latin typeface="+mj-lt"/>
              </a:rPr>
              <a:t>                </a:t>
            </a:r>
            <a:r>
              <a:rPr lang="en-IN" sz="3600" err="1">
                <a:latin typeface="+mj-lt"/>
              </a:rPr>
              <a:t>System.out.println</a:t>
            </a:r>
            <a:r>
              <a:rPr lang="en-IN" sz="3600">
                <a:latin typeface="+mj-lt"/>
              </a:rPr>
              <a:t>("It's Thursday");</a:t>
            </a:r>
          </a:p>
          <a:p>
            <a:r>
              <a:rPr lang="en-IN" sz="3600">
                <a:latin typeface="+mj-lt"/>
              </a:rPr>
              <a:t>                break;</a:t>
            </a:r>
          </a:p>
          <a:p>
            <a:r>
              <a:rPr lang="en-IN" sz="3600">
                <a:latin typeface="+mj-lt"/>
              </a:rPr>
              <a:t>            case 5:</a:t>
            </a:r>
          </a:p>
          <a:p>
            <a:r>
              <a:rPr lang="en-IN" sz="3600">
                <a:latin typeface="+mj-lt"/>
              </a:rPr>
              <a:t>                </a:t>
            </a:r>
            <a:r>
              <a:rPr lang="en-IN" sz="3600" err="1">
                <a:latin typeface="+mj-lt"/>
              </a:rPr>
              <a:t>System.out.println</a:t>
            </a:r>
            <a:r>
              <a:rPr lang="en-IN" sz="3600">
                <a:latin typeface="+mj-lt"/>
              </a:rPr>
              <a:t>("It's Friday");</a:t>
            </a:r>
          </a:p>
          <a:p>
            <a:r>
              <a:rPr lang="en-IN" sz="3600">
                <a:latin typeface="+mj-lt"/>
              </a:rPr>
              <a:t>                break;</a:t>
            </a:r>
          </a:p>
          <a:p>
            <a:r>
              <a:rPr lang="en-IN" sz="3600">
                <a:latin typeface="+mj-lt"/>
              </a:rPr>
              <a:t>            case 6:</a:t>
            </a:r>
          </a:p>
          <a:p>
            <a:r>
              <a:rPr lang="en-IN" sz="3600">
                <a:latin typeface="+mj-lt"/>
              </a:rPr>
              <a:t>                </a:t>
            </a:r>
            <a:r>
              <a:rPr lang="en-IN" sz="3600" err="1">
                <a:latin typeface="+mj-lt"/>
              </a:rPr>
              <a:t>System.out.println</a:t>
            </a:r>
            <a:r>
              <a:rPr lang="en-IN" sz="3600">
                <a:latin typeface="+mj-lt"/>
              </a:rPr>
              <a:t>("It's Saturday");</a:t>
            </a:r>
          </a:p>
          <a:p>
            <a:r>
              <a:rPr lang="en-IN" sz="3600">
                <a:latin typeface="+mj-lt"/>
              </a:rPr>
              <a:t>                break;</a:t>
            </a:r>
          </a:p>
          <a:p>
            <a:r>
              <a:rPr lang="en-IN" sz="3600">
                <a:latin typeface="+mj-lt"/>
              </a:rPr>
              <a:t>            case 7:</a:t>
            </a:r>
          </a:p>
          <a:p>
            <a:r>
              <a:rPr lang="en-IN" sz="3600">
                <a:latin typeface="+mj-lt"/>
              </a:rPr>
              <a:t>                </a:t>
            </a:r>
            <a:r>
              <a:rPr lang="en-IN" sz="3600" err="1">
                <a:latin typeface="+mj-lt"/>
              </a:rPr>
              <a:t>System.out.println</a:t>
            </a:r>
            <a:r>
              <a:rPr lang="en-IN" sz="3600">
                <a:latin typeface="+mj-lt"/>
              </a:rPr>
              <a:t>("It's Sunday");</a:t>
            </a:r>
          </a:p>
          <a:p>
            <a:r>
              <a:rPr lang="en-IN" sz="3600">
                <a:latin typeface="+mj-lt"/>
              </a:rPr>
              <a:t>                break;</a:t>
            </a:r>
          </a:p>
          <a:p>
            <a:r>
              <a:rPr lang="en-IN" sz="3600">
                <a:latin typeface="+mj-lt"/>
              </a:rPr>
              <a:t>            default:</a:t>
            </a:r>
          </a:p>
          <a:p>
            <a:r>
              <a:rPr lang="en-IN" sz="3600">
                <a:latin typeface="+mj-lt"/>
              </a:rPr>
              <a:t>                </a:t>
            </a:r>
            <a:r>
              <a:rPr lang="en-IN" sz="3600" err="1">
                <a:latin typeface="+mj-lt"/>
              </a:rPr>
              <a:t>System.out.println</a:t>
            </a:r>
            <a:r>
              <a:rPr lang="en-IN" sz="3600">
                <a:latin typeface="+mj-lt"/>
              </a:rPr>
              <a:t>("Invalid day of the week");</a:t>
            </a:r>
          </a:p>
          <a:p>
            <a:r>
              <a:rPr lang="en-IN" sz="3600">
                <a:latin typeface="+mj-lt"/>
              </a:rPr>
              <a:t>                break;</a:t>
            </a:r>
          </a:p>
          <a:p>
            <a:r>
              <a:rPr lang="en-IN" sz="3600">
                <a:latin typeface="+mj-lt"/>
              </a:rPr>
              <a:t>        }</a:t>
            </a:r>
          </a:p>
          <a:p>
            <a:r>
              <a:rPr lang="en-IN" sz="3600">
                <a:latin typeface="+mj-lt"/>
              </a:rPr>
              <a:t>    }</a:t>
            </a:r>
          </a:p>
          <a:p>
            <a:r>
              <a:rPr lang="en-IN" sz="3600">
                <a:latin typeface="+mj-lt"/>
              </a:rPr>
              <a:t>}</a:t>
            </a:r>
          </a:p>
          <a:p>
            <a:endParaRPr lang="en-IN"/>
          </a:p>
        </p:txBody>
      </p:sp>
      <p:sp>
        <p:nvSpPr>
          <p:cNvPr id="4" name="Picture Placeholder 3">
            <a:extLst>
              <a:ext uri="{FF2B5EF4-FFF2-40B4-BE49-F238E27FC236}">
                <a16:creationId xmlns:a16="http://schemas.microsoft.com/office/drawing/2014/main" id="{5DA850A8-D6B1-CC88-191A-FDB717BCBD95}"/>
              </a:ext>
            </a:extLst>
          </p:cNvPr>
          <p:cNvSpPr>
            <a:spLocks noGrp="1"/>
          </p:cNvSpPr>
          <p:nvPr>
            <p:ph type="pic" idx="1"/>
          </p:nvPr>
        </p:nvSpPr>
        <p:spPr>
          <a:xfrm>
            <a:off x="7815470" y="-46654"/>
            <a:ext cx="4376530" cy="6018401"/>
          </a:xfrm>
        </p:spPr>
        <p:txBody>
          <a:bodyPr/>
          <a:lstStyle/>
          <a:p>
            <a:endParaRPr lang="en-IN"/>
          </a:p>
        </p:txBody>
      </p:sp>
      <p:sp>
        <p:nvSpPr>
          <p:cNvPr id="5" name="Date Placeholder 4">
            <a:extLst>
              <a:ext uri="{FF2B5EF4-FFF2-40B4-BE49-F238E27FC236}">
                <a16:creationId xmlns:a16="http://schemas.microsoft.com/office/drawing/2014/main" id="{004B8B1B-AB9B-4E4B-A7C8-F990769373A5}"/>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00FA20CE-B585-954C-3258-AC913088BB3A}"/>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8E559002-8A28-844A-1133-82E9571AE18F}"/>
              </a:ext>
            </a:extLst>
          </p:cNvPr>
          <p:cNvSpPr>
            <a:spLocks noGrp="1"/>
          </p:cNvSpPr>
          <p:nvPr>
            <p:ph type="sldNum" sz="quarter" idx="12"/>
          </p:nvPr>
        </p:nvSpPr>
        <p:spPr/>
        <p:txBody>
          <a:bodyPr/>
          <a:lstStyle/>
          <a:p>
            <a:fld id="{58FB4751-880F-D840-AAA9-3A15815CC996}" type="slidenum">
              <a:rPr lang="en-US" smtClean="0"/>
              <a:t>16</a:t>
            </a:fld>
            <a:endParaRPr lang="en-US"/>
          </a:p>
        </p:txBody>
      </p:sp>
    </p:spTree>
    <p:extLst>
      <p:ext uri="{BB962C8B-B14F-4D97-AF65-F5344CB8AC3E}">
        <p14:creationId xmlns:p14="http://schemas.microsoft.com/office/powerpoint/2010/main" val="1874462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F16B7-E4F8-AB7E-FC35-5B9343C94991}"/>
              </a:ext>
            </a:extLst>
          </p:cNvPr>
          <p:cNvSpPr>
            <a:spLocks noGrp="1"/>
          </p:cNvSpPr>
          <p:nvPr>
            <p:ph type="title"/>
          </p:nvPr>
        </p:nvSpPr>
        <p:spPr/>
        <p:txBody>
          <a:bodyPr/>
          <a:lstStyle/>
          <a:p>
            <a:r>
              <a:rPr lang="en-IN" b="1" i="0">
                <a:effectLst/>
                <a:latin typeface="Söhne"/>
              </a:rPr>
              <a:t>1. While Loop</a:t>
            </a:r>
            <a:r>
              <a:rPr lang="en-IN" b="0" i="0">
                <a:solidFill>
                  <a:srgbClr val="374151"/>
                </a:solidFill>
                <a:effectLst/>
                <a:latin typeface="Söhne"/>
              </a:rPr>
              <a:t>:</a:t>
            </a:r>
            <a:endParaRPr lang="en-IN"/>
          </a:p>
        </p:txBody>
      </p:sp>
      <p:sp>
        <p:nvSpPr>
          <p:cNvPr id="4" name="Picture Placeholder 3">
            <a:extLst>
              <a:ext uri="{FF2B5EF4-FFF2-40B4-BE49-F238E27FC236}">
                <a16:creationId xmlns:a16="http://schemas.microsoft.com/office/drawing/2014/main" id="{F931F53F-5720-ACA7-EEF2-F8070E04F873}"/>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C9C92DAB-937B-4CDE-F9FB-1BE9DB6D6ED3}"/>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C37DF75C-4B15-E32A-C422-66FD2018A7A1}"/>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C42DA6F5-D42D-B798-58F3-3C3D0C23A809}"/>
              </a:ext>
            </a:extLst>
          </p:cNvPr>
          <p:cNvSpPr>
            <a:spLocks noGrp="1"/>
          </p:cNvSpPr>
          <p:nvPr>
            <p:ph type="sldNum" sz="quarter" idx="12"/>
          </p:nvPr>
        </p:nvSpPr>
        <p:spPr/>
        <p:txBody>
          <a:bodyPr/>
          <a:lstStyle/>
          <a:p>
            <a:fld id="{58FB4751-880F-D840-AAA9-3A15815CC996}" type="slidenum">
              <a:rPr lang="en-US" smtClean="0"/>
              <a:t>17</a:t>
            </a:fld>
            <a:endParaRPr lang="en-US"/>
          </a:p>
        </p:txBody>
      </p:sp>
      <p:sp>
        <p:nvSpPr>
          <p:cNvPr id="8" name="Rectangle 1">
            <a:extLst>
              <a:ext uri="{FF2B5EF4-FFF2-40B4-BE49-F238E27FC236}">
                <a16:creationId xmlns:a16="http://schemas.microsoft.com/office/drawing/2014/main" id="{E2451EE1-8E74-0721-9E99-F065FB510FEB}"/>
              </a:ext>
            </a:extLst>
          </p:cNvPr>
          <p:cNvSpPr>
            <a:spLocks noGrp="1" noChangeArrowheads="1"/>
          </p:cNvSpPr>
          <p:nvPr>
            <p:ph type="body" sz="half" idx="2"/>
          </p:nvPr>
        </p:nvSpPr>
        <p:spPr bwMode="auto">
          <a:xfrm>
            <a:off x="576071" y="1380744"/>
            <a:ext cx="5175712" cy="33855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374151"/>
                </a:solidFill>
                <a:effectLst/>
                <a:latin typeface="Söhne"/>
              </a:rPr>
              <a:t>This program prints numbers from 1 to 5 using a </a:t>
            </a:r>
            <a:r>
              <a:rPr kumimoji="0" lang="en-US" altLang="en-US" sz="1600" b="1" i="0" u="none" strike="noStrike" cap="none" normalizeH="0" baseline="0">
                <a:ln>
                  <a:noFill/>
                </a:ln>
                <a:solidFill>
                  <a:schemeClr val="tx1"/>
                </a:solidFill>
                <a:effectLst/>
                <a:latin typeface="Söhne Mono"/>
              </a:rPr>
              <a:t>while</a:t>
            </a:r>
            <a:r>
              <a:rPr kumimoji="0" lang="en-US" altLang="en-US" sz="1600" b="0" i="0" u="none" strike="noStrike" cap="none" normalizeH="0" baseline="0">
                <a:ln>
                  <a:noFill/>
                </a:ln>
                <a:solidFill>
                  <a:srgbClr val="374151"/>
                </a:solidFill>
                <a:effectLst/>
                <a:latin typeface="Söhne"/>
              </a:rPr>
              <a:t> loop</a:t>
            </a:r>
            <a:r>
              <a:rPr kumimoji="0" lang="en-US" altLang="en-US" sz="1600" b="0" i="0" u="none" strike="noStrike" cap="none" normalizeH="0" baseline="0">
                <a:ln>
                  <a:noFill/>
                </a:ln>
                <a:solidFill>
                  <a:schemeClr val="tx1"/>
                </a:solidFill>
                <a:effectLst/>
              </a:rPr>
              <a:t> </a:t>
            </a:r>
            <a:endParaRPr kumimoji="0" lang="en-US" altLang="en-US" sz="16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1C3DC264-26AF-2EB0-D69C-6914275BBBEB}"/>
              </a:ext>
            </a:extLst>
          </p:cNvPr>
          <p:cNvSpPr txBox="1"/>
          <p:nvPr/>
        </p:nvSpPr>
        <p:spPr>
          <a:xfrm>
            <a:off x="576071" y="2395954"/>
            <a:ext cx="5778076" cy="2862322"/>
          </a:xfrm>
          <a:prstGeom prst="rect">
            <a:avLst/>
          </a:prstGeom>
          <a:noFill/>
        </p:spPr>
        <p:txBody>
          <a:bodyPr wrap="square">
            <a:spAutoFit/>
          </a:bodyPr>
          <a:lstStyle/>
          <a:p>
            <a:r>
              <a:rPr lang="en-IN" sz="2000">
                <a:latin typeface="+mj-lt"/>
              </a:rPr>
              <a:t>public class </a:t>
            </a:r>
            <a:r>
              <a:rPr lang="en-IN" sz="2000" err="1">
                <a:latin typeface="+mj-lt"/>
              </a:rPr>
              <a:t>WhileLoopExample</a:t>
            </a:r>
            <a:r>
              <a:rPr lang="en-IN" sz="2000">
                <a:latin typeface="+mj-lt"/>
              </a:rPr>
              <a:t> {</a:t>
            </a:r>
          </a:p>
          <a:p>
            <a:r>
              <a:rPr lang="en-IN" sz="2000">
                <a:latin typeface="+mj-lt"/>
              </a:rPr>
              <a:t>    public static void main(String[] </a:t>
            </a:r>
            <a:r>
              <a:rPr lang="en-IN" sz="2000" err="1">
                <a:latin typeface="+mj-lt"/>
              </a:rPr>
              <a:t>args</a:t>
            </a:r>
            <a:r>
              <a:rPr lang="en-IN" sz="2000">
                <a:latin typeface="+mj-lt"/>
              </a:rPr>
              <a:t>) {</a:t>
            </a:r>
          </a:p>
          <a:p>
            <a:r>
              <a:rPr lang="en-IN" sz="2000">
                <a:latin typeface="+mj-lt"/>
              </a:rPr>
              <a:t>        int </a:t>
            </a:r>
            <a:r>
              <a:rPr lang="en-IN" sz="2000" err="1">
                <a:latin typeface="+mj-lt"/>
              </a:rPr>
              <a:t>i</a:t>
            </a:r>
            <a:r>
              <a:rPr lang="en-IN" sz="2000">
                <a:latin typeface="+mj-lt"/>
              </a:rPr>
              <a:t> = 1;</a:t>
            </a:r>
          </a:p>
          <a:p>
            <a:r>
              <a:rPr lang="en-IN" sz="2000">
                <a:latin typeface="+mj-lt"/>
              </a:rPr>
              <a:t>        while (</a:t>
            </a:r>
            <a:r>
              <a:rPr lang="en-IN" sz="2000" err="1">
                <a:latin typeface="+mj-lt"/>
              </a:rPr>
              <a:t>i</a:t>
            </a:r>
            <a:r>
              <a:rPr lang="en-IN" sz="2000">
                <a:latin typeface="+mj-lt"/>
              </a:rPr>
              <a:t> &lt;= 5) {</a:t>
            </a:r>
          </a:p>
          <a:p>
            <a:r>
              <a:rPr lang="en-IN" sz="2000">
                <a:latin typeface="+mj-lt"/>
              </a:rPr>
              <a:t>            </a:t>
            </a:r>
            <a:r>
              <a:rPr lang="en-IN" sz="2000" err="1">
                <a:latin typeface="+mj-lt"/>
              </a:rPr>
              <a:t>System.out.println</a:t>
            </a:r>
            <a:r>
              <a:rPr lang="en-IN" sz="2000">
                <a:latin typeface="+mj-lt"/>
              </a:rPr>
              <a:t>(</a:t>
            </a:r>
            <a:r>
              <a:rPr lang="en-IN" sz="2000" err="1">
                <a:latin typeface="+mj-lt"/>
              </a:rPr>
              <a:t>i</a:t>
            </a:r>
            <a:r>
              <a:rPr lang="en-IN" sz="2000">
                <a:latin typeface="+mj-lt"/>
              </a:rPr>
              <a:t>);</a:t>
            </a:r>
          </a:p>
          <a:p>
            <a:r>
              <a:rPr lang="en-IN" sz="2000">
                <a:latin typeface="+mj-lt"/>
              </a:rPr>
              <a:t>            </a:t>
            </a:r>
            <a:r>
              <a:rPr lang="en-IN" sz="2000" err="1">
                <a:latin typeface="+mj-lt"/>
              </a:rPr>
              <a:t>i</a:t>
            </a:r>
            <a:r>
              <a:rPr lang="en-IN" sz="2000">
                <a:latin typeface="+mj-lt"/>
              </a:rPr>
              <a:t>++;</a:t>
            </a:r>
          </a:p>
          <a:p>
            <a:r>
              <a:rPr lang="en-IN" sz="2000">
                <a:latin typeface="+mj-lt"/>
              </a:rPr>
              <a:t>        }</a:t>
            </a:r>
          </a:p>
          <a:p>
            <a:r>
              <a:rPr lang="en-IN" sz="2000">
                <a:latin typeface="+mj-lt"/>
              </a:rPr>
              <a:t>    }</a:t>
            </a:r>
          </a:p>
          <a:p>
            <a:r>
              <a:rPr lang="en-IN" sz="2000">
                <a:latin typeface="+mj-lt"/>
              </a:rPr>
              <a:t>}</a:t>
            </a:r>
          </a:p>
        </p:txBody>
      </p:sp>
    </p:spTree>
    <p:extLst>
      <p:ext uri="{BB962C8B-B14F-4D97-AF65-F5344CB8AC3E}">
        <p14:creationId xmlns:p14="http://schemas.microsoft.com/office/powerpoint/2010/main" val="2082411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1C0D4-3A86-FBFB-0880-F1B03F227E54}"/>
              </a:ext>
            </a:extLst>
          </p:cNvPr>
          <p:cNvSpPr>
            <a:spLocks noGrp="1"/>
          </p:cNvSpPr>
          <p:nvPr>
            <p:ph type="title"/>
          </p:nvPr>
        </p:nvSpPr>
        <p:spPr/>
        <p:txBody>
          <a:bodyPr/>
          <a:lstStyle/>
          <a:p>
            <a:r>
              <a:rPr lang="en-IN" b="1" i="0">
                <a:effectLst/>
                <a:latin typeface="Söhne"/>
              </a:rPr>
              <a:t>2. Do-While Loop</a:t>
            </a:r>
            <a:r>
              <a:rPr lang="en-IN" b="0" i="0">
                <a:solidFill>
                  <a:srgbClr val="374151"/>
                </a:solidFill>
                <a:effectLst/>
                <a:latin typeface="Söhne"/>
              </a:rPr>
              <a:t>:</a:t>
            </a:r>
            <a:endParaRPr lang="en-IN"/>
          </a:p>
        </p:txBody>
      </p:sp>
      <p:sp>
        <p:nvSpPr>
          <p:cNvPr id="4" name="Picture Placeholder 3">
            <a:extLst>
              <a:ext uri="{FF2B5EF4-FFF2-40B4-BE49-F238E27FC236}">
                <a16:creationId xmlns:a16="http://schemas.microsoft.com/office/drawing/2014/main" id="{43B7870F-C035-749B-78CE-78F8C959317E}"/>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1405F26A-91B7-6421-8A34-BCADD4DB5EE2}"/>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95A178B4-E2E5-BE93-E921-3C6DF59EBD71}"/>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0800D59F-CB95-DA7B-5F68-169065A9BA3A}"/>
              </a:ext>
            </a:extLst>
          </p:cNvPr>
          <p:cNvSpPr>
            <a:spLocks noGrp="1"/>
          </p:cNvSpPr>
          <p:nvPr>
            <p:ph type="sldNum" sz="quarter" idx="12"/>
          </p:nvPr>
        </p:nvSpPr>
        <p:spPr/>
        <p:txBody>
          <a:bodyPr/>
          <a:lstStyle/>
          <a:p>
            <a:fld id="{58FB4751-880F-D840-AAA9-3A15815CC996}" type="slidenum">
              <a:rPr lang="en-US" smtClean="0"/>
              <a:t>18</a:t>
            </a:fld>
            <a:endParaRPr lang="en-US"/>
          </a:p>
        </p:txBody>
      </p:sp>
      <p:sp>
        <p:nvSpPr>
          <p:cNvPr id="8" name="Rectangle 1">
            <a:extLst>
              <a:ext uri="{FF2B5EF4-FFF2-40B4-BE49-F238E27FC236}">
                <a16:creationId xmlns:a16="http://schemas.microsoft.com/office/drawing/2014/main" id="{00557564-57E1-AA04-FB06-05E8C7312814}"/>
              </a:ext>
            </a:extLst>
          </p:cNvPr>
          <p:cNvSpPr>
            <a:spLocks noGrp="1" noChangeArrowheads="1"/>
          </p:cNvSpPr>
          <p:nvPr>
            <p:ph type="body" sz="half" idx="2"/>
          </p:nvPr>
        </p:nvSpPr>
        <p:spPr bwMode="auto">
          <a:xfrm>
            <a:off x="492097" y="1282376"/>
            <a:ext cx="6851299" cy="40011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374151"/>
                </a:solidFill>
                <a:effectLst/>
                <a:latin typeface="Söhne"/>
              </a:rPr>
              <a:t>This program prints numbers from 1 to 5 using a </a:t>
            </a:r>
            <a:r>
              <a:rPr kumimoji="0" lang="en-US" altLang="en-US" sz="2000" b="1" i="0" u="none" strike="noStrike" cap="none" normalizeH="0" baseline="0">
                <a:ln>
                  <a:noFill/>
                </a:ln>
                <a:solidFill>
                  <a:schemeClr val="tx1"/>
                </a:solidFill>
                <a:effectLst/>
                <a:latin typeface="Söhne Mono"/>
              </a:rPr>
              <a:t>do-while</a:t>
            </a:r>
            <a:r>
              <a:rPr kumimoji="0" lang="en-US" altLang="en-US" sz="2000" b="0" i="0" u="none" strike="noStrike" cap="none" normalizeH="0" baseline="0">
                <a:ln>
                  <a:noFill/>
                </a:ln>
                <a:solidFill>
                  <a:srgbClr val="374151"/>
                </a:solidFill>
                <a:effectLst/>
                <a:latin typeface="Söhne"/>
              </a:rPr>
              <a:t> loop:</a:t>
            </a:r>
            <a:r>
              <a:rPr kumimoji="0" lang="en-US" altLang="en-US" sz="2000" b="0" i="0" u="none" strike="noStrike" cap="none" normalizeH="0" baseline="0">
                <a:ln>
                  <a:noFill/>
                </a:ln>
                <a:solidFill>
                  <a:schemeClr val="tx1"/>
                </a:solidFill>
                <a:effectLst/>
              </a:rPr>
              <a:t> </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C2EA2071-0301-37DA-B6EA-F191545A04A2}"/>
              </a:ext>
            </a:extLst>
          </p:cNvPr>
          <p:cNvSpPr txBox="1"/>
          <p:nvPr/>
        </p:nvSpPr>
        <p:spPr>
          <a:xfrm>
            <a:off x="822214" y="2479243"/>
            <a:ext cx="4376530" cy="3477875"/>
          </a:xfrm>
          <a:prstGeom prst="rect">
            <a:avLst/>
          </a:prstGeom>
          <a:noFill/>
        </p:spPr>
        <p:txBody>
          <a:bodyPr wrap="square">
            <a:spAutoFit/>
          </a:bodyPr>
          <a:lstStyle/>
          <a:p>
            <a:r>
              <a:rPr lang="en-IN" sz="2000">
                <a:latin typeface="+mj-lt"/>
              </a:rPr>
              <a:t>public class </a:t>
            </a:r>
            <a:r>
              <a:rPr lang="en-IN" sz="2000" err="1">
                <a:latin typeface="+mj-lt"/>
              </a:rPr>
              <a:t>DoWhileLoopExample</a:t>
            </a:r>
            <a:r>
              <a:rPr lang="en-IN" sz="2000">
                <a:latin typeface="+mj-lt"/>
              </a:rPr>
              <a:t> {</a:t>
            </a:r>
          </a:p>
          <a:p>
            <a:r>
              <a:rPr lang="en-IN" sz="2000">
                <a:latin typeface="+mj-lt"/>
              </a:rPr>
              <a:t>    public static void main(String[] </a:t>
            </a:r>
            <a:r>
              <a:rPr lang="en-IN" sz="2000" err="1">
                <a:latin typeface="+mj-lt"/>
              </a:rPr>
              <a:t>args</a:t>
            </a:r>
            <a:r>
              <a:rPr lang="en-IN" sz="2000">
                <a:latin typeface="+mj-lt"/>
              </a:rPr>
              <a:t>) {</a:t>
            </a:r>
          </a:p>
          <a:p>
            <a:r>
              <a:rPr lang="en-IN" sz="2000">
                <a:latin typeface="+mj-lt"/>
              </a:rPr>
              <a:t>        int </a:t>
            </a:r>
            <a:r>
              <a:rPr lang="en-IN" sz="2000" err="1">
                <a:latin typeface="+mj-lt"/>
              </a:rPr>
              <a:t>i</a:t>
            </a:r>
            <a:r>
              <a:rPr lang="en-IN" sz="2000">
                <a:latin typeface="+mj-lt"/>
              </a:rPr>
              <a:t> = 1;</a:t>
            </a:r>
          </a:p>
          <a:p>
            <a:r>
              <a:rPr lang="en-IN" sz="2000">
                <a:latin typeface="+mj-lt"/>
              </a:rPr>
              <a:t>        do {</a:t>
            </a:r>
          </a:p>
          <a:p>
            <a:r>
              <a:rPr lang="en-IN" sz="2000">
                <a:latin typeface="+mj-lt"/>
              </a:rPr>
              <a:t>            </a:t>
            </a:r>
            <a:r>
              <a:rPr lang="en-IN" sz="2000" err="1">
                <a:latin typeface="+mj-lt"/>
              </a:rPr>
              <a:t>System.out.println</a:t>
            </a:r>
            <a:r>
              <a:rPr lang="en-IN" sz="2000">
                <a:latin typeface="+mj-lt"/>
              </a:rPr>
              <a:t>(</a:t>
            </a:r>
            <a:r>
              <a:rPr lang="en-IN" sz="2000" err="1">
                <a:latin typeface="+mj-lt"/>
              </a:rPr>
              <a:t>i</a:t>
            </a:r>
            <a:r>
              <a:rPr lang="en-IN" sz="2000">
                <a:latin typeface="+mj-lt"/>
              </a:rPr>
              <a:t>);</a:t>
            </a:r>
          </a:p>
          <a:p>
            <a:r>
              <a:rPr lang="en-IN" sz="2000">
                <a:latin typeface="+mj-lt"/>
              </a:rPr>
              <a:t>            </a:t>
            </a:r>
            <a:r>
              <a:rPr lang="en-IN" sz="2000" err="1">
                <a:latin typeface="+mj-lt"/>
              </a:rPr>
              <a:t>i</a:t>
            </a:r>
            <a:r>
              <a:rPr lang="en-IN" sz="2000">
                <a:latin typeface="+mj-lt"/>
              </a:rPr>
              <a:t>++;</a:t>
            </a:r>
          </a:p>
          <a:p>
            <a:r>
              <a:rPr lang="en-IN" sz="2000">
                <a:latin typeface="+mj-lt"/>
              </a:rPr>
              <a:t>        } while (</a:t>
            </a:r>
            <a:r>
              <a:rPr lang="en-IN" sz="2000" err="1">
                <a:latin typeface="+mj-lt"/>
              </a:rPr>
              <a:t>i</a:t>
            </a:r>
            <a:r>
              <a:rPr lang="en-IN" sz="2000">
                <a:latin typeface="+mj-lt"/>
              </a:rPr>
              <a:t> &lt;= 5);</a:t>
            </a:r>
          </a:p>
          <a:p>
            <a:r>
              <a:rPr lang="en-IN" sz="2000">
                <a:latin typeface="+mj-lt"/>
              </a:rPr>
              <a:t>    }</a:t>
            </a:r>
          </a:p>
          <a:p>
            <a:r>
              <a:rPr lang="en-IN" sz="2000">
                <a:latin typeface="+mj-lt"/>
              </a:rPr>
              <a:t>}</a:t>
            </a:r>
          </a:p>
        </p:txBody>
      </p:sp>
    </p:spTree>
    <p:extLst>
      <p:ext uri="{BB962C8B-B14F-4D97-AF65-F5344CB8AC3E}">
        <p14:creationId xmlns:p14="http://schemas.microsoft.com/office/powerpoint/2010/main" val="268016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1F48F-7AAE-376A-6A70-E4A2C22E9EA7}"/>
              </a:ext>
            </a:extLst>
          </p:cNvPr>
          <p:cNvSpPr>
            <a:spLocks noGrp="1"/>
          </p:cNvSpPr>
          <p:nvPr>
            <p:ph type="title"/>
          </p:nvPr>
        </p:nvSpPr>
        <p:spPr/>
        <p:txBody>
          <a:bodyPr/>
          <a:lstStyle/>
          <a:p>
            <a:r>
              <a:rPr lang="en-IN" b="1" i="0">
                <a:effectLst/>
                <a:latin typeface="Söhne"/>
              </a:rPr>
              <a:t>3. For Loop</a:t>
            </a:r>
            <a:r>
              <a:rPr lang="en-IN" b="0" i="0">
                <a:solidFill>
                  <a:srgbClr val="374151"/>
                </a:solidFill>
                <a:effectLst/>
                <a:latin typeface="Söhne"/>
              </a:rPr>
              <a:t>:</a:t>
            </a:r>
            <a:endParaRPr lang="en-IN"/>
          </a:p>
        </p:txBody>
      </p:sp>
      <p:sp>
        <p:nvSpPr>
          <p:cNvPr id="4" name="Picture Placeholder 3">
            <a:extLst>
              <a:ext uri="{FF2B5EF4-FFF2-40B4-BE49-F238E27FC236}">
                <a16:creationId xmlns:a16="http://schemas.microsoft.com/office/drawing/2014/main" id="{2DA0F348-B304-8A58-7C8A-FB676B62A188}"/>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C46B0D40-28E1-ADD1-1D07-882D67F1C659}"/>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9D443AB6-9946-C4C5-70B1-285DA4AB6AE1}"/>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16A4AFD0-46E1-5CB4-5B84-8D48465054D3}"/>
              </a:ext>
            </a:extLst>
          </p:cNvPr>
          <p:cNvSpPr>
            <a:spLocks noGrp="1"/>
          </p:cNvSpPr>
          <p:nvPr>
            <p:ph type="sldNum" sz="quarter" idx="12"/>
          </p:nvPr>
        </p:nvSpPr>
        <p:spPr/>
        <p:txBody>
          <a:bodyPr/>
          <a:lstStyle/>
          <a:p>
            <a:fld id="{58FB4751-880F-D840-AAA9-3A15815CC996}" type="slidenum">
              <a:rPr lang="en-US" smtClean="0"/>
              <a:t>19</a:t>
            </a:fld>
            <a:endParaRPr lang="en-US"/>
          </a:p>
        </p:txBody>
      </p:sp>
      <p:sp>
        <p:nvSpPr>
          <p:cNvPr id="8" name="Rectangle 1">
            <a:extLst>
              <a:ext uri="{FF2B5EF4-FFF2-40B4-BE49-F238E27FC236}">
                <a16:creationId xmlns:a16="http://schemas.microsoft.com/office/drawing/2014/main" id="{F11D76D7-4BC0-8244-1EAE-6E3AFCEFDFA2}"/>
              </a:ext>
            </a:extLst>
          </p:cNvPr>
          <p:cNvSpPr>
            <a:spLocks noGrp="1" noChangeArrowheads="1"/>
          </p:cNvSpPr>
          <p:nvPr>
            <p:ph type="body" sz="half" idx="2"/>
          </p:nvPr>
        </p:nvSpPr>
        <p:spPr bwMode="auto">
          <a:xfrm>
            <a:off x="482765" y="1380744"/>
            <a:ext cx="6220614" cy="40011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374151"/>
                </a:solidFill>
                <a:effectLst/>
                <a:latin typeface="Söhne"/>
              </a:rPr>
              <a:t>This program prints numbers from 1 to 5 using a </a:t>
            </a:r>
            <a:r>
              <a:rPr kumimoji="0" lang="en-US" altLang="en-US" sz="2000" b="1" i="0" u="none" strike="noStrike" cap="none" normalizeH="0" baseline="0">
                <a:ln>
                  <a:noFill/>
                </a:ln>
                <a:solidFill>
                  <a:schemeClr val="tx1"/>
                </a:solidFill>
                <a:effectLst/>
                <a:latin typeface="Söhne Mono"/>
              </a:rPr>
              <a:t>for</a:t>
            </a:r>
            <a:r>
              <a:rPr kumimoji="0" lang="en-US" altLang="en-US" sz="2000" b="0" i="0" u="none" strike="noStrike" cap="none" normalizeH="0" baseline="0">
                <a:ln>
                  <a:noFill/>
                </a:ln>
                <a:solidFill>
                  <a:srgbClr val="374151"/>
                </a:solidFill>
                <a:effectLst/>
                <a:latin typeface="Söhne"/>
              </a:rPr>
              <a:t> loop:</a:t>
            </a:r>
            <a:r>
              <a:rPr kumimoji="0" lang="en-US" altLang="en-US" sz="2000" b="0" i="0" u="none" strike="noStrike" cap="none" normalizeH="0" baseline="0">
                <a:ln>
                  <a:noFill/>
                </a:ln>
                <a:solidFill>
                  <a:schemeClr val="tx1"/>
                </a:solidFill>
                <a:effectLst/>
              </a:rPr>
              <a:t> </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28ACBAC2-9B2A-A5D2-CC08-6DA187670FF6}"/>
              </a:ext>
            </a:extLst>
          </p:cNvPr>
          <p:cNvSpPr txBox="1"/>
          <p:nvPr/>
        </p:nvSpPr>
        <p:spPr>
          <a:xfrm>
            <a:off x="527925" y="2707058"/>
            <a:ext cx="4581330" cy="2554545"/>
          </a:xfrm>
          <a:prstGeom prst="rect">
            <a:avLst/>
          </a:prstGeom>
          <a:noFill/>
        </p:spPr>
        <p:txBody>
          <a:bodyPr wrap="square">
            <a:spAutoFit/>
          </a:bodyPr>
          <a:lstStyle/>
          <a:p>
            <a:r>
              <a:rPr lang="en-IN" sz="2000">
                <a:latin typeface="+mj-lt"/>
              </a:rPr>
              <a:t>public class </a:t>
            </a:r>
            <a:r>
              <a:rPr lang="en-IN" sz="2000" err="1">
                <a:latin typeface="+mj-lt"/>
              </a:rPr>
              <a:t>ForLoopExample</a:t>
            </a:r>
            <a:r>
              <a:rPr lang="en-IN" sz="2000">
                <a:latin typeface="+mj-lt"/>
              </a:rPr>
              <a:t> {</a:t>
            </a:r>
          </a:p>
          <a:p>
            <a:r>
              <a:rPr lang="en-IN" sz="2000">
                <a:latin typeface="+mj-lt"/>
              </a:rPr>
              <a:t>    public static void main(String[] </a:t>
            </a:r>
            <a:r>
              <a:rPr lang="en-IN" sz="2000" err="1">
                <a:latin typeface="+mj-lt"/>
              </a:rPr>
              <a:t>args</a:t>
            </a:r>
            <a:r>
              <a:rPr lang="en-IN" sz="2000">
                <a:latin typeface="+mj-lt"/>
              </a:rPr>
              <a:t>) {</a:t>
            </a:r>
          </a:p>
          <a:p>
            <a:r>
              <a:rPr lang="en-IN" sz="2000">
                <a:latin typeface="+mj-lt"/>
              </a:rPr>
              <a:t>        for (int </a:t>
            </a:r>
            <a:r>
              <a:rPr lang="en-IN" sz="2000" err="1">
                <a:latin typeface="+mj-lt"/>
              </a:rPr>
              <a:t>i</a:t>
            </a:r>
            <a:r>
              <a:rPr lang="en-IN" sz="2000">
                <a:latin typeface="+mj-lt"/>
              </a:rPr>
              <a:t> = 1; </a:t>
            </a:r>
            <a:r>
              <a:rPr lang="en-IN" sz="2000" err="1">
                <a:latin typeface="+mj-lt"/>
              </a:rPr>
              <a:t>i</a:t>
            </a:r>
            <a:r>
              <a:rPr lang="en-IN" sz="2000">
                <a:latin typeface="+mj-lt"/>
              </a:rPr>
              <a:t> &lt;= 5; </a:t>
            </a:r>
            <a:r>
              <a:rPr lang="en-IN" sz="2000" err="1">
                <a:latin typeface="+mj-lt"/>
              </a:rPr>
              <a:t>i</a:t>
            </a:r>
            <a:r>
              <a:rPr lang="en-IN" sz="2000">
                <a:latin typeface="+mj-lt"/>
              </a:rPr>
              <a:t>++) {</a:t>
            </a:r>
          </a:p>
          <a:p>
            <a:r>
              <a:rPr lang="en-IN" sz="2000">
                <a:latin typeface="+mj-lt"/>
              </a:rPr>
              <a:t>            </a:t>
            </a:r>
            <a:r>
              <a:rPr lang="en-IN" sz="2000" err="1">
                <a:latin typeface="+mj-lt"/>
              </a:rPr>
              <a:t>System.out.println</a:t>
            </a:r>
            <a:r>
              <a:rPr lang="en-IN" sz="2000">
                <a:latin typeface="+mj-lt"/>
              </a:rPr>
              <a:t>(</a:t>
            </a:r>
            <a:r>
              <a:rPr lang="en-IN" sz="2000" err="1">
                <a:latin typeface="+mj-lt"/>
              </a:rPr>
              <a:t>i</a:t>
            </a:r>
            <a:r>
              <a:rPr lang="en-IN" sz="2000">
                <a:latin typeface="+mj-lt"/>
              </a:rPr>
              <a:t>);</a:t>
            </a:r>
          </a:p>
          <a:p>
            <a:r>
              <a:rPr lang="en-IN" sz="2000">
                <a:latin typeface="+mj-lt"/>
              </a:rPr>
              <a:t>        }</a:t>
            </a:r>
          </a:p>
          <a:p>
            <a:r>
              <a:rPr lang="en-IN" sz="2000">
                <a:latin typeface="+mj-lt"/>
              </a:rPr>
              <a:t>    }</a:t>
            </a:r>
          </a:p>
          <a:p>
            <a:r>
              <a:rPr lang="en-IN" sz="2000">
                <a:latin typeface="+mj-lt"/>
              </a:rPr>
              <a:t>}</a:t>
            </a:r>
          </a:p>
        </p:txBody>
      </p:sp>
    </p:spTree>
    <p:extLst>
      <p:ext uri="{BB962C8B-B14F-4D97-AF65-F5344CB8AC3E}">
        <p14:creationId xmlns:p14="http://schemas.microsoft.com/office/powerpoint/2010/main" val="37032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564425" y="1866525"/>
            <a:ext cx="6229530" cy="1325563"/>
          </a:xfrm>
        </p:spPr>
        <p:txBody>
          <a:bodyPr/>
          <a:lstStyle/>
          <a:p>
            <a:r>
              <a:rPr lang="en-US"/>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436834262"/>
              </p:ext>
            </p:extLst>
          </p:nvPr>
        </p:nvGraphicFramePr>
        <p:xfrm>
          <a:off x="6466114" y="186612"/>
          <a:ext cx="5457599" cy="1618037"/>
        </p:xfrm>
        <a:graphic>
          <a:graphicData uri="http://schemas.openxmlformats.org/drawingml/2006/table">
            <a:tbl>
              <a:tblPr firstRow="1" bandRow="1"/>
              <a:tblGrid>
                <a:gridCol w="5457599">
                  <a:extLst>
                    <a:ext uri="{9D8B030D-6E8A-4147-A177-3AD203B41FA5}">
                      <a16:colId xmlns:a16="http://schemas.microsoft.com/office/drawing/2014/main" val="1563570424"/>
                    </a:ext>
                  </a:extLst>
                </a:gridCol>
              </a:tblGrid>
              <a:tr h="41168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800" b="0" i="0" kern="1200">
                          <a:solidFill>
                            <a:schemeClr val="tx1"/>
                          </a:solidFill>
                          <a:effectLst/>
                          <a:latin typeface="+mn-lt"/>
                          <a:ea typeface="+mn-ea"/>
                          <a:cs typeface="+mn-cs"/>
                        </a:rPr>
                        <a:t>1. Introduction</a:t>
                      </a:r>
                      <a:r>
                        <a:rPr lang="en-IN" sz="1800" b="0" i="0" kern="1200">
                          <a:solidFill>
                            <a:schemeClr val="tx1"/>
                          </a:solidFill>
                          <a:effectLst/>
                          <a:latin typeface="+mn-lt"/>
                          <a:ea typeface="+mn-ea"/>
                          <a:cs typeface="+mn-cs"/>
                        </a:rPr>
                        <a:t> </a:t>
                      </a:r>
                      <a:r>
                        <a:rPr lang="en-IN" sz="2800" b="0" i="0" kern="1200">
                          <a:solidFill>
                            <a:schemeClr val="tx1"/>
                          </a:solidFill>
                          <a:effectLst/>
                          <a:latin typeface="+mn-lt"/>
                          <a:ea typeface="+mn-ea"/>
                          <a:cs typeface="+mn-cs"/>
                        </a:rPr>
                        <a:t>to</a:t>
                      </a:r>
                      <a:r>
                        <a:rPr lang="en-IN" sz="1800" b="0" i="0" kern="1200">
                          <a:solidFill>
                            <a:schemeClr val="tx1"/>
                          </a:solidFill>
                          <a:effectLst/>
                          <a:latin typeface="+mn-lt"/>
                          <a:ea typeface="+mn-ea"/>
                          <a:cs typeface="+mn-cs"/>
                        </a:rPr>
                        <a:t> </a:t>
                      </a:r>
                      <a:r>
                        <a:rPr lang="en-IN" sz="2800" b="0" i="0" kern="1200">
                          <a:solidFill>
                            <a:schemeClr val="tx1"/>
                          </a:solidFill>
                          <a:effectLst/>
                          <a:latin typeface="+mn-lt"/>
                          <a:ea typeface="+mn-ea"/>
                          <a:cs typeface="+mn-cs"/>
                        </a:rPr>
                        <a:t>Java</a:t>
                      </a:r>
                      <a:endParaRPr lang="en-US" sz="2800">
                        <a:latin typeface="+mn-lt"/>
                        <a:cs typeface="Gill Sans Light" panose="020B0302020104020203" pitchFamily="34" charset="-79"/>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544383">
                <a:tc>
                  <a:txBody>
                    <a:bodyPr/>
                    <a:lstStyle/>
                    <a:p>
                      <a:pPr marL="0" algn="r" defTabSz="914400" rtl="0" eaLnBrk="1" latinLnBrk="0" hangingPunct="1"/>
                      <a:r>
                        <a:rPr lang="en-IN" sz="2800" b="0" i="0" kern="1200">
                          <a:solidFill>
                            <a:schemeClr val="tx1"/>
                          </a:solidFill>
                          <a:effectLst/>
                          <a:latin typeface="+mn-lt"/>
                          <a:ea typeface="+mn-ea"/>
                          <a:cs typeface="+mn-cs"/>
                        </a:rPr>
                        <a:t>2. Java</a:t>
                      </a:r>
                      <a:r>
                        <a:rPr lang="en-IN" sz="1800" b="0" i="0" kern="1200">
                          <a:solidFill>
                            <a:schemeClr val="tx1"/>
                          </a:solidFill>
                          <a:effectLst/>
                          <a:latin typeface="+mn-lt"/>
                          <a:ea typeface="+mn-ea"/>
                          <a:cs typeface="+mn-cs"/>
                        </a:rPr>
                        <a:t> </a:t>
                      </a:r>
                      <a:r>
                        <a:rPr lang="en-IN" sz="2800" b="0" i="0" kern="1200">
                          <a:solidFill>
                            <a:schemeClr val="tx1"/>
                          </a:solidFill>
                          <a:effectLst/>
                          <a:latin typeface="+mn-lt"/>
                          <a:ea typeface="+mn-ea"/>
                          <a:cs typeface="+mn-cs"/>
                        </a:rPr>
                        <a:t>Development</a:t>
                      </a:r>
                      <a:r>
                        <a:rPr lang="en-IN" sz="1800" b="0" i="0" kern="1200">
                          <a:solidFill>
                            <a:schemeClr val="tx1"/>
                          </a:solidFill>
                          <a:effectLst/>
                          <a:latin typeface="+mn-lt"/>
                          <a:ea typeface="+mn-ea"/>
                          <a:cs typeface="+mn-cs"/>
                        </a:rPr>
                        <a:t> </a:t>
                      </a:r>
                      <a:r>
                        <a:rPr lang="en-IN" sz="2800" b="0" i="0" kern="1200">
                          <a:solidFill>
                            <a:schemeClr val="tx1"/>
                          </a:solidFill>
                          <a:effectLst/>
                          <a:latin typeface="+mn-lt"/>
                          <a:ea typeface="+mn-ea"/>
                          <a:cs typeface="+mn-cs"/>
                        </a:rPr>
                        <a:t>Environment</a:t>
                      </a:r>
                      <a:endParaRPr lang="en-US" sz="2800" kern="120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555494">
                <a:tc>
                  <a:txBody>
                    <a:bodyPr/>
                    <a:lstStyle/>
                    <a:p>
                      <a:pPr marL="0" algn="r" defTabSz="914400" rtl="0" eaLnBrk="1" latinLnBrk="0" hangingPunct="1"/>
                      <a:r>
                        <a:rPr lang="en-IN" sz="2800" b="0" i="0" kern="1200">
                          <a:solidFill>
                            <a:schemeClr val="tx1"/>
                          </a:solidFill>
                          <a:effectLst/>
                          <a:latin typeface="+mn-lt"/>
                          <a:ea typeface="+mn-ea"/>
                          <a:cs typeface="+mn-cs"/>
                        </a:rPr>
                        <a:t>3. Data</a:t>
                      </a:r>
                      <a:r>
                        <a:rPr lang="en-IN" sz="1800" b="0" i="0" kern="1200">
                          <a:solidFill>
                            <a:schemeClr val="tx1"/>
                          </a:solidFill>
                          <a:effectLst/>
                          <a:latin typeface="+mn-lt"/>
                          <a:ea typeface="+mn-ea"/>
                          <a:cs typeface="+mn-cs"/>
                        </a:rPr>
                        <a:t> </a:t>
                      </a:r>
                      <a:r>
                        <a:rPr lang="en-IN" sz="2800" b="0" i="0" kern="1200">
                          <a:solidFill>
                            <a:schemeClr val="tx1"/>
                          </a:solidFill>
                          <a:effectLst/>
                          <a:latin typeface="+mn-lt"/>
                          <a:ea typeface="+mn-ea"/>
                          <a:cs typeface="+mn-cs"/>
                        </a:rPr>
                        <a:t>Types</a:t>
                      </a:r>
                      <a:r>
                        <a:rPr lang="en-IN" sz="1800" b="0" i="0" kern="1200">
                          <a:solidFill>
                            <a:schemeClr val="tx1"/>
                          </a:solidFill>
                          <a:effectLst/>
                          <a:latin typeface="+mn-lt"/>
                          <a:ea typeface="+mn-ea"/>
                          <a:cs typeface="+mn-cs"/>
                        </a:rPr>
                        <a:t> </a:t>
                      </a:r>
                      <a:r>
                        <a:rPr lang="en-IN" sz="2800" b="0" i="0" kern="1200">
                          <a:solidFill>
                            <a:schemeClr val="tx1"/>
                          </a:solidFill>
                          <a:effectLst/>
                          <a:latin typeface="+mn-lt"/>
                          <a:ea typeface="+mn-ea"/>
                          <a:cs typeface="+mn-cs"/>
                        </a:rPr>
                        <a:t>and Variables</a:t>
                      </a:r>
                      <a:endParaRPr lang="en-US" sz="2800" kern="120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bl>
          </a:graphicData>
        </a:graphic>
      </p:graphicFrame>
      <p:graphicFrame>
        <p:nvGraphicFramePr>
          <p:cNvPr id="3" name="Table 4">
            <a:extLst>
              <a:ext uri="{FF2B5EF4-FFF2-40B4-BE49-F238E27FC236}">
                <a16:creationId xmlns:a16="http://schemas.microsoft.com/office/drawing/2014/main" id="{86904007-84E9-C4ED-26C7-F6B74AB6400A}"/>
              </a:ext>
            </a:extLst>
          </p:cNvPr>
          <p:cNvGraphicFramePr>
            <a:graphicFrameLocks/>
          </p:cNvGraphicFramePr>
          <p:nvPr>
            <p:extLst>
              <p:ext uri="{D42A27DB-BD31-4B8C-83A1-F6EECF244321}">
                <p14:modId xmlns:p14="http://schemas.microsoft.com/office/powerpoint/2010/main" val="2354664122"/>
              </p:ext>
            </p:extLst>
          </p:nvPr>
        </p:nvGraphicFramePr>
        <p:xfrm>
          <a:off x="6466114" y="1804651"/>
          <a:ext cx="5533053" cy="1560706"/>
        </p:xfrm>
        <a:graphic>
          <a:graphicData uri="http://schemas.openxmlformats.org/drawingml/2006/table">
            <a:tbl>
              <a:tblPr firstRow="1" bandRow="1"/>
              <a:tblGrid>
                <a:gridCol w="5533053">
                  <a:extLst>
                    <a:ext uri="{9D8B030D-6E8A-4147-A177-3AD203B41FA5}">
                      <a16:colId xmlns:a16="http://schemas.microsoft.com/office/drawing/2014/main" val="1563570424"/>
                    </a:ext>
                  </a:extLst>
                </a:gridCol>
              </a:tblGrid>
              <a:tr h="43152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800" b="0" i="0" kern="1200">
                          <a:solidFill>
                            <a:schemeClr val="tx1"/>
                          </a:solidFill>
                          <a:effectLst/>
                          <a:latin typeface="+mn-lt"/>
                          <a:ea typeface="+mn-ea"/>
                          <a:cs typeface="+mn-cs"/>
                        </a:rPr>
                        <a:t>4. Operators and Expressions</a:t>
                      </a:r>
                      <a:endParaRPr lang="en-US" sz="2800">
                        <a:latin typeface="+mn-lt"/>
                        <a:cs typeface="Gill Sans Light" panose="020B0302020104020203" pitchFamily="34" charset="-79"/>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431525">
                <a:tc>
                  <a:txBody>
                    <a:bodyPr/>
                    <a:lstStyle/>
                    <a:p>
                      <a:pPr marL="0" algn="r" defTabSz="914400" rtl="0" eaLnBrk="1" latinLnBrk="0" hangingPunct="1"/>
                      <a:r>
                        <a:rPr lang="en-IN" sz="2800" b="0" i="0" kern="1200">
                          <a:solidFill>
                            <a:schemeClr val="tx1"/>
                          </a:solidFill>
                          <a:effectLst/>
                          <a:latin typeface="+mn-lt"/>
                          <a:ea typeface="+mn-ea"/>
                          <a:cs typeface="+mn-cs"/>
                        </a:rPr>
                        <a:t>5. Control Flow</a:t>
                      </a:r>
                      <a:endParaRPr lang="en-US" sz="2800" kern="120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524386">
                <a:tc>
                  <a:txBody>
                    <a:bodyPr/>
                    <a:lstStyle/>
                    <a:p>
                      <a:pPr marL="0" algn="r" defTabSz="914400" rtl="0" eaLnBrk="1" latinLnBrk="0" hangingPunct="1"/>
                      <a:r>
                        <a:rPr lang="en-IN" sz="2800" b="0" i="0" kern="1200">
                          <a:solidFill>
                            <a:schemeClr val="tx1"/>
                          </a:solidFill>
                          <a:effectLst/>
                          <a:latin typeface="+mn-lt"/>
                          <a:ea typeface="+mn-ea"/>
                          <a:cs typeface="+mn-cs"/>
                        </a:rPr>
                        <a:t>6. Classes and Objects</a:t>
                      </a:r>
                      <a:endParaRPr lang="en-US" sz="2800" kern="120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bl>
          </a:graphicData>
        </a:graphic>
      </p:graphicFrame>
      <p:graphicFrame>
        <p:nvGraphicFramePr>
          <p:cNvPr id="8" name="Table 7">
            <a:extLst>
              <a:ext uri="{FF2B5EF4-FFF2-40B4-BE49-F238E27FC236}">
                <a16:creationId xmlns:a16="http://schemas.microsoft.com/office/drawing/2014/main" id="{F640A2A5-9D44-FD13-E8BF-CB18853D6FE0}"/>
              </a:ext>
            </a:extLst>
          </p:cNvPr>
          <p:cNvGraphicFramePr>
            <a:graphicFrameLocks noGrp="1"/>
          </p:cNvGraphicFramePr>
          <p:nvPr>
            <p:extLst>
              <p:ext uri="{D42A27DB-BD31-4B8C-83A1-F6EECF244321}">
                <p14:modId xmlns:p14="http://schemas.microsoft.com/office/powerpoint/2010/main" val="436903157"/>
              </p:ext>
            </p:extLst>
          </p:nvPr>
        </p:nvGraphicFramePr>
        <p:xfrm>
          <a:off x="6466113" y="3365358"/>
          <a:ext cx="5533053" cy="1981200"/>
        </p:xfrm>
        <a:graphic>
          <a:graphicData uri="http://schemas.openxmlformats.org/drawingml/2006/table">
            <a:tbl>
              <a:tblPr firstRow="1" bandRow="1"/>
              <a:tblGrid>
                <a:gridCol w="5533053">
                  <a:extLst>
                    <a:ext uri="{9D8B030D-6E8A-4147-A177-3AD203B41FA5}">
                      <a16:colId xmlns:a16="http://schemas.microsoft.com/office/drawing/2014/main" val="3002613577"/>
                    </a:ext>
                  </a:extLst>
                </a:gridCol>
              </a:tblGrid>
              <a:tr h="91617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800" b="0" i="0" kern="1200">
                          <a:solidFill>
                            <a:schemeClr val="tx1"/>
                          </a:solidFill>
                          <a:effectLst/>
                          <a:latin typeface="+mn-lt"/>
                          <a:ea typeface="+mn-ea"/>
                          <a:cs typeface="+mn-cs"/>
                        </a:rPr>
                        <a:t>7. Object-Oriented Programming (OOP) in Java</a:t>
                      </a:r>
                      <a:endParaRPr lang="en-US" sz="2800" kern="1200">
                        <a:solidFill>
                          <a:schemeClr val="tx1"/>
                        </a:solidFill>
                        <a:latin typeface="+mn-lt"/>
                        <a:ea typeface="+mn-ea"/>
                        <a:cs typeface="+mn-cs"/>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8456594"/>
                  </a:ext>
                </a:extLst>
              </a:tr>
              <a:tr h="502420">
                <a:tc>
                  <a:txBody>
                    <a:bodyPr/>
                    <a:lstStyle/>
                    <a:p>
                      <a:pPr marL="0" algn="r" defTabSz="914400" rtl="0" eaLnBrk="1" latinLnBrk="0" hangingPunct="1"/>
                      <a:r>
                        <a:rPr lang="en-US" sz="2800" kern="1200">
                          <a:solidFill>
                            <a:schemeClr val="tx1"/>
                          </a:solidFill>
                          <a:latin typeface="+mn-lt"/>
                          <a:ea typeface="+mn-ea"/>
                          <a:cs typeface="+mn-cs"/>
                        </a:rPr>
                        <a:t>8. Exception Handling</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81153093"/>
                  </a:ext>
                </a:extLst>
              </a:tr>
              <a:tr h="502420">
                <a:tc>
                  <a:txBody>
                    <a:bodyPr/>
                    <a:lstStyle/>
                    <a:p>
                      <a:pPr marL="0" algn="r" defTabSz="914400" rtl="0" eaLnBrk="1" latinLnBrk="0" hangingPunct="1"/>
                      <a:r>
                        <a:rPr lang="en-IN" sz="2800" b="0" i="0" kern="1200">
                          <a:solidFill>
                            <a:schemeClr val="tx1"/>
                          </a:solidFill>
                          <a:effectLst/>
                          <a:latin typeface="+mn-lt"/>
                          <a:ea typeface="+mn-ea"/>
                          <a:cs typeface="+mn-cs"/>
                        </a:rPr>
                        <a:t>9. File Handling</a:t>
                      </a:r>
                      <a:endParaRPr lang="en-US" sz="2800" kern="120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5787580"/>
                  </a:ext>
                </a:extLst>
              </a:tr>
            </a:tbl>
          </a:graphicData>
        </a:graphic>
      </p:graphicFrame>
      <p:graphicFrame>
        <p:nvGraphicFramePr>
          <p:cNvPr id="9" name="Table 8">
            <a:extLst>
              <a:ext uri="{FF2B5EF4-FFF2-40B4-BE49-F238E27FC236}">
                <a16:creationId xmlns:a16="http://schemas.microsoft.com/office/drawing/2014/main" id="{80A512EE-8049-61E3-0682-DA2988F9FD57}"/>
              </a:ext>
            </a:extLst>
          </p:cNvPr>
          <p:cNvGraphicFramePr>
            <a:graphicFrameLocks noGrp="1"/>
          </p:cNvGraphicFramePr>
          <p:nvPr>
            <p:extLst>
              <p:ext uri="{D42A27DB-BD31-4B8C-83A1-F6EECF244321}">
                <p14:modId xmlns:p14="http://schemas.microsoft.com/office/powerpoint/2010/main" val="1379116544"/>
              </p:ext>
            </p:extLst>
          </p:nvPr>
        </p:nvGraphicFramePr>
        <p:xfrm>
          <a:off x="6428386" y="5346559"/>
          <a:ext cx="5533053" cy="692291"/>
        </p:xfrm>
        <a:graphic>
          <a:graphicData uri="http://schemas.openxmlformats.org/drawingml/2006/table">
            <a:tbl>
              <a:tblPr firstRow="1" bandRow="1"/>
              <a:tblGrid>
                <a:gridCol w="5533053">
                  <a:extLst>
                    <a:ext uri="{9D8B030D-6E8A-4147-A177-3AD203B41FA5}">
                      <a16:colId xmlns:a16="http://schemas.microsoft.com/office/drawing/2014/main" val="3414863331"/>
                    </a:ext>
                  </a:extLst>
                </a:gridCol>
              </a:tblGrid>
              <a:tr h="69229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800" b="0" i="0" kern="1200">
                          <a:solidFill>
                            <a:schemeClr val="tx1"/>
                          </a:solidFill>
                          <a:effectLst/>
                          <a:latin typeface="+mn-lt"/>
                          <a:ea typeface="+mn-ea"/>
                          <a:cs typeface="+mn-cs"/>
                        </a:rPr>
                        <a:t>10. Java Collections Framework</a:t>
                      </a:r>
                      <a:endParaRPr lang="en-US" sz="2800">
                        <a:latin typeface="+mn-lt"/>
                        <a:cs typeface="Gill Sans Light" panose="020B0302020104020203" pitchFamily="34" charset="-79"/>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94421553"/>
                  </a:ext>
                </a:extLst>
              </a:tr>
            </a:tbl>
          </a:graphicData>
        </a:graphic>
      </p:graphicFrame>
      <p:sp>
        <p:nvSpPr>
          <p:cNvPr id="12" name="TextBox 11">
            <a:extLst>
              <a:ext uri="{FF2B5EF4-FFF2-40B4-BE49-F238E27FC236}">
                <a16:creationId xmlns:a16="http://schemas.microsoft.com/office/drawing/2014/main" id="{54C10345-5B4C-5624-BEAE-2040FA1CA4A4}"/>
              </a:ext>
            </a:extLst>
          </p:cNvPr>
          <p:cNvSpPr txBox="1"/>
          <p:nvPr/>
        </p:nvSpPr>
        <p:spPr>
          <a:xfrm>
            <a:off x="564425" y="6148168"/>
            <a:ext cx="10859521" cy="523220"/>
          </a:xfrm>
          <a:prstGeom prst="rect">
            <a:avLst/>
          </a:prstGeom>
          <a:noFill/>
        </p:spPr>
        <p:txBody>
          <a:bodyPr wrap="square" lIns="91440" tIns="45720" rIns="91440" bIns="45720" anchor="t">
            <a:spAutoFit/>
          </a:bodyPr>
          <a:lstStyle/>
          <a:p>
            <a:pPr algn="r"/>
            <a:r>
              <a:rPr lang="en-IN" sz="2800" b="0" i="0" kern="1200">
                <a:effectLst/>
                <a:latin typeface="+mn-lt"/>
                <a:ea typeface="+mn-ea"/>
                <a:cs typeface="+mn-cs"/>
              </a:rPr>
              <a:t>11. </a:t>
            </a:r>
            <a:r>
              <a:rPr lang="en-IN" sz="2800" err="1"/>
              <a:t>Multi Threading</a:t>
            </a:r>
            <a:endParaRPr lang="en-US" sz="2800" kern="1200" err="1">
              <a:solidFill>
                <a:schemeClr val="tx1"/>
              </a:solidFill>
              <a:latin typeface="+mj-lt"/>
              <a:ea typeface="+mn-ea"/>
              <a:cs typeface="+mn-cs"/>
            </a:endParaRPr>
          </a:p>
        </p:txBody>
      </p:sp>
    </p:spTree>
    <p:extLst>
      <p:ext uri="{BB962C8B-B14F-4D97-AF65-F5344CB8AC3E}">
        <p14:creationId xmlns:p14="http://schemas.microsoft.com/office/powerpoint/2010/main"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E45A2-2730-8341-036F-BB60A4244521}"/>
              </a:ext>
            </a:extLst>
          </p:cNvPr>
          <p:cNvSpPr>
            <a:spLocks noGrp="1"/>
          </p:cNvSpPr>
          <p:nvPr>
            <p:ph type="title"/>
          </p:nvPr>
        </p:nvSpPr>
        <p:spPr>
          <a:xfrm>
            <a:off x="716030" y="566927"/>
            <a:ext cx="6502620" cy="1380744"/>
          </a:xfrm>
        </p:spPr>
        <p:txBody>
          <a:bodyPr/>
          <a:lstStyle/>
          <a:p>
            <a:r>
              <a:rPr lang="en-US"/>
              <a:t>1. Break Statement:</a:t>
            </a:r>
            <a:br>
              <a:rPr lang="en-US"/>
            </a:br>
            <a:endParaRPr lang="en-IN"/>
          </a:p>
        </p:txBody>
      </p:sp>
      <p:sp>
        <p:nvSpPr>
          <p:cNvPr id="3" name="Text Placeholder 2">
            <a:extLst>
              <a:ext uri="{FF2B5EF4-FFF2-40B4-BE49-F238E27FC236}">
                <a16:creationId xmlns:a16="http://schemas.microsoft.com/office/drawing/2014/main" id="{AE3E820B-BF02-AE31-4FC1-A6B60D4C67E5}"/>
              </a:ext>
            </a:extLst>
          </p:cNvPr>
          <p:cNvSpPr>
            <a:spLocks noGrp="1"/>
          </p:cNvSpPr>
          <p:nvPr>
            <p:ph type="body" sz="half" idx="2"/>
          </p:nvPr>
        </p:nvSpPr>
        <p:spPr/>
        <p:txBody>
          <a:bodyPr/>
          <a:lstStyle/>
          <a:p>
            <a:r>
              <a:rPr lang="en-IN" sz="2000">
                <a:latin typeface="+mj-lt"/>
              </a:rPr>
              <a:t>public class </a:t>
            </a:r>
            <a:r>
              <a:rPr lang="en-IN" sz="2000" err="1">
                <a:latin typeface="+mj-lt"/>
              </a:rPr>
              <a:t>BreakExample</a:t>
            </a:r>
            <a:r>
              <a:rPr lang="en-IN" sz="2000">
                <a:latin typeface="+mj-lt"/>
              </a:rPr>
              <a:t> {</a:t>
            </a:r>
          </a:p>
          <a:p>
            <a:r>
              <a:rPr lang="en-IN" sz="2000">
                <a:latin typeface="+mj-lt"/>
              </a:rPr>
              <a:t>    public static void main(String[] </a:t>
            </a:r>
            <a:r>
              <a:rPr lang="en-IN" sz="2000" err="1">
                <a:latin typeface="+mj-lt"/>
              </a:rPr>
              <a:t>args</a:t>
            </a:r>
            <a:r>
              <a:rPr lang="en-IN" sz="2000">
                <a:latin typeface="+mj-lt"/>
              </a:rPr>
              <a:t>) {</a:t>
            </a:r>
          </a:p>
          <a:p>
            <a:r>
              <a:rPr lang="en-IN" sz="2000">
                <a:latin typeface="+mj-lt"/>
              </a:rPr>
              <a:t>        for (int </a:t>
            </a:r>
            <a:r>
              <a:rPr lang="en-IN" sz="2000" err="1">
                <a:latin typeface="+mj-lt"/>
              </a:rPr>
              <a:t>i</a:t>
            </a:r>
            <a:r>
              <a:rPr lang="en-IN" sz="2000">
                <a:latin typeface="+mj-lt"/>
              </a:rPr>
              <a:t> = 1; </a:t>
            </a:r>
            <a:r>
              <a:rPr lang="en-IN" sz="2000" err="1">
                <a:latin typeface="+mj-lt"/>
              </a:rPr>
              <a:t>i</a:t>
            </a:r>
            <a:r>
              <a:rPr lang="en-IN" sz="2000">
                <a:latin typeface="+mj-lt"/>
              </a:rPr>
              <a:t> &lt;= 5; </a:t>
            </a:r>
            <a:r>
              <a:rPr lang="en-IN" sz="2000" err="1">
                <a:latin typeface="+mj-lt"/>
              </a:rPr>
              <a:t>i</a:t>
            </a:r>
            <a:r>
              <a:rPr lang="en-IN" sz="2000">
                <a:latin typeface="+mj-lt"/>
              </a:rPr>
              <a:t>++) {</a:t>
            </a:r>
          </a:p>
          <a:p>
            <a:r>
              <a:rPr lang="en-IN" sz="2000">
                <a:latin typeface="+mj-lt"/>
              </a:rPr>
              <a:t>            if (</a:t>
            </a:r>
            <a:r>
              <a:rPr lang="en-IN" sz="2000" err="1">
                <a:latin typeface="+mj-lt"/>
              </a:rPr>
              <a:t>i</a:t>
            </a:r>
            <a:r>
              <a:rPr lang="en-IN" sz="2000">
                <a:latin typeface="+mj-lt"/>
              </a:rPr>
              <a:t> == 3) {</a:t>
            </a:r>
          </a:p>
          <a:p>
            <a:r>
              <a:rPr lang="en-IN" sz="2000">
                <a:latin typeface="+mj-lt"/>
              </a:rPr>
              <a:t>                break; // Exit the loop when </a:t>
            </a:r>
            <a:r>
              <a:rPr lang="en-IN" sz="2000" err="1">
                <a:latin typeface="+mj-lt"/>
              </a:rPr>
              <a:t>i</a:t>
            </a:r>
            <a:r>
              <a:rPr lang="en-IN" sz="2000">
                <a:latin typeface="+mj-lt"/>
              </a:rPr>
              <a:t> is 3</a:t>
            </a:r>
          </a:p>
          <a:p>
            <a:r>
              <a:rPr lang="en-IN" sz="2000">
                <a:latin typeface="+mj-lt"/>
              </a:rPr>
              <a:t>            }</a:t>
            </a:r>
          </a:p>
          <a:p>
            <a:r>
              <a:rPr lang="en-IN" sz="2000">
                <a:latin typeface="+mj-lt"/>
              </a:rPr>
              <a:t>            </a:t>
            </a:r>
            <a:r>
              <a:rPr lang="en-IN" sz="2000" err="1">
                <a:latin typeface="+mj-lt"/>
              </a:rPr>
              <a:t>System.out.println</a:t>
            </a:r>
            <a:r>
              <a:rPr lang="en-IN" sz="2000">
                <a:latin typeface="+mj-lt"/>
              </a:rPr>
              <a:t>(</a:t>
            </a:r>
            <a:r>
              <a:rPr lang="en-IN" sz="2000" err="1">
                <a:latin typeface="+mj-lt"/>
              </a:rPr>
              <a:t>i</a:t>
            </a:r>
            <a:r>
              <a:rPr lang="en-IN" sz="2000">
                <a:latin typeface="+mj-lt"/>
              </a:rPr>
              <a:t>);</a:t>
            </a:r>
          </a:p>
          <a:p>
            <a:r>
              <a:rPr lang="en-IN" sz="2000">
                <a:latin typeface="+mj-lt"/>
              </a:rPr>
              <a:t>        }</a:t>
            </a:r>
          </a:p>
          <a:p>
            <a:r>
              <a:rPr lang="en-IN" sz="2000">
                <a:latin typeface="+mj-lt"/>
              </a:rPr>
              <a:t>    }</a:t>
            </a:r>
          </a:p>
          <a:p>
            <a:r>
              <a:rPr lang="en-IN" sz="2000">
                <a:latin typeface="+mj-lt"/>
              </a:rPr>
              <a:t>}</a:t>
            </a:r>
          </a:p>
          <a:p>
            <a:endParaRPr lang="en-IN"/>
          </a:p>
        </p:txBody>
      </p:sp>
      <p:sp>
        <p:nvSpPr>
          <p:cNvPr id="4" name="Picture Placeholder 3">
            <a:extLst>
              <a:ext uri="{FF2B5EF4-FFF2-40B4-BE49-F238E27FC236}">
                <a16:creationId xmlns:a16="http://schemas.microsoft.com/office/drawing/2014/main" id="{236DAE2C-BA70-7F72-A1EE-F40218AC3AEC}"/>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1B78B8BC-B5BD-A4FA-95E3-AAACEC9B69E9}"/>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91A43EFD-2EF5-9669-12EE-D831E7598A38}"/>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F11C6A8F-2926-A1CF-BF88-58809DA32CAC}"/>
              </a:ext>
            </a:extLst>
          </p:cNvPr>
          <p:cNvSpPr>
            <a:spLocks noGrp="1"/>
          </p:cNvSpPr>
          <p:nvPr>
            <p:ph type="sldNum" sz="quarter" idx="12"/>
          </p:nvPr>
        </p:nvSpPr>
        <p:spPr/>
        <p:txBody>
          <a:bodyPr/>
          <a:lstStyle/>
          <a:p>
            <a:fld id="{58FB4751-880F-D840-AAA9-3A15815CC996}" type="slidenum">
              <a:rPr lang="en-US" smtClean="0"/>
              <a:t>20</a:t>
            </a:fld>
            <a:endParaRPr lang="en-US"/>
          </a:p>
        </p:txBody>
      </p:sp>
    </p:spTree>
    <p:extLst>
      <p:ext uri="{BB962C8B-B14F-4D97-AF65-F5344CB8AC3E}">
        <p14:creationId xmlns:p14="http://schemas.microsoft.com/office/powerpoint/2010/main" val="2616439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1D18B-A08E-362C-C578-723E47F7BECF}"/>
              </a:ext>
            </a:extLst>
          </p:cNvPr>
          <p:cNvSpPr>
            <a:spLocks noGrp="1"/>
          </p:cNvSpPr>
          <p:nvPr>
            <p:ph type="title"/>
          </p:nvPr>
        </p:nvSpPr>
        <p:spPr>
          <a:xfrm>
            <a:off x="576070" y="704088"/>
            <a:ext cx="7239399" cy="676656"/>
          </a:xfrm>
        </p:spPr>
        <p:txBody>
          <a:bodyPr/>
          <a:lstStyle/>
          <a:p>
            <a:r>
              <a:rPr lang="en-US"/>
              <a:t>2. Continue Statement:</a:t>
            </a:r>
            <a:endParaRPr lang="en-IN"/>
          </a:p>
        </p:txBody>
      </p:sp>
      <p:sp>
        <p:nvSpPr>
          <p:cNvPr id="3" name="Text Placeholder 2">
            <a:extLst>
              <a:ext uri="{FF2B5EF4-FFF2-40B4-BE49-F238E27FC236}">
                <a16:creationId xmlns:a16="http://schemas.microsoft.com/office/drawing/2014/main" id="{2841536C-18B9-C056-345D-B8F57BB1327E}"/>
              </a:ext>
            </a:extLst>
          </p:cNvPr>
          <p:cNvSpPr>
            <a:spLocks noGrp="1"/>
          </p:cNvSpPr>
          <p:nvPr>
            <p:ph type="body" sz="half" idx="2"/>
          </p:nvPr>
        </p:nvSpPr>
        <p:spPr/>
        <p:txBody>
          <a:bodyPr/>
          <a:lstStyle/>
          <a:p>
            <a:r>
              <a:rPr lang="en-IN" sz="2000">
                <a:latin typeface="+mj-lt"/>
              </a:rPr>
              <a:t>public class </a:t>
            </a:r>
            <a:r>
              <a:rPr lang="en-IN" sz="2000" err="1">
                <a:latin typeface="+mj-lt"/>
              </a:rPr>
              <a:t>ContinueExample</a:t>
            </a:r>
            <a:r>
              <a:rPr lang="en-IN" sz="2000">
                <a:latin typeface="+mj-lt"/>
              </a:rPr>
              <a:t> {</a:t>
            </a:r>
          </a:p>
          <a:p>
            <a:r>
              <a:rPr lang="en-IN" sz="2000">
                <a:latin typeface="+mj-lt"/>
              </a:rPr>
              <a:t>    public static void main(String[] </a:t>
            </a:r>
            <a:r>
              <a:rPr lang="en-IN" sz="2000" err="1">
                <a:latin typeface="+mj-lt"/>
              </a:rPr>
              <a:t>args</a:t>
            </a:r>
            <a:r>
              <a:rPr lang="en-IN" sz="2000">
                <a:latin typeface="+mj-lt"/>
              </a:rPr>
              <a:t>) {</a:t>
            </a:r>
          </a:p>
          <a:p>
            <a:r>
              <a:rPr lang="en-IN" sz="2000">
                <a:latin typeface="+mj-lt"/>
              </a:rPr>
              <a:t>        for (int </a:t>
            </a:r>
            <a:r>
              <a:rPr lang="en-IN" sz="2000" err="1">
                <a:latin typeface="+mj-lt"/>
              </a:rPr>
              <a:t>i</a:t>
            </a:r>
            <a:r>
              <a:rPr lang="en-IN" sz="2000">
                <a:latin typeface="+mj-lt"/>
              </a:rPr>
              <a:t> = 1; </a:t>
            </a:r>
            <a:r>
              <a:rPr lang="en-IN" sz="2000" err="1">
                <a:latin typeface="+mj-lt"/>
              </a:rPr>
              <a:t>i</a:t>
            </a:r>
            <a:r>
              <a:rPr lang="en-IN" sz="2000">
                <a:latin typeface="+mj-lt"/>
              </a:rPr>
              <a:t> &lt;= 5; </a:t>
            </a:r>
            <a:r>
              <a:rPr lang="en-IN" sz="2000" err="1">
                <a:latin typeface="+mj-lt"/>
              </a:rPr>
              <a:t>i</a:t>
            </a:r>
            <a:r>
              <a:rPr lang="en-IN" sz="2000">
                <a:latin typeface="+mj-lt"/>
              </a:rPr>
              <a:t>++) {</a:t>
            </a:r>
          </a:p>
          <a:p>
            <a:r>
              <a:rPr lang="en-IN" sz="2000">
                <a:latin typeface="+mj-lt"/>
              </a:rPr>
              <a:t>            if (</a:t>
            </a:r>
            <a:r>
              <a:rPr lang="en-IN" sz="2000" err="1">
                <a:latin typeface="+mj-lt"/>
              </a:rPr>
              <a:t>i</a:t>
            </a:r>
            <a:r>
              <a:rPr lang="en-IN" sz="2000">
                <a:latin typeface="+mj-lt"/>
              </a:rPr>
              <a:t> == 3) {</a:t>
            </a:r>
          </a:p>
          <a:p>
            <a:r>
              <a:rPr lang="en-IN" sz="2000">
                <a:latin typeface="+mj-lt"/>
              </a:rPr>
              <a:t>                continue; // Skip the iteration when </a:t>
            </a:r>
            <a:r>
              <a:rPr lang="en-IN" sz="2000" err="1">
                <a:latin typeface="+mj-lt"/>
              </a:rPr>
              <a:t>i</a:t>
            </a:r>
            <a:r>
              <a:rPr lang="en-IN" sz="2000">
                <a:latin typeface="+mj-lt"/>
              </a:rPr>
              <a:t> is 3</a:t>
            </a:r>
          </a:p>
          <a:p>
            <a:r>
              <a:rPr lang="en-IN" sz="2000">
                <a:latin typeface="+mj-lt"/>
              </a:rPr>
              <a:t>            }</a:t>
            </a:r>
          </a:p>
          <a:p>
            <a:r>
              <a:rPr lang="en-IN" sz="2000">
                <a:latin typeface="+mj-lt"/>
              </a:rPr>
              <a:t>            </a:t>
            </a:r>
            <a:r>
              <a:rPr lang="en-IN" sz="2000" err="1">
                <a:latin typeface="+mj-lt"/>
              </a:rPr>
              <a:t>System.out.println</a:t>
            </a:r>
            <a:r>
              <a:rPr lang="en-IN" sz="2000">
                <a:latin typeface="+mj-lt"/>
              </a:rPr>
              <a:t>(</a:t>
            </a:r>
            <a:r>
              <a:rPr lang="en-IN" sz="2000" err="1">
                <a:latin typeface="+mj-lt"/>
              </a:rPr>
              <a:t>i</a:t>
            </a:r>
            <a:r>
              <a:rPr lang="en-IN" sz="2000">
                <a:latin typeface="+mj-lt"/>
              </a:rPr>
              <a:t>);</a:t>
            </a:r>
          </a:p>
          <a:p>
            <a:r>
              <a:rPr lang="en-IN" sz="2000">
                <a:latin typeface="+mj-lt"/>
              </a:rPr>
              <a:t>        }</a:t>
            </a:r>
          </a:p>
          <a:p>
            <a:r>
              <a:rPr lang="en-IN" sz="2000">
                <a:latin typeface="+mj-lt"/>
              </a:rPr>
              <a:t>    }</a:t>
            </a:r>
          </a:p>
          <a:p>
            <a:r>
              <a:rPr lang="en-IN" sz="2000">
                <a:latin typeface="+mj-lt"/>
              </a:rPr>
              <a:t>}</a:t>
            </a:r>
          </a:p>
          <a:p>
            <a:endParaRPr lang="en-IN"/>
          </a:p>
        </p:txBody>
      </p:sp>
      <p:sp>
        <p:nvSpPr>
          <p:cNvPr id="4" name="Picture Placeholder 3">
            <a:extLst>
              <a:ext uri="{FF2B5EF4-FFF2-40B4-BE49-F238E27FC236}">
                <a16:creationId xmlns:a16="http://schemas.microsoft.com/office/drawing/2014/main" id="{FE9E16E1-87BB-13AB-8B84-976EF8CC70F0}"/>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405A37D9-5F17-C500-EFEF-6E951BBC360A}"/>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F088C4CF-55E2-39B1-D018-73D45A1F6148}"/>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894D8CE6-9241-BCB4-9FEF-B55D73AD0D6D}"/>
              </a:ext>
            </a:extLst>
          </p:cNvPr>
          <p:cNvSpPr>
            <a:spLocks noGrp="1"/>
          </p:cNvSpPr>
          <p:nvPr>
            <p:ph type="sldNum" sz="quarter" idx="12"/>
          </p:nvPr>
        </p:nvSpPr>
        <p:spPr/>
        <p:txBody>
          <a:bodyPr/>
          <a:lstStyle/>
          <a:p>
            <a:fld id="{58FB4751-880F-D840-AAA9-3A15815CC996}" type="slidenum">
              <a:rPr lang="en-US" smtClean="0"/>
              <a:t>21</a:t>
            </a:fld>
            <a:endParaRPr lang="en-US"/>
          </a:p>
        </p:txBody>
      </p:sp>
    </p:spTree>
    <p:extLst>
      <p:ext uri="{BB962C8B-B14F-4D97-AF65-F5344CB8AC3E}">
        <p14:creationId xmlns:p14="http://schemas.microsoft.com/office/powerpoint/2010/main" val="327776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CEC2F-A053-0B18-E288-C94D6C3A2AA2}"/>
              </a:ext>
            </a:extLst>
          </p:cNvPr>
          <p:cNvSpPr>
            <a:spLocks noGrp="1"/>
          </p:cNvSpPr>
          <p:nvPr>
            <p:ph type="title"/>
          </p:nvPr>
        </p:nvSpPr>
        <p:spPr/>
        <p:txBody>
          <a:bodyPr/>
          <a:lstStyle/>
          <a:p>
            <a:r>
              <a:rPr lang="en-US"/>
              <a:t>3. Return Statement:</a:t>
            </a:r>
            <a:endParaRPr lang="en-IN"/>
          </a:p>
        </p:txBody>
      </p:sp>
      <p:sp>
        <p:nvSpPr>
          <p:cNvPr id="3" name="Text Placeholder 2">
            <a:extLst>
              <a:ext uri="{FF2B5EF4-FFF2-40B4-BE49-F238E27FC236}">
                <a16:creationId xmlns:a16="http://schemas.microsoft.com/office/drawing/2014/main" id="{43207D3A-F347-F125-3984-C23914362BC2}"/>
              </a:ext>
            </a:extLst>
          </p:cNvPr>
          <p:cNvSpPr>
            <a:spLocks noGrp="1"/>
          </p:cNvSpPr>
          <p:nvPr>
            <p:ph type="body" sz="half" idx="2"/>
          </p:nvPr>
        </p:nvSpPr>
        <p:spPr/>
        <p:txBody>
          <a:bodyPr/>
          <a:lstStyle/>
          <a:p>
            <a:r>
              <a:rPr lang="en-IN" sz="2000">
                <a:latin typeface="+mj-lt"/>
              </a:rPr>
              <a:t>public class </a:t>
            </a:r>
            <a:r>
              <a:rPr lang="en-IN" sz="2000" err="1">
                <a:latin typeface="+mj-lt"/>
              </a:rPr>
              <a:t>ReturnExample</a:t>
            </a:r>
            <a:r>
              <a:rPr lang="en-IN" sz="2000">
                <a:latin typeface="+mj-lt"/>
              </a:rPr>
              <a:t> {</a:t>
            </a:r>
          </a:p>
          <a:p>
            <a:r>
              <a:rPr lang="en-IN" sz="2000">
                <a:latin typeface="+mj-lt"/>
              </a:rPr>
              <a:t>    public static void main(String[] </a:t>
            </a:r>
            <a:r>
              <a:rPr lang="en-IN" sz="2000" err="1">
                <a:latin typeface="+mj-lt"/>
              </a:rPr>
              <a:t>args</a:t>
            </a:r>
            <a:r>
              <a:rPr lang="en-IN" sz="2000">
                <a:latin typeface="+mj-lt"/>
              </a:rPr>
              <a:t>) {</a:t>
            </a:r>
          </a:p>
          <a:p>
            <a:r>
              <a:rPr lang="en-IN" sz="2000">
                <a:latin typeface="+mj-lt"/>
              </a:rPr>
              <a:t>        int result = </a:t>
            </a:r>
            <a:r>
              <a:rPr lang="en-IN" sz="2000" err="1">
                <a:latin typeface="+mj-lt"/>
              </a:rPr>
              <a:t>addNumbers</a:t>
            </a:r>
            <a:r>
              <a:rPr lang="en-IN" sz="2000">
                <a:latin typeface="+mj-lt"/>
              </a:rPr>
              <a:t>(5, 3);</a:t>
            </a:r>
          </a:p>
          <a:p>
            <a:r>
              <a:rPr lang="en-IN" sz="2000">
                <a:latin typeface="+mj-lt"/>
              </a:rPr>
              <a:t>        </a:t>
            </a:r>
            <a:r>
              <a:rPr lang="en-IN" sz="2000" err="1">
                <a:latin typeface="+mj-lt"/>
              </a:rPr>
              <a:t>System.out.println</a:t>
            </a:r>
            <a:r>
              <a:rPr lang="en-IN" sz="2000">
                <a:latin typeface="+mj-lt"/>
              </a:rPr>
              <a:t>("Sum: " + result);</a:t>
            </a:r>
          </a:p>
          <a:p>
            <a:r>
              <a:rPr lang="en-IN" sz="2000">
                <a:latin typeface="+mj-lt"/>
              </a:rPr>
              <a:t>    }</a:t>
            </a:r>
          </a:p>
          <a:p>
            <a:r>
              <a:rPr lang="en-IN" sz="2000">
                <a:latin typeface="+mj-lt"/>
              </a:rPr>
              <a:t>    </a:t>
            </a:r>
          </a:p>
          <a:p>
            <a:r>
              <a:rPr lang="en-IN" sz="2000">
                <a:latin typeface="+mj-lt"/>
              </a:rPr>
              <a:t>    static int </a:t>
            </a:r>
            <a:r>
              <a:rPr lang="en-IN" sz="2000" err="1">
                <a:latin typeface="+mj-lt"/>
              </a:rPr>
              <a:t>addNumbers</a:t>
            </a:r>
            <a:r>
              <a:rPr lang="en-IN" sz="2000">
                <a:latin typeface="+mj-lt"/>
              </a:rPr>
              <a:t>(int a, int b) {</a:t>
            </a:r>
          </a:p>
          <a:p>
            <a:r>
              <a:rPr lang="en-IN" sz="2000">
                <a:latin typeface="+mj-lt"/>
              </a:rPr>
              <a:t>        int sum = a + b;</a:t>
            </a:r>
          </a:p>
          <a:p>
            <a:r>
              <a:rPr lang="en-IN" sz="2000">
                <a:latin typeface="+mj-lt"/>
              </a:rPr>
              <a:t>        return sum; // Return the sum</a:t>
            </a:r>
          </a:p>
          <a:p>
            <a:r>
              <a:rPr lang="en-IN" sz="2000">
                <a:latin typeface="+mj-lt"/>
              </a:rPr>
              <a:t>    }</a:t>
            </a:r>
          </a:p>
          <a:p>
            <a:r>
              <a:rPr lang="en-IN" sz="2000">
                <a:latin typeface="+mj-lt"/>
              </a:rPr>
              <a:t>}</a:t>
            </a:r>
          </a:p>
          <a:p>
            <a:endParaRPr lang="en-IN"/>
          </a:p>
        </p:txBody>
      </p:sp>
      <p:sp>
        <p:nvSpPr>
          <p:cNvPr id="4" name="Picture Placeholder 3">
            <a:extLst>
              <a:ext uri="{FF2B5EF4-FFF2-40B4-BE49-F238E27FC236}">
                <a16:creationId xmlns:a16="http://schemas.microsoft.com/office/drawing/2014/main" id="{E9500302-1D8D-CEF2-5868-5DC92788ECB3}"/>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7C833DAF-0ED5-3F68-B5E2-3E23FC520104}"/>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95FF4138-3438-437A-2E9C-D402F91FE465}"/>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0F4EEB6E-2491-92A3-8315-1D0D31F2DD9C}"/>
              </a:ext>
            </a:extLst>
          </p:cNvPr>
          <p:cNvSpPr>
            <a:spLocks noGrp="1"/>
          </p:cNvSpPr>
          <p:nvPr>
            <p:ph type="sldNum" sz="quarter" idx="12"/>
          </p:nvPr>
        </p:nvSpPr>
        <p:spPr/>
        <p:txBody>
          <a:bodyPr/>
          <a:lstStyle/>
          <a:p>
            <a:fld id="{58FB4751-880F-D840-AAA9-3A15815CC996}" type="slidenum">
              <a:rPr lang="en-US" smtClean="0"/>
              <a:t>22</a:t>
            </a:fld>
            <a:endParaRPr lang="en-US"/>
          </a:p>
        </p:txBody>
      </p:sp>
    </p:spTree>
    <p:extLst>
      <p:ext uri="{BB962C8B-B14F-4D97-AF65-F5344CB8AC3E}">
        <p14:creationId xmlns:p14="http://schemas.microsoft.com/office/powerpoint/2010/main" val="258731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871AC-F4AB-5063-B947-3EA8BFAC3D12}"/>
              </a:ext>
            </a:extLst>
          </p:cNvPr>
          <p:cNvSpPr>
            <a:spLocks noGrp="1"/>
          </p:cNvSpPr>
          <p:nvPr>
            <p:ph type="title"/>
          </p:nvPr>
        </p:nvSpPr>
        <p:spPr/>
        <p:txBody>
          <a:bodyPr/>
          <a:lstStyle/>
          <a:p>
            <a:r>
              <a:rPr lang="en-IN" b="0" i="0">
                <a:solidFill>
                  <a:schemeClr val="accent2">
                    <a:lumMod val="75000"/>
                  </a:schemeClr>
                </a:solidFill>
                <a:effectLst/>
                <a:latin typeface="Söhne"/>
              </a:rPr>
              <a:t>Arrays:</a:t>
            </a:r>
            <a:endParaRPr lang="en-IN">
              <a:solidFill>
                <a:schemeClr val="accent2">
                  <a:lumMod val="75000"/>
                </a:schemeClr>
              </a:solidFill>
            </a:endParaRPr>
          </a:p>
        </p:txBody>
      </p:sp>
      <p:sp>
        <p:nvSpPr>
          <p:cNvPr id="3" name="Text Placeholder 2">
            <a:extLst>
              <a:ext uri="{FF2B5EF4-FFF2-40B4-BE49-F238E27FC236}">
                <a16:creationId xmlns:a16="http://schemas.microsoft.com/office/drawing/2014/main" id="{9C303905-C3CA-29F9-F0E0-9E1764F67C37}"/>
              </a:ext>
            </a:extLst>
          </p:cNvPr>
          <p:cNvSpPr>
            <a:spLocks noGrp="1"/>
          </p:cNvSpPr>
          <p:nvPr>
            <p:ph type="body" sz="half" idx="2"/>
          </p:nvPr>
        </p:nvSpPr>
        <p:spPr>
          <a:xfrm>
            <a:off x="372757" y="1588686"/>
            <a:ext cx="4572000" cy="4070729"/>
          </a:xfrm>
        </p:spPr>
        <p:txBody>
          <a:bodyPr/>
          <a:lstStyle/>
          <a:p>
            <a:pPr marL="285750" indent="-285750">
              <a:buFont typeface="Wingdings" panose="05000000000000000000" pitchFamily="2" charset="2"/>
              <a:buChar char="à"/>
            </a:pPr>
            <a:r>
              <a:rPr lang="en-US" b="0" i="0">
                <a:solidFill>
                  <a:srgbClr val="374151"/>
                </a:solidFill>
                <a:effectLst/>
                <a:latin typeface="Söhne"/>
              </a:rPr>
              <a:t>In Java, an array is a data structure that allows you to store a collection of elements of the </a:t>
            </a:r>
            <a:r>
              <a:rPr lang="en-US" b="0" i="0">
                <a:solidFill>
                  <a:schemeClr val="accent1">
                    <a:lumMod val="50000"/>
                  </a:schemeClr>
                </a:solidFill>
                <a:effectLst/>
                <a:latin typeface="Söhne"/>
              </a:rPr>
              <a:t>same data type </a:t>
            </a:r>
            <a:r>
              <a:rPr lang="en-US" b="0" i="0">
                <a:solidFill>
                  <a:srgbClr val="374151"/>
                </a:solidFill>
                <a:effectLst/>
                <a:latin typeface="Söhne"/>
              </a:rPr>
              <a:t>under a single variable name. Arrays are used to </a:t>
            </a:r>
            <a:r>
              <a:rPr lang="en-US" b="0" i="0">
                <a:solidFill>
                  <a:schemeClr val="accent1">
                    <a:lumMod val="50000"/>
                  </a:schemeClr>
                </a:solidFill>
                <a:effectLst/>
                <a:latin typeface="Söhne"/>
              </a:rPr>
              <a:t>store and manipulate </a:t>
            </a:r>
            <a:r>
              <a:rPr lang="en-US" b="0" i="0">
                <a:solidFill>
                  <a:srgbClr val="374151"/>
                </a:solidFill>
                <a:effectLst/>
                <a:latin typeface="Söhne"/>
              </a:rPr>
              <a:t>multiple values of the same type.</a:t>
            </a:r>
          </a:p>
          <a:p>
            <a:pPr marL="285750" indent="-285750">
              <a:buFont typeface="Wingdings" panose="05000000000000000000" pitchFamily="2" charset="2"/>
              <a:buChar char="à"/>
            </a:pPr>
            <a:r>
              <a:rPr lang="en-US">
                <a:solidFill>
                  <a:schemeClr val="accent1">
                    <a:lumMod val="50000"/>
                  </a:schemeClr>
                </a:solidFill>
                <a:latin typeface="Söhne"/>
              </a:rPr>
              <a:t>Declaration of Array:- </a:t>
            </a:r>
          </a:p>
          <a:p>
            <a:endParaRPr lang="en-IN"/>
          </a:p>
        </p:txBody>
      </p:sp>
      <p:sp>
        <p:nvSpPr>
          <p:cNvPr id="5" name="Date Placeholder 4">
            <a:extLst>
              <a:ext uri="{FF2B5EF4-FFF2-40B4-BE49-F238E27FC236}">
                <a16:creationId xmlns:a16="http://schemas.microsoft.com/office/drawing/2014/main" id="{65178192-98F6-7811-7565-637A0A788D59}"/>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F2BEE7EA-E916-58C8-21FA-42DD3410753D}"/>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112C5B9F-0BC6-4621-D2C2-69B4913D5A85}"/>
              </a:ext>
            </a:extLst>
          </p:cNvPr>
          <p:cNvSpPr>
            <a:spLocks noGrp="1"/>
          </p:cNvSpPr>
          <p:nvPr>
            <p:ph type="sldNum" sz="quarter" idx="12"/>
          </p:nvPr>
        </p:nvSpPr>
        <p:spPr/>
        <p:txBody>
          <a:bodyPr/>
          <a:lstStyle/>
          <a:p>
            <a:fld id="{58FB4751-880F-D840-AAA9-3A15815CC996}" type="slidenum">
              <a:rPr lang="en-US" smtClean="0"/>
              <a:t>23</a:t>
            </a:fld>
            <a:endParaRPr lang="en-US"/>
          </a:p>
        </p:txBody>
      </p:sp>
      <p:pic>
        <p:nvPicPr>
          <p:cNvPr id="9218" name="Picture 2" descr="Array in C: Definition, Advantages, Declare, Initialize and More |  Simplilearn">
            <a:extLst>
              <a:ext uri="{FF2B5EF4-FFF2-40B4-BE49-F238E27FC236}">
                <a16:creationId xmlns:a16="http://schemas.microsoft.com/office/drawing/2014/main" id="{85DFFFE7-AECD-A2C9-FF0A-B7CD909DA8E9}"/>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14927" t="-9074" r="-13535" b="25182"/>
          <a:stretch/>
        </p:blipFill>
        <p:spPr bwMode="auto">
          <a:xfrm>
            <a:off x="6116495" y="1984247"/>
            <a:ext cx="6703765" cy="301378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6A7CEF12-87DE-DA5E-9373-F7643C2D5F4E}"/>
              </a:ext>
            </a:extLst>
          </p:cNvPr>
          <p:cNvSpPr>
            <a:spLocks noChangeArrowheads="1"/>
          </p:cNvSpPr>
          <p:nvPr/>
        </p:nvSpPr>
        <p:spPr bwMode="auto">
          <a:xfrm>
            <a:off x="576071" y="3624050"/>
            <a:ext cx="5337110" cy="83099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374151"/>
                </a:solidFill>
                <a:effectLst/>
                <a:latin typeface="Söhne"/>
              </a:rPr>
              <a:t>Single-Dimensional Array Declaration and Initialization</a:t>
            </a:r>
            <a:r>
              <a:rPr kumimoji="0" lang="en-US" altLang="en-US" sz="1200" b="0" i="0" u="none" strike="noStrike" cap="none" normalizeH="0" baseline="0">
                <a:ln>
                  <a:noFill/>
                </a:ln>
                <a:solidFill>
                  <a:srgbClr val="374151"/>
                </a:solidFill>
                <a:effectLst/>
                <a:latin typeface="Söhne"/>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rgbClr val="374151"/>
                </a:solidFill>
                <a:effectLst/>
                <a:latin typeface="Söhne"/>
              </a:rPr>
              <a:t>Syntax</a:t>
            </a:r>
            <a:r>
              <a:rPr kumimoji="0" lang="en-US" altLang="en-US" sz="1200" b="0" i="0" u="none" strike="noStrike" cap="none" normalizeH="0" baseline="0">
                <a:ln>
                  <a:noFill/>
                </a:ln>
                <a:solidFill>
                  <a:srgbClr val="374151"/>
                </a:solidFill>
                <a:effectLst/>
                <a:latin typeface="Söhne"/>
              </a:rPr>
              <a:t>: </a:t>
            </a:r>
            <a:r>
              <a:rPr kumimoji="0" lang="en-US" altLang="en-US" b="1" i="0" u="none" strike="noStrike" cap="none" normalizeH="0" baseline="0" err="1">
                <a:ln>
                  <a:noFill/>
                </a:ln>
                <a:solidFill>
                  <a:srgbClr val="374151"/>
                </a:solidFill>
                <a:effectLst/>
                <a:latin typeface="Söhne Mono"/>
              </a:rPr>
              <a:t>data_type</a:t>
            </a:r>
            <a:r>
              <a:rPr kumimoji="0" lang="en-US" altLang="en-US" b="1" i="0" u="none" strike="noStrike" cap="none" normalizeH="0" baseline="0">
                <a:ln>
                  <a:noFill/>
                </a:ln>
                <a:solidFill>
                  <a:srgbClr val="374151"/>
                </a:solidFill>
                <a:effectLst/>
                <a:latin typeface="Söhne Mono"/>
              </a:rPr>
              <a:t>[] </a:t>
            </a:r>
            <a:r>
              <a:rPr kumimoji="0" lang="en-US" altLang="en-US" b="1" i="0" u="none" strike="noStrike" cap="none" normalizeH="0" baseline="0" err="1">
                <a:ln>
                  <a:noFill/>
                </a:ln>
                <a:solidFill>
                  <a:srgbClr val="374151"/>
                </a:solidFill>
                <a:effectLst/>
                <a:latin typeface="Söhne Mono"/>
              </a:rPr>
              <a:t>array_name</a:t>
            </a:r>
            <a:r>
              <a:rPr kumimoji="0" lang="en-US" altLang="en-US" b="1" i="0" u="none" strike="noStrike" cap="none" normalizeH="0" baseline="0">
                <a:ln>
                  <a:noFill/>
                </a:ln>
                <a:solidFill>
                  <a:srgbClr val="374151"/>
                </a:solidFill>
                <a:effectLst/>
                <a:latin typeface="Söhne Mono"/>
              </a:rPr>
              <a:t> = new </a:t>
            </a:r>
            <a:r>
              <a:rPr kumimoji="0" lang="en-US" altLang="en-US" b="1" i="0" u="none" strike="noStrike" cap="none" normalizeH="0" baseline="0" err="1">
                <a:ln>
                  <a:noFill/>
                </a:ln>
                <a:solidFill>
                  <a:srgbClr val="374151"/>
                </a:solidFill>
                <a:effectLst/>
                <a:latin typeface="Söhne Mono"/>
              </a:rPr>
              <a:t>data_type</a:t>
            </a:r>
            <a:r>
              <a:rPr kumimoji="0" lang="en-US" altLang="en-US" b="1" i="0" u="none" strike="noStrike" cap="none" normalizeH="0" baseline="0">
                <a:ln>
                  <a:noFill/>
                </a:ln>
                <a:solidFill>
                  <a:srgbClr val="374151"/>
                </a:solidFill>
                <a:effectLst/>
                <a:latin typeface="Söhne Mono"/>
              </a:rPr>
              <a:t>[size];</a:t>
            </a:r>
            <a:endParaRPr kumimoji="0" lang="en-US" altLang="en-US" sz="1200" b="0" i="0" u="none" strike="noStrike" cap="none" normalizeH="0" baseline="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C5476A8A-8C4B-4D3B-047C-CAC2B843904B}"/>
              </a:ext>
            </a:extLst>
          </p:cNvPr>
          <p:cNvSpPr txBox="1"/>
          <p:nvPr/>
        </p:nvSpPr>
        <p:spPr>
          <a:xfrm>
            <a:off x="576071" y="4628703"/>
            <a:ext cx="6384566" cy="369332"/>
          </a:xfrm>
          <a:prstGeom prst="rect">
            <a:avLst/>
          </a:prstGeom>
          <a:noFill/>
        </p:spPr>
        <p:txBody>
          <a:bodyPr wrap="square">
            <a:spAutoFit/>
          </a:bodyPr>
          <a:lstStyle/>
          <a:p>
            <a:r>
              <a:rPr lang="en-US" b="0" i="0">
                <a:solidFill>
                  <a:schemeClr val="accent1">
                    <a:lumMod val="50000"/>
                  </a:schemeClr>
                </a:solidFill>
                <a:effectLst/>
                <a:latin typeface="Söhne Mono"/>
              </a:rPr>
              <a:t>int[] numbers = new int[5]; </a:t>
            </a:r>
            <a:r>
              <a:rPr lang="en-US" b="0" i="0">
                <a:effectLst/>
                <a:latin typeface="Söhne Mono"/>
              </a:rPr>
              <a:t>// Declares an integer array of size 5</a:t>
            </a:r>
            <a:endParaRPr lang="en-IN"/>
          </a:p>
        </p:txBody>
      </p:sp>
    </p:spTree>
    <p:extLst>
      <p:ext uri="{BB962C8B-B14F-4D97-AF65-F5344CB8AC3E}">
        <p14:creationId xmlns:p14="http://schemas.microsoft.com/office/powerpoint/2010/main" val="2488996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7C0F-568C-5310-F6BC-D140ACA88367}"/>
              </a:ext>
            </a:extLst>
          </p:cNvPr>
          <p:cNvSpPr>
            <a:spLocks noGrp="1"/>
          </p:cNvSpPr>
          <p:nvPr>
            <p:ph type="title"/>
          </p:nvPr>
        </p:nvSpPr>
        <p:spPr/>
        <p:txBody>
          <a:bodyPr/>
          <a:lstStyle/>
          <a:p>
            <a:endParaRPr lang="en-IN"/>
          </a:p>
        </p:txBody>
      </p:sp>
      <p:sp>
        <p:nvSpPr>
          <p:cNvPr id="4" name="Picture Placeholder 3">
            <a:extLst>
              <a:ext uri="{FF2B5EF4-FFF2-40B4-BE49-F238E27FC236}">
                <a16:creationId xmlns:a16="http://schemas.microsoft.com/office/drawing/2014/main" id="{47687593-7D84-92AE-301F-F1ACAF91B7CD}"/>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30DC1BC4-B1DE-A9C6-4532-49A665905BBF}"/>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4C8911FF-9799-933F-9CC6-1D36DD26DA5B}"/>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705E3AB9-64AB-965A-9A09-718764E1FA43}"/>
              </a:ext>
            </a:extLst>
          </p:cNvPr>
          <p:cNvSpPr>
            <a:spLocks noGrp="1"/>
          </p:cNvSpPr>
          <p:nvPr>
            <p:ph type="sldNum" sz="quarter" idx="12"/>
          </p:nvPr>
        </p:nvSpPr>
        <p:spPr/>
        <p:txBody>
          <a:bodyPr/>
          <a:lstStyle/>
          <a:p>
            <a:fld id="{58FB4751-880F-D840-AAA9-3A15815CC996}" type="slidenum">
              <a:rPr lang="en-US" smtClean="0"/>
              <a:t>24</a:t>
            </a:fld>
            <a:endParaRPr lang="en-US"/>
          </a:p>
        </p:txBody>
      </p:sp>
      <p:sp>
        <p:nvSpPr>
          <p:cNvPr id="8" name="Rectangle 1">
            <a:extLst>
              <a:ext uri="{FF2B5EF4-FFF2-40B4-BE49-F238E27FC236}">
                <a16:creationId xmlns:a16="http://schemas.microsoft.com/office/drawing/2014/main" id="{146EF8EF-2C2F-2044-FFC4-33DD9E70C404}"/>
              </a:ext>
            </a:extLst>
          </p:cNvPr>
          <p:cNvSpPr>
            <a:spLocks noGrp="1" noChangeArrowheads="1"/>
          </p:cNvSpPr>
          <p:nvPr>
            <p:ph type="body" sz="half" idx="2"/>
          </p:nvPr>
        </p:nvSpPr>
        <p:spPr bwMode="auto">
          <a:xfrm>
            <a:off x="479522" y="1827151"/>
            <a:ext cx="6599169" cy="83099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374151"/>
                </a:solidFill>
                <a:effectLst/>
                <a:latin typeface="Söhne"/>
              </a:rPr>
              <a:t>Single-Dimensional Array Declaration and Initialization (Shorter Syntax)</a:t>
            </a:r>
            <a:r>
              <a:rPr kumimoji="0" lang="en-US" altLang="en-US" sz="1200" b="0" i="0" u="none" strike="noStrike" cap="none" normalizeH="0" baseline="0">
                <a:ln>
                  <a:noFill/>
                </a:ln>
                <a:solidFill>
                  <a:srgbClr val="374151"/>
                </a:solidFill>
                <a:effectLst/>
                <a:latin typeface="Söhne"/>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rgbClr val="374151"/>
                </a:solidFill>
                <a:effectLst/>
                <a:latin typeface="Söhne"/>
              </a:rPr>
              <a:t>Syntax</a:t>
            </a:r>
            <a:r>
              <a:rPr kumimoji="0" lang="en-US" altLang="en-US" sz="1200" b="0" i="0" u="none" strike="noStrike" cap="none" normalizeH="0" baseline="0">
                <a:ln>
                  <a:noFill/>
                </a:ln>
                <a:solidFill>
                  <a:srgbClr val="374151"/>
                </a:solidFill>
                <a:effectLst/>
                <a:latin typeface="Söhne"/>
              </a:rPr>
              <a:t>: </a:t>
            </a:r>
            <a:r>
              <a:rPr kumimoji="0" lang="en-US" altLang="en-US" b="1" i="0" u="none" strike="noStrike" cap="none" normalizeH="0" baseline="0">
                <a:ln>
                  <a:noFill/>
                </a:ln>
                <a:solidFill>
                  <a:srgbClr val="374151"/>
                </a:solidFill>
                <a:effectLst/>
                <a:latin typeface="Söhne Mono"/>
              </a:rPr>
              <a:t>data_type[] array_name = {value1, value2, ...};</a:t>
            </a:r>
            <a:endParaRPr kumimoji="0" lang="en-US" altLang="en-US" sz="1200" b="0" i="0" u="none" strike="noStrike" cap="none" normalizeH="0" baseline="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CBF78042-903B-9D8A-50C9-0B3E1C4AE402}"/>
              </a:ext>
            </a:extLst>
          </p:cNvPr>
          <p:cNvSpPr txBox="1"/>
          <p:nvPr/>
        </p:nvSpPr>
        <p:spPr>
          <a:xfrm>
            <a:off x="611466" y="2687545"/>
            <a:ext cx="5484534" cy="646331"/>
          </a:xfrm>
          <a:prstGeom prst="rect">
            <a:avLst/>
          </a:prstGeom>
          <a:noFill/>
        </p:spPr>
        <p:txBody>
          <a:bodyPr wrap="square">
            <a:spAutoFit/>
          </a:bodyPr>
          <a:lstStyle/>
          <a:p>
            <a:r>
              <a:rPr lang="en-IN">
                <a:solidFill>
                  <a:schemeClr val="accent1">
                    <a:lumMod val="50000"/>
                  </a:schemeClr>
                </a:solidFill>
                <a:latin typeface="+mj-lt"/>
              </a:rPr>
              <a:t>int[] numbers = {1, 2, 3, 4, 5}; // Declares and initializes an integer array</a:t>
            </a:r>
          </a:p>
        </p:txBody>
      </p:sp>
      <p:sp>
        <p:nvSpPr>
          <p:cNvPr id="11" name="Rectangle 2">
            <a:extLst>
              <a:ext uri="{FF2B5EF4-FFF2-40B4-BE49-F238E27FC236}">
                <a16:creationId xmlns:a16="http://schemas.microsoft.com/office/drawing/2014/main" id="{A7F3DA71-22BD-467A-C03B-3FE51D71200B}"/>
              </a:ext>
            </a:extLst>
          </p:cNvPr>
          <p:cNvSpPr>
            <a:spLocks noChangeArrowheads="1"/>
          </p:cNvSpPr>
          <p:nvPr/>
        </p:nvSpPr>
        <p:spPr bwMode="auto">
          <a:xfrm>
            <a:off x="365760" y="3363274"/>
            <a:ext cx="6712931" cy="83099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374151"/>
                </a:solidFill>
                <a:effectLst/>
                <a:latin typeface="Söhne"/>
              </a:rPr>
              <a:t>Multi-Dimensional Array Declaration and Initialization</a:t>
            </a:r>
            <a:r>
              <a:rPr kumimoji="0" lang="en-US" altLang="en-US" sz="1200" b="0" i="0" u="none" strike="noStrike" cap="none" normalizeH="0" baseline="0">
                <a:ln>
                  <a:noFill/>
                </a:ln>
                <a:solidFill>
                  <a:srgbClr val="374151"/>
                </a:solidFill>
                <a:effectLst/>
                <a:latin typeface="Söhne"/>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rgbClr val="374151"/>
                </a:solidFill>
                <a:effectLst/>
                <a:latin typeface="Söhne"/>
              </a:rPr>
              <a:t>Syntax</a:t>
            </a:r>
            <a:r>
              <a:rPr kumimoji="0" lang="en-US" altLang="en-US" sz="1200" b="0" i="0" u="none" strike="noStrike" cap="none" normalizeH="0" baseline="0">
                <a:ln>
                  <a:noFill/>
                </a:ln>
                <a:solidFill>
                  <a:srgbClr val="374151"/>
                </a:solidFill>
                <a:effectLst/>
                <a:latin typeface="Söhne"/>
              </a:rPr>
              <a:t>: </a:t>
            </a:r>
            <a:r>
              <a:rPr kumimoji="0" lang="en-US" altLang="en-US" b="1" i="0" u="none" strike="noStrike" cap="none" normalizeH="0" baseline="0">
                <a:ln>
                  <a:noFill/>
                </a:ln>
                <a:solidFill>
                  <a:srgbClr val="374151"/>
                </a:solidFill>
                <a:effectLst/>
                <a:latin typeface="Söhne Mono"/>
              </a:rPr>
              <a:t>data_type[][] array_name = new data_type[rows][columns];</a:t>
            </a:r>
            <a:endParaRPr kumimoji="0" lang="en-US" altLang="en-US" sz="1200" b="0" i="0" u="none" strike="noStrike" cap="none" normalizeH="0" baseline="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71A18004-E1CB-636D-720B-AD68632FC3EE}"/>
              </a:ext>
            </a:extLst>
          </p:cNvPr>
          <p:cNvSpPr txBox="1"/>
          <p:nvPr/>
        </p:nvSpPr>
        <p:spPr>
          <a:xfrm>
            <a:off x="479522" y="4317512"/>
            <a:ext cx="6102220" cy="646331"/>
          </a:xfrm>
          <a:prstGeom prst="rect">
            <a:avLst/>
          </a:prstGeom>
          <a:noFill/>
        </p:spPr>
        <p:txBody>
          <a:bodyPr wrap="square">
            <a:spAutoFit/>
          </a:bodyPr>
          <a:lstStyle/>
          <a:p>
            <a:r>
              <a:rPr lang="en-IN">
                <a:solidFill>
                  <a:schemeClr val="accent1">
                    <a:lumMod val="50000"/>
                  </a:schemeClr>
                </a:solidFill>
                <a:latin typeface="+mj-lt"/>
              </a:rPr>
              <a:t>int[][] matrix = new int[3][4]; // Declares a 2D integer array with 3 rows and 4 columns</a:t>
            </a:r>
          </a:p>
        </p:txBody>
      </p:sp>
    </p:spTree>
    <p:extLst>
      <p:ext uri="{BB962C8B-B14F-4D97-AF65-F5344CB8AC3E}">
        <p14:creationId xmlns:p14="http://schemas.microsoft.com/office/powerpoint/2010/main" val="1130581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3455-B0BB-B26D-B05B-61BEF351580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2BB383E-1FF5-5717-89D1-69639CC22218}"/>
              </a:ext>
            </a:extLst>
          </p:cNvPr>
          <p:cNvSpPr>
            <a:spLocks noGrp="1"/>
          </p:cNvSpPr>
          <p:nvPr>
            <p:ph type="body" sz="half" idx="2"/>
          </p:nvPr>
        </p:nvSpPr>
        <p:spPr>
          <a:xfrm>
            <a:off x="176784" y="195944"/>
            <a:ext cx="7959510" cy="6186195"/>
          </a:xfrm>
        </p:spPr>
        <p:txBody>
          <a:bodyPr>
            <a:normAutofit fontScale="55000" lnSpcReduction="20000"/>
          </a:bodyPr>
          <a:lstStyle/>
          <a:p>
            <a:r>
              <a:rPr lang="en-IN" sz="3400">
                <a:latin typeface="Consolas" panose="020B0609020204030204" pitchFamily="49" charset="0"/>
              </a:rPr>
              <a:t>public class </a:t>
            </a:r>
            <a:r>
              <a:rPr lang="en-IN" sz="3400" err="1">
                <a:latin typeface="Consolas" panose="020B0609020204030204" pitchFamily="49" charset="0"/>
              </a:rPr>
              <a:t>ArrayExample</a:t>
            </a:r>
            <a:r>
              <a:rPr lang="en-IN" sz="3400">
                <a:latin typeface="Consolas" panose="020B0609020204030204" pitchFamily="49" charset="0"/>
              </a:rPr>
              <a:t> {</a:t>
            </a:r>
          </a:p>
          <a:p>
            <a:r>
              <a:rPr lang="en-IN" sz="3400">
                <a:latin typeface="Consolas" panose="020B0609020204030204" pitchFamily="49" charset="0"/>
              </a:rPr>
              <a:t>    public static void main(String[] </a:t>
            </a:r>
            <a:r>
              <a:rPr lang="en-IN" sz="3400" err="1">
                <a:latin typeface="Consolas" panose="020B0609020204030204" pitchFamily="49" charset="0"/>
              </a:rPr>
              <a:t>args</a:t>
            </a:r>
            <a:r>
              <a:rPr lang="en-IN" sz="3400">
                <a:latin typeface="Consolas" panose="020B0609020204030204" pitchFamily="49" charset="0"/>
              </a:rPr>
              <a:t>) {</a:t>
            </a:r>
          </a:p>
          <a:p>
            <a:r>
              <a:rPr lang="en-IN" sz="3400">
                <a:latin typeface="Consolas" panose="020B0609020204030204" pitchFamily="49" charset="0"/>
              </a:rPr>
              <a:t>        // Declare an integer array to store 5 numbers</a:t>
            </a:r>
          </a:p>
          <a:p>
            <a:r>
              <a:rPr lang="en-IN" sz="3400">
                <a:latin typeface="Consolas" panose="020B0609020204030204" pitchFamily="49" charset="0"/>
              </a:rPr>
              <a:t>        int[] numbers = new int[5];</a:t>
            </a:r>
          </a:p>
          <a:p>
            <a:endParaRPr lang="en-IN" sz="3400">
              <a:latin typeface="Consolas" panose="020B0609020204030204" pitchFamily="49" charset="0"/>
            </a:endParaRPr>
          </a:p>
          <a:p>
            <a:r>
              <a:rPr lang="en-IN" sz="3400">
                <a:latin typeface="Consolas" panose="020B0609020204030204" pitchFamily="49" charset="0"/>
              </a:rPr>
              <a:t>        // Store elements in the array</a:t>
            </a:r>
          </a:p>
          <a:p>
            <a:r>
              <a:rPr lang="en-IN" sz="3400">
                <a:latin typeface="Consolas" panose="020B0609020204030204" pitchFamily="49" charset="0"/>
              </a:rPr>
              <a:t>        numbers[0] = 10;</a:t>
            </a:r>
          </a:p>
          <a:p>
            <a:r>
              <a:rPr lang="en-IN" sz="3400">
                <a:latin typeface="Consolas" panose="020B0609020204030204" pitchFamily="49" charset="0"/>
              </a:rPr>
              <a:t>        numbers[1] = 20;</a:t>
            </a:r>
          </a:p>
          <a:p>
            <a:r>
              <a:rPr lang="en-IN" sz="3400">
                <a:latin typeface="Consolas" panose="020B0609020204030204" pitchFamily="49" charset="0"/>
              </a:rPr>
              <a:t>        numbers[2] = 30;</a:t>
            </a:r>
          </a:p>
          <a:p>
            <a:r>
              <a:rPr lang="en-IN" sz="3400">
                <a:latin typeface="Consolas" panose="020B0609020204030204" pitchFamily="49" charset="0"/>
              </a:rPr>
              <a:t>        numbers[3] = 40;</a:t>
            </a:r>
          </a:p>
          <a:p>
            <a:r>
              <a:rPr lang="en-IN" sz="3400">
                <a:latin typeface="Consolas" panose="020B0609020204030204" pitchFamily="49" charset="0"/>
              </a:rPr>
              <a:t>        numbers[4] = 50;</a:t>
            </a:r>
          </a:p>
          <a:p>
            <a:endParaRPr lang="en-IN" sz="3400">
              <a:latin typeface="Consolas" panose="020B0609020204030204" pitchFamily="49" charset="0"/>
            </a:endParaRPr>
          </a:p>
          <a:p>
            <a:r>
              <a:rPr lang="en-IN" sz="3400">
                <a:latin typeface="Consolas" panose="020B0609020204030204" pitchFamily="49" charset="0"/>
              </a:rPr>
              <a:t>        // Access and print elements from the array</a:t>
            </a:r>
          </a:p>
          <a:p>
            <a:r>
              <a:rPr lang="en-IN" sz="3400">
                <a:latin typeface="Consolas" panose="020B0609020204030204" pitchFamily="49" charset="0"/>
              </a:rPr>
              <a:t>        </a:t>
            </a:r>
            <a:r>
              <a:rPr lang="en-IN" sz="3400" err="1">
                <a:latin typeface="Consolas" panose="020B0609020204030204" pitchFamily="49" charset="0"/>
              </a:rPr>
              <a:t>System.out.println</a:t>
            </a:r>
            <a:r>
              <a:rPr lang="en-IN" sz="3400">
                <a:latin typeface="Consolas" panose="020B0609020204030204" pitchFamily="49" charset="0"/>
              </a:rPr>
              <a:t>("Element at index 0: " + numbers[0]);</a:t>
            </a:r>
          </a:p>
          <a:p>
            <a:r>
              <a:rPr lang="en-IN" sz="3400">
                <a:latin typeface="Consolas" panose="020B0609020204030204" pitchFamily="49" charset="0"/>
              </a:rPr>
              <a:t>        </a:t>
            </a:r>
            <a:r>
              <a:rPr lang="en-IN" sz="3400" err="1">
                <a:latin typeface="Consolas" panose="020B0609020204030204" pitchFamily="49" charset="0"/>
              </a:rPr>
              <a:t>System.out.println</a:t>
            </a:r>
            <a:r>
              <a:rPr lang="en-IN" sz="3400">
                <a:latin typeface="Consolas" panose="020B0609020204030204" pitchFamily="49" charset="0"/>
              </a:rPr>
              <a:t>("Element at index 1: " + numbers[1]);</a:t>
            </a:r>
          </a:p>
          <a:p>
            <a:r>
              <a:rPr lang="en-IN" sz="3400">
                <a:latin typeface="Consolas" panose="020B0609020204030204" pitchFamily="49" charset="0"/>
              </a:rPr>
              <a:t>        </a:t>
            </a:r>
            <a:r>
              <a:rPr lang="en-IN" sz="3400" err="1">
                <a:latin typeface="Consolas" panose="020B0609020204030204" pitchFamily="49" charset="0"/>
              </a:rPr>
              <a:t>System.out.println</a:t>
            </a:r>
            <a:r>
              <a:rPr lang="en-IN" sz="3400">
                <a:latin typeface="Consolas" panose="020B0609020204030204" pitchFamily="49" charset="0"/>
              </a:rPr>
              <a:t>("Element at index 2: " + numbers[2]);</a:t>
            </a:r>
          </a:p>
          <a:p>
            <a:r>
              <a:rPr lang="en-IN" sz="3400">
                <a:latin typeface="Consolas" panose="020B0609020204030204" pitchFamily="49" charset="0"/>
              </a:rPr>
              <a:t>        </a:t>
            </a:r>
            <a:r>
              <a:rPr lang="en-IN" sz="3400" err="1">
                <a:latin typeface="Consolas" panose="020B0609020204030204" pitchFamily="49" charset="0"/>
              </a:rPr>
              <a:t>System.out.println</a:t>
            </a:r>
            <a:r>
              <a:rPr lang="en-IN" sz="3400">
                <a:latin typeface="Consolas" panose="020B0609020204030204" pitchFamily="49" charset="0"/>
              </a:rPr>
              <a:t>("Element at index 3: " + numbers[3]);</a:t>
            </a:r>
          </a:p>
          <a:p>
            <a:r>
              <a:rPr lang="en-IN" sz="3400">
                <a:latin typeface="Consolas" panose="020B0609020204030204" pitchFamily="49" charset="0"/>
              </a:rPr>
              <a:t>        </a:t>
            </a:r>
            <a:r>
              <a:rPr lang="en-IN" sz="3400" err="1">
                <a:latin typeface="Consolas" panose="020B0609020204030204" pitchFamily="49" charset="0"/>
              </a:rPr>
              <a:t>System.out.println</a:t>
            </a:r>
            <a:r>
              <a:rPr lang="en-IN" sz="3400">
                <a:latin typeface="Consolas" panose="020B0609020204030204" pitchFamily="49" charset="0"/>
              </a:rPr>
              <a:t>("Element at index 4: " + numbers[4]);</a:t>
            </a:r>
          </a:p>
          <a:p>
            <a:r>
              <a:rPr lang="en-IN" sz="3400">
                <a:latin typeface="Consolas" panose="020B0609020204030204" pitchFamily="49" charset="0"/>
              </a:rPr>
              <a:t>    }</a:t>
            </a:r>
          </a:p>
          <a:p>
            <a:r>
              <a:rPr lang="en-IN" sz="3400">
                <a:latin typeface="Consolas" panose="020B0609020204030204" pitchFamily="49" charset="0"/>
              </a:rPr>
              <a:t>}</a:t>
            </a:r>
          </a:p>
          <a:p>
            <a:endParaRPr lang="en-IN"/>
          </a:p>
        </p:txBody>
      </p:sp>
      <p:sp>
        <p:nvSpPr>
          <p:cNvPr id="4" name="Picture Placeholder 3">
            <a:extLst>
              <a:ext uri="{FF2B5EF4-FFF2-40B4-BE49-F238E27FC236}">
                <a16:creationId xmlns:a16="http://schemas.microsoft.com/office/drawing/2014/main" id="{54B8A33B-B407-9DC9-5924-420AC2A8E48C}"/>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13FB46CA-0A2A-58EB-51C7-9653256925BC}"/>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DF8ADBA0-679E-5D46-CE34-D88ED5F82EC9}"/>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8B65F041-78B7-FBAC-E3CB-73826EE56D37}"/>
              </a:ext>
            </a:extLst>
          </p:cNvPr>
          <p:cNvSpPr>
            <a:spLocks noGrp="1"/>
          </p:cNvSpPr>
          <p:nvPr>
            <p:ph type="sldNum" sz="quarter" idx="12"/>
          </p:nvPr>
        </p:nvSpPr>
        <p:spPr/>
        <p:txBody>
          <a:bodyPr/>
          <a:lstStyle/>
          <a:p>
            <a:fld id="{58FB4751-880F-D840-AAA9-3A15815CC996}" type="slidenum">
              <a:rPr lang="en-US" smtClean="0"/>
              <a:t>25</a:t>
            </a:fld>
            <a:endParaRPr lang="en-US"/>
          </a:p>
        </p:txBody>
      </p:sp>
      <p:sp>
        <p:nvSpPr>
          <p:cNvPr id="9" name="TextBox 8">
            <a:extLst>
              <a:ext uri="{FF2B5EF4-FFF2-40B4-BE49-F238E27FC236}">
                <a16:creationId xmlns:a16="http://schemas.microsoft.com/office/drawing/2014/main" id="{879567C2-9F71-1FA0-478F-B43875CFA6CE}"/>
              </a:ext>
            </a:extLst>
          </p:cNvPr>
          <p:cNvSpPr txBox="1"/>
          <p:nvPr/>
        </p:nvSpPr>
        <p:spPr>
          <a:xfrm>
            <a:off x="8217937" y="2690336"/>
            <a:ext cx="6134876" cy="1754326"/>
          </a:xfrm>
          <a:prstGeom prst="rect">
            <a:avLst/>
          </a:prstGeom>
          <a:noFill/>
        </p:spPr>
        <p:txBody>
          <a:bodyPr wrap="square">
            <a:spAutoFit/>
          </a:bodyPr>
          <a:lstStyle/>
          <a:p>
            <a:r>
              <a:rPr lang="en-IN">
                <a:latin typeface="Consolas" panose="020B0609020204030204" pitchFamily="49" charset="0"/>
              </a:rPr>
              <a:t>Output:=</a:t>
            </a:r>
          </a:p>
          <a:p>
            <a:r>
              <a:rPr lang="en-IN">
                <a:latin typeface="Consolas" panose="020B0609020204030204" pitchFamily="49" charset="0"/>
              </a:rPr>
              <a:t>Element at index 0: 10</a:t>
            </a:r>
          </a:p>
          <a:p>
            <a:r>
              <a:rPr lang="en-IN">
                <a:latin typeface="Consolas" panose="020B0609020204030204" pitchFamily="49" charset="0"/>
              </a:rPr>
              <a:t>Element at index 1: 20</a:t>
            </a:r>
          </a:p>
          <a:p>
            <a:r>
              <a:rPr lang="en-IN">
                <a:latin typeface="Consolas" panose="020B0609020204030204" pitchFamily="49" charset="0"/>
              </a:rPr>
              <a:t>Element at index 2: 30</a:t>
            </a:r>
          </a:p>
          <a:p>
            <a:r>
              <a:rPr lang="en-IN">
                <a:latin typeface="Consolas" panose="020B0609020204030204" pitchFamily="49" charset="0"/>
              </a:rPr>
              <a:t>Element at index 3: 40</a:t>
            </a:r>
          </a:p>
          <a:p>
            <a:r>
              <a:rPr lang="en-IN">
                <a:latin typeface="Consolas" panose="020B0609020204030204" pitchFamily="49" charset="0"/>
              </a:rPr>
              <a:t>Element at index 4: 50</a:t>
            </a:r>
          </a:p>
        </p:txBody>
      </p:sp>
    </p:spTree>
    <p:extLst>
      <p:ext uri="{BB962C8B-B14F-4D97-AF65-F5344CB8AC3E}">
        <p14:creationId xmlns:p14="http://schemas.microsoft.com/office/powerpoint/2010/main" val="2258160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3D889-9CDB-8416-8F46-6485E0066B13}"/>
              </a:ext>
            </a:extLst>
          </p:cNvPr>
          <p:cNvSpPr>
            <a:spLocks noGrp="1"/>
          </p:cNvSpPr>
          <p:nvPr>
            <p:ph type="title"/>
          </p:nvPr>
        </p:nvSpPr>
        <p:spPr>
          <a:xfrm>
            <a:off x="212177" y="162913"/>
            <a:ext cx="6502620" cy="676656"/>
          </a:xfrm>
        </p:spPr>
        <p:txBody>
          <a:bodyPr/>
          <a:lstStyle/>
          <a:p>
            <a:r>
              <a:rPr lang="en-US"/>
              <a:t>Strings:-</a:t>
            </a:r>
            <a:endParaRPr lang="en-IN"/>
          </a:p>
        </p:txBody>
      </p:sp>
      <p:sp>
        <p:nvSpPr>
          <p:cNvPr id="5" name="Date Placeholder 4">
            <a:extLst>
              <a:ext uri="{FF2B5EF4-FFF2-40B4-BE49-F238E27FC236}">
                <a16:creationId xmlns:a16="http://schemas.microsoft.com/office/drawing/2014/main" id="{A91A11E5-4149-BE1F-F875-40F3B2608225}"/>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E1D7CDB0-87DB-C5D1-B43C-0C0D7276A6EC}"/>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3C2F4489-B854-B0AD-AD00-7BE6F1C002AD}"/>
              </a:ext>
            </a:extLst>
          </p:cNvPr>
          <p:cNvSpPr>
            <a:spLocks noGrp="1"/>
          </p:cNvSpPr>
          <p:nvPr>
            <p:ph type="sldNum" sz="quarter" idx="12"/>
          </p:nvPr>
        </p:nvSpPr>
        <p:spPr/>
        <p:txBody>
          <a:bodyPr/>
          <a:lstStyle/>
          <a:p>
            <a:fld id="{58FB4751-880F-D840-AAA9-3A15815CC996}" type="slidenum">
              <a:rPr lang="en-US" smtClean="0"/>
              <a:t>26</a:t>
            </a:fld>
            <a:endParaRPr lang="en-US"/>
          </a:p>
        </p:txBody>
      </p:sp>
      <p:sp>
        <p:nvSpPr>
          <p:cNvPr id="8" name="Rectangle 1">
            <a:extLst>
              <a:ext uri="{FF2B5EF4-FFF2-40B4-BE49-F238E27FC236}">
                <a16:creationId xmlns:a16="http://schemas.microsoft.com/office/drawing/2014/main" id="{3E94DB8D-3868-C034-604B-76FB4E2515F7}"/>
              </a:ext>
            </a:extLst>
          </p:cNvPr>
          <p:cNvSpPr>
            <a:spLocks noGrp="1" noChangeArrowheads="1"/>
          </p:cNvSpPr>
          <p:nvPr>
            <p:ph type="body" sz="half" idx="2"/>
          </p:nvPr>
        </p:nvSpPr>
        <p:spPr bwMode="auto">
          <a:xfrm>
            <a:off x="341184" y="1779856"/>
            <a:ext cx="6244606" cy="390927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bg2">
                    <a:lumMod val="25000"/>
                  </a:schemeClr>
                </a:solidFill>
                <a:effectLst/>
                <a:latin typeface="Söhne"/>
              </a:rPr>
              <a:t>Definition of a String: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bg2">
                    <a:lumMod val="25000"/>
                  </a:schemeClr>
                </a:solidFill>
                <a:effectLst/>
                <a:latin typeface="Söhne"/>
              </a:rPr>
              <a:t>A string is a sequence of characters.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bg2">
                    <a:lumMod val="25000"/>
                  </a:schemeClr>
                </a:solidFill>
                <a:effectLst/>
                <a:latin typeface="Söhne"/>
              </a:rPr>
              <a:t>In Java, strings are objects of the </a:t>
            </a:r>
            <a:r>
              <a:rPr kumimoji="0" lang="en-US" altLang="en-US" sz="2400" b="1" i="0" u="none" strike="noStrike" cap="none" normalizeH="0" baseline="0">
                <a:ln>
                  <a:noFill/>
                </a:ln>
                <a:solidFill>
                  <a:schemeClr val="bg2">
                    <a:lumMod val="25000"/>
                  </a:schemeClr>
                </a:solidFill>
                <a:effectLst/>
                <a:latin typeface="Söhne Mono"/>
              </a:rPr>
              <a:t>String</a:t>
            </a:r>
            <a:r>
              <a:rPr kumimoji="0" lang="en-US" altLang="en-US" sz="2400" b="0" i="0" u="none" strike="noStrike" cap="none" normalizeH="0" baseline="0">
                <a:ln>
                  <a:noFill/>
                </a:ln>
                <a:solidFill>
                  <a:schemeClr val="bg2">
                    <a:lumMod val="25000"/>
                  </a:schemeClr>
                </a:solidFill>
                <a:effectLst/>
                <a:latin typeface="Söhne"/>
              </a:rPr>
              <a:t> 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bg2">
                    <a:lumMod val="25000"/>
                  </a:schemeClr>
                </a:solidFill>
                <a:effectLst/>
                <a:latin typeface="Söhne"/>
              </a:rPr>
              <a:t>Importance of Strings in Programming: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bg2">
                    <a:lumMod val="25000"/>
                  </a:schemeClr>
                </a:solidFill>
                <a:effectLst/>
                <a:latin typeface="Söhne"/>
              </a:rPr>
              <a:t>Strings are fundamental for working with textual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bg2">
                    <a:lumMod val="25000"/>
                  </a:schemeClr>
                </a:solidFill>
                <a:effectLst/>
                <a:latin typeface="Söhne"/>
              </a:rPr>
              <a:t>They are used for various tasks like data processing, user interaction, and more.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219" name="Picture 3" descr="Java String (Methods &amp; Constructor) with Syntax and Example - DataFlair">
            <a:extLst>
              <a:ext uri="{FF2B5EF4-FFF2-40B4-BE49-F238E27FC236}">
                <a16:creationId xmlns:a16="http://schemas.microsoft.com/office/drawing/2014/main" id="{A862A0E3-682D-4B64-E203-D53755FD9C19}"/>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57955" t="-16508" r="207" b="-4035"/>
          <a:stretch/>
        </p:blipFill>
        <p:spPr bwMode="auto">
          <a:xfrm>
            <a:off x="8611035" y="1351882"/>
            <a:ext cx="3080222" cy="4623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222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A57F2-9EA4-5A69-BBF5-8DEC4E1AEB89}"/>
              </a:ext>
            </a:extLst>
          </p:cNvPr>
          <p:cNvSpPr>
            <a:spLocks noGrp="1"/>
          </p:cNvSpPr>
          <p:nvPr>
            <p:ph type="title"/>
          </p:nvPr>
        </p:nvSpPr>
        <p:spPr/>
        <p:txBody>
          <a:bodyPr/>
          <a:lstStyle/>
          <a:p>
            <a:endParaRPr lang="en-IN"/>
          </a:p>
        </p:txBody>
      </p:sp>
      <p:sp>
        <p:nvSpPr>
          <p:cNvPr id="4" name="Picture Placeholder 3">
            <a:extLst>
              <a:ext uri="{FF2B5EF4-FFF2-40B4-BE49-F238E27FC236}">
                <a16:creationId xmlns:a16="http://schemas.microsoft.com/office/drawing/2014/main" id="{8C4E3DF8-B591-339B-55AB-2BCBB37AA009}"/>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AFB59C2A-12CF-0A5A-D8C2-B4B25AA4BAEB}"/>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6EEFE822-1493-F00F-5C5B-F6A38DEC8215}"/>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D8E64CB9-D157-D99B-33F1-364176F4C99A}"/>
              </a:ext>
            </a:extLst>
          </p:cNvPr>
          <p:cNvSpPr>
            <a:spLocks noGrp="1"/>
          </p:cNvSpPr>
          <p:nvPr>
            <p:ph type="sldNum" sz="quarter" idx="12"/>
          </p:nvPr>
        </p:nvSpPr>
        <p:spPr/>
        <p:txBody>
          <a:bodyPr/>
          <a:lstStyle/>
          <a:p>
            <a:fld id="{58FB4751-880F-D840-AAA9-3A15815CC996}" type="slidenum">
              <a:rPr lang="en-US" smtClean="0"/>
              <a:t>27</a:t>
            </a:fld>
            <a:endParaRPr lang="en-US"/>
          </a:p>
        </p:txBody>
      </p:sp>
      <p:sp>
        <p:nvSpPr>
          <p:cNvPr id="8" name="Rectangle 1">
            <a:extLst>
              <a:ext uri="{FF2B5EF4-FFF2-40B4-BE49-F238E27FC236}">
                <a16:creationId xmlns:a16="http://schemas.microsoft.com/office/drawing/2014/main" id="{85A53A9A-A4C5-2B01-3546-672E0DD76F3F}"/>
              </a:ext>
            </a:extLst>
          </p:cNvPr>
          <p:cNvSpPr>
            <a:spLocks noGrp="1" noChangeArrowheads="1"/>
          </p:cNvSpPr>
          <p:nvPr>
            <p:ph type="body" sz="half" idx="2"/>
          </p:nvPr>
        </p:nvSpPr>
        <p:spPr bwMode="auto">
          <a:xfrm>
            <a:off x="576070" y="1562885"/>
            <a:ext cx="6645823" cy="437094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2">
                    <a:lumMod val="25000"/>
                  </a:schemeClr>
                </a:solidFill>
                <a:effectLst/>
                <a:latin typeface="Söhne"/>
              </a:rPr>
              <a:t>Declaring and Initializing Strings</a:t>
            </a:r>
            <a:endParaRPr kumimoji="0" lang="en-US" altLang="en-US" sz="2000" b="0" i="0" u="none" strike="noStrike" cap="none" normalizeH="0" baseline="0">
              <a:ln>
                <a:noFill/>
              </a:ln>
              <a:solidFill>
                <a:schemeClr val="bg2">
                  <a:lumMod val="2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bg2">
                    <a:lumMod val="25000"/>
                  </a:schemeClr>
                </a:solidFill>
                <a:effectLst/>
                <a:latin typeface="Söhne"/>
              </a:rPr>
              <a:t>How to Declare a String: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bg2">
                    <a:lumMod val="25000"/>
                  </a:schemeClr>
                </a:solidFill>
                <a:effectLst/>
                <a:latin typeface="Söhne"/>
              </a:rPr>
              <a:t>Syntax: </a:t>
            </a:r>
            <a:r>
              <a:rPr kumimoji="0" lang="en-US" altLang="en-US" sz="2000" b="1" i="0" u="none" strike="noStrike" cap="none" normalizeH="0" baseline="0">
                <a:ln>
                  <a:noFill/>
                </a:ln>
                <a:solidFill>
                  <a:schemeClr val="bg2">
                    <a:lumMod val="25000"/>
                  </a:schemeClr>
                </a:solidFill>
                <a:effectLst/>
                <a:latin typeface="Söhne Mono"/>
              </a:rPr>
              <a:t>String </a:t>
            </a:r>
            <a:r>
              <a:rPr kumimoji="0" lang="en-US" altLang="en-US" sz="2000" b="1" i="0" u="none" strike="noStrike" cap="none" normalizeH="0" baseline="0" err="1">
                <a:ln>
                  <a:noFill/>
                </a:ln>
                <a:solidFill>
                  <a:schemeClr val="bg2">
                    <a:lumMod val="25000"/>
                  </a:schemeClr>
                </a:solidFill>
                <a:effectLst/>
                <a:latin typeface="Söhne Mono"/>
              </a:rPr>
              <a:t>variableName</a:t>
            </a:r>
            <a:r>
              <a:rPr kumimoji="0" lang="en-US" altLang="en-US" sz="2000" b="1" i="0" u="none" strike="noStrike" cap="none" normalizeH="0" baseline="0">
                <a:ln>
                  <a:noFill/>
                </a:ln>
                <a:solidFill>
                  <a:schemeClr val="bg2">
                    <a:lumMod val="25000"/>
                  </a:schemeClr>
                </a:solidFill>
                <a:effectLst/>
                <a:latin typeface="Söhne Mono"/>
              </a:rPr>
              <a:t>;</a:t>
            </a:r>
            <a:endParaRPr kumimoji="0" lang="en-US" altLang="en-US" sz="2000" b="0" i="0" u="none" strike="noStrike" cap="none" normalizeH="0" baseline="0">
              <a:ln>
                <a:noFill/>
              </a:ln>
              <a:solidFill>
                <a:schemeClr val="bg2">
                  <a:lumMod val="25000"/>
                </a:schemeClr>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bg2">
                    <a:lumMod val="25000"/>
                  </a:schemeClr>
                </a:solidFill>
                <a:effectLst/>
                <a:latin typeface="Söhne"/>
              </a:rPr>
              <a:t>Example: </a:t>
            </a:r>
            <a:r>
              <a:rPr kumimoji="0" lang="en-US" altLang="en-US" sz="2000" b="1" i="0" u="none" strike="noStrike" cap="none" normalizeH="0" baseline="0">
                <a:ln>
                  <a:noFill/>
                </a:ln>
                <a:solidFill>
                  <a:schemeClr val="bg2">
                    <a:lumMod val="25000"/>
                  </a:schemeClr>
                </a:solidFill>
                <a:effectLst/>
                <a:latin typeface="Söhne Mono"/>
              </a:rPr>
              <a:t>String name;</a:t>
            </a:r>
            <a:endParaRPr kumimoji="0" lang="en-US" altLang="en-US" sz="2000" b="0" i="0" u="none" strike="noStrike" cap="none" normalizeH="0" baseline="0">
              <a:ln>
                <a:noFill/>
              </a:ln>
              <a:solidFill>
                <a:schemeClr val="bg2">
                  <a:lumMod val="25000"/>
                </a:schemeClr>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bg2">
                    <a:lumMod val="25000"/>
                  </a:schemeClr>
                </a:solidFill>
                <a:effectLst/>
                <a:latin typeface="Söhne"/>
              </a:rPr>
              <a:t>Initializing Strings: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bg2">
                    <a:lumMod val="25000"/>
                  </a:schemeClr>
                </a:solidFill>
                <a:effectLst/>
                <a:latin typeface="Söhne"/>
              </a:rPr>
              <a:t>Initializing with a value: </a:t>
            </a:r>
            <a:r>
              <a:rPr kumimoji="0" lang="en-US" altLang="en-US" sz="2000" b="1" i="0" u="none" strike="noStrike" cap="none" normalizeH="0" baseline="0">
                <a:ln>
                  <a:noFill/>
                </a:ln>
                <a:solidFill>
                  <a:schemeClr val="bg2">
                    <a:lumMod val="25000"/>
                  </a:schemeClr>
                </a:solidFill>
                <a:effectLst/>
                <a:latin typeface="Söhne Mono"/>
              </a:rPr>
              <a:t>String greeting = "Hello, World!";</a:t>
            </a:r>
            <a:endParaRPr kumimoji="0" lang="en-US" altLang="en-US" sz="2000" b="0" i="0" u="none" strike="noStrike" cap="none" normalizeH="0" baseline="0">
              <a:ln>
                <a:noFill/>
              </a:ln>
              <a:solidFill>
                <a:schemeClr val="bg2">
                  <a:lumMod val="25000"/>
                </a:schemeClr>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bg2">
                    <a:lumMod val="25000"/>
                  </a:schemeClr>
                </a:solidFill>
                <a:effectLst/>
                <a:latin typeface="Söhne"/>
              </a:rPr>
              <a:t>Initializing as an empty string: </a:t>
            </a:r>
            <a:r>
              <a:rPr kumimoji="0" lang="en-US" altLang="en-US" sz="2000" b="1" i="0" u="none" strike="noStrike" cap="none" normalizeH="0" baseline="0">
                <a:ln>
                  <a:noFill/>
                </a:ln>
                <a:solidFill>
                  <a:schemeClr val="bg2">
                    <a:lumMod val="25000"/>
                  </a:schemeClr>
                </a:solidFill>
                <a:effectLst/>
                <a:latin typeface="Söhne Mono"/>
              </a:rPr>
              <a:t>String </a:t>
            </a:r>
            <a:r>
              <a:rPr kumimoji="0" lang="en-US" altLang="en-US" sz="2000" b="1" i="0" u="none" strike="noStrike" cap="none" normalizeH="0" baseline="0" err="1">
                <a:ln>
                  <a:noFill/>
                </a:ln>
                <a:solidFill>
                  <a:schemeClr val="bg2">
                    <a:lumMod val="25000"/>
                  </a:schemeClr>
                </a:solidFill>
                <a:effectLst/>
                <a:latin typeface="Söhne Mono"/>
              </a:rPr>
              <a:t>emptyString</a:t>
            </a:r>
            <a:r>
              <a:rPr kumimoji="0" lang="en-US" altLang="en-US" sz="2000" b="1" i="0" u="none" strike="noStrike" cap="none" normalizeH="0" baseline="0">
                <a:ln>
                  <a:noFill/>
                </a:ln>
                <a:solidFill>
                  <a:schemeClr val="bg2">
                    <a:lumMod val="25000"/>
                  </a:schemeClr>
                </a:solidFill>
                <a:effectLst/>
                <a:latin typeface="Söhne Mono"/>
              </a:rPr>
              <a:t> = "";</a:t>
            </a:r>
            <a:endParaRPr kumimoji="0" lang="en-US" altLang="en-US" sz="2000" b="0" i="0" u="none" strike="noStrike" cap="none" normalizeH="0" baseline="0">
              <a:ln>
                <a:noFill/>
              </a:ln>
              <a:solidFill>
                <a:schemeClr val="bg2">
                  <a:lumMod val="25000"/>
                </a:schemeClr>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bg2">
                    <a:lumMod val="25000"/>
                  </a:schemeClr>
                </a:solidFill>
                <a:effectLst/>
                <a:latin typeface="Söhne"/>
              </a:rPr>
              <a:t>Initializing as null: </a:t>
            </a:r>
            <a:r>
              <a:rPr kumimoji="0" lang="en-US" altLang="en-US" sz="2000" b="1" i="0" u="none" strike="noStrike" cap="none" normalizeH="0" baseline="0">
                <a:ln>
                  <a:noFill/>
                </a:ln>
                <a:solidFill>
                  <a:schemeClr val="bg2">
                    <a:lumMod val="25000"/>
                  </a:schemeClr>
                </a:solidFill>
                <a:effectLst/>
                <a:latin typeface="Söhne Mono"/>
              </a:rPr>
              <a:t>String </a:t>
            </a:r>
            <a:r>
              <a:rPr kumimoji="0" lang="en-US" altLang="en-US" sz="2000" b="1" i="0" u="none" strike="noStrike" cap="none" normalizeH="0" baseline="0" err="1">
                <a:ln>
                  <a:noFill/>
                </a:ln>
                <a:solidFill>
                  <a:schemeClr val="bg2">
                    <a:lumMod val="25000"/>
                  </a:schemeClr>
                </a:solidFill>
                <a:effectLst/>
                <a:latin typeface="Söhne Mono"/>
              </a:rPr>
              <a:t>nullString</a:t>
            </a:r>
            <a:r>
              <a:rPr kumimoji="0" lang="en-US" altLang="en-US" sz="2000" b="1" i="0" u="none" strike="noStrike" cap="none" normalizeH="0" baseline="0">
                <a:ln>
                  <a:noFill/>
                </a:ln>
                <a:solidFill>
                  <a:schemeClr val="bg2">
                    <a:lumMod val="25000"/>
                  </a:schemeClr>
                </a:solidFill>
                <a:effectLst/>
                <a:latin typeface="Söhne Mono"/>
              </a:rPr>
              <a:t> = null;</a:t>
            </a:r>
            <a:endParaRPr kumimoji="0" lang="en-US" altLang="en-US" sz="2000" b="0" i="0" u="none" strike="noStrike" cap="none" normalizeH="0" baseline="0">
              <a:ln>
                <a:noFill/>
              </a:ln>
              <a:solidFill>
                <a:schemeClr val="bg2">
                  <a:lumMod val="25000"/>
                </a:schemeClr>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bg2">
                    <a:lumMod val="25000"/>
                  </a:schemeClr>
                </a:solidFill>
                <a:effectLst/>
                <a:latin typeface="Söhne"/>
              </a:rPr>
              <a:t>String Literals: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bg2">
                    <a:lumMod val="25000"/>
                  </a:schemeClr>
                </a:solidFill>
                <a:effectLst/>
                <a:latin typeface="Söhne"/>
              </a:rPr>
              <a:t>A string literal is a sequence of characters enclosed in double quotes.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bg2">
                    <a:lumMod val="25000"/>
                  </a:schemeClr>
                </a:solidFill>
                <a:effectLst/>
                <a:latin typeface="Söhne"/>
              </a:rPr>
              <a:t>Example: </a:t>
            </a:r>
            <a:r>
              <a:rPr kumimoji="0" lang="en-US" altLang="en-US" sz="2000" b="1" i="0" u="none" strike="noStrike" cap="none" normalizeH="0" baseline="0">
                <a:ln>
                  <a:noFill/>
                </a:ln>
                <a:solidFill>
                  <a:schemeClr val="bg2">
                    <a:lumMod val="25000"/>
                  </a:schemeClr>
                </a:solidFill>
                <a:effectLst/>
                <a:latin typeface="Söhne Mono"/>
              </a:rPr>
              <a:t>"Java"</a:t>
            </a:r>
            <a:r>
              <a:rPr kumimoji="0" lang="en-US" altLang="en-US" sz="2000" b="0" i="0" u="none" strike="noStrike" cap="none" normalizeH="0" baseline="0">
                <a:ln>
                  <a:noFill/>
                </a:ln>
                <a:solidFill>
                  <a:schemeClr val="bg2">
                    <a:lumMod val="25000"/>
                  </a:schemeClr>
                </a:solidFill>
                <a:effectLst/>
                <a:latin typeface="Söhne"/>
              </a:rPr>
              <a:t> is a string literal.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0936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C4CFC-425C-C931-EC55-8141286075D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FE29210C-D5AB-DCED-CF8A-F5F629EE2A25}"/>
              </a:ext>
            </a:extLst>
          </p:cNvPr>
          <p:cNvSpPr>
            <a:spLocks noGrp="1"/>
          </p:cNvSpPr>
          <p:nvPr>
            <p:ph type="body" sz="half" idx="2"/>
          </p:nvPr>
        </p:nvSpPr>
        <p:spPr>
          <a:xfrm>
            <a:off x="576071" y="82296"/>
            <a:ext cx="4572000" cy="4070729"/>
          </a:xfrm>
        </p:spPr>
        <p:txBody>
          <a:bodyPr>
            <a:normAutofit fontScale="25000" lnSpcReduction="20000"/>
          </a:bodyPr>
          <a:lstStyle/>
          <a:p>
            <a:r>
              <a:rPr lang="en-IN" sz="5500">
                <a:solidFill>
                  <a:schemeClr val="bg2">
                    <a:lumMod val="25000"/>
                  </a:schemeClr>
                </a:solidFill>
                <a:latin typeface="Söhne"/>
              </a:rPr>
              <a:t>public class </a:t>
            </a:r>
            <a:r>
              <a:rPr lang="en-IN" sz="5500" err="1">
                <a:solidFill>
                  <a:schemeClr val="bg2">
                    <a:lumMod val="25000"/>
                  </a:schemeClr>
                </a:solidFill>
                <a:latin typeface="Söhne"/>
              </a:rPr>
              <a:t>StringMemoryDemo</a:t>
            </a:r>
            <a:r>
              <a:rPr lang="en-IN" sz="5500">
                <a:solidFill>
                  <a:schemeClr val="bg2">
                    <a:lumMod val="25000"/>
                  </a:schemeClr>
                </a:solidFill>
                <a:latin typeface="Söhne"/>
              </a:rPr>
              <a:t> {</a:t>
            </a:r>
          </a:p>
          <a:p>
            <a:r>
              <a:rPr lang="en-IN" sz="5500">
                <a:solidFill>
                  <a:schemeClr val="bg2">
                    <a:lumMod val="25000"/>
                  </a:schemeClr>
                </a:solidFill>
                <a:latin typeface="Söhne"/>
              </a:rPr>
              <a:t>    public static void main(String[] </a:t>
            </a:r>
            <a:r>
              <a:rPr lang="en-IN" sz="5500" err="1">
                <a:solidFill>
                  <a:schemeClr val="bg2">
                    <a:lumMod val="25000"/>
                  </a:schemeClr>
                </a:solidFill>
                <a:latin typeface="Söhne"/>
              </a:rPr>
              <a:t>args</a:t>
            </a:r>
            <a:r>
              <a:rPr lang="en-IN" sz="5500">
                <a:solidFill>
                  <a:schemeClr val="bg2">
                    <a:lumMod val="25000"/>
                  </a:schemeClr>
                </a:solidFill>
                <a:latin typeface="Söhne"/>
              </a:rPr>
              <a:t>) {</a:t>
            </a:r>
          </a:p>
          <a:p>
            <a:r>
              <a:rPr lang="en-IN" sz="5500">
                <a:solidFill>
                  <a:schemeClr val="bg2">
                    <a:lumMod val="25000"/>
                  </a:schemeClr>
                </a:solidFill>
                <a:latin typeface="Söhne"/>
              </a:rPr>
              <a:t>        // String literal stored in the string pool (heap)</a:t>
            </a:r>
          </a:p>
          <a:p>
            <a:r>
              <a:rPr lang="en-IN" sz="5500">
                <a:solidFill>
                  <a:schemeClr val="bg2">
                    <a:lumMod val="25000"/>
                  </a:schemeClr>
                </a:solidFill>
                <a:latin typeface="Söhne"/>
              </a:rPr>
              <a:t>        String str1 = "Hello, World!";</a:t>
            </a:r>
          </a:p>
          <a:p>
            <a:r>
              <a:rPr lang="en-IN" sz="5500">
                <a:solidFill>
                  <a:schemeClr val="bg2">
                    <a:lumMod val="25000"/>
                  </a:schemeClr>
                </a:solidFill>
                <a:latin typeface="Söhne"/>
              </a:rPr>
              <a:t>        </a:t>
            </a:r>
          </a:p>
          <a:p>
            <a:r>
              <a:rPr lang="en-IN" sz="5500">
                <a:solidFill>
                  <a:schemeClr val="bg2">
                    <a:lumMod val="25000"/>
                  </a:schemeClr>
                </a:solidFill>
                <a:latin typeface="Söhne"/>
              </a:rPr>
              <a:t>        // String object created in heap memory</a:t>
            </a:r>
          </a:p>
          <a:p>
            <a:r>
              <a:rPr lang="en-IN" sz="5500">
                <a:solidFill>
                  <a:schemeClr val="bg2">
                    <a:lumMod val="25000"/>
                  </a:schemeClr>
                </a:solidFill>
                <a:latin typeface="Söhne"/>
              </a:rPr>
              <a:t>        String str2 = new String("Hello, World!");</a:t>
            </a:r>
          </a:p>
          <a:p>
            <a:endParaRPr lang="en-IN" sz="5500">
              <a:solidFill>
                <a:schemeClr val="bg2">
                  <a:lumMod val="25000"/>
                </a:schemeClr>
              </a:solidFill>
              <a:latin typeface="Söhne"/>
            </a:endParaRPr>
          </a:p>
          <a:p>
            <a:r>
              <a:rPr lang="en-IN" sz="5500">
                <a:solidFill>
                  <a:schemeClr val="bg2">
                    <a:lumMod val="25000"/>
                  </a:schemeClr>
                </a:solidFill>
                <a:latin typeface="Söhne"/>
              </a:rPr>
              <a:t>        // String reference in stack memory</a:t>
            </a:r>
          </a:p>
          <a:p>
            <a:r>
              <a:rPr lang="en-IN" sz="5500">
                <a:solidFill>
                  <a:schemeClr val="bg2">
                    <a:lumMod val="25000"/>
                  </a:schemeClr>
                </a:solidFill>
                <a:latin typeface="Söhne"/>
              </a:rPr>
              <a:t>        String str3 = str1;</a:t>
            </a:r>
          </a:p>
          <a:p>
            <a:endParaRPr lang="en-IN" sz="5500">
              <a:solidFill>
                <a:schemeClr val="bg2">
                  <a:lumMod val="25000"/>
                </a:schemeClr>
              </a:solidFill>
              <a:latin typeface="Söhne"/>
            </a:endParaRPr>
          </a:p>
          <a:p>
            <a:r>
              <a:rPr lang="en-IN" sz="5500">
                <a:solidFill>
                  <a:schemeClr val="bg2">
                    <a:lumMod val="25000"/>
                  </a:schemeClr>
                </a:solidFill>
                <a:latin typeface="Söhne"/>
              </a:rPr>
              <a:t>        </a:t>
            </a:r>
            <a:r>
              <a:rPr lang="en-IN" sz="5500" err="1">
                <a:solidFill>
                  <a:schemeClr val="bg2">
                    <a:lumMod val="25000"/>
                  </a:schemeClr>
                </a:solidFill>
                <a:latin typeface="Söhne"/>
              </a:rPr>
              <a:t>System.out.println</a:t>
            </a:r>
            <a:r>
              <a:rPr lang="en-IN" sz="5500">
                <a:solidFill>
                  <a:schemeClr val="bg2">
                    <a:lumMod val="25000"/>
                  </a:schemeClr>
                </a:solidFill>
                <a:latin typeface="Söhne"/>
              </a:rPr>
              <a:t>("str1 == str2: " + (str1 == str2)); // false</a:t>
            </a:r>
          </a:p>
          <a:p>
            <a:r>
              <a:rPr lang="en-IN" sz="5500">
                <a:solidFill>
                  <a:schemeClr val="bg2">
                    <a:lumMod val="25000"/>
                  </a:schemeClr>
                </a:solidFill>
                <a:latin typeface="Söhne"/>
              </a:rPr>
              <a:t>        </a:t>
            </a:r>
            <a:r>
              <a:rPr lang="en-IN" sz="5500" err="1">
                <a:solidFill>
                  <a:schemeClr val="bg2">
                    <a:lumMod val="25000"/>
                  </a:schemeClr>
                </a:solidFill>
                <a:latin typeface="Söhne"/>
              </a:rPr>
              <a:t>System.out.println</a:t>
            </a:r>
            <a:r>
              <a:rPr lang="en-IN" sz="5500">
                <a:solidFill>
                  <a:schemeClr val="bg2">
                    <a:lumMod val="25000"/>
                  </a:schemeClr>
                </a:solidFill>
                <a:latin typeface="Söhne"/>
              </a:rPr>
              <a:t>("str1 == str3: " + (str1 == str3)); // true</a:t>
            </a:r>
          </a:p>
          <a:p>
            <a:endParaRPr lang="en-IN" sz="5500">
              <a:solidFill>
                <a:schemeClr val="bg2">
                  <a:lumMod val="25000"/>
                </a:schemeClr>
              </a:solidFill>
              <a:latin typeface="Söhne"/>
            </a:endParaRPr>
          </a:p>
          <a:p>
            <a:r>
              <a:rPr lang="en-IN" sz="5500">
                <a:solidFill>
                  <a:schemeClr val="bg2">
                    <a:lumMod val="25000"/>
                  </a:schemeClr>
                </a:solidFill>
                <a:latin typeface="Söhne"/>
              </a:rPr>
              <a:t>        // Modifying str2 (heap memory) will not affect str1</a:t>
            </a:r>
          </a:p>
          <a:p>
            <a:r>
              <a:rPr lang="en-IN" sz="5500">
                <a:solidFill>
                  <a:schemeClr val="bg2">
                    <a:lumMod val="25000"/>
                  </a:schemeClr>
                </a:solidFill>
                <a:latin typeface="Söhne"/>
              </a:rPr>
              <a:t>        str2 = str2.concat(" How are you?");</a:t>
            </a:r>
          </a:p>
          <a:p>
            <a:r>
              <a:rPr lang="en-IN" sz="5500">
                <a:solidFill>
                  <a:schemeClr val="bg2">
                    <a:lumMod val="25000"/>
                  </a:schemeClr>
                </a:solidFill>
                <a:latin typeface="Söhne"/>
              </a:rPr>
              <a:t>        </a:t>
            </a:r>
          </a:p>
          <a:p>
            <a:r>
              <a:rPr lang="en-IN" sz="5500">
                <a:solidFill>
                  <a:schemeClr val="bg2">
                    <a:lumMod val="25000"/>
                  </a:schemeClr>
                </a:solidFill>
                <a:latin typeface="Söhne"/>
              </a:rPr>
              <a:t>        </a:t>
            </a:r>
            <a:r>
              <a:rPr lang="en-IN" sz="5500" err="1">
                <a:solidFill>
                  <a:schemeClr val="bg2">
                    <a:lumMod val="25000"/>
                  </a:schemeClr>
                </a:solidFill>
                <a:latin typeface="Söhne"/>
              </a:rPr>
              <a:t>System.out.println</a:t>
            </a:r>
            <a:r>
              <a:rPr lang="en-IN" sz="5500">
                <a:solidFill>
                  <a:schemeClr val="bg2">
                    <a:lumMod val="25000"/>
                  </a:schemeClr>
                </a:solidFill>
                <a:latin typeface="Söhne"/>
              </a:rPr>
              <a:t>("str1: " + str1); // "Hello, World!"</a:t>
            </a:r>
          </a:p>
          <a:p>
            <a:r>
              <a:rPr lang="en-IN" sz="5500">
                <a:solidFill>
                  <a:schemeClr val="bg2">
                    <a:lumMod val="25000"/>
                  </a:schemeClr>
                </a:solidFill>
                <a:latin typeface="Söhne"/>
              </a:rPr>
              <a:t>        </a:t>
            </a:r>
            <a:r>
              <a:rPr lang="en-IN" sz="5500" err="1">
                <a:solidFill>
                  <a:schemeClr val="bg2">
                    <a:lumMod val="25000"/>
                  </a:schemeClr>
                </a:solidFill>
                <a:latin typeface="Söhne"/>
              </a:rPr>
              <a:t>System.out.println</a:t>
            </a:r>
            <a:r>
              <a:rPr lang="en-IN" sz="5500">
                <a:solidFill>
                  <a:schemeClr val="bg2">
                    <a:lumMod val="25000"/>
                  </a:schemeClr>
                </a:solidFill>
                <a:latin typeface="Söhne"/>
              </a:rPr>
              <a:t>("str2: " + str2); // "Hello, World! How are you?"</a:t>
            </a:r>
          </a:p>
          <a:p>
            <a:r>
              <a:rPr lang="en-IN" sz="5500">
                <a:solidFill>
                  <a:schemeClr val="bg2">
                    <a:lumMod val="25000"/>
                  </a:schemeClr>
                </a:solidFill>
                <a:latin typeface="Söhne"/>
              </a:rPr>
              <a:t>        </a:t>
            </a:r>
            <a:r>
              <a:rPr lang="en-IN" sz="5500" err="1">
                <a:solidFill>
                  <a:schemeClr val="bg2">
                    <a:lumMod val="25000"/>
                  </a:schemeClr>
                </a:solidFill>
                <a:latin typeface="Söhne"/>
              </a:rPr>
              <a:t>System.out.println</a:t>
            </a:r>
            <a:r>
              <a:rPr lang="en-IN" sz="5500">
                <a:solidFill>
                  <a:schemeClr val="bg2">
                    <a:lumMod val="25000"/>
                  </a:schemeClr>
                </a:solidFill>
                <a:latin typeface="Söhne"/>
              </a:rPr>
              <a:t>("str3: " + str3); // "Hello, World!"</a:t>
            </a:r>
          </a:p>
          <a:p>
            <a:endParaRPr lang="en-IN" sz="5500">
              <a:solidFill>
                <a:schemeClr val="bg2">
                  <a:lumMod val="25000"/>
                </a:schemeClr>
              </a:solidFill>
              <a:latin typeface="Söhne"/>
            </a:endParaRPr>
          </a:p>
          <a:p>
            <a:r>
              <a:rPr lang="en-IN" sz="5500">
                <a:solidFill>
                  <a:schemeClr val="bg2">
                    <a:lumMod val="25000"/>
                  </a:schemeClr>
                </a:solidFill>
                <a:latin typeface="Söhne"/>
              </a:rPr>
              <a:t>        // Explanation of the code</a:t>
            </a:r>
          </a:p>
          <a:p>
            <a:r>
              <a:rPr lang="en-IN" sz="5500">
                <a:solidFill>
                  <a:schemeClr val="bg2">
                    <a:lumMod val="25000"/>
                  </a:schemeClr>
                </a:solidFill>
                <a:latin typeface="Söhne"/>
              </a:rPr>
              <a:t>        // - String literals (str1) are stored in the string pool (heap).</a:t>
            </a:r>
          </a:p>
          <a:p>
            <a:r>
              <a:rPr lang="en-IN" sz="5500">
                <a:solidFill>
                  <a:schemeClr val="bg2">
                    <a:lumMod val="25000"/>
                  </a:schemeClr>
                </a:solidFill>
                <a:latin typeface="Söhne"/>
              </a:rPr>
              <a:t>        // - Creating a new String object (str2) with new keyword stores it in heap memory.</a:t>
            </a:r>
          </a:p>
          <a:p>
            <a:r>
              <a:rPr lang="en-IN" sz="5500">
                <a:solidFill>
                  <a:schemeClr val="bg2">
                    <a:lumMod val="25000"/>
                  </a:schemeClr>
                </a:solidFill>
                <a:latin typeface="Söhne"/>
              </a:rPr>
              <a:t>        // - String references (str1, str3) are stored in stack memory.</a:t>
            </a:r>
          </a:p>
          <a:p>
            <a:r>
              <a:rPr lang="en-IN" sz="5500">
                <a:solidFill>
                  <a:schemeClr val="bg2">
                    <a:lumMod val="25000"/>
                  </a:schemeClr>
                </a:solidFill>
                <a:latin typeface="Söhne"/>
              </a:rPr>
              <a:t>        // - String objects are immutable; modifying str2 creates a new object.</a:t>
            </a:r>
          </a:p>
          <a:p>
            <a:r>
              <a:rPr lang="en-IN" sz="5500">
                <a:solidFill>
                  <a:schemeClr val="bg2">
                    <a:lumMod val="25000"/>
                  </a:schemeClr>
                </a:solidFill>
                <a:latin typeface="Söhne"/>
              </a:rPr>
              <a:t>    }</a:t>
            </a:r>
          </a:p>
          <a:p>
            <a:r>
              <a:rPr lang="en-IN" sz="5500">
                <a:solidFill>
                  <a:schemeClr val="bg2">
                    <a:lumMod val="25000"/>
                  </a:schemeClr>
                </a:solidFill>
                <a:latin typeface="Söhne"/>
              </a:rPr>
              <a:t>}</a:t>
            </a:r>
          </a:p>
          <a:p>
            <a:endParaRPr lang="en-IN"/>
          </a:p>
        </p:txBody>
      </p:sp>
      <p:sp>
        <p:nvSpPr>
          <p:cNvPr id="4" name="Picture Placeholder 3">
            <a:extLst>
              <a:ext uri="{FF2B5EF4-FFF2-40B4-BE49-F238E27FC236}">
                <a16:creationId xmlns:a16="http://schemas.microsoft.com/office/drawing/2014/main" id="{31A19834-4BC5-8745-F84C-5F3A637FFB7F}"/>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1CB87457-C27C-72CA-81CC-324384363023}"/>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D54C21ED-CCA4-C8BB-E079-EF8F7F027B57}"/>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2926230F-FA1D-21F5-5DBC-0826A722E24F}"/>
              </a:ext>
            </a:extLst>
          </p:cNvPr>
          <p:cNvSpPr>
            <a:spLocks noGrp="1"/>
          </p:cNvSpPr>
          <p:nvPr>
            <p:ph type="sldNum" sz="quarter" idx="12"/>
          </p:nvPr>
        </p:nvSpPr>
        <p:spPr/>
        <p:txBody>
          <a:bodyPr/>
          <a:lstStyle/>
          <a:p>
            <a:fld id="{58FB4751-880F-D840-AAA9-3A15815CC996}" type="slidenum">
              <a:rPr lang="en-US" smtClean="0"/>
              <a:t>28</a:t>
            </a:fld>
            <a:endParaRPr lang="en-US"/>
          </a:p>
        </p:txBody>
      </p:sp>
    </p:spTree>
    <p:extLst>
      <p:ext uri="{BB962C8B-B14F-4D97-AF65-F5344CB8AC3E}">
        <p14:creationId xmlns:p14="http://schemas.microsoft.com/office/powerpoint/2010/main" val="3676384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26289-2E9C-C538-1A0C-B3B94EA2206E}"/>
              </a:ext>
            </a:extLst>
          </p:cNvPr>
          <p:cNvSpPr>
            <a:spLocks noGrp="1"/>
          </p:cNvSpPr>
          <p:nvPr>
            <p:ph type="title"/>
          </p:nvPr>
        </p:nvSpPr>
        <p:spPr>
          <a:xfrm>
            <a:off x="436111" y="82296"/>
            <a:ext cx="8138721" cy="1418967"/>
          </a:xfrm>
        </p:spPr>
        <p:txBody>
          <a:bodyPr/>
          <a:lstStyle/>
          <a:p>
            <a:r>
              <a:rPr lang="en-IN" b="0" i="0">
                <a:solidFill>
                  <a:schemeClr val="bg2">
                    <a:lumMod val="25000"/>
                  </a:schemeClr>
                </a:solidFill>
                <a:effectLst/>
              </a:rPr>
              <a:t>some common methods in strings:-</a:t>
            </a:r>
            <a:endParaRPr lang="en-IN">
              <a:solidFill>
                <a:schemeClr val="bg2">
                  <a:lumMod val="25000"/>
                </a:schemeClr>
              </a:solidFill>
            </a:endParaRPr>
          </a:p>
        </p:txBody>
      </p:sp>
      <p:sp>
        <p:nvSpPr>
          <p:cNvPr id="4" name="Picture Placeholder 3">
            <a:extLst>
              <a:ext uri="{FF2B5EF4-FFF2-40B4-BE49-F238E27FC236}">
                <a16:creationId xmlns:a16="http://schemas.microsoft.com/office/drawing/2014/main" id="{8C4B815B-5E2F-F69F-4533-6DFA2688F3F4}"/>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5D289B34-92FD-B524-694D-6773BCE22B38}"/>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DA09829E-A721-CF49-2CCC-6050CCA94719}"/>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7720C0BD-C9FE-D616-26B9-3BA72A5CE611}"/>
              </a:ext>
            </a:extLst>
          </p:cNvPr>
          <p:cNvSpPr>
            <a:spLocks noGrp="1"/>
          </p:cNvSpPr>
          <p:nvPr>
            <p:ph type="sldNum" sz="quarter" idx="12"/>
          </p:nvPr>
        </p:nvSpPr>
        <p:spPr/>
        <p:txBody>
          <a:bodyPr/>
          <a:lstStyle/>
          <a:p>
            <a:fld id="{58FB4751-880F-D840-AAA9-3A15815CC996}" type="slidenum">
              <a:rPr lang="en-US" smtClean="0"/>
              <a:t>29</a:t>
            </a:fld>
            <a:endParaRPr lang="en-US"/>
          </a:p>
        </p:txBody>
      </p:sp>
      <p:sp>
        <p:nvSpPr>
          <p:cNvPr id="9" name="Rectangle 3">
            <a:extLst>
              <a:ext uri="{FF2B5EF4-FFF2-40B4-BE49-F238E27FC236}">
                <a16:creationId xmlns:a16="http://schemas.microsoft.com/office/drawing/2014/main" id="{79EEB6C6-8DAB-3938-FB60-B4A85682D76B}"/>
              </a:ext>
            </a:extLst>
          </p:cNvPr>
          <p:cNvSpPr>
            <a:spLocks noGrp="1" noChangeArrowheads="1"/>
          </p:cNvSpPr>
          <p:nvPr>
            <p:ph type="body" sz="half" idx="2"/>
          </p:nvPr>
        </p:nvSpPr>
        <p:spPr bwMode="auto">
          <a:xfrm>
            <a:off x="328809" y="1455097"/>
            <a:ext cx="7486661" cy="107747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837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chemeClr val="tx1"/>
                </a:solidFill>
                <a:effectLst/>
                <a:latin typeface="Söhne Mono"/>
              </a:rPr>
              <a:t>length()</a:t>
            </a:r>
            <a:r>
              <a:rPr kumimoji="0" lang="en-US" altLang="en-US" b="1" i="0" u="none" strike="noStrike" cap="none" normalizeH="0" baseline="0">
                <a:ln>
                  <a:noFill/>
                </a:ln>
                <a:solidFill>
                  <a:schemeClr val="tx1"/>
                </a:solidFill>
                <a:effectLst/>
                <a:latin typeface="Söhne"/>
              </a:rPr>
              <a:t> Method:</a:t>
            </a:r>
            <a:endParaRPr kumimoji="0" lang="en-US" alt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rgbClr val="374151"/>
                </a:solidFill>
                <a:effectLst/>
                <a:latin typeface="Söhne"/>
              </a:rPr>
              <a:t>Returns the length (number of characters) of the string.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0AEAAD72-5675-9B3B-31F1-CBAF5F932CB8}"/>
              </a:ext>
            </a:extLst>
          </p:cNvPr>
          <p:cNvSpPr txBox="1"/>
          <p:nvPr/>
        </p:nvSpPr>
        <p:spPr>
          <a:xfrm>
            <a:off x="253793" y="2560419"/>
            <a:ext cx="6102220" cy="1323439"/>
          </a:xfrm>
          <a:prstGeom prst="rect">
            <a:avLst/>
          </a:prstGeom>
          <a:noFill/>
        </p:spPr>
        <p:txBody>
          <a:bodyPr wrap="square">
            <a:spAutoFit/>
          </a:bodyPr>
          <a:lstStyle/>
          <a:p>
            <a:r>
              <a:rPr lang="en-IN" sz="2000">
                <a:latin typeface="Söhne"/>
              </a:rPr>
              <a:t>String str = "Hello, World!";</a:t>
            </a:r>
          </a:p>
          <a:p>
            <a:r>
              <a:rPr lang="en-IN" sz="2000">
                <a:latin typeface="Söhne"/>
              </a:rPr>
              <a:t>int length = </a:t>
            </a:r>
            <a:r>
              <a:rPr lang="en-IN" sz="2000" err="1">
                <a:latin typeface="Söhne"/>
              </a:rPr>
              <a:t>str.length</a:t>
            </a:r>
            <a:r>
              <a:rPr lang="en-IN" sz="2000">
                <a:latin typeface="Söhne"/>
              </a:rPr>
              <a:t>();</a:t>
            </a:r>
          </a:p>
          <a:p>
            <a:r>
              <a:rPr lang="en-IN" sz="2000" err="1">
                <a:latin typeface="Söhne"/>
              </a:rPr>
              <a:t>System.out.println</a:t>
            </a:r>
            <a:r>
              <a:rPr lang="en-IN" sz="2000">
                <a:latin typeface="Söhne"/>
              </a:rPr>
              <a:t>("Length of str: " + length); // Output: 13</a:t>
            </a:r>
          </a:p>
        </p:txBody>
      </p:sp>
      <p:sp>
        <p:nvSpPr>
          <p:cNvPr id="12" name="Rectangle 4">
            <a:extLst>
              <a:ext uri="{FF2B5EF4-FFF2-40B4-BE49-F238E27FC236}">
                <a16:creationId xmlns:a16="http://schemas.microsoft.com/office/drawing/2014/main" id="{E240C19F-B87D-5E9D-67D0-D20CC142921E}"/>
              </a:ext>
            </a:extLst>
          </p:cNvPr>
          <p:cNvSpPr>
            <a:spLocks noChangeArrowheads="1"/>
          </p:cNvSpPr>
          <p:nvPr/>
        </p:nvSpPr>
        <p:spPr bwMode="auto">
          <a:xfrm>
            <a:off x="253793" y="3837692"/>
            <a:ext cx="7561677" cy="107747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837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err="1">
                <a:ln>
                  <a:noFill/>
                </a:ln>
                <a:solidFill>
                  <a:schemeClr val="tx1"/>
                </a:solidFill>
                <a:effectLst/>
                <a:latin typeface="Söhne Mono"/>
              </a:rPr>
              <a:t>charAt</a:t>
            </a:r>
            <a:r>
              <a:rPr kumimoji="0" lang="en-US" altLang="en-US" b="1" i="0" u="none" strike="noStrike" cap="none" normalizeH="0" baseline="0">
                <a:ln>
                  <a:noFill/>
                </a:ln>
                <a:solidFill>
                  <a:schemeClr val="tx1"/>
                </a:solidFill>
                <a:effectLst/>
                <a:latin typeface="Söhne Mono"/>
              </a:rPr>
              <a:t>(int index)</a:t>
            </a:r>
            <a:r>
              <a:rPr kumimoji="0" lang="en-US" altLang="en-US" b="1" i="0" u="none" strike="noStrike" cap="none" normalizeH="0" baseline="0">
                <a:ln>
                  <a:noFill/>
                </a:ln>
                <a:solidFill>
                  <a:schemeClr val="tx1"/>
                </a:solidFill>
                <a:effectLst/>
                <a:latin typeface="Söhne"/>
              </a:rPr>
              <a:t> Method:</a:t>
            </a:r>
            <a:endParaRPr kumimoji="0" lang="en-US" alt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rgbClr val="374151"/>
                </a:solidFill>
                <a:effectLst/>
                <a:latin typeface="Söhne"/>
              </a:rPr>
              <a:t>Returns the character at the specified index.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9F5043A8-5B03-AC9E-BCF2-911A296142CC}"/>
              </a:ext>
            </a:extLst>
          </p:cNvPr>
          <p:cNvSpPr txBox="1"/>
          <p:nvPr/>
        </p:nvSpPr>
        <p:spPr>
          <a:xfrm>
            <a:off x="288688" y="4978089"/>
            <a:ext cx="6102220" cy="1200329"/>
          </a:xfrm>
          <a:prstGeom prst="rect">
            <a:avLst/>
          </a:prstGeom>
          <a:noFill/>
        </p:spPr>
        <p:txBody>
          <a:bodyPr wrap="square">
            <a:spAutoFit/>
          </a:bodyPr>
          <a:lstStyle/>
          <a:p>
            <a:r>
              <a:rPr lang="en-IN">
                <a:latin typeface="Söhne"/>
              </a:rPr>
              <a:t>String str = "Java";</a:t>
            </a:r>
          </a:p>
          <a:p>
            <a:r>
              <a:rPr lang="en-IN">
                <a:latin typeface="Söhne"/>
              </a:rPr>
              <a:t>char character = </a:t>
            </a:r>
            <a:r>
              <a:rPr lang="en-IN" err="1">
                <a:latin typeface="Söhne"/>
              </a:rPr>
              <a:t>str.charAt</a:t>
            </a:r>
            <a:r>
              <a:rPr lang="en-IN">
                <a:latin typeface="Söhne"/>
              </a:rPr>
              <a:t>(1);</a:t>
            </a:r>
          </a:p>
          <a:p>
            <a:r>
              <a:rPr lang="en-IN" err="1">
                <a:latin typeface="Söhne"/>
              </a:rPr>
              <a:t>System.out.println</a:t>
            </a:r>
            <a:r>
              <a:rPr lang="en-IN">
                <a:latin typeface="Söhne"/>
              </a:rPr>
              <a:t>("Character at index 1: " + character); // Output: 'a'</a:t>
            </a:r>
          </a:p>
        </p:txBody>
      </p:sp>
    </p:spTree>
    <p:extLst>
      <p:ext uri="{BB962C8B-B14F-4D97-AF65-F5344CB8AC3E}">
        <p14:creationId xmlns:p14="http://schemas.microsoft.com/office/powerpoint/2010/main" val="1940050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1170431" y="1492898"/>
            <a:ext cx="7049838" cy="4971909"/>
          </a:xfrm>
        </p:spPr>
        <p:txBody>
          <a:bodyPr>
            <a:normAutofit fontScale="47500" lnSpcReduction="20000"/>
          </a:bodyPr>
          <a:lstStyle/>
          <a:p>
            <a:pPr algn="l">
              <a:buFont typeface="Arial" panose="020B0604020202020204" pitchFamily="34" charset="0"/>
              <a:buChar char="•"/>
            </a:pPr>
            <a:r>
              <a:rPr lang="en-US" sz="4200" b="0" i="0">
                <a:solidFill>
                  <a:schemeClr val="accent6">
                    <a:lumMod val="10000"/>
                  </a:schemeClr>
                </a:solidFill>
                <a:effectLst/>
              </a:rPr>
              <a:t> Welcome to "A Brief History of Java“</a:t>
            </a:r>
          </a:p>
          <a:p>
            <a:pPr algn="l">
              <a:buFont typeface="Arial" panose="020B0604020202020204" pitchFamily="34" charset="0"/>
              <a:buChar char="•"/>
            </a:pPr>
            <a:endParaRPr lang="en-US" sz="4200" b="0" i="0">
              <a:solidFill>
                <a:schemeClr val="accent6">
                  <a:lumMod val="10000"/>
                </a:schemeClr>
              </a:solidFill>
              <a:effectLst/>
            </a:endParaRPr>
          </a:p>
          <a:p>
            <a:pPr algn="l">
              <a:buFont typeface="Arial" panose="020B0604020202020204" pitchFamily="34" charset="0"/>
              <a:buChar char="•"/>
            </a:pPr>
            <a:r>
              <a:rPr lang="en-US" sz="4200" b="0" i="0">
                <a:solidFill>
                  <a:schemeClr val="accent6">
                    <a:lumMod val="10000"/>
                  </a:schemeClr>
                </a:solidFill>
                <a:effectLst/>
              </a:rPr>
              <a:t> Java: A versatile and influential programming language</a:t>
            </a:r>
          </a:p>
          <a:p>
            <a:pPr algn="l">
              <a:buFont typeface="Arial" panose="020B0604020202020204" pitchFamily="34" charset="0"/>
              <a:buChar char="•"/>
            </a:pPr>
            <a:endParaRPr lang="en-US" sz="4200" b="0" i="0">
              <a:solidFill>
                <a:schemeClr val="accent6">
                  <a:lumMod val="10000"/>
                </a:schemeClr>
              </a:solidFill>
              <a:effectLst/>
            </a:endParaRPr>
          </a:p>
          <a:p>
            <a:pPr algn="l">
              <a:buFont typeface="Arial" panose="020B0604020202020204" pitchFamily="34" charset="0"/>
              <a:buChar char="•"/>
            </a:pPr>
            <a:r>
              <a:rPr lang="en-US" sz="4200" b="0" i="0">
                <a:solidFill>
                  <a:schemeClr val="accent6">
                    <a:lumMod val="10000"/>
                  </a:schemeClr>
                </a:solidFill>
                <a:effectLst/>
              </a:rPr>
              <a:t> Developed by James Gosling and his team at Sun Microsystems</a:t>
            </a:r>
          </a:p>
          <a:p>
            <a:pPr algn="l">
              <a:buFont typeface="Arial" panose="020B0604020202020204" pitchFamily="34" charset="0"/>
              <a:buChar char="•"/>
            </a:pPr>
            <a:endParaRPr lang="en-US" sz="4200" b="0" i="0">
              <a:solidFill>
                <a:schemeClr val="accent6">
                  <a:lumMod val="10000"/>
                </a:schemeClr>
              </a:solidFill>
              <a:effectLst/>
            </a:endParaRPr>
          </a:p>
          <a:p>
            <a:pPr algn="l">
              <a:buFont typeface="Arial" panose="020B0604020202020204" pitchFamily="34" charset="0"/>
              <a:buChar char="•"/>
            </a:pPr>
            <a:r>
              <a:rPr lang="en-US" sz="4200" b="0" i="0">
                <a:solidFill>
                  <a:schemeClr val="accent6">
                    <a:lumMod val="10000"/>
                  </a:schemeClr>
                </a:solidFill>
                <a:effectLst/>
              </a:rPr>
              <a:t> Initial project: Green Project (Interactive television)</a:t>
            </a:r>
          </a:p>
          <a:p>
            <a:pPr algn="l">
              <a:buFont typeface="Arial" panose="020B0604020202020204" pitchFamily="34" charset="0"/>
              <a:buChar char="•"/>
            </a:pPr>
            <a:endParaRPr lang="en-US" sz="4200" b="0" i="0">
              <a:solidFill>
                <a:schemeClr val="accent6">
                  <a:lumMod val="10000"/>
                </a:schemeClr>
              </a:solidFill>
              <a:effectLst/>
            </a:endParaRPr>
          </a:p>
          <a:p>
            <a:pPr algn="l">
              <a:buFont typeface="Arial" panose="020B0604020202020204" pitchFamily="34" charset="0"/>
              <a:buChar char="•"/>
            </a:pPr>
            <a:r>
              <a:rPr lang="en-US" sz="4200" b="0" i="0">
                <a:solidFill>
                  <a:schemeClr val="accent6">
                    <a:lumMod val="10000"/>
                  </a:schemeClr>
                </a:solidFill>
                <a:effectLst/>
              </a:rPr>
              <a:t> Inspired by C++ and other languages</a:t>
            </a:r>
          </a:p>
          <a:p>
            <a:pPr algn="l">
              <a:buFont typeface="Arial" panose="020B0604020202020204" pitchFamily="34" charset="0"/>
              <a:buChar char="•"/>
            </a:pPr>
            <a:endParaRPr lang="en-US" sz="4200" b="0" i="0">
              <a:solidFill>
                <a:schemeClr val="accent6">
                  <a:lumMod val="10000"/>
                </a:schemeClr>
              </a:solidFill>
              <a:effectLst/>
            </a:endParaRPr>
          </a:p>
          <a:p>
            <a:pPr algn="l">
              <a:buFont typeface="Arial" panose="020B0604020202020204" pitchFamily="34" charset="0"/>
              <a:buChar char="•"/>
            </a:pPr>
            <a:r>
              <a:rPr lang="en-US" sz="4200" b="0" i="0">
                <a:solidFill>
                  <a:schemeClr val="accent6">
                    <a:lumMod val="10000"/>
                  </a:schemeClr>
                </a:solidFill>
                <a:effectLst/>
              </a:rPr>
              <a:t> Goal: Create a platform-independent language</a:t>
            </a:r>
          </a:p>
          <a:p>
            <a:pPr algn="l">
              <a:buFont typeface="Arial" panose="020B0604020202020204" pitchFamily="34" charset="0"/>
              <a:buChar char="•"/>
            </a:pPr>
            <a:endParaRPr lang="en-US" sz="4200" b="0" i="0">
              <a:solidFill>
                <a:schemeClr val="accent6">
                  <a:lumMod val="10000"/>
                </a:schemeClr>
              </a:solidFill>
              <a:effectLst/>
            </a:endParaRPr>
          </a:p>
          <a:p>
            <a:pPr algn="l">
              <a:buFont typeface="Arial" panose="020B0604020202020204" pitchFamily="34" charset="0"/>
              <a:buChar char="•"/>
            </a:pPr>
            <a:r>
              <a:rPr lang="en-US" sz="4200" b="0" i="0">
                <a:solidFill>
                  <a:schemeClr val="accent6">
                    <a:lumMod val="10000"/>
                  </a:schemeClr>
                </a:solidFill>
                <a:effectLst/>
              </a:rPr>
              <a:t> Java 1.0 was released to the public</a:t>
            </a:r>
          </a:p>
          <a:p>
            <a:pPr algn="l">
              <a:buFont typeface="Arial" panose="020B0604020202020204" pitchFamily="34" charset="0"/>
              <a:buChar char="•"/>
            </a:pPr>
            <a:endParaRPr lang="en-US" sz="4200" b="0" i="0">
              <a:solidFill>
                <a:schemeClr val="accent6">
                  <a:lumMod val="10000"/>
                </a:schemeClr>
              </a:solidFill>
              <a:effectLst/>
            </a:endParaRPr>
          </a:p>
          <a:p>
            <a:pPr algn="l">
              <a:buFont typeface="Arial" panose="020B0604020202020204" pitchFamily="34" charset="0"/>
              <a:buChar char="•"/>
            </a:pPr>
            <a:r>
              <a:rPr lang="en-US" sz="4200" b="0" i="0">
                <a:solidFill>
                  <a:schemeClr val="accent6">
                    <a:lumMod val="10000"/>
                  </a:schemeClr>
                </a:solidFill>
                <a:effectLst/>
              </a:rPr>
              <a:t> Key features: "Write Once, Run Anywhere" (WORA)</a:t>
            </a:r>
          </a:p>
          <a:p>
            <a:pPr algn="l">
              <a:buFont typeface="Arial" panose="020B0604020202020204" pitchFamily="34" charset="0"/>
              <a:buChar char="•"/>
            </a:pPr>
            <a:endParaRPr lang="en-US" sz="4200" b="0" i="0">
              <a:solidFill>
                <a:schemeClr val="accent6">
                  <a:lumMod val="10000"/>
                </a:schemeClr>
              </a:solidFill>
              <a:effectLst/>
            </a:endParaRPr>
          </a:p>
          <a:p>
            <a:pPr algn="l">
              <a:buFont typeface="Arial" panose="020B0604020202020204" pitchFamily="34" charset="0"/>
              <a:buChar char="•"/>
            </a:pPr>
            <a:r>
              <a:rPr lang="en-US" sz="4200" b="0" i="0">
                <a:solidFill>
                  <a:schemeClr val="accent6">
                    <a:lumMod val="10000"/>
                  </a:schemeClr>
                </a:solidFill>
                <a:effectLst/>
              </a:rPr>
              <a:t> Applets: Small programs for web browsers</a:t>
            </a:r>
          </a:p>
          <a:p>
            <a:endParaRPr lang="en-US"/>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a:p>
        </p:txBody>
      </p:sp>
    </p:spTree>
    <p:extLst>
      <p:ext uri="{BB962C8B-B14F-4D97-AF65-F5344CB8AC3E}">
        <p14:creationId xmlns:p14="http://schemas.microsoft.com/office/powerpoint/2010/main" val="3435077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73DF5-16A5-0C6D-1D74-ABE8A7D30153}"/>
              </a:ext>
            </a:extLst>
          </p:cNvPr>
          <p:cNvSpPr>
            <a:spLocks noGrp="1"/>
          </p:cNvSpPr>
          <p:nvPr>
            <p:ph type="title"/>
          </p:nvPr>
        </p:nvSpPr>
        <p:spPr/>
        <p:txBody>
          <a:bodyPr/>
          <a:lstStyle/>
          <a:p>
            <a:endParaRPr lang="en-IN"/>
          </a:p>
        </p:txBody>
      </p:sp>
      <p:sp>
        <p:nvSpPr>
          <p:cNvPr id="4" name="Picture Placeholder 3">
            <a:extLst>
              <a:ext uri="{FF2B5EF4-FFF2-40B4-BE49-F238E27FC236}">
                <a16:creationId xmlns:a16="http://schemas.microsoft.com/office/drawing/2014/main" id="{809FA066-37CF-AB1B-ACB9-FC9CF2F263DD}"/>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1AE09BD6-78FC-6614-85D4-C79600D1EC69}"/>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ADC12E34-3F7C-B129-87B8-D31D66199BC3}"/>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1953BC00-507E-F2B9-2141-921AAEEB71B1}"/>
              </a:ext>
            </a:extLst>
          </p:cNvPr>
          <p:cNvSpPr>
            <a:spLocks noGrp="1"/>
          </p:cNvSpPr>
          <p:nvPr>
            <p:ph type="sldNum" sz="quarter" idx="12"/>
          </p:nvPr>
        </p:nvSpPr>
        <p:spPr/>
        <p:txBody>
          <a:bodyPr/>
          <a:lstStyle/>
          <a:p>
            <a:fld id="{58FB4751-880F-D840-AAA9-3A15815CC996}" type="slidenum">
              <a:rPr lang="en-US" smtClean="0"/>
              <a:t>30</a:t>
            </a:fld>
            <a:endParaRPr lang="en-US"/>
          </a:p>
        </p:txBody>
      </p:sp>
      <p:sp>
        <p:nvSpPr>
          <p:cNvPr id="8" name="Rectangle 1">
            <a:extLst>
              <a:ext uri="{FF2B5EF4-FFF2-40B4-BE49-F238E27FC236}">
                <a16:creationId xmlns:a16="http://schemas.microsoft.com/office/drawing/2014/main" id="{D8EF1123-7E95-C707-CBB9-13E3A31F1336}"/>
              </a:ext>
            </a:extLst>
          </p:cNvPr>
          <p:cNvSpPr>
            <a:spLocks noGrp="1" noChangeArrowheads="1"/>
          </p:cNvSpPr>
          <p:nvPr>
            <p:ph type="body" sz="half" idx="2"/>
          </p:nvPr>
        </p:nvSpPr>
        <p:spPr bwMode="auto">
          <a:xfrm>
            <a:off x="322522" y="66907"/>
            <a:ext cx="7757787" cy="101592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837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Söhne Mono"/>
              </a:rPr>
              <a:t>substring(int </a:t>
            </a:r>
            <a:r>
              <a:rPr kumimoji="0" lang="en-US" altLang="en-US" sz="1600" b="1" i="0" u="none" strike="noStrike" cap="none" normalizeH="0" baseline="0" err="1">
                <a:ln>
                  <a:noFill/>
                </a:ln>
                <a:solidFill>
                  <a:schemeClr val="tx1"/>
                </a:solidFill>
                <a:effectLst/>
                <a:latin typeface="Söhne Mono"/>
              </a:rPr>
              <a:t>startIndex</a:t>
            </a:r>
            <a:r>
              <a:rPr kumimoji="0" lang="en-US" altLang="en-US" sz="1600" b="1" i="0" u="none" strike="noStrike" cap="none" normalizeH="0" baseline="0">
                <a:ln>
                  <a:noFill/>
                </a:ln>
                <a:solidFill>
                  <a:schemeClr val="tx1"/>
                </a:solidFill>
                <a:effectLst/>
                <a:latin typeface="Söhne Mono"/>
              </a:rPr>
              <a:t>, int </a:t>
            </a:r>
            <a:r>
              <a:rPr kumimoji="0" lang="en-US" altLang="en-US" sz="1600" b="1" i="0" u="none" strike="noStrike" cap="none" normalizeH="0" baseline="0" err="1">
                <a:ln>
                  <a:noFill/>
                </a:ln>
                <a:solidFill>
                  <a:schemeClr val="tx1"/>
                </a:solidFill>
                <a:effectLst/>
                <a:latin typeface="Söhne Mono"/>
              </a:rPr>
              <a:t>endIndex</a:t>
            </a:r>
            <a:r>
              <a:rPr kumimoji="0" lang="en-US" altLang="en-US" sz="1600" b="1" i="0" u="none" strike="noStrike" cap="none" normalizeH="0" baseline="0">
                <a:ln>
                  <a:noFill/>
                </a:ln>
                <a:solidFill>
                  <a:schemeClr val="tx1"/>
                </a:solidFill>
                <a:effectLst/>
                <a:latin typeface="Söhne Mono"/>
              </a:rPr>
              <a:t>)</a:t>
            </a:r>
            <a:r>
              <a:rPr kumimoji="0" lang="en-US" altLang="en-US" sz="1600" b="1" i="0" u="none" strike="noStrike" cap="none" normalizeH="0" baseline="0">
                <a:ln>
                  <a:noFill/>
                </a:ln>
                <a:solidFill>
                  <a:schemeClr val="tx1"/>
                </a:solidFill>
                <a:effectLst/>
                <a:latin typeface="Söhne"/>
              </a:rPr>
              <a:t> Method:</a:t>
            </a: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a:ln>
                  <a:noFill/>
                </a:ln>
                <a:solidFill>
                  <a:srgbClr val="374151"/>
                </a:solidFill>
                <a:effectLst/>
                <a:latin typeface="Söhne"/>
              </a:rPr>
              <a:t>Returns a substring between the specified start and end indices.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71B0475-384D-593B-55AE-4EA4FE64FAB6}"/>
              </a:ext>
            </a:extLst>
          </p:cNvPr>
          <p:cNvSpPr txBox="1"/>
          <p:nvPr/>
        </p:nvSpPr>
        <p:spPr>
          <a:xfrm>
            <a:off x="322522" y="1163276"/>
            <a:ext cx="6102220" cy="1200329"/>
          </a:xfrm>
          <a:prstGeom prst="rect">
            <a:avLst/>
          </a:prstGeom>
          <a:noFill/>
        </p:spPr>
        <p:txBody>
          <a:bodyPr wrap="square">
            <a:spAutoFit/>
          </a:bodyPr>
          <a:lstStyle/>
          <a:p>
            <a:r>
              <a:rPr lang="en-IN">
                <a:solidFill>
                  <a:schemeClr val="bg2">
                    <a:lumMod val="25000"/>
                  </a:schemeClr>
                </a:solidFill>
                <a:latin typeface="Söhne"/>
              </a:rPr>
              <a:t>String str = "Java Programming";</a:t>
            </a:r>
          </a:p>
          <a:p>
            <a:r>
              <a:rPr lang="en-IN">
                <a:solidFill>
                  <a:schemeClr val="bg2">
                    <a:lumMod val="25000"/>
                  </a:schemeClr>
                </a:solidFill>
                <a:latin typeface="Söhne"/>
              </a:rPr>
              <a:t>String substring = </a:t>
            </a:r>
            <a:r>
              <a:rPr lang="en-IN" err="1">
                <a:solidFill>
                  <a:schemeClr val="bg2">
                    <a:lumMod val="25000"/>
                  </a:schemeClr>
                </a:solidFill>
                <a:latin typeface="Söhne"/>
              </a:rPr>
              <a:t>str.substring</a:t>
            </a:r>
            <a:r>
              <a:rPr lang="en-IN">
                <a:solidFill>
                  <a:schemeClr val="bg2">
                    <a:lumMod val="25000"/>
                  </a:schemeClr>
                </a:solidFill>
                <a:latin typeface="Söhne"/>
              </a:rPr>
              <a:t>(5, 13);</a:t>
            </a:r>
          </a:p>
          <a:p>
            <a:r>
              <a:rPr lang="en-IN" err="1">
                <a:solidFill>
                  <a:schemeClr val="bg2">
                    <a:lumMod val="25000"/>
                  </a:schemeClr>
                </a:solidFill>
                <a:latin typeface="Söhne"/>
              </a:rPr>
              <a:t>System.out.println</a:t>
            </a:r>
            <a:r>
              <a:rPr lang="en-IN">
                <a:solidFill>
                  <a:schemeClr val="bg2">
                    <a:lumMod val="25000"/>
                  </a:schemeClr>
                </a:solidFill>
                <a:latin typeface="Söhne"/>
              </a:rPr>
              <a:t>("Substring from index 5 to 12: " + substring); // Output: "</a:t>
            </a:r>
            <a:r>
              <a:rPr lang="en-IN" err="1">
                <a:solidFill>
                  <a:schemeClr val="bg2">
                    <a:lumMod val="25000"/>
                  </a:schemeClr>
                </a:solidFill>
                <a:latin typeface="Söhne"/>
              </a:rPr>
              <a:t>Programm</a:t>
            </a:r>
            <a:r>
              <a:rPr lang="en-IN">
                <a:solidFill>
                  <a:schemeClr val="bg2">
                    <a:lumMod val="25000"/>
                  </a:schemeClr>
                </a:solidFill>
                <a:latin typeface="Söhne"/>
              </a:rPr>
              <a:t>"</a:t>
            </a:r>
          </a:p>
        </p:txBody>
      </p:sp>
      <p:sp>
        <p:nvSpPr>
          <p:cNvPr id="11" name="Rectangle 2">
            <a:extLst>
              <a:ext uri="{FF2B5EF4-FFF2-40B4-BE49-F238E27FC236}">
                <a16:creationId xmlns:a16="http://schemas.microsoft.com/office/drawing/2014/main" id="{B7E97AD9-A2B1-B1DF-0462-A5E5B7248FDE}"/>
              </a:ext>
            </a:extLst>
          </p:cNvPr>
          <p:cNvSpPr>
            <a:spLocks noChangeArrowheads="1"/>
          </p:cNvSpPr>
          <p:nvPr/>
        </p:nvSpPr>
        <p:spPr bwMode="auto">
          <a:xfrm>
            <a:off x="260782" y="2444055"/>
            <a:ext cx="7521413" cy="101592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837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err="1">
                <a:ln>
                  <a:noFill/>
                </a:ln>
                <a:solidFill>
                  <a:schemeClr val="tx1"/>
                </a:solidFill>
                <a:effectLst/>
                <a:latin typeface="Söhne Mono"/>
              </a:rPr>
              <a:t>concat</a:t>
            </a:r>
            <a:r>
              <a:rPr kumimoji="0" lang="en-US" altLang="en-US" sz="1600" b="1" i="0" u="none" strike="noStrike" cap="none" normalizeH="0" baseline="0">
                <a:ln>
                  <a:noFill/>
                </a:ln>
                <a:solidFill>
                  <a:schemeClr val="tx1"/>
                </a:solidFill>
                <a:effectLst/>
                <a:latin typeface="Söhne Mono"/>
              </a:rPr>
              <a:t>(String str)</a:t>
            </a:r>
            <a:r>
              <a:rPr kumimoji="0" lang="en-US" altLang="en-US" sz="1600" b="1" i="0" u="none" strike="noStrike" cap="none" normalizeH="0" baseline="0">
                <a:ln>
                  <a:noFill/>
                </a:ln>
                <a:solidFill>
                  <a:schemeClr val="tx1"/>
                </a:solidFill>
                <a:effectLst/>
                <a:latin typeface="Söhne"/>
              </a:rPr>
              <a:t> Method:</a:t>
            </a: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a:ln>
                  <a:noFill/>
                </a:ln>
                <a:solidFill>
                  <a:srgbClr val="374151"/>
                </a:solidFill>
                <a:effectLst/>
                <a:latin typeface="Söhne"/>
              </a:rPr>
              <a:t>Concatenates the specified string to the end of the current string.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093B6B96-B66B-B144-6F12-8EE182781897}"/>
              </a:ext>
            </a:extLst>
          </p:cNvPr>
          <p:cNvSpPr txBox="1"/>
          <p:nvPr/>
        </p:nvSpPr>
        <p:spPr>
          <a:xfrm>
            <a:off x="227507" y="3549202"/>
            <a:ext cx="6102220" cy="1477328"/>
          </a:xfrm>
          <a:prstGeom prst="rect">
            <a:avLst/>
          </a:prstGeom>
          <a:noFill/>
        </p:spPr>
        <p:txBody>
          <a:bodyPr wrap="square">
            <a:spAutoFit/>
          </a:bodyPr>
          <a:lstStyle/>
          <a:p>
            <a:r>
              <a:rPr lang="en-IN">
                <a:solidFill>
                  <a:schemeClr val="bg2">
                    <a:lumMod val="25000"/>
                  </a:schemeClr>
                </a:solidFill>
                <a:latin typeface="Söhne"/>
              </a:rPr>
              <a:t>String str1 = "Hello, ";</a:t>
            </a:r>
          </a:p>
          <a:p>
            <a:r>
              <a:rPr lang="en-IN">
                <a:solidFill>
                  <a:schemeClr val="bg2">
                    <a:lumMod val="25000"/>
                  </a:schemeClr>
                </a:solidFill>
                <a:latin typeface="Söhne"/>
              </a:rPr>
              <a:t>String str2 = "World!";</a:t>
            </a:r>
          </a:p>
          <a:p>
            <a:r>
              <a:rPr lang="en-IN">
                <a:solidFill>
                  <a:schemeClr val="bg2">
                    <a:lumMod val="25000"/>
                  </a:schemeClr>
                </a:solidFill>
                <a:latin typeface="Söhne"/>
              </a:rPr>
              <a:t>String result = str1.concat(str2);</a:t>
            </a:r>
          </a:p>
          <a:p>
            <a:r>
              <a:rPr lang="en-IN" err="1">
                <a:solidFill>
                  <a:schemeClr val="bg2">
                    <a:lumMod val="25000"/>
                  </a:schemeClr>
                </a:solidFill>
                <a:latin typeface="Söhne"/>
              </a:rPr>
              <a:t>System.out.println</a:t>
            </a:r>
            <a:r>
              <a:rPr lang="en-IN">
                <a:solidFill>
                  <a:schemeClr val="bg2">
                    <a:lumMod val="25000"/>
                  </a:schemeClr>
                </a:solidFill>
                <a:latin typeface="Söhne"/>
              </a:rPr>
              <a:t>("Concatenated String: " + result); // Output: "Hello, World!"</a:t>
            </a:r>
          </a:p>
        </p:txBody>
      </p:sp>
      <p:sp>
        <p:nvSpPr>
          <p:cNvPr id="14" name="Rectangle 3">
            <a:extLst>
              <a:ext uri="{FF2B5EF4-FFF2-40B4-BE49-F238E27FC236}">
                <a16:creationId xmlns:a16="http://schemas.microsoft.com/office/drawing/2014/main" id="{BD542874-D8D1-AA81-952E-BBBF02D57FD5}"/>
              </a:ext>
            </a:extLst>
          </p:cNvPr>
          <p:cNvSpPr>
            <a:spLocks noChangeArrowheads="1"/>
          </p:cNvSpPr>
          <p:nvPr/>
        </p:nvSpPr>
        <p:spPr bwMode="auto">
          <a:xfrm>
            <a:off x="227507" y="5151440"/>
            <a:ext cx="7947816" cy="101592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837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err="1">
                <a:ln>
                  <a:noFill/>
                </a:ln>
                <a:solidFill>
                  <a:schemeClr val="tx1"/>
                </a:solidFill>
                <a:effectLst/>
                <a:latin typeface="Söhne Mono"/>
              </a:rPr>
              <a:t>toLowerCase</a:t>
            </a:r>
            <a:r>
              <a:rPr kumimoji="0" lang="en-US" altLang="en-US" sz="1600" b="1" i="0" u="none" strike="noStrike" cap="none" normalizeH="0" baseline="0">
                <a:ln>
                  <a:noFill/>
                </a:ln>
                <a:solidFill>
                  <a:schemeClr val="tx1"/>
                </a:solidFill>
                <a:effectLst/>
                <a:latin typeface="Söhne Mono"/>
              </a:rPr>
              <a:t>()</a:t>
            </a:r>
            <a:r>
              <a:rPr kumimoji="0" lang="en-US" altLang="en-US" sz="1600" b="1" i="0" u="none" strike="noStrike" cap="none" normalizeH="0" baseline="0">
                <a:ln>
                  <a:noFill/>
                </a:ln>
                <a:solidFill>
                  <a:schemeClr val="tx1"/>
                </a:solidFill>
                <a:effectLst/>
                <a:latin typeface="Söhne"/>
              </a:rPr>
              <a:t> and </a:t>
            </a:r>
            <a:r>
              <a:rPr kumimoji="0" lang="en-US" altLang="en-US" sz="1600" b="1" i="0" u="none" strike="noStrike" cap="none" normalizeH="0" baseline="0" err="1">
                <a:ln>
                  <a:noFill/>
                </a:ln>
                <a:solidFill>
                  <a:schemeClr val="tx1"/>
                </a:solidFill>
                <a:effectLst/>
                <a:latin typeface="Söhne Mono"/>
              </a:rPr>
              <a:t>toUpperCase</a:t>
            </a:r>
            <a:r>
              <a:rPr kumimoji="0" lang="en-US" altLang="en-US" sz="1600" b="1" i="0" u="none" strike="noStrike" cap="none" normalizeH="0" baseline="0">
                <a:ln>
                  <a:noFill/>
                </a:ln>
                <a:solidFill>
                  <a:schemeClr val="tx1"/>
                </a:solidFill>
                <a:effectLst/>
                <a:latin typeface="Söhne Mono"/>
              </a:rPr>
              <a:t>()</a:t>
            </a:r>
            <a:r>
              <a:rPr kumimoji="0" lang="en-US" altLang="en-US" sz="1600" b="1" i="0" u="none" strike="noStrike" cap="none" normalizeH="0" baseline="0">
                <a:ln>
                  <a:noFill/>
                </a:ln>
                <a:solidFill>
                  <a:schemeClr val="tx1"/>
                </a:solidFill>
                <a:effectLst/>
                <a:latin typeface="Söhne"/>
              </a:rPr>
              <a:t> Methods:</a:t>
            </a: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a:ln>
                  <a:noFill/>
                </a:ln>
                <a:solidFill>
                  <a:srgbClr val="374151"/>
                </a:solidFill>
                <a:effectLst/>
                <a:latin typeface="Söhne"/>
              </a:rPr>
              <a:t>Converts the string to lowercase or uppercase.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8956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3E4DA-086C-30D2-1BDC-BF56705A7216}"/>
              </a:ext>
            </a:extLst>
          </p:cNvPr>
          <p:cNvSpPr>
            <a:spLocks noGrp="1"/>
          </p:cNvSpPr>
          <p:nvPr>
            <p:ph type="title"/>
          </p:nvPr>
        </p:nvSpPr>
        <p:spPr>
          <a:xfrm>
            <a:off x="146863" y="0"/>
            <a:ext cx="7420264" cy="676656"/>
          </a:xfrm>
        </p:spPr>
        <p:txBody>
          <a:bodyPr/>
          <a:lstStyle/>
          <a:p>
            <a:r>
              <a:rPr lang="en-US"/>
              <a:t>Importance of Strings:-</a:t>
            </a:r>
            <a:endParaRPr lang="en-IN"/>
          </a:p>
        </p:txBody>
      </p:sp>
      <p:sp>
        <p:nvSpPr>
          <p:cNvPr id="3" name="Text Placeholder 2">
            <a:extLst>
              <a:ext uri="{FF2B5EF4-FFF2-40B4-BE49-F238E27FC236}">
                <a16:creationId xmlns:a16="http://schemas.microsoft.com/office/drawing/2014/main" id="{41CAF4DF-CEE7-C835-51C2-2D538BB18484}"/>
              </a:ext>
            </a:extLst>
          </p:cNvPr>
          <p:cNvSpPr>
            <a:spLocks noGrp="1"/>
          </p:cNvSpPr>
          <p:nvPr>
            <p:ph type="body" sz="half" idx="2"/>
          </p:nvPr>
        </p:nvSpPr>
        <p:spPr>
          <a:xfrm>
            <a:off x="454774" y="1275867"/>
            <a:ext cx="4751708" cy="4518443"/>
          </a:xfrm>
        </p:spPr>
        <p:txBody>
          <a:bodyPr>
            <a:normAutofit lnSpcReduction="10000"/>
          </a:bodyPr>
          <a:lstStyle/>
          <a:p>
            <a:pPr algn="l"/>
            <a:r>
              <a:rPr lang="en-US" sz="2000" b="1" i="0">
                <a:solidFill>
                  <a:schemeClr val="bg2">
                    <a:lumMod val="25000"/>
                  </a:schemeClr>
                </a:solidFill>
                <a:effectLst/>
                <a:latin typeface="Söhne"/>
              </a:rPr>
              <a:t>Importance of Strings in Programming:</a:t>
            </a:r>
            <a:endParaRPr lang="en-US" sz="2000" b="0" i="0">
              <a:solidFill>
                <a:schemeClr val="bg2">
                  <a:lumMod val="25000"/>
                </a:schemeClr>
              </a:solidFill>
              <a:effectLst/>
              <a:latin typeface="Söhne"/>
            </a:endParaRPr>
          </a:p>
          <a:p>
            <a:pPr algn="l">
              <a:buFont typeface="Arial" panose="020B0604020202020204" pitchFamily="34" charset="0"/>
              <a:buChar char="•"/>
            </a:pPr>
            <a:r>
              <a:rPr lang="en-US" sz="2000" b="0" i="0">
                <a:solidFill>
                  <a:schemeClr val="bg2">
                    <a:lumMod val="25000"/>
                  </a:schemeClr>
                </a:solidFill>
                <a:effectLst/>
                <a:latin typeface="Söhne"/>
              </a:rPr>
              <a:t>Strings are fundamental in programming for tasks involving textual data, such as:</a:t>
            </a:r>
          </a:p>
          <a:p>
            <a:pPr marL="742950" lvl="1" indent="-285750" algn="l">
              <a:buFont typeface="Arial" panose="020B0604020202020204" pitchFamily="34" charset="0"/>
              <a:buChar char="•"/>
            </a:pPr>
            <a:r>
              <a:rPr lang="en-US" sz="2000" b="0" i="0">
                <a:solidFill>
                  <a:schemeClr val="bg2">
                    <a:lumMod val="25000"/>
                  </a:schemeClr>
                </a:solidFill>
                <a:effectLst/>
                <a:latin typeface="Söhne"/>
              </a:rPr>
              <a:t>Storing and displaying messages to users.</a:t>
            </a:r>
          </a:p>
          <a:p>
            <a:pPr marL="742950" lvl="1" indent="-285750" algn="l">
              <a:buFont typeface="Arial" panose="020B0604020202020204" pitchFamily="34" charset="0"/>
              <a:buChar char="•"/>
            </a:pPr>
            <a:r>
              <a:rPr lang="en-US" sz="2000" b="0" i="0">
                <a:solidFill>
                  <a:schemeClr val="bg2">
                    <a:lumMod val="25000"/>
                  </a:schemeClr>
                </a:solidFill>
                <a:effectLst/>
                <a:latin typeface="Söhne"/>
              </a:rPr>
              <a:t>Reading and writing data to files and databases.</a:t>
            </a:r>
          </a:p>
          <a:p>
            <a:pPr marL="742950" lvl="1" indent="-285750" algn="l">
              <a:buFont typeface="Arial" panose="020B0604020202020204" pitchFamily="34" charset="0"/>
              <a:buChar char="•"/>
            </a:pPr>
            <a:r>
              <a:rPr lang="en-US" sz="2000" b="0" i="0">
                <a:solidFill>
                  <a:schemeClr val="bg2">
                    <a:lumMod val="25000"/>
                  </a:schemeClr>
                </a:solidFill>
                <a:effectLst/>
                <a:latin typeface="Söhne"/>
              </a:rPr>
              <a:t>Parsing and manipulating text, e.g., searching, replacing, and splitting.</a:t>
            </a:r>
          </a:p>
          <a:p>
            <a:pPr algn="l">
              <a:buFont typeface="Arial" panose="020B0604020202020204" pitchFamily="34" charset="0"/>
              <a:buChar char="•"/>
            </a:pPr>
            <a:r>
              <a:rPr lang="en-US" sz="2000" b="0" i="0">
                <a:solidFill>
                  <a:schemeClr val="bg2">
                    <a:lumMod val="25000"/>
                  </a:schemeClr>
                </a:solidFill>
                <a:effectLst/>
                <a:latin typeface="Söhne"/>
              </a:rPr>
              <a:t>Strings are essential in user interfaces, data processing, web development, and many other areas.</a:t>
            </a:r>
          </a:p>
          <a:p>
            <a:pPr algn="l">
              <a:buFont typeface="Arial" panose="020B0604020202020204" pitchFamily="34" charset="0"/>
              <a:buChar char="•"/>
            </a:pPr>
            <a:r>
              <a:rPr lang="en-US" sz="2000" b="0" i="0">
                <a:solidFill>
                  <a:schemeClr val="bg2">
                    <a:lumMod val="25000"/>
                  </a:schemeClr>
                </a:solidFill>
                <a:effectLst/>
                <a:latin typeface="Söhne"/>
              </a:rPr>
              <a:t>Java provides a robust and versatile String class, making it easy to work with text data efficiently and reliably.</a:t>
            </a:r>
          </a:p>
          <a:p>
            <a:endParaRPr lang="en-IN"/>
          </a:p>
        </p:txBody>
      </p:sp>
      <p:sp>
        <p:nvSpPr>
          <p:cNvPr id="4" name="Picture Placeholder 3">
            <a:extLst>
              <a:ext uri="{FF2B5EF4-FFF2-40B4-BE49-F238E27FC236}">
                <a16:creationId xmlns:a16="http://schemas.microsoft.com/office/drawing/2014/main" id="{CF79D3F0-4AB1-4AA1-6CDD-32A60FA233A4}"/>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93A37A01-91BE-9152-E6D3-707A5B07568E}"/>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D76F380B-B7A8-D76D-81BC-EDF10F04895B}"/>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49A94554-B7C0-CB9E-9AEE-46FB6F532334}"/>
              </a:ext>
            </a:extLst>
          </p:cNvPr>
          <p:cNvSpPr>
            <a:spLocks noGrp="1"/>
          </p:cNvSpPr>
          <p:nvPr>
            <p:ph type="sldNum" sz="quarter" idx="12"/>
          </p:nvPr>
        </p:nvSpPr>
        <p:spPr/>
        <p:txBody>
          <a:bodyPr/>
          <a:lstStyle/>
          <a:p>
            <a:fld id="{58FB4751-880F-D840-AAA9-3A15815CC996}" type="slidenum">
              <a:rPr lang="en-US" smtClean="0"/>
              <a:t>31</a:t>
            </a:fld>
            <a:endParaRPr lang="en-US"/>
          </a:p>
        </p:txBody>
      </p:sp>
    </p:spTree>
    <p:extLst>
      <p:ext uri="{BB962C8B-B14F-4D97-AF65-F5344CB8AC3E}">
        <p14:creationId xmlns:p14="http://schemas.microsoft.com/office/powerpoint/2010/main" val="490241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A977-05FE-944B-0810-1D3A596CB3D8}"/>
              </a:ext>
            </a:extLst>
          </p:cNvPr>
          <p:cNvSpPr>
            <a:spLocks noGrp="1"/>
          </p:cNvSpPr>
          <p:nvPr>
            <p:ph type="title"/>
          </p:nvPr>
        </p:nvSpPr>
        <p:spPr/>
        <p:txBody>
          <a:bodyPr/>
          <a:lstStyle/>
          <a:p>
            <a:r>
              <a:rPr lang="en-IN" b="0" i="0">
                <a:solidFill>
                  <a:schemeClr val="accent2">
                    <a:lumMod val="75000"/>
                  </a:schemeClr>
                </a:solidFill>
                <a:effectLst/>
                <a:latin typeface="Söhne"/>
              </a:rPr>
              <a:t>Classes and Objects:</a:t>
            </a:r>
            <a:endParaRPr lang="en-IN">
              <a:solidFill>
                <a:schemeClr val="accent2">
                  <a:lumMod val="75000"/>
                </a:schemeClr>
              </a:solidFill>
            </a:endParaRPr>
          </a:p>
        </p:txBody>
      </p:sp>
      <p:sp>
        <p:nvSpPr>
          <p:cNvPr id="3" name="Text Placeholder 2">
            <a:extLst>
              <a:ext uri="{FF2B5EF4-FFF2-40B4-BE49-F238E27FC236}">
                <a16:creationId xmlns:a16="http://schemas.microsoft.com/office/drawing/2014/main" id="{479BE32D-C8FB-9DD7-C8E5-717848DB83B7}"/>
              </a:ext>
            </a:extLst>
          </p:cNvPr>
          <p:cNvSpPr>
            <a:spLocks noGrp="1"/>
          </p:cNvSpPr>
          <p:nvPr>
            <p:ph type="body" sz="half" idx="2"/>
          </p:nvPr>
        </p:nvSpPr>
        <p:spPr>
          <a:xfrm>
            <a:off x="834238" y="7515515"/>
            <a:ext cx="2724618" cy="45719"/>
          </a:xfrm>
        </p:spPr>
        <p:txBody>
          <a:bodyPr>
            <a:normAutofit fontScale="25000" lnSpcReduction="20000"/>
          </a:bodyPr>
          <a:lstStyle/>
          <a:p>
            <a:pPr marL="342900" indent="-342900">
              <a:buAutoNum type="arabicPeriod"/>
            </a:pPr>
            <a:r>
              <a:rPr lang="en-IN" b="1" i="0">
                <a:effectLst/>
                <a:latin typeface="Söhne"/>
              </a:rPr>
              <a:t>Defining Classes</a:t>
            </a:r>
            <a:r>
              <a:rPr lang="en-IN" b="0" i="0">
                <a:solidFill>
                  <a:srgbClr val="374151"/>
                </a:solidFill>
                <a:effectLst/>
                <a:latin typeface="Söhne"/>
              </a:rPr>
              <a:t>:</a:t>
            </a:r>
          </a:p>
          <a:p>
            <a:pPr marL="342900" indent="-342900">
              <a:buAutoNum type="arabicPeriod"/>
            </a:pPr>
            <a:endParaRPr lang="en-IN">
              <a:solidFill>
                <a:srgbClr val="374151"/>
              </a:solidFill>
              <a:latin typeface="Söhne"/>
            </a:endParaRPr>
          </a:p>
          <a:p>
            <a:pPr marL="342900" indent="-342900">
              <a:buAutoNum type="arabicPeriod"/>
            </a:pPr>
            <a:endParaRPr lang="en-IN"/>
          </a:p>
        </p:txBody>
      </p:sp>
      <p:sp>
        <p:nvSpPr>
          <p:cNvPr id="5" name="Date Placeholder 4">
            <a:extLst>
              <a:ext uri="{FF2B5EF4-FFF2-40B4-BE49-F238E27FC236}">
                <a16:creationId xmlns:a16="http://schemas.microsoft.com/office/drawing/2014/main" id="{69FF988F-F7D8-477D-5043-0C8348D69B53}"/>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1198DFC9-3C46-D425-4FC6-0F7512A2FAF8}"/>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AC418866-FDA9-C373-6C0A-71F3B7FEC775}"/>
              </a:ext>
            </a:extLst>
          </p:cNvPr>
          <p:cNvSpPr>
            <a:spLocks noGrp="1"/>
          </p:cNvSpPr>
          <p:nvPr>
            <p:ph type="sldNum" sz="quarter" idx="12"/>
          </p:nvPr>
        </p:nvSpPr>
        <p:spPr/>
        <p:txBody>
          <a:bodyPr/>
          <a:lstStyle/>
          <a:p>
            <a:fld id="{58FB4751-880F-D840-AAA9-3A15815CC996}" type="slidenum">
              <a:rPr lang="en-US" smtClean="0"/>
              <a:t>32</a:t>
            </a:fld>
            <a:endParaRPr lang="en-US"/>
          </a:p>
        </p:txBody>
      </p:sp>
      <p:pic>
        <p:nvPicPr>
          <p:cNvPr id="11266" name="Picture 2" descr="Java Class and Objects - Easy Learning with Real-life Examples! - TechVidvan">
            <a:extLst>
              <a:ext uri="{FF2B5EF4-FFF2-40B4-BE49-F238E27FC236}">
                <a16:creationId xmlns:a16="http://schemas.microsoft.com/office/drawing/2014/main" id="{07E599D1-DEC8-A012-02F9-560C51F15752}"/>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7538" t="-43594" r="-3614" b="-1"/>
          <a:stretch/>
        </p:blipFill>
        <p:spPr bwMode="auto">
          <a:xfrm>
            <a:off x="5794311" y="821094"/>
            <a:ext cx="6502621" cy="48800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A12F4287-08E3-A8B2-2DA8-43348967CF58}"/>
              </a:ext>
            </a:extLst>
          </p:cNvPr>
          <p:cNvSpPr>
            <a:spLocks noChangeArrowheads="1"/>
          </p:cNvSpPr>
          <p:nvPr/>
        </p:nvSpPr>
        <p:spPr bwMode="auto">
          <a:xfrm>
            <a:off x="365760" y="1393236"/>
            <a:ext cx="7730740" cy="36933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4151"/>
                </a:solidFill>
                <a:effectLst/>
                <a:latin typeface="Söhne"/>
              </a:rPr>
              <a:t>In Java, a class is a blueprint for creating objects. Here's a simple example of defining a class named </a:t>
            </a:r>
            <a:r>
              <a:rPr kumimoji="0" lang="en-US" altLang="en-US" b="1" i="0" u="none" strike="noStrike" cap="none" normalizeH="0" baseline="0">
                <a:ln>
                  <a:noFill/>
                </a:ln>
                <a:solidFill>
                  <a:schemeClr val="tx1"/>
                </a:solidFill>
                <a:effectLst/>
                <a:latin typeface="Söhne Mono"/>
              </a:rPr>
              <a:t>Person</a:t>
            </a:r>
            <a:r>
              <a:rPr kumimoji="0" lang="en-US" altLang="en-US" sz="1200" b="0" i="0" u="none" strike="noStrike" cap="none" normalizeH="0" baseline="0">
                <a:ln>
                  <a:noFill/>
                </a:ln>
                <a:solidFill>
                  <a:srgbClr val="374151"/>
                </a:solidFill>
                <a:effectLst/>
                <a:latin typeface="Söhne"/>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87FB260D-37DF-975A-FD7B-ADCD2C77BB93}"/>
              </a:ext>
            </a:extLst>
          </p:cNvPr>
          <p:cNvSpPr txBox="1"/>
          <p:nvPr/>
        </p:nvSpPr>
        <p:spPr>
          <a:xfrm>
            <a:off x="365760" y="2325443"/>
            <a:ext cx="5057192" cy="3785652"/>
          </a:xfrm>
          <a:prstGeom prst="rect">
            <a:avLst/>
          </a:prstGeom>
          <a:noFill/>
        </p:spPr>
        <p:txBody>
          <a:bodyPr wrap="square">
            <a:spAutoFit/>
          </a:bodyPr>
          <a:lstStyle/>
          <a:p>
            <a:r>
              <a:rPr lang="en-IN" sz="2000">
                <a:latin typeface="+mj-lt"/>
              </a:rPr>
              <a:t>public class Person {</a:t>
            </a:r>
          </a:p>
          <a:p>
            <a:r>
              <a:rPr lang="en-IN" sz="2000">
                <a:latin typeface="+mj-lt"/>
              </a:rPr>
              <a:t>    // Fields (instance variables)</a:t>
            </a:r>
          </a:p>
          <a:p>
            <a:r>
              <a:rPr lang="en-IN" sz="2000">
                <a:latin typeface="+mj-lt"/>
              </a:rPr>
              <a:t>    String name;</a:t>
            </a:r>
          </a:p>
          <a:p>
            <a:r>
              <a:rPr lang="en-IN" sz="2000">
                <a:latin typeface="+mj-lt"/>
              </a:rPr>
              <a:t>    int age;</a:t>
            </a:r>
          </a:p>
          <a:p>
            <a:endParaRPr lang="en-IN" sz="2000">
              <a:latin typeface="+mj-lt"/>
            </a:endParaRPr>
          </a:p>
          <a:p>
            <a:r>
              <a:rPr lang="en-IN" sz="2000">
                <a:latin typeface="+mj-lt"/>
              </a:rPr>
              <a:t>    // Methods</a:t>
            </a:r>
          </a:p>
          <a:p>
            <a:r>
              <a:rPr lang="en-IN" sz="2000">
                <a:latin typeface="+mj-lt"/>
              </a:rPr>
              <a:t>    void </a:t>
            </a:r>
            <a:r>
              <a:rPr lang="en-IN" sz="2000" err="1">
                <a:latin typeface="+mj-lt"/>
              </a:rPr>
              <a:t>sayHello</a:t>
            </a:r>
            <a:r>
              <a:rPr lang="en-IN" sz="2000">
                <a:latin typeface="+mj-lt"/>
              </a:rPr>
              <a:t>() {</a:t>
            </a:r>
          </a:p>
          <a:p>
            <a:r>
              <a:rPr lang="en-IN" sz="2000">
                <a:latin typeface="+mj-lt"/>
              </a:rPr>
              <a:t>        </a:t>
            </a:r>
            <a:r>
              <a:rPr lang="en-IN" sz="2000" err="1">
                <a:latin typeface="+mj-lt"/>
              </a:rPr>
              <a:t>System.out.println</a:t>
            </a:r>
            <a:r>
              <a:rPr lang="en-IN" sz="2000">
                <a:latin typeface="+mj-lt"/>
              </a:rPr>
              <a:t>("Hello, my name is " + name + " and I am " + age + " years old.");</a:t>
            </a:r>
          </a:p>
          <a:p>
            <a:r>
              <a:rPr lang="en-IN" sz="2000">
                <a:latin typeface="+mj-lt"/>
              </a:rPr>
              <a:t>    }</a:t>
            </a:r>
          </a:p>
          <a:p>
            <a:r>
              <a:rPr lang="en-IN" sz="2000">
                <a:latin typeface="+mj-lt"/>
              </a:rPr>
              <a:t>}</a:t>
            </a:r>
          </a:p>
        </p:txBody>
      </p:sp>
    </p:spTree>
    <p:extLst>
      <p:ext uri="{BB962C8B-B14F-4D97-AF65-F5344CB8AC3E}">
        <p14:creationId xmlns:p14="http://schemas.microsoft.com/office/powerpoint/2010/main" val="30477051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1CEF3-53B9-C84B-9F43-C3C5FF9E0D3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3243FDA-8274-7189-F434-B9CF504DC8B8}"/>
              </a:ext>
            </a:extLst>
          </p:cNvPr>
          <p:cNvSpPr>
            <a:spLocks noGrp="1"/>
          </p:cNvSpPr>
          <p:nvPr>
            <p:ph type="body" sz="half" idx="2"/>
          </p:nvPr>
        </p:nvSpPr>
        <p:spPr>
          <a:xfrm>
            <a:off x="511467" y="1479095"/>
            <a:ext cx="6458500" cy="4070729"/>
          </a:xfrm>
        </p:spPr>
        <p:txBody>
          <a:bodyPr/>
          <a:lstStyle/>
          <a:p>
            <a:r>
              <a:rPr lang="en-IN" b="1" i="0">
                <a:effectLst/>
                <a:latin typeface="Söhne"/>
              </a:rPr>
              <a:t>2. Creating Objects</a:t>
            </a:r>
            <a:r>
              <a:rPr lang="en-IN" b="0" i="0">
                <a:solidFill>
                  <a:srgbClr val="374151"/>
                </a:solidFill>
                <a:effectLst/>
                <a:latin typeface="Söhne"/>
              </a:rPr>
              <a:t>:</a:t>
            </a:r>
          </a:p>
          <a:p>
            <a:endParaRPr lang="en-IN">
              <a:solidFill>
                <a:srgbClr val="374151"/>
              </a:solidFill>
              <a:latin typeface="Söhne"/>
            </a:endParaRPr>
          </a:p>
          <a:p>
            <a:endParaRPr lang="en-IN"/>
          </a:p>
        </p:txBody>
      </p:sp>
      <p:sp>
        <p:nvSpPr>
          <p:cNvPr id="4" name="Picture Placeholder 3">
            <a:extLst>
              <a:ext uri="{FF2B5EF4-FFF2-40B4-BE49-F238E27FC236}">
                <a16:creationId xmlns:a16="http://schemas.microsoft.com/office/drawing/2014/main" id="{BD08C837-DDC6-7E41-3E4D-CACE474883FB}"/>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C8CF3C4D-D2D9-89EA-60E0-A56C283EA515}"/>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CC98EA39-62FE-BEED-0A1F-5F7B568F99D3}"/>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27B78A0D-4CF2-1041-EA48-3A69E622BAD3}"/>
              </a:ext>
            </a:extLst>
          </p:cNvPr>
          <p:cNvSpPr>
            <a:spLocks noGrp="1"/>
          </p:cNvSpPr>
          <p:nvPr>
            <p:ph type="sldNum" sz="quarter" idx="12"/>
          </p:nvPr>
        </p:nvSpPr>
        <p:spPr/>
        <p:txBody>
          <a:bodyPr/>
          <a:lstStyle/>
          <a:p>
            <a:fld id="{58FB4751-880F-D840-AAA9-3A15815CC996}" type="slidenum">
              <a:rPr lang="en-US" smtClean="0"/>
              <a:t>33</a:t>
            </a:fld>
            <a:endParaRPr lang="en-US"/>
          </a:p>
        </p:txBody>
      </p:sp>
      <p:sp>
        <p:nvSpPr>
          <p:cNvPr id="8" name="Rectangle 1">
            <a:extLst>
              <a:ext uri="{FF2B5EF4-FFF2-40B4-BE49-F238E27FC236}">
                <a16:creationId xmlns:a16="http://schemas.microsoft.com/office/drawing/2014/main" id="{F2736628-17A3-D093-6BB1-3E79FB882EE5}"/>
              </a:ext>
            </a:extLst>
          </p:cNvPr>
          <p:cNvSpPr>
            <a:spLocks noChangeArrowheads="1"/>
          </p:cNvSpPr>
          <p:nvPr/>
        </p:nvSpPr>
        <p:spPr bwMode="auto">
          <a:xfrm>
            <a:off x="511467" y="734413"/>
            <a:ext cx="7304003" cy="64633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374151"/>
                </a:solidFill>
                <a:effectLst/>
                <a:latin typeface="Söhne"/>
              </a:rPr>
              <a:t>You create objects (instances) of a class using the </a:t>
            </a:r>
            <a:r>
              <a:rPr kumimoji="0" lang="en-US" altLang="en-US" b="1" i="0" u="none" strike="noStrike" cap="none" normalizeH="0" baseline="0">
                <a:ln>
                  <a:noFill/>
                </a:ln>
                <a:solidFill>
                  <a:schemeClr val="tx1"/>
                </a:solidFill>
                <a:effectLst/>
                <a:latin typeface="Söhne Mono"/>
              </a:rPr>
              <a:t>new</a:t>
            </a:r>
            <a:r>
              <a:rPr kumimoji="0" lang="en-US" altLang="en-US" b="0" i="0" u="none" strike="noStrike" cap="none" normalizeH="0" baseline="0">
                <a:ln>
                  <a:noFill/>
                </a:ln>
                <a:solidFill>
                  <a:srgbClr val="374151"/>
                </a:solidFill>
                <a:effectLst/>
                <a:latin typeface="Söhne"/>
              </a:rPr>
              <a:t> keyword. Here's how you can create instances of the </a:t>
            </a:r>
            <a:r>
              <a:rPr kumimoji="0" lang="en-US" altLang="en-US" b="1" i="0" u="none" strike="noStrike" cap="none" normalizeH="0" baseline="0">
                <a:ln>
                  <a:noFill/>
                </a:ln>
                <a:solidFill>
                  <a:schemeClr val="tx1"/>
                </a:solidFill>
                <a:effectLst/>
                <a:latin typeface="Söhne Mono"/>
              </a:rPr>
              <a:t>Person</a:t>
            </a:r>
            <a:r>
              <a:rPr kumimoji="0" lang="en-US" altLang="en-US" b="0" i="0" u="none" strike="noStrike" cap="none" normalizeH="0" baseline="0">
                <a:ln>
                  <a:noFill/>
                </a:ln>
                <a:solidFill>
                  <a:srgbClr val="374151"/>
                </a:solidFill>
                <a:effectLst/>
                <a:latin typeface="Söhne"/>
              </a:rPr>
              <a:t> class</a:t>
            </a:r>
            <a:r>
              <a:rPr kumimoji="0" lang="en-US" altLang="en-US" sz="1200" b="0" i="0" u="none" strike="noStrike" cap="none" normalizeH="0" baseline="0">
                <a:ln>
                  <a:noFill/>
                </a:ln>
                <a:solidFill>
                  <a:srgbClr val="374151"/>
                </a:solidFill>
                <a:effectLst/>
                <a:latin typeface="Söhne"/>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E742056F-4D2D-E6D3-5A1F-87E1523616B0}"/>
              </a:ext>
            </a:extLst>
          </p:cNvPr>
          <p:cNvSpPr txBox="1"/>
          <p:nvPr/>
        </p:nvSpPr>
        <p:spPr>
          <a:xfrm>
            <a:off x="511466" y="1788503"/>
            <a:ext cx="10619953" cy="4401205"/>
          </a:xfrm>
          <a:prstGeom prst="rect">
            <a:avLst/>
          </a:prstGeom>
          <a:noFill/>
        </p:spPr>
        <p:txBody>
          <a:bodyPr wrap="square">
            <a:spAutoFit/>
          </a:bodyPr>
          <a:lstStyle/>
          <a:p>
            <a:r>
              <a:rPr lang="en-IN" sz="2000">
                <a:latin typeface="+mj-lt"/>
              </a:rPr>
              <a:t>public class Main {</a:t>
            </a:r>
          </a:p>
          <a:p>
            <a:r>
              <a:rPr lang="en-IN" sz="2000">
                <a:latin typeface="+mj-lt"/>
              </a:rPr>
              <a:t>    public static void main(String[] </a:t>
            </a:r>
            <a:r>
              <a:rPr lang="en-IN" sz="2000" err="1">
                <a:latin typeface="+mj-lt"/>
              </a:rPr>
              <a:t>args</a:t>
            </a:r>
            <a:r>
              <a:rPr lang="en-IN" sz="2000">
                <a:latin typeface="+mj-lt"/>
              </a:rPr>
              <a:t>) {</a:t>
            </a:r>
          </a:p>
          <a:p>
            <a:r>
              <a:rPr lang="en-IN" sz="2000">
                <a:latin typeface="+mj-lt"/>
              </a:rPr>
              <a:t>        // Create two Person objects</a:t>
            </a:r>
          </a:p>
          <a:p>
            <a:r>
              <a:rPr lang="en-IN" sz="2000">
                <a:latin typeface="+mj-lt"/>
              </a:rPr>
              <a:t>        Person person1 = new Person();</a:t>
            </a:r>
          </a:p>
          <a:p>
            <a:r>
              <a:rPr lang="en-IN" sz="2000">
                <a:latin typeface="+mj-lt"/>
              </a:rPr>
              <a:t>        Person person2 = new Person();</a:t>
            </a:r>
          </a:p>
          <a:p>
            <a:r>
              <a:rPr lang="en-IN" sz="2000">
                <a:latin typeface="+mj-lt"/>
              </a:rPr>
              <a:t>        // Set values for the fields</a:t>
            </a:r>
          </a:p>
          <a:p>
            <a:r>
              <a:rPr lang="en-IN" sz="2000">
                <a:latin typeface="+mj-lt"/>
              </a:rPr>
              <a:t>        person1.name = "Alice";</a:t>
            </a:r>
          </a:p>
          <a:p>
            <a:r>
              <a:rPr lang="en-IN" sz="2000">
                <a:latin typeface="+mj-lt"/>
              </a:rPr>
              <a:t>        person1.age = 25;</a:t>
            </a:r>
          </a:p>
          <a:p>
            <a:r>
              <a:rPr lang="en-IN" sz="2000">
                <a:latin typeface="+mj-lt"/>
              </a:rPr>
              <a:t>        person2.name = "Bob";</a:t>
            </a:r>
          </a:p>
          <a:p>
            <a:r>
              <a:rPr lang="en-IN" sz="2000">
                <a:latin typeface="+mj-lt"/>
              </a:rPr>
              <a:t>        person2.age = 30;</a:t>
            </a:r>
          </a:p>
          <a:p>
            <a:r>
              <a:rPr lang="en-IN" sz="2000">
                <a:latin typeface="+mj-lt"/>
              </a:rPr>
              <a:t>        person1.sayHello(); // Output: Hello, my name is Alice and I am 25 years old.</a:t>
            </a:r>
          </a:p>
          <a:p>
            <a:r>
              <a:rPr lang="en-IN" sz="2000">
                <a:latin typeface="+mj-lt"/>
              </a:rPr>
              <a:t>        person2.sayHello(); // Output: Hello, my name is Bob and I am 30 years old.</a:t>
            </a:r>
          </a:p>
          <a:p>
            <a:r>
              <a:rPr lang="en-IN" sz="2000">
                <a:latin typeface="+mj-lt"/>
              </a:rPr>
              <a:t>    }</a:t>
            </a:r>
          </a:p>
          <a:p>
            <a:r>
              <a:rPr lang="en-IN" sz="2000">
                <a:latin typeface="+mj-lt"/>
              </a:rPr>
              <a:t>}</a:t>
            </a:r>
          </a:p>
        </p:txBody>
      </p:sp>
    </p:spTree>
    <p:extLst>
      <p:ext uri="{BB962C8B-B14F-4D97-AF65-F5344CB8AC3E}">
        <p14:creationId xmlns:p14="http://schemas.microsoft.com/office/powerpoint/2010/main" val="2628179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1575F-C6AD-597C-F06B-8A6D167F3397}"/>
              </a:ext>
            </a:extLst>
          </p:cNvPr>
          <p:cNvSpPr>
            <a:spLocks noGrp="1"/>
          </p:cNvSpPr>
          <p:nvPr>
            <p:ph type="title"/>
          </p:nvPr>
        </p:nvSpPr>
        <p:spPr>
          <a:xfrm>
            <a:off x="438539" y="345233"/>
            <a:ext cx="9119461" cy="1494358"/>
          </a:xfrm>
        </p:spPr>
        <p:txBody>
          <a:bodyPr/>
          <a:lstStyle/>
          <a:p>
            <a:r>
              <a:rPr lang="en-IN" b="0" i="0">
                <a:solidFill>
                  <a:schemeClr val="accent2">
                    <a:lumMod val="75000"/>
                  </a:schemeClr>
                </a:solidFill>
                <a:effectLst/>
                <a:latin typeface="Söhne"/>
              </a:rPr>
              <a:t>Object-Oriented Programming (OOP) Concepts:</a:t>
            </a:r>
            <a:endParaRPr lang="en-IN">
              <a:solidFill>
                <a:schemeClr val="accent2">
                  <a:lumMod val="75000"/>
                </a:schemeClr>
              </a:solidFill>
            </a:endParaRPr>
          </a:p>
        </p:txBody>
      </p:sp>
      <p:sp>
        <p:nvSpPr>
          <p:cNvPr id="3" name="Text Placeholder 2">
            <a:extLst>
              <a:ext uri="{FF2B5EF4-FFF2-40B4-BE49-F238E27FC236}">
                <a16:creationId xmlns:a16="http://schemas.microsoft.com/office/drawing/2014/main" id="{C5A708B1-44BE-C4EC-4039-C4DDA78E74D0}"/>
              </a:ext>
            </a:extLst>
          </p:cNvPr>
          <p:cNvSpPr>
            <a:spLocks noGrp="1"/>
          </p:cNvSpPr>
          <p:nvPr>
            <p:ph type="body" sz="half" idx="2"/>
          </p:nvPr>
        </p:nvSpPr>
        <p:spPr>
          <a:xfrm>
            <a:off x="746543" y="2641121"/>
            <a:ext cx="4572000" cy="4070729"/>
          </a:xfrm>
        </p:spPr>
        <p:txBody>
          <a:bodyPr/>
          <a:lstStyle/>
          <a:p>
            <a:pPr marL="342900" indent="-342900">
              <a:buAutoNum type="arabicPeriod"/>
            </a:pPr>
            <a:r>
              <a:rPr lang="en-US" sz="3600">
                <a:latin typeface="+mj-lt"/>
              </a:rPr>
              <a:t>Encapsulation</a:t>
            </a:r>
          </a:p>
          <a:p>
            <a:pPr marL="342900" indent="-342900">
              <a:buAutoNum type="arabicPeriod"/>
            </a:pPr>
            <a:r>
              <a:rPr lang="en-US" sz="3600">
                <a:latin typeface="+mj-lt"/>
              </a:rPr>
              <a:t>Abstraction</a:t>
            </a:r>
          </a:p>
          <a:p>
            <a:pPr marL="342900" indent="-342900">
              <a:buAutoNum type="arabicPeriod"/>
            </a:pPr>
            <a:r>
              <a:rPr lang="en-US" sz="3600">
                <a:latin typeface="+mj-lt"/>
              </a:rPr>
              <a:t>Inheritance</a:t>
            </a:r>
          </a:p>
          <a:p>
            <a:pPr marL="342900" indent="-342900">
              <a:buAutoNum type="arabicPeriod"/>
            </a:pPr>
            <a:r>
              <a:rPr lang="en-US" sz="3600">
                <a:latin typeface="+mj-lt"/>
              </a:rPr>
              <a:t>Polymorphism</a:t>
            </a:r>
          </a:p>
          <a:p>
            <a:pPr marL="342900" indent="-342900">
              <a:buAutoNum type="arabicPeriod"/>
            </a:pPr>
            <a:endParaRPr lang="en-IN"/>
          </a:p>
        </p:txBody>
      </p:sp>
      <p:sp>
        <p:nvSpPr>
          <p:cNvPr id="5" name="Date Placeholder 4">
            <a:extLst>
              <a:ext uri="{FF2B5EF4-FFF2-40B4-BE49-F238E27FC236}">
                <a16:creationId xmlns:a16="http://schemas.microsoft.com/office/drawing/2014/main" id="{F0775CA8-6AA6-145E-B56A-2A379AFDE9FC}"/>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066BCEDE-CF35-A989-F731-58A85F1473DE}"/>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A439C483-95DB-09AB-7BE9-67A3BA4449E2}"/>
              </a:ext>
            </a:extLst>
          </p:cNvPr>
          <p:cNvSpPr>
            <a:spLocks noGrp="1"/>
          </p:cNvSpPr>
          <p:nvPr>
            <p:ph type="sldNum" sz="quarter" idx="12"/>
          </p:nvPr>
        </p:nvSpPr>
        <p:spPr/>
        <p:txBody>
          <a:bodyPr/>
          <a:lstStyle/>
          <a:p>
            <a:fld id="{58FB4751-880F-D840-AAA9-3A15815CC996}" type="slidenum">
              <a:rPr lang="en-US" smtClean="0"/>
              <a:t>34</a:t>
            </a:fld>
            <a:endParaRPr lang="en-US"/>
          </a:p>
        </p:txBody>
      </p:sp>
      <p:pic>
        <p:nvPicPr>
          <p:cNvPr id="13314" name="Picture 2" descr="Using OOP concepts to write high-performance Java code (2023) · Raygun Blog">
            <a:extLst>
              <a:ext uri="{FF2B5EF4-FFF2-40B4-BE49-F238E27FC236}">
                <a16:creationId xmlns:a16="http://schemas.microsoft.com/office/drawing/2014/main" id="{0F6ED57E-8261-9AC9-FA6B-D83050EFCE51}"/>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2516" t="-32194" r="-7327" b="-1987"/>
          <a:stretch/>
        </p:blipFill>
        <p:spPr bwMode="auto">
          <a:xfrm>
            <a:off x="6923315" y="-46038"/>
            <a:ext cx="5268686" cy="6297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211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D9480-8FFE-0624-0F8D-308E098E962A}"/>
              </a:ext>
            </a:extLst>
          </p:cNvPr>
          <p:cNvSpPr>
            <a:spLocks noGrp="1"/>
          </p:cNvSpPr>
          <p:nvPr>
            <p:ph type="title"/>
          </p:nvPr>
        </p:nvSpPr>
        <p:spPr/>
        <p:txBody>
          <a:bodyPr/>
          <a:lstStyle/>
          <a:p>
            <a:r>
              <a:rPr lang="en-US"/>
              <a:t>1. Encapsulation:</a:t>
            </a:r>
            <a:endParaRPr lang="en-IN"/>
          </a:p>
        </p:txBody>
      </p:sp>
      <p:sp>
        <p:nvSpPr>
          <p:cNvPr id="5" name="Date Placeholder 4">
            <a:extLst>
              <a:ext uri="{FF2B5EF4-FFF2-40B4-BE49-F238E27FC236}">
                <a16:creationId xmlns:a16="http://schemas.microsoft.com/office/drawing/2014/main" id="{D1750F71-7C46-DA0A-F1DC-B2DEF8312C79}"/>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F44102FA-403D-F3C5-2885-36CB71F2B18D}"/>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B7295E4A-D9F2-ABF5-3D37-9890A2B0F52F}"/>
              </a:ext>
            </a:extLst>
          </p:cNvPr>
          <p:cNvSpPr>
            <a:spLocks noGrp="1"/>
          </p:cNvSpPr>
          <p:nvPr>
            <p:ph type="sldNum" sz="quarter" idx="12"/>
          </p:nvPr>
        </p:nvSpPr>
        <p:spPr/>
        <p:txBody>
          <a:bodyPr/>
          <a:lstStyle/>
          <a:p>
            <a:fld id="{58FB4751-880F-D840-AAA9-3A15815CC996}" type="slidenum">
              <a:rPr lang="en-US" smtClean="0"/>
              <a:t>35</a:t>
            </a:fld>
            <a:endParaRPr lang="en-US"/>
          </a:p>
        </p:txBody>
      </p:sp>
      <p:pic>
        <p:nvPicPr>
          <p:cNvPr id="14338" name="Picture 2" descr="What is the concept of encapsulation in Java? What is an example? - Quora">
            <a:extLst>
              <a:ext uri="{FF2B5EF4-FFF2-40B4-BE49-F238E27FC236}">
                <a16:creationId xmlns:a16="http://schemas.microsoft.com/office/drawing/2014/main" id="{FB34616E-9D54-C570-9B5D-8DC321AA2EF4}"/>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1950" t="4403" r="7199" b="6481"/>
          <a:stretch/>
        </p:blipFill>
        <p:spPr bwMode="auto">
          <a:xfrm>
            <a:off x="6096000" y="2003655"/>
            <a:ext cx="5810358" cy="320973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1FDE14CC-7957-4B09-4739-215BD82DF708}"/>
              </a:ext>
            </a:extLst>
          </p:cNvPr>
          <p:cNvSpPr>
            <a:spLocks noGrp="1" noChangeArrowheads="1"/>
          </p:cNvSpPr>
          <p:nvPr>
            <p:ph type="body" sz="half" idx="2"/>
          </p:nvPr>
        </p:nvSpPr>
        <p:spPr bwMode="auto">
          <a:xfrm>
            <a:off x="464104" y="2003655"/>
            <a:ext cx="5154105" cy="353943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374151"/>
                </a:solidFill>
                <a:effectLst/>
                <a:latin typeface="Söhne"/>
              </a:rPr>
              <a:t>Encapsulation is the concept of bundling data (attributes) and methods (functions) that operate on that data into a single unit, known as a class. Access modifiers like </a:t>
            </a:r>
            <a:r>
              <a:rPr kumimoji="0" lang="en-US" altLang="en-US" sz="2800" b="1" i="0" u="none" strike="noStrike" cap="none" normalizeH="0" baseline="0">
                <a:ln>
                  <a:noFill/>
                </a:ln>
                <a:solidFill>
                  <a:schemeClr val="tx1"/>
                </a:solidFill>
                <a:effectLst/>
                <a:latin typeface="Söhne Mono"/>
              </a:rPr>
              <a:t>private</a:t>
            </a:r>
            <a:r>
              <a:rPr kumimoji="0" lang="en-US" altLang="en-US" sz="2800" b="0" i="0" u="none" strike="noStrike" cap="none" normalizeH="0" baseline="0">
                <a:ln>
                  <a:noFill/>
                </a:ln>
                <a:solidFill>
                  <a:srgbClr val="374151"/>
                </a:solidFill>
                <a:effectLst/>
                <a:latin typeface="Söhne"/>
              </a:rPr>
              <a:t>, </a:t>
            </a:r>
            <a:r>
              <a:rPr kumimoji="0" lang="en-US" altLang="en-US" sz="2800" b="1" i="0" u="none" strike="noStrike" cap="none" normalizeH="0" baseline="0">
                <a:ln>
                  <a:noFill/>
                </a:ln>
                <a:solidFill>
                  <a:schemeClr val="tx1"/>
                </a:solidFill>
                <a:effectLst/>
                <a:latin typeface="Söhne Mono"/>
              </a:rPr>
              <a:t>public</a:t>
            </a:r>
            <a:r>
              <a:rPr kumimoji="0" lang="en-US" altLang="en-US" sz="2800" b="0" i="0" u="none" strike="noStrike" cap="none" normalizeH="0" baseline="0">
                <a:ln>
                  <a:noFill/>
                </a:ln>
                <a:solidFill>
                  <a:srgbClr val="374151"/>
                </a:solidFill>
                <a:effectLst/>
                <a:latin typeface="Söhne"/>
              </a:rPr>
              <a:t>, and </a:t>
            </a:r>
            <a:r>
              <a:rPr kumimoji="0" lang="en-US" altLang="en-US" sz="2800" b="1" i="0" u="none" strike="noStrike" cap="none" normalizeH="0" baseline="0">
                <a:ln>
                  <a:noFill/>
                </a:ln>
                <a:solidFill>
                  <a:schemeClr val="tx1"/>
                </a:solidFill>
                <a:effectLst/>
                <a:latin typeface="Söhne Mono"/>
              </a:rPr>
              <a:t>protected</a:t>
            </a:r>
            <a:r>
              <a:rPr kumimoji="0" lang="en-US" altLang="en-US" sz="2800" b="0" i="0" u="none" strike="noStrike" cap="none" normalizeH="0" baseline="0">
                <a:ln>
                  <a:noFill/>
                </a:ln>
                <a:solidFill>
                  <a:srgbClr val="374151"/>
                </a:solidFill>
                <a:effectLst/>
                <a:latin typeface="Söhne"/>
              </a:rPr>
              <a:t> are used to control access to class members.</a:t>
            </a:r>
            <a:r>
              <a:rPr kumimoji="0" lang="en-US" altLang="en-US" sz="2800" b="0" i="0" u="none" strike="noStrike" cap="none" normalizeH="0" baseline="0">
                <a:ln>
                  <a:noFill/>
                </a:ln>
                <a:solidFill>
                  <a:schemeClr val="tx1"/>
                </a:solidFill>
                <a:effectLst/>
              </a:rPr>
              <a:t>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0271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5BD7A-A24D-FC2E-C160-BC54D7EF367A}"/>
              </a:ext>
            </a:extLst>
          </p:cNvPr>
          <p:cNvSpPr>
            <a:spLocks noGrp="1"/>
          </p:cNvSpPr>
          <p:nvPr>
            <p:ph type="title"/>
          </p:nvPr>
        </p:nvSpPr>
        <p:spPr>
          <a:xfrm>
            <a:off x="240168" y="162944"/>
            <a:ext cx="7239399" cy="676656"/>
          </a:xfrm>
        </p:spPr>
        <p:txBody>
          <a:bodyPr/>
          <a:lstStyle/>
          <a:p>
            <a:r>
              <a:rPr lang="en-US"/>
              <a:t>Encapsulation Example:</a:t>
            </a:r>
            <a:endParaRPr lang="en-IN"/>
          </a:p>
        </p:txBody>
      </p:sp>
      <p:sp>
        <p:nvSpPr>
          <p:cNvPr id="3" name="Text Placeholder 2">
            <a:extLst>
              <a:ext uri="{FF2B5EF4-FFF2-40B4-BE49-F238E27FC236}">
                <a16:creationId xmlns:a16="http://schemas.microsoft.com/office/drawing/2014/main" id="{71A791CF-E8BC-29A8-ABD1-23B5008C2960}"/>
              </a:ext>
            </a:extLst>
          </p:cNvPr>
          <p:cNvSpPr>
            <a:spLocks noGrp="1"/>
          </p:cNvSpPr>
          <p:nvPr>
            <p:ph type="body" sz="half" idx="2"/>
          </p:nvPr>
        </p:nvSpPr>
        <p:spPr>
          <a:xfrm>
            <a:off x="365760" y="1262805"/>
            <a:ext cx="8569918" cy="5357451"/>
          </a:xfrm>
        </p:spPr>
        <p:txBody>
          <a:bodyPr>
            <a:normAutofit fontScale="47500" lnSpcReduction="20000"/>
          </a:bodyPr>
          <a:lstStyle/>
          <a:p>
            <a:r>
              <a:rPr lang="en-IN" sz="3600">
                <a:latin typeface="+mj-lt"/>
              </a:rPr>
              <a:t>class Student {</a:t>
            </a:r>
          </a:p>
          <a:p>
            <a:r>
              <a:rPr lang="en-IN" sz="3600">
                <a:latin typeface="+mj-lt"/>
              </a:rPr>
              <a:t>    private String name;</a:t>
            </a:r>
          </a:p>
          <a:p>
            <a:r>
              <a:rPr lang="en-IN" sz="3600">
                <a:latin typeface="+mj-lt"/>
              </a:rPr>
              <a:t>    private int age;</a:t>
            </a:r>
          </a:p>
          <a:p>
            <a:r>
              <a:rPr lang="en-IN" sz="3600">
                <a:latin typeface="+mj-lt"/>
              </a:rPr>
              <a:t>    </a:t>
            </a:r>
          </a:p>
          <a:p>
            <a:r>
              <a:rPr lang="en-IN" sz="3600">
                <a:latin typeface="+mj-lt"/>
              </a:rPr>
              <a:t>    public void </a:t>
            </a:r>
            <a:r>
              <a:rPr lang="en-IN" sz="3600" err="1">
                <a:latin typeface="+mj-lt"/>
              </a:rPr>
              <a:t>setName</a:t>
            </a:r>
            <a:r>
              <a:rPr lang="en-IN" sz="3600">
                <a:latin typeface="+mj-lt"/>
              </a:rPr>
              <a:t>(String name) {</a:t>
            </a:r>
          </a:p>
          <a:p>
            <a:r>
              <a:rPr lang="en-IN" sz="3600">
                <a:latin typeface="+mj-lt"/>
              </a:rPr>
              <a:t>        this.name = name;</a:t>
            </a:r>
          </a:p>
          <a:p>
            <a:r>
              <a:rPr lang="en-IN" sz="3600">
                <a:latin typeface="+mj-lt"/>
              </a:rPr>
              <a:t>    }</a:t>
            </a:r>
          </a:p>
          <a:p>
            <a:r>
              <a:rPr lang="en-IN" sz="3600">
                <a:latin typeface="+mj-lt"/>
              </a:rPr>
              <a:t>    </a:t>
            </a:r>
          </a:p>
          <a:p>
            <a:r>
              <a:rPr lang="en-IN" sz="3600">
                <a:latin typeface="+mj-lt"/>
              </a:rPr>
              <a:t>    public String </a:t>
            </a:r>
            <a:r>
              <a:rPr lang="en-IN" sz="3600" err="1">
                <a:latin typeface="+mj-lt"/>
              </a:rPr>
              <a:t>getName</a:t>
            </a:r>
            <a:r>
              <a:rPr lang="en-IN" sz="3600">
                <a:latin typeface="+mj-lt"/>
              </a:rPr>
              <a:t>() {</a:t>
            </a:r>
          </a:p>
          <a:p>
            <a:r>
              <a:rPr lang="en-IN" sz="3600">
                <a:latin typeface="+mj-lt"/>
              </a:rPr>
              <a:t>        return name;</a:t>
            </a:r>
          </a:p>
          <a:p>
            <a:r>
              <a:rPr lang="en-IN" sz="3600">
                <a:latin typeface="+mj-lt"/>
              </a:rPr>
              <a:t>    }</a:t>
            </a:r>
          </a:p>
          <a:p>
            <a:r>
              <a:rPr lang="en-IN" sz="3600">
                <a:latin typeface="+mj-lt"/>
              </a:rPr>
              <a:t>}</a:t>
            </a:r>
          </a:p>
          <a:p>
            <a:endParaRPr lang="en-IN" sz="3600">
              <a:latin typeface="+mj-lt"/>
            </a:endParaRPr>
          </a:p>
          <a:p>
            <a:r>
              <a:rPr lang="en-IN" sz="3600">
                <a:latin typeface="+mj-lt"/>
              </a:rPr>
              <a:t>public class Main {</a:t>
            </a:r>
          </a:p>
          <a:p>
            <a:r>
              <a:rPr lang="en-IN" sz="3600">
                <a:latin typeface="+mj-lt"/>
              </a:rPr>
              <a:t>    public static void main(String[] </a:t>
            </a:r>
            <a:r>
              <a:rPr lang="en-IN" sz="3600" err="1">
                <a:latin typeface="+mj-lt"/>
              </a:rPr>
              <a:t>args</a:t>
            </a:r>
            <a:r>
              <a:rPr lang="en-IN" sz="3600">
                <a:latin typeface="+mj-lt"/>
              </a:rPr>
              <a:t>) {</a:t>
            </a:r>
          </a:p>
          <a:p>
            <a:r>
              <a:rPr lang="en-IN" sz="3600">
                <a:latin typeface="+mj-lt"/>
              </a:rPr>
              <a:t>        Student student1 = new Student();</a:t>
            </a:r>
          </a:p>
          <a:p>
            <a:r>
              <a:rPr lang="en-IN" sz="3600">
                <a:latin typeface="+mj-lt"/>
              </a:rPr>
              <a:t>        student1.setName("Alice");</a:t>
            </a:r>
          </a:p>
          <a:p>
            <a:r>
              <a:rPr lang="en-IN" sz="3600">
                <a:latin typeface="+mj-lt"/>
              </a:rPr>
              <a:t>        </a:t>
            </a:r>
          </a:p>
          <a:p>
            <a:r>
              <a:rPr lang="en-IN" sz="3600">
                <a:latin typeface="+mj-lt"/>
              </a:rPr>
              <a:t>        // Accessing the name using a getter method</a:t>
            </a:r>
          </a:p>
          <a:p>
            <a:r>
              <a:rPr lang="en-IN" sz="3600">
                <a:latin typeface="+mj-lt"/>
              </a:rPr>
              <a:t>        String </a:t>
            </a:r>
            <a:r>
              <a:rPr lang="en-IN" sz="3600" err="1">
                <a:latin typeface="+mj-lt"/>
              </a:rPr>
              <a:t>studentName</a:t>
            </a:r>
            <a:r>
              <a:rPr lang="en-IN" sz="3600">
                <a:latin typeface="+mj-lt"/>
              </a:rPr>
              <a:t> = student1.getName();</a:t>
            </a:r>
          </a:p>
          <a:p>
            <a:r>
              <a:rPr lang="en-IN" sz="3600">
                <a:latin typeface="+mj-lt"/>
              </a:rPr>
              <a:t>        </a:t>
            </a:r>
            <a:r>
              <a:rPr lang="en-IN" sz="3600" err="1">
                <a:latin typeface="+mj-lt"/>
              </a:rPr>
              <a:t>System.out.println</a:t>
            </a:r>
            <a:r>
              <a:rPr lang="en-IN" sz="3600">
                <a:latin typeface="+mj-lt"/>
              </a:rPr>
              <a:t>("Student name: " + </a:t>
            </a:r>
            <a:r>
              <a:rPr lang="en-IN" sz="3600" err="1">
                <a:latin typeface="+mj-lt"/>
              </a:rPr>
              <a:t>studentName</a:t>
            </a:r>
            <a:r>
              <a:rPr lang="en-IN" sz="3600">
                <a:latin typeface="+mj-lt"/>
              </a:rPr>
              <a:t>); // Output: Student name: Alice</a:t>
            </a:r>
          </a:p>
          <a:p>
            <a:r>
              <a:rPr lang="en-IN" sz="3600">
                <a:latin typeface="+mj-lt"/>
              </a:rPr>
              <a:t>    }</a:t>
            </a:r>
          </a:p>
          <a:p>
            <a:r>
              <a:rPr lang="en-IN" sz="3600">
                <a:latin typeface="+mj-lt"/>
              </a:rPr>
              <a:t>}</a:t>
            </a:r>
          </a:p>
          <a:p>
            <a:endParaRPr lang="en-IN"/>
          </a:p>
        </p:txBody>
      </p:sp>
      <p:sp>
        <p:nvSpPr>
          <p:cNvPr id="4" name="Picture Placeholder 3">
            <a:extLst>
              <a:ext uri="{FF2B5EF4-FFF2-40B4-BE49-F238E27FC236}">
                <a16:creationId xmlns:a16="http://schemas.microsoft.com/office/drawing/2014/main" id="{BABDADB0-DBA4-1DB8-3CB7-8AF65CEEEBA8}"/>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7F06ED1D-EBD2-7398-A1B3-138428D7F9EF}"/>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3784E71A-43F2-C96A-4349-459D0A7E15F1}"/>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4CD337DE-1408-CA14-9B83-6FB2EE019536}"/>
              </a:ext>
            </a:extLst>
          </p:cNvPr>
          <p:cNvSpPr>
            <a:spLocks noGrp="1"/>
          </p:cNvSpPr>
          <p:nvPr>
            <p:ph type="sldNum" sz="quarter" idx="12"/>
          </p:nvPr>
        </p:nvSpPr>
        <p:spPr/>
        <p:txBody>
          <a:bodyPr/>
          <a:lstStyle/>
          <a:p>
            <a:fld id="{58FB4751-880F-D840-AAA9-3A15815CC996}" type="slidenum">
              <a:rPr lang="en-US" smtClean="0"/>
              <a:t>36</a:t>
            </a:fld>
            <a:endParaRPr lang="en-US"/>
          </a:p>
        </p:txBody>
      </p:sp>
    </p:spTree>
    <p:extLst>
      <p:ext uri="{BB962C8B-B14F-4D97-AF65-F5344CB8AC3E}">
        <p14:creationId xmlns:p14="http://schemas.microsoft.com/office/powerpoint/2010/main" val="7940611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4C62B-27EC-AC26-3AF8-0D2DF97C423D}"/>
              </a:ext>
            </a:extLst>
          </p:cNvPr>
          <p:cNvSpPr>
            <a:spLocks noGrp="1"/>
          </p:cNvSpPr>
          <p:nvPr>
            <p:ph type="title"/>
          </p:nvPr>
        </p:nvSpPr>
        <p:spPr/>
        <p:txBody>
          <a:bodyPr/>
          <a:lstStyle/>
          <a:p>
            <a:r>
              <a:rPr lang="en-US"/>
              <a:t>2. Abstraction:</a:t>
            </a:r>
            <a:endParaRPr lang="en-IN"/>
          </a:p>
        </p:txBody>
      </p:sp>
      <p:sp>
        <p:nvSpPr>
          <p:cNvPr id="3" name="Text Placeholder 2">
            <a:extLst>
              <a:ext uri="{FF2B5EF4-FFF2-40B4-BE49-F238E27FC236}">
                <a16:creationId xmlns:a16="http://schemas.microsoft.com/office/drawing/2014/main" id="{99005A61-A1EC-02B0-ED6A-CA58C8E5A1FD}"/>
              </a:ext>
            </a:extLst>
          </p:cNvPr>
          <p:cNvSpPr>
            <a:spLocks noGrp="1"/>
          </p:cNvSpPr>
          <p:nvPr>
            <p:ph type="body" sz="half" idx="2"/>
          </p:nvPr>
        </p:nvSpPr>
        <p:spPr/>
        <p:txBody>
          <a:bodyPr>
            <a:normAutofit/>
          </a:bodyPr>
          <a:lstStyle/>
          <a:p>
            <a:r>
              <a:rPr lang="en-US" sz="2400" b="1" i="0">
                <a:effectLst/>
                <a:latin typeface="Söhne"/>
              </a:rPr>
              <a:t>Abstraction</a:t>
            </a:r>
            <a:r>
              <a:rPr lang="en-US" sz="2400" b="0" i="0">
                <a:solidFill>
                  <a:srgbClr val="374151"/>
                </a:solidFill>
                <a:effectLst/>
                <a:latin typeface="Söhne"/>
              </a:rPr>
              <a:t> is one of the fundamental principles of object-oriented programming (OOP). It refers to the concept of hiding the complex implementation details of an object and showing only the necessary features of that object. In Java, abstraction is achieved through the use of abstract classes and interfaces.</a:t>
            </a:r>
            <a:endParaRPr lang="en-IN" sz="2400"/>
          </a:p>
        </p:txBody>
      </p:sp>
      <p:sp>
        <p:nvSpPr>
          <p:cNvPr id="5" name="Date Placeholder 4">
            <a:extLst>
              <a:ext uri="{FF2B5EF4-FFF2-40B4-BE49-F238E27FC236}">
                <a16:creationId xmlns:a16="http://schemas.microsoft.com/office/drawing/2014/main" id="{10C9A24A-DCC1-83A1-2C22-4A734F93945B}"/>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625AA209-A323-4D61-5D8E-2DE030FC9345}"/>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196EE6FB-EFF3-0FB5-F87E-CD764989CEF6}"/>
              </a:ext>
            </a:extLst>
          </p:cNvPr>
          <p:cNvSpPr>
            <a:spLocks noGrp="1"/>
          </p:cNvSpPr>
          <p:nvPr>
            <p:ph type="sldNum" sz="quarter" idx="12"/>
          </p:nvPr>
        </p:nvSpPr>
        <p:spPr/>
        <p:txBody>
          <a:bodyPr/>
          <a:lstStyle/>
          <a:p>
            <a:fld id="{58FB4751-880F-D840-AAA9-3A15815CC996}" type="slidenum">
              <a:rPr lang="en-US" smtClean="0"/>
              <a:t>37</a:t>
            </a:fld>
            <a:endParaRPr lang="en-US"/>
          </a:p>
        </p:txBody>
      </p:sp>
      <p:pic>
        <p:nvPicPr>
          <p:cNvPr id="15362" name="Picture 2" descr="Object Oriented Programming | OOP Principles Explained With Example.">
            <a:extLst>
              <a:ext uri="{FF2B5EF4-FFF2-40B4-BE49-F238E27FC236}">
                <a16:creationId xmlns:a16="http://schemas.microsoft.com/office/drawing/2014/main" id="{7551232A-785C-BC1F-5424-D8A0219987B2}"/>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5035" t="-46339" r="-11161" b="-18775"/>
          <a:stretch/>
        </p:blipFill>
        <p:spPr bwMode="auto">
          <a:xfrm>
            <a:off x="7620000" y="0"/>
            <a:ext cx="4572000" cy="6316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4773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97F96-7549-21EF-B081-2F1F5142EB9F}"/>
              </a:ext>
            </a:extLst>
          </p:cNvPr>
          <p:cNvSpPr>
            <a:spLocks noGrp="1"/>
          </p:cNvSpPr>
          <p:nvPr>
            <p:ph type="title"/>
          </p:nvPr>
        </p:nvSpPr>
        <p:spPr>
          <a:xfrm>
            <a:off x="445442" y="162944"/>
            <a:ext cx="6502620" cy="676656"/>
          </a:xfrm>
        </p:spPr>
        <p:txBody>
          <a:bodyPr/>
          <a:lstStyle/>
          <a:p>
            <a:r>
              <a:rPr lang="en-US"/>
              <a:t>Abstraction Example:</a:t>
            </a:r>
            <a:endParaRPr lang="en-IN"/>
          </a:p>
        </p:txBody>
      </p:sp>
      <p:sp>
        <p:nvSpPr>
          <p:cNvPr id="3" name="Text Placeholder 2">
            <a:extLst>
              <a:ext uri="{FF2B5EF4-FFF2-40B4-BE49-F238E27FC236}">
                <a16:creationId xmlns:a16="http://schemas.microsoft.com/office/drawing/2014/main" id="{AF6AD837-1011-2ACB-9341-B4BA6DC26A6A}"/>
              </a:ext>
            </a:extLst>
          </p:cNvPr>
          <p:cNvSpPr>
            <a:spLocks noGrp="1"/>
          </p:cNvSpPr>
          <p:nvPr>
            <p:ph type="body" sz="half" idx="2"/>
          </p:nvPr>
        </p:nvSpPr>
        <p:spPr>
          <a:xfrm>
            <a:off x="531105" y="839599"/>
            <a:ext cx="10609646" cy="6121038"/>
          </a:xfrm>
        </p:spPr>
        <p:txBody>
          <a:bodyPr>
            <a:normAutofit fontScale="25000" lnSpcReduction="20000"/>
          </a:bodyPr>
          <a:lstStyle/>
          <a:p>
            <a:r>
              <a:rPr lang="en-IN" sz="8000">
                <a:latin typeface="+mj-lt"/>
              </a:rPr>
              <a:t>// Abstract class</a:t>
            </a:r>
          </a:p>
          <a:p>
            <a:r>
              <a:rPr lang="en-IN" sz="8000">
                <a:latin typeface="+mj-lt"/>
              </a:rPr>
              <a:t>abstract class Shape {</a:t>
            </a:r>
          </a:p>
          <a:p>
            <a:r>
              <a:rPr lang="en-IN" sz="8000">
                <a:latin typeface="+mj-lt"/>
              </a:rPr>
              <a:t>    // Abstract method (no implementation)</a:t>
            </a:r>
          </a:p>
          <a:p>
            <a:r>
              <a:rPr lang="en-IN" sz="8000">
                <a:latin typeface="+mj-lt"/>
              </a:rPr>
              <a:t>    abstract void draw();</a:t>
            </a:r>
          </a:p>
          <a:p>
            <a:r>
              <a:rPr lang="en-IN" sz="8000">
                <a:latin typeface="+mj-lt"/>
              </a:rPr>
              <a:t>    void resize() {</a:t>
            </a:r>
          </a:p>
          <a:p>
            <a:r>
              <a:rPr lang="en-IN" sz="8000">
                <a:latin typeface="+mj-lt"/>
              </a:rPr>
              <a:t>        </a:t>
            </a:r>
            <a:r>
              <a:rPr lang="en-IN" sz="8000" err="1">
                <a:latin typeface="+mj-lt"/>
              </a:rPr>
              <a:t>System.out.println</a:t>
            </a:r>
            <a:r>
              <a:rPr lang="en-IN" sz="8000">
                <a:latin typeface="+mj-lt"/>
              </a:rPr>
              <a:t>("Resizing the shape");</a:t>
            </a:r>
          </a:p>
          <a:p>
            <a:r>
              <a:rPr lang="en-IN" sz="8000">
                <a:latin typeface="+mj-lt"/>
              </a:rPr>
              <a:t>    }</a:t>
            </a:r>
          </a:p>
          <a:p>
            <a:r>
              <a:rPr lang="en-IN" sz="8000">
                <a:latin typeface="+mj-lt"/>
              </a:rPr>
              <a:t>}</a:t>
            </a:r>
          </a:p>
          <a:p>
            <a:r>
              <a:rPr lang="en-IN" sz="8000">
                <a:latin typeface="+mj-lt"/>
              </a:rPr>
              <a:t>// Concrete subclass</a:t>
            </a:r>
          </a:p>
          <a:p>
            <a:r>
              <a:rPr lang="en-IN" sz="8000">
                <a:latin typeface="+mj-lt"/>
              </a:rPr>
              <a:t>class Circle extends Shape {</a:t>
            </a:r>
          </a:p>
          <a:p>
            <a:r>
              <a:rPr lang="en-IN" sz="8000">
                <a:latin typeface="+mj-lt"/>
              </a:rPr>
              <a:t>    // Implementing the abstract method</a:t>
            </a:r>
          </a:p>
          <a:p>
            <a:r>
              <a:rPr lang="en-IN" sz="8000">
                <a:latin typeface="+mj-lt"/>
              </a:rPr>
              <a:t>    void draw() {</a:t>
            </a:r>
          </a:p>
          <a:p>
            <a:r>
              <a:rPr lang="en-IN" sz="8000">
                <a:latin typeface="+mj-lt"/>
              </a:rPr>
              <a:t>        </a:t>
            </a:r>
            <a:r>
              <a:rPr lang="en-IN" sz="8000" err="1">
                <a:latin typeface="+mj-lt"/>
              </a:rPr>
              <a:t>System.out.println</a:t>
            </a:r>
            <a:r>
              <a:rPr lang="en-IN" sz="8000">
                <a:latin typeface="+mj-lt"/>
              </a:rPr>
              <a:t>("Drawing a circle");</a:t>
            </a:r>
          </a:p>
          <a:p>
            <a:r>
              <a:rPr lang="en-IN" sz="8000">
                <a:latin typeface="+mj-lt"/>
              </a:rPr>
              <a:t>    }</a:t>
            </a:r>
          </a:p>
          <a:p>
            <a:r>
              <a:rPr lang="en-IN" sz="8000">
                <a:latin typeface="+mj-lt"/>
              </a:rPr>
              <a:t>}</a:t>
            </a:r>
          </a:p>
          <a:p>
            <a:r>
              <a:rPr lang="en-IN" sz="8000">
                <a:latin typeface="+mj-lt"/>
              </a:rPr>
              <a:t>public class Main {</a:t>
            </a:r>
          </a:p>
          <a:p>
            <a:r>
              <a:rPr lang="en-IN" sz="8000">
                <a:latin typeface="+mj-lt"/>
              </a:rPr>
              <a:t>    public static void main(String[] </a:t>
            </a:r>
            <a:r>
              <a:rPr lang="en-IN" sz="8000" err="1">
                <a:latin typeface="+mj-lt"/>
              </a:rPr>
              <a:t>args</a:t>
            </a:r>
            <a:r>
              <a:rPr lang="en-IN" sz="8000">
                <a:latin typeface="+mj-lt"/>
              </a:rPr>
              <a:t>) {</a:t>
            </a:r>
          </a:p>
          <a:p>
            <a:r>
              <a:rPr lang="en-IN" sz="8000">
                <a:latin typeface="+mj-lt"/>
              </a:rPr>
              <a:t>        Circle </a:t>
            </a:r>
            <a:r>
              <a:rPr lang="en-IN" sz="8000" err="1">
                <a:latin typeface="+mj-lt"/>
              </a:rPr>
              <a:t>circle</a:t>
            </a:r>
            <a:r>
              <a:rPr lang="en-IN" sz="8000">
                <a:latin typeface="+mj-lt"/>
              </a:rPr>
              <a:t> = new Circle();</a:t>
            </a:r>
          </a:p>
          <a:p>
            <a:r>
              <a:rPr lang="en-IN" sz="8000">
                <a:latin typeface="+mj-lt"/>
              </a:rPr>
              <a:t>        </a:t>
            </a:r>
            <a:r>
              <a:rPr lang="en-IN" sz="8000" err="1">
                <a:latin typeface="+mj-lt"/>
              </a:rPr>
              <a:t>circle.draw</a:t>
            </a:r>
            <a:r>
              <a:rPr lang="en-IN" sz="8000">
                <a:latin typeface="+mj-lt"/>
              </a:rPr>
              <a:t>();   // Output: Drawing a circle</a:t>
            </a:r>
          </a:p>
          <a:p>
            <a:r>
              <a:rPr lang="en-IN" sz="8000">
                <a:latin typeface="+mj-lt"/>
              </a:rPr>
              <a:t>        </a:t>
            </a:r>
            <a:r>
              <a:rPr lang="en-IN" sz="8000" err="1">
                <a:latin typeface="+mj-lt"/>
              </a:rPr>
              <a:t>circle.resize</a:t>
            </a:r>
            <a:r>
              <a:rPr lang="en-IN" sz="8000">
                <a:latin typeface="+mj-lt"/>
              </a:rPr>
              <a:t>(); // Output: Resizing the shape</a:t>
            </a:r>
          </a:p>
          <a:p>
            <a:r>
              <a:rPr lang="en-IN" sz="8000">
                <a:latin typeface="+mj-lt"/>
              </a:rPr>
              <a:t>    }</a:t>
            </a:r>
          </a:p>
          <a:p>
            <a:r>
              <a:rPr lang="en-IN" sz="8000">
                <a:latin typeface="+mj-lt"/>
              </a:rPr>
              <a:t>}</a:t>
            </a:r>
          </a:p>
          <a:p>
            <a:endParaRPr lang="en-IN"/>
          </a:p>
        </p:txBody>
      </p:sp>
      <p:sp>
        <p:nvSpPr>
          <p:cNvPr id="4" name="Picture Placeholder 3">
            <a:extLst>
              <a:ext uri="{FF2B5EF4-FFF2-40B4-BE49-F238E27FC236}">
                <a16:creationId xmlns:a16="http://schemas.microsoft.com/office/drawing/2014/main" id="{BADF751B-154E-918A-EC1E-0986D00A0A73}"/>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A12257C6-E214-4175-1607-67587F775CEB}"/>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E5F657C6-F663-32CB-4FC9-BAED97BD0720}"/>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D1A35F7F-7124-2533-2A44-531BB8D7814F}"/>
              </a:ext>
            </a:extLst>
          </p:cNvPr>
          <p:cNvSpPr>
            <a:spLocks noGrp="1"/>
          </p:cNvSpPr>
          <p:nvPr>
            <p:ph type="sldNum" sz="quarter" idx="12"/>
          </p:nvPr>
        </p:nvSpPr>
        <p:spPr/>
        <p:txBody>
          <a:bodyPr/>
          <a:lstStyle/>
          <a:p>
            <a:fld id="{58FB4751-880F-D840-AAA9-3A15815CC996}" type="slidenum">
              <a:rPr lang="en-US" smtClean="0"/>
              <a:t>38</a:t>
            </a:fld>
            <a:endParaRPr lang="en-US"/>
          </a:p>
        </p:txBody>
      </p:sp>
    </p:spTree>
    <p:extLst>
      <p:ext uri="{BB962C8B-B14F-4D97-AF65-F5344CB8AC3E}">
        <p14:creationId xmlns:p14="http://schemas.microsoft.com/office/powerpoint/2010/main" val="7243617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1DFBF-D9A1-24DF-7E59-A189FAE59567}"/>
              </a:ext>
            </a:extLst>
          </p:cNvPr>
          <p:cNvSpPr>
            <a:spLocks noGrp="1"/>
          </p:cNvSpPr>
          <p:nvPr>
            <p:ph type="title"/>
          </p:nvPr>
        </p:nvSpPr>
        <p:spPr/>
        <p:txBody>
          <a:bodyPr/>
          <a:lstStyle/>
          <a:p>
            <a:r>
              <a:rPr lang="en-US"/>
              <a:t>3. Inheritance: </a:t>
            </a:r>
            <a:endParaRPr lang="en-IN"/>
          </a:p>
        </p:txBody>
      </p:sp>
      <p:sp>
        <p:nvSpPr>
          <p:cNvPr id="3" name="Text Placeholder 2">
            <a:extLst>
              <a:ext uri="{FF2B5EF4-FFF2-40B4-BE49-F238E27FC236}">
                <a16:creationId xmlns:a16="http://schemas.microsoft.com/office/drawing/2014/main" id="{778A7F3F-DAC9-DBF6-1B4F-1637BD555ADE}"/>
              </a:ext>
            </a:extLst>
          </p:cNvPr>
          <p:cNvSpPr>
            <a:spLocks noGrp="1"/>
          </p:cNvSpPr>
          <p:nvPr>
            <p:ph type="body" sz="half" idx="2"/>
          </p:nvPr>
        </p:nvSpPr>
        <p:spPr/>
        <p:txBody>
          <a:bodyPr>
            <a:normAutofit/>
          </a:bodyPr>
          <a:lstStyle/>
          <a:p>
            <a:r>
              <a:rPr lang="en-US" sz="2800" b="0" i="0">
                <a:solidFill>
                  <a:schemeClr val="accent2"/>
                </a:solidFill>
                <a:effectLst/>
                <a:latin typeface="Söhne"/>
              </a:rPr>
              <a:t>Inheritance</a:t>
            </a:r>
            <a:r>
              <a:rPr lang="en-US" sz="2800" b="0" i="0">
                <a:solidFill>
                  <a:srgbClr val="374151"/>
                </a:solidFill>
                <a:effectLst/>
                <a:latin typeface="Söhne"/>
              </a:rPr>
              <a:t> is a mechanism that allows one class (subclass or derived class) to inherit properties and methods from another class (superclass or base class).</a:t>
            </a:r>
            <a:endParaRPr lang="en-IN" sz="2800"/>
          </a:p>
        </p:txBody>
      </p:sp>
      <p:sp>
        <p:nvSpPr>
          <p:cNvPr id="5" name="Date Placeholder 4">
            <a:extLst>
              <a:ext uri="{FF2B5EF4-FFF2-40B4-BE49-F238E27FC236}">
                <a16:creationId xmlns:a16="http://schemas.microsoft.com/office/drawing/2014/main" id="{1CC10CCD-72F5-C255-5C1A-5D8894F09C68}"/>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E59101BC-6162-892B-E257-42ADACDE12EB}"/>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E191D9E6-07BD-D61F-9220-C9E04D22B91D}"/>
              </a:ext>
            </a:extLst>
          </p:cNvPr>
          <p:cNvSpPr>
            <a:spLocks noGrp="1"/>
          </p:cNvSpPr>
          <p:nvPr>
            <p:ph type="sldNum" sz="quarter" idx="12"/>
          </p:nvPr>
        </p:nvSpPr>
        <p:spPr/>
        <p:txBody>
          <a:bodyPr/>
          <a:lstStyle/>
          <a:p>
            <a:fld id="{58FB4751-880F-D840-AAA9-3A15815CC996}" type="slidenum">
              <a:rPr lang="en-US" smtClean="0"/>
              <a:t>39</a:t>
            </a:fld>
            <a:endParaRPr lang="en-US"/>
          </a:p>
        </p:txBody>
      </p:sp>
      <p:pic>
        <p:nvPicPr>
          <p:cNvPr id="16386" name="Picture 2" descr="Inheritance in Java | Real Life Example of Inheritance in Java">
            <a:extLst>
              <a:ext uri="{FF2B5EF4-FFF2-40B4-BE49-F238E27FC236}">
                <a16:creationId xmlns:a16="http://schemas.microsoft.com/office/drawing/2014/main" id="{2514A0D2-DC78-E3BA-6B09-6566DB412B32}"/>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2530" t="-31663" r="-3062" b="11638"/>
          <a:stretch/>
        </p:blipFill>
        <p:spPr bwMode="auto">
          <a:xfrm>
            <a:off x="6096000" y="158619"/>
            <a:ext cx="6096000" cy="531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151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44285-1F03-CA3A-0F48-ADFA703DD00C}"/>
              </a:ext>
            </a:extLst>
          </p:cNvPr>
          <p:cNvSpPr>
            <a:spLocks noGrp="1"/>
          </p:cNvSpPr>
          <p:nvPr>
            <p:ph type="title"/>
          </p:nvPr>
        </p:nvSpPr>
        <p:spPr/>
        <p:txBody>
          <a:bodyPr/>
          <a:lstStyle/>
          <a:p>
            <a:r>
              <a:rPr lang="en-US"/>
              <a:t>Features:-</a:t>
            </a:r>
            <a:endParaRPr lang="en-IN"/>
          </a:p>
        </p:txBody>
      </p:sp>
      <p:sp>
        <p:nvSpPr>
          <p:cNvPr id="3" name="Text Placeholder 2">
            <a:extLst>
              <a:ext uri="{FF2B5EF4-FFF2-40B4-BE49-F238E27FC236}">
                <a16:creationId xmlns:a16="http://schemas.microsoft.com/office/drawing/2014/main" id="{B0E76AED-5ACB-6A47-CF4C-EEE34AA4066D}"/>
              </a:ext>
            </a:extLst>
          </p:cNvPr>
          <p:cNvSpPr>
            <a:spLocks noGrp="1"/>
          </p:cNvSpPr>
          <p:nvPr>
            <p:ph type="body" sz="half" idx="2"/>
          </p:nvPr>
        </p:nvSpPr>
        <p:spPr>
          <a:xfrm>
            <a:off x="576072" y="1660849"/>
            <a:ext cx="5519928" cy="4590661"/>
          </a:xfrm>
        </p:spPr>
        <p:txBody>
          <a:bodyPr>
            <a:normAutofit fontScale="92500" lnSpcReduction="10000"/>
          </a:bodyPr>
          <a:lstStyle/>
          <a:p>
            <a:pPr marL="514350" indent="-514350">
              <a:buAutoNum type="arabicPeriod"/>
            </a:pPr>
            <a:r>
              <a:rPr lang="en-US" sz="2800"/>
              <a:t>Object Oriented</a:t>
            </a:r>
          </a:p>
          <a:p>
            <a:pPr marL="514350" indent="-514350">
              <a:buAutoNum type="arabicPeriod"/>
            </a:pPr>
            <a:r>
              <a:rPr lang="en-US" sz="2800"/>
              <a:t>Simple</a:t>
            </a:r>
          </a:p>
          <a:p>
            <a:pPr marL="514350" indent="-514350">
              <a:buAutoNum type="arabicPeriod"/>
            </a:pPr>
            <a:r>
              <a:rPr lang="en-US" sz="2800"/>
              <a:t>Secured</a:t>
            </a:r>
          </a:p>
          <a:p>
            <a:pPr marL="514350" indent="-514350">
              <a:buAutoNum type="arabicPeriod"/>
            </a:pPr>
            <a:r>
              <a:rPr lang="en-US" sz="2800"/>
              <a:t>Platform Independent</a:t>
            </a:r>
          </a:p>
          <a:p>
            <a:pPr marL="514350" indent="-514350">
              <a:buAutoNum type="arabicPeriod"/>
            </a:pPr>
            <a:r>
              <a:rPr lang="en-US" sz="2800"/>
              <a:t>Robust</a:t>
            </a:r>
          </a:p>
          <a:p>
            <a:pPr marL="514350" indent="-514350">
              <a:buAutoNum type="arabicPeriod"/>
            </a:pPr>
            <a:r>
              <a:rPr lang="en-US" sz="2800"/>
              <a:t>Portable</a:t>
            </a:r>
          </a:p>
          <a:p>
            <a:pPr marL="514350" indent="-514350">
              <a:buAutoNum type="arabicPeriod"/>
            </a:pPr>
            <a:r>
              <a:rPr lang="en-US" sz="2800"/>
              <a:t>Architectural Neutral</a:t>
            </a:r>
          </a:p>
          <a:p>
            <a:pPr marL="514350" indent="-514350">
              <a:buAutoNum type="arabicPeriod"/>
            </a:pPr>
            <a:r>
              <a:rPr lang="en-US" sz="2800"/>
              <a:t>Dynamic</a:t>
            </a:r>
          </a:p>
          <a:p>
            <a:pPr marL="514350" indent="-514350">
              <a:buAutoNum type="arabicPeriod"/>
            </a:pPr>
            <a:r>
              <a:rPr lang="en-US" sz="2800"/>
              <a:t>Interpreted</a:t>
            </a:r>
          </a:p>
          <a:p>
            <a:pPr marL="514350" indent="-514350">
              <a:buAutoNum type="arabicPeriod"/>
            </a:pPr>
            <a:r>
              <a:rPr lang="en-US" sz="2800"/>
              <a:t>High Performance</a:t>
            </a:r>
          </a:p>
          <a:p>
            <a:pPr marL="514350" indent="-514350">
              <a:buAutoNum type="arabicPeriod"/>
            </a:pPr>
            <a:r>
              <a:rPr lang="en-US" sz="2800"/>
              <a:t>Multithreaded</a:t>
            </a:r>
          </a:p>
          <a:p>
            <a:pPr marL="514350" indent="-514350">
              <a:buAutoNum type="arabicPeriod"/>
            </a:pPr>
            <a:r>
              <a:rPr lang="en-US" sz="2800"/>
              <a:t>Distributed</a:t>
            </a:r>
            <a:endParaRPr lang="en-IN" sz="2800"/>
          </a:p>
        </p:txBody>
      </p:sp>
      <p:sp>
        <p:nvSpPr>
          <p:cNvPr id="5" name="Date Placeholder 4">
            <a:extLst>
              <a:ext uri="{FF2B5EF4-FFF2-40B4-BE49-F238E27FC236}">
                <a16:creationId xmlns:a16="http://schemas.microsoft.com/office/drawing/2014/main" id="{2C372B10-C88C-4F3F-B4A4-C407BFF0736E}"/>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261E0B7A-AF03-5D81-A0AB-679C6B16D67A}"/>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EF4BF2BE-6F6B-FE29-AEE6-5A07F4AA82C4}"/>
              </a:ext>
            </a:extLst>
          </p:cNvPr>
          <p:cNvSpPr>
            <a:spLocks noGrp="1"/>
          </p:cNvSpPr>
          <p:nvPr>
            <p:ph type="sldNum" sz="quarter" idx="12"/>
          </p:nvPr>
        </p:nvSpPr>
        <p:spPr/>
        <p:txBody>
          <a:bodyPr/>
          <a:lstStyle/>
          <a:p>
            <a:fld id="{58FB4751-880F-D840-AAA9-3A15815CC996}" type="slidenum">
              <a:rPr lang="en-US" smtClean="0"/>
              <a:t>4</a:t>
            </a:fld>
            <a:endParaRPr lang="en-US"/>
          </a:p>
        </p:txBody>
      </p:sp>
      <p:pic>
        <p:nvPicPr>
          <p:cNvPr id="9" name="Picture 2" descr="Features of Java - Javatpoint">
            <a:extLst>
              <a:ext uri="{FF2B5EF4-FFF2-40B4-BE49-F238E27FC236}">
                <a16:creationId xmlns:a16="http://schemas.microsoft.com/office/drawing/2014/main" id="{D6980CA0-12DB-FA3B-6348-E1EE89DB3472}"/>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10288" t="-57769" r="-12184" b="-10709"/>
          <a:stretch/>
        </p:blipFill>
        <p:spPr bwMode="auto">
          <a:xfrm>
            <a:off x="6708710" y="-1073020"/>
            <a:ext cx="5306506" cy="732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5133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89DFF-7274-9019-0AAD-889E1806A869}"/>
              </a:ext>
            </a:extLst>
          </p:cNvPr>
          <p:cNvSpPr>
            <a:spLocks noGrp="1"/>
          </p:cNvSpPr>
          <p:nvPr>
            <p:ph type="title"/>
          </p:nvPr>
        </p:nvSpPr>
        <p:spPr/>
        <p:txBody>
          <a:bodyPr/>
          <a:lstStyle/>
          <a:p>
            <a:r>
              <a:rPr lang="en-US"/>
              <a:t>Inheritance Example:</a:t>
            </a:r>
            <a:endParaRPr lang="en-IN"/>
          </a:p>
        </p:txBody>
      </p:sp>
      <p:sp>
        <p:nvSpPr>
          <p:cNvPr id="3" name="Text Placeholder 2">
            <a:extLst>
              <a:ext uri="{FF2B5EF4-FFF2-40B4-BE49-F238E27FC236}">
                <a16:creationId xmlns:a16="http://schemas.microsoft.com/office/drawing/2014/main" id="{6E95A287-A622-CC98-CF37-8D62CA94A5AE}"/>
              </a:ext>
            </a:extLst>
          </p:cNvPr>
          <p:cNvSpPr>
            <a:spLocks noGrp="1"/>
          </p:cNvSpPr>
          <p:nvPr>
            <p:ph type="body" sz="half" idx="2"/>
          </p:nvPr>
        </p:nvSpPr>
        <p:spPr>
          <a:xfrm>
            <a:off x="576070" y="1714406"/>
            <a:ext cx="6860427" cy="4439506"/>
          </a:xfrm>
        </p:spPr>
        <p:txBody>
          <a:bodyPr>
            <a:normAutofit fontScale="77500" lnSpcReduction="20000"/>
          </a:bodyPr>
          <a:lstStyle/>
          <a:p>
            <a:r>
              <a:rPr lang="en-IN" sz="2200">
                <a:latin typeface="+mj-lt"/>
              </a:rPr>
              <a:t>class Animal {</a:t>
            </a:r>
          </a:p>
          <a:p>
            <a:r>
              <a:rPr lang="en-IN" sz="2200">
                <a:latin typeface="+mj-lt"/>
              </a:rPr>
              <a:t>    void eat() {</a:t>
            </a:r>
          </a:p>
          <a:p>
            <a:r>
              <a:rPr lang="en-IN" sz="2200">
                <a:latin typeface="+mj-lt"/>
              </a:rPr>
              <a:t>        </a:t>
            </a:r>
            <a:r>
              <a:rPr lang="en-IN" sz="2200" err="1">
                <a:latin typeface="+mj-lt"/>
              </a:rPr>
              <a:t>System.out.println</a:t>
            </a:r>
            <a:r>
              <a:rPr lang="en-IN" sz="2200">
                <a:latin typeface="+mj-lt"/>
              </a:rPr>
              <a:t>("The animal eats.");</a:t>
            </a:r>
          </a:p>
          <a:p>
            <a:r>
              <a:rPr lang="en-IN" sz="2200">
                <a:latin typeface="+mj-lt"/>
              </a:rPr>
              <a:t>    }</a:t>
            </a:r>
          </a:p>
          <a:p>
            <a:r>
              <a:rPr lang="en-IN" sz="2200">
                <a:latin typeface="+mj-lt"/>
              </a:rPr>
              <a:t>}</a:t>
            </a:r>
          </a:p>
          <a:p>
            <a:endParaRPr lang="en-IN" sz="2200">
              <a:latin typeface="+mj-lt"/>
            </a:endParaRPr>
          </a:p>
          <a:p>
            <a:r>
              <a:rPr lang="en-IN" sz="2200">
                <a:latin typeface="+mj-lt"/>
              </a:rPr>
              <a:t>class Dog extends Animal {</a:t>
            </a:r>
          </a:p>
          <a:p>
            <a:r>
              <a:rPr lang="en-IN" sz="2200">
                <a:latin typeface="+mj-lt"/>
              </a:rPr>
              <a:t>    void bark() {</a:t>
            </a:r>
          </a:p>
          <a:p>
            <a:r>
              <a:rPr lang="en-IN" sz="2200">
                <a:latin typeface="+mj-lt"/>
              </a:rPr>
              <a:t>        </a:t>
            </a:r>
            <a:r>
              <a:rPr lang="en-IN" sz="2200" err="1">
                <a:latin typeface="+mj-lt"/>
              </a:rPr>
              <a:t>System.out.println</a:t>
            </a:r>
            <a:r>
              <a:rPr lang="en-IN" sz="2200">
                <a:latin typeface="+mj-lt"/>
              </a:rPr>
              <a:t>("The dog barks.");</a:t>
            </a:r>
          </a:p>
          <a:p>
            <a:r>
              <a:rPr lang="en-IN" sz="2200">
                <a:latin typeface="+mj-lt"/>
              </a:rPr>
              <a:t>    }</a:t>
            </a:r>
          </a:p>
          <a:p>
            <a:r>
              <a:rPr lang="en-IN" sz="2200">
                <a:latin typeface="+mj-lt"/>
              </a:rPr>
              <a:t>}</a:t>
            </a:r>
          </a:p>
          <a:p>
            <a:endParaRPr lang="en-IN" sz="2200">
              <a:latin typeface="+mj-lt"/>
            </a:endParaRPr>
          </a:p>
          <a:p>
            <a:r>
              <a:rPr lang="en-IN" sz="2200">
                <a:latin typeface="+mj-lt"/>
              </a:rPr>
              <a:t>public class Main {</a:t>
            </a:r>
          </a:p>
          <a:p>
            <a:r>
              <a:rPr lang="en-IN" sz="2200">
                <a:latin typeface="+mj-lt"/>
              </a:rPr>
              <a:t>    public static void main(String[] </a:t>
            </a:r>
            <a:r>
              <a:rPr lang="en-IN" sz="2200" err="1">
                <a:latin typeface="+mj-lt"/>
              </a:rPr>
              <a:t>args</a:t>
            </a:r>
            <a:r>
              <a:rPr lang="en-IN" sz="2200">
                <a:latin typeface="+mj-lt"/>
              </a:rPr>
              <a:t>) {</a:t>
            </a:r>
          </a:p>
          <a:p>
            <a:r>
              <a:rPr lang="en-IN" sz="2200">
                <a:latin typeface="+mj-lt"/>
              </a:rPr>
              <a:t>        Dog </a:t>
            </a:r>
            <a:r>
              <a:rPr lang="en-IN" sz="2200" err="1">
                <a:latin typeface="+mj-lt"/>
              </a:rPr>
              <a:t>myDog</a:t>
            </a:r>
            <a:r>
              <a:rPr lang="en-IN" sz="2200">
                <a:latin typeface="+mj-lt"/>
              </a:rPr>
              <a:t> = new Dog();</a:t>
            </a:r>
          </a:p>
          <a:p>
            <a:r>
              <a:rPr lang="en-IN" sz="2200">
                <a:latin typeface="+mj-lt"/>
              </a:rPr>
              <a:t>        </a:t>
            </a:r>
            <a:r>
              <a:rPr lang="en-IN" sz="2200" err="1">
                <a:latin typeface="+mj-lt"/>
              </a:rPr>
              <a:t>myDog.eat</a:t>
            </a:r>
            <a:r>
              <a:rPr lang="en-IN" sz="2200">
                <a:latin typeface="+mj-lt"/>
              </a:rPr>
              <a:t>();  // Output: The animal eats.</a:t>
            </a:r>
          </a:p>
          <a:p>
            <a:r>
              <a:rPr lang="en-IN" sz="2200">
                <a:latin typeface="+mj-lt"/>
              </a:rPr>
              <a:t>        </a:t>
            </a:r>
            <a:r>
              <a:rPr lang="en-IN" sz="2200" err="1">
                <a:latin typeface="+mj-lt"/>
              </a:rPr>
              <a:t>myDog.bark</a:t>
            </a:r>
            <a:r>
              <a:rPr lang="en-IN" sz="2200">
                <a:latin typeface="+mj-lt"/>
              </a:rPr>
              <a:t>(); // Output: The dog barks.</a:t>
            </a:r>
          </a:p>
          <a:p>
            <a:r>
              <a:rPr lang="en-IN" sz="2200">
                <a:latin typeface="+mj-lt"/>
              </a:rPr>
              <a:t>    }</a:t>
            </a:r>
          </a:p>
          <a:p>
            <a:r>
              <a:rPr lang="en-IN" sz="2200">
                <a:latin typeface="+mj-lt"/>
              </a:rPr>
              <a:t>}</a:t>
            </a:r>
          </a:p>
          <a:p>
            <a:endParaRPr lang="en-IN"/>
          </a:p>
        </p:txBody>
      </p:sp>
      <p:sp>
        <p:nvSpPr>
          <p:cNvPr id="4" name="Picture Placeholder 3">
            <a:extLst>
              <a:ext uri="{FF2B5EF4-FFF2-40B4-BE49-F238E27FC236}">
                <a16:creationId xmlns:a16="http://schemas.microsoft.com/office/drawing/2014/main" id="{D22D06BD-F32C-9AF2-FED8-38ACA64CAA9E}"/>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D8E60072-C772-2735-0B6B-EFCB4FA6CBE4}"/>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820F2718-C7FD-D37B-3A6F-D33441998233}"/>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D35D8708-1BCE-6632-983E-696E903D3829}"/>
              </a:ext>
            </a:extLst>
          </p:cNvPr>
          <p:cNvSpPr>
            <a:spLocks noGrp="1"/>
          </p:cNvSpPr>
          <p:nvPr>
            <p:ph type="sldNum" sz="quarter" idx="12"/>
          </p:nvPr>
        </p:nvSpPr>
        <p:spPr/>
        <p:txBody>
          <a:bodyPr/>
          <a:lstStyle/>
          <a:p>
            <a:fld id="{58FB4751-880F-D840-AAA9-3A15815CC996}" type="slidenum">
              <a:rPr lang="en-US" smtClean="0"/>
              <a:t>40</a:t>
            </a:fld>
            <a:endParaRPr lang="en-US"/>
          </a:p>
        </p:txBody>
      </p:sp>
    </p:spTree>
    <p:extLst>
      <p:ext uri="{BB962C8B-B14F-4D97-AF65-F5344CB8AC3E}">
        <p14:creationId xmlns:p14="http://schemas.microsoft.com/office/powerpoint/2010/main" val="18398255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73291-154E-1A74-4A76-9ADA1DB1B804}"/>
              </a:ext>
            </a:extLst>
          </p:cNvPr>
          <p:cNvSpPr>
            <a:spLocks noGrp="1"/>
          </p:cNvSpPr>
          <p:nvPr>
            <p:ph type="title"/>
          </p:nvPr>
        </p:nvSpPr>
        <p:spPr/>
        <p:txBody>
          <a:bodyPr/>
          <a:lstStyle/>
          <a:p>
            <a:r>
              <a:rPr lang="en-US"/>
              <a:t>4. Polymorphism:</a:t>
            </a:r>
            <a:endParaRPr lang="en-IN"/>
          </a:p>
        </p:txBody>
      </p:sp>
      <p:sp>
        <p:nvSpPr>
          <p:cNvPr id="3" name="Text Placeholder 2">
            <a:extLst>
              <a:ext uri="{FF2B5EF4-FFF2-40B4-BE49-F238E27FC236}">
                <a16:creationId xmlns:a16="http://schemas.microsoft.com/office/drawing/2014/main" id="{CFEFD424-3F9F-2448-2922-D533D72C8EAA}"/>
              </a:ext>
            </a:extLst>
          </p:cNvPr>
          <p:cNvSpPr>
            <a:spLocks noGrp="1"/>
          </p:cNvSpPr>
          <p:nvPr>
            <p:ph type="body" sz="half" idx="2"/>
          </p:nvPr>
        </p:nvSpPr>
        <p:spPr/>
        <p:txBody>
          <a:bodyPr/>
          <a:lstStyle/>
          <a:p>
            <a:r>
              <a:rPr lang="en-US" sz="2800" b="0" i="0">
                <a:solidFill>
                  <a:schemeClr val="accent1">
                    <a:lumMod val="50000"/>
                  </a:schemeClr>
                </a:solidFill>
                <a:effectLst/>
                <a:latin typeface="Google Sans"/>
              </a:rPr>
              <a:t>Polymorphism</a:t>
            </a:r>
            <a:r>
              <a:rPr lang="en-US" sz="2800" b="0" i="0">
                <a:solidFill>
                  <a:srgbClr val="040C28"/>
                </a:solidFill>
                <a:effectLst/>
                <a:latin typeface="Google Sans"/>
              </a:rPr>
              <a:t> means "many forms", and it occurs when we have many classes that are related to each other by inheritance</a:t>
            </a:r>
            <a:r>
              <a:rPr lang="en-US" b="0" i="0">
                <a:solidFill>
                  <a:srgbClr val="202124"/>
                </a:solidFill>
                <a:effectLst/>
                <a:latin typeface="Google Sans"/>
              </a:rPr>
              <a:t>.</a:t>
            </a:r>
          </a:p>
          <a:p>
            <a:endParaRPr lang="en-US">
              <a:solidFill>
                <a:srgbClr val="202124"/>
              </a:solidFill>
              <a:latin typeface="Google Sans"/>
            </a:endParaRPr>
          </a:p>
          <a:p>
            <a:r>
              <a:rPr lang="en-US" sz="2000">
                <a:solidFill>
                  <a:srgbClr val="202124"/>
                </a:solidFill>
                <a:latin typeface="+mj-lt"/>
              </a:rPr>
              <a:t>Two types:</a:t>
            </a:r>
          </a:p>
          <a:p>
            <a:pPr marL="342900" indent="-342900">
              <a:buAutoNum type="arabicPeriod"/>
            </a:pPr>
            <a:r>
              <a:rPr lang="en-US" sz="2000">
                <a:solidFill>
                  <a:srgbClr val="202124"/>
                </a:solidFill>
                <a:latin typeface="+mj-lt"/>
              </a:rPr>
              <a:t>Method Overloading</a:t>
            </a:r>
          </a:p>
          <a:p>
            <a:pPr marL="342900" indent="-342900">
              <a:buAutoNum type="arabicPeriod"/>
            </a:pPr>
            <a:r>
              <a:rPr lang="en-US" sz="2000">
                <a:solidFill>
                  <a:srgbClr val="202124"/>
                </a:solidFill>
                <a:latin typeface="+mj-lt"/>
              </a:rPr>
              <a:t>Method Overriding</a:t>
            </a:r>
            <a:endParaRPr lang="en-IN" sz="2000">
              <a:latin typeface="+mj-lt"/>
            </a:endParaRPr>
          </a:p>
        </p:txBody>
      </p:sp>
      <p:sp>
        <p:nvSpPr>
          <p:cNvPr id="5" name="Date Placeholder 4">
            <a:extLst>
              <a:ext uri="{FF2B5EF4-FFF2-40B4-BE49-F238E27FC236}">
                <a16:creationId xmlns:a16="http://schemas.microsoft.com/office/drawing/2014/main" id="{298AB90B-B5A3-578C-FEFB-4E1291AF73E5}"/>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4145684F-FEB1-44A9-5387-5FCECFC90D65}"/>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FF523A77-3B4F-9751-C8DD-0661995DFE49}"/>
              </a:ext>
            </a:extLst>
          </p:cNvPr>
          <p:cNvSpPr>
            <a:spLocks noGrp="1"/>
          </p:cNvSpPr>
          <p:nvPr>
            <p:ph type="sldNum" sz="quarter" idx="12"/>
          </p:nvPr>
        </p:nvSpPr>
        <p:spPr/>
        <p:txBody>
          <a:bodyPr/>
          <a:lstStyle/>
          <a:p>
            <a:fld id="{58FB4751-880F-D840-AAA9-3A15815CC996}" type="slidenum">
              <a:rPr lang="en-US" smtClean="0"/>
              <a:t>41</a:t>
            </a:fld>
            <a:endParaRPr lang="en-US"/>
          </a:p>
        </p:txBody>
      </p:sp>
      <p:pic>
        <p:nvPicPr>
          <p:cNvPr id="17410" name="Picture 2" descr="Java Polymorphism - Master the Concept with Real-life ...">
            <a:extLst>
              <a:ext uri="{FF2B5EF4-FFF2-40B4-BE49-F238E27FC236}">
                <a16:creationId xmlns:a16="http://schemas.microsoft.com/office/drawing/2014/main" id="{AAF025BB-C8BC-5D28-6470-45F52FFA6577}"/>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2041" t="-47842" r="-6049"/>
          <a:stretch/>
        </p:blipFill>
        <p:spPr bwMode="auto">
          <a:xfrm>
            <a:off x="6096001" y="-92691"/>
            <a:ext cx="6096000" cy="6018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2339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ED41A-A10D-A6FD-0E3B-533BB8B58039}"/>
              </a:ext>
            </a:extLst>
          </p:cNvPr>
          <p:cNvSpPr>
            <a:spLocks noGrp="1"/>
          </p:cNvSpPr>
          <p:nvPr>
            <p:ph type="title"/>
          </p:nvPr>
        </p:nvSpPr>
        <p:spPr>
          <a:xfrm>
            <a:off x="122057" y="82297"/>
            <a:ext cx="8042229" cy="561515"/>
          </a:xfrm>
        </p:spPr>
        <p:txBody>
          <a:bodyPr/>
          <a:lstStyle/>
          <a:p>
            <a:r>
              <a:rPr lang="en-US" sz="4000"/>
              <a:t>Polymorphism Examples:</a:t>
            </a:r>
            <a:endParaRPr lang="en-IN" sz="4000"/>
          </a:p>
        </p:txBody>
      </p:sp>
      <p:sp>
        <p:nvSpPr>
          <p:cNvPr id="3" name="Text Placeholder 2">
            <a:extLst>
              <a:ext uri="{FF2B5EF4-FFF2-40B4-BE49-F238E27FC236}">
                <a16:creationId xmlns:a16="http://schemas.microsoft.com/office/drawing/2014/main" id="{D6640F29-EDD4-BEE3-F893-F9771DD5E641}"/>
              </a:ext>
            </a:extLst>
          </p:cNvPr>
          <p:cNvSpPr>
            <a:spLocks noGrp="1"/>
          </p:cNvSpPr>
          <p:nvPr>
            <p:ph type="body" sz="half" idx="2"/>
          </p:nvPr>
        </p:nvSpPr>
        <p:spPr>
          <a:xfrm>
            <a:off x="122056" y="940043"/>
            <a:ext cx="9255209" cy="4782126"/>
          </a:xfrm>
        </p:spPr>
        <p:txBody>
          <a:bodyPr>
            <a:normAutofit fontScale="25000" lnSpcReduction="20000"/>
          </a:bodyPr>
          <a:lstStyle/>
          <a:p>
            <a:r>
              <a:rPr lang="en-IN" sz="8000">
                <a:latin typeface="+mj-lt"/>
              </a:rPr>
              <a:t>public class Calculator {</a:t>
            </a:r>
          </a:p>
          <a:p>
            <a:r>
              <a:rPr lang="en-IN" sz="8000">
                <a:latin typeface="+mj-lt"/>
              </a:rPr>
              <a:t>    // Method to add two integers</a:t>
            </a:r>
          </a:p>
          <a:p>
            <a:r>
              <a:rPr lang="en-IN" sz="8000">
                <a:latin typeface="+mj-lt"/>
              </a:rPr>
              <a:t>    public int add(int a, int b) {</a:t>
            </a:r>
          </a:p>
          <a:p>
            <a:r>
              <a:rPr lang="en-IN" sz="8000">
                <a:latin typeface="+mj-lt"/>
              </a:rPr>
              <a:t>        return a + b;</a:t>
            </a:r>
          </a:p>
          <a:p>
            <a:r>
              <a:rPr lang="en-IN" sz="8000">
                <a:latin typeface="+mj-lt"/>
              </a:rPr>
              <a:t>    }</a:t>
            </a:r>
          </a:p>
          <a:p>
            <a:r>
              <a:rPr lang="en-IN" sz="8000">
                <a:latin typeface="+mj-lt"/>
              </a:rPr>
              <a:t>public int add(int a, int b, int c) {</a:t>
            </a:r>
          </a:p>
          <a:p>
            <a:r>
              <a:rPr lang="en-IN" sz="8000">
                <a:latin typeface="+mj-lt"/>
              </a:rPr>
              <a:t>        return a + b + c;</a:t>
            </a:r>
          </a:p>
          <a:p>
            <a:r>
              <a:rPr lang="en-IN" sz="8000">
                <a:latin typeface="+mj-lt"/>
              </a:rPr>
              <a:t>    }</a:t>
            </a:r>
          </a:p>
          <a:p>
            <a:r>
              <a:rPr lang="en-IN" sz="8000">
                <a:latin typeface="+mj-lt"/>
              </a:rPr>
              <a:t>    public double add(double a, double b) {</a:t>
            </a:r>
          </a:p>
          <a:p>
            <a:r>
              <a:rPr lang="en-IN" sz="8000">
                <a:latin typeface="+mj-lt"/>
              </a:rPr>
              <a:t>        return a + b;</a:t>
            </a:r>
          </a:p>
          <a:p>
            <a:r>
              <a:rPr lang="en-IN" sz="8000">
                <a:latin typeface="+mj-lt"/>
              </a:rPr>
              <a:t>    }</a:t>
            </a:r>
          </a:p>
          <a:p>
            <a:r>
              <a:rPr lang="en-IN" sz="8000">
                <a:latin typeface="+mj-lt"/>
              </a:rPr>
              <a:t>    public static void main(String[] </a:t>
            </a:r>
            <a:r>
              <a:rPr lang="en-IN" sz="8000" err="1">
                <a:latin typeface="+mj-lt"/>
              </a:rPr>
              <a:t>args</a:t>
            </a:r>
            <a:r>
              <a:rPr lang="en-IN" sz="8000">
                <a:latin typeface="+mj-lt"/>
              </a:rPr>
              <a:t>) {</a:t>
            </a:r>
          </a:p>
          <a:p>
            <a:r>
              <a:rPr lang="en-IN" sz="8000">
                <a:latin typeface="+mj-lt"/>
              </a:rPr>
              <a:t>        Calculator </a:t>
            </a:r>
            <a:r>
              <a:rPr lang="en-IN" sz="8000" err="1">
                <a:latin typeface="+mj-lt"/>
              </a:rPr>
              <a:t>calculator</a:t>
            </a:r>
            <a:r>
              <a:rPr lang="en-IN" sz="8000">
                <a:latin typeface="+mj-lt"/>
              </a:rPr>
              <a:t> = new Calculator();</a:t>
            </a:r>
          </a:p>
          <a:p>
            <a:r>
              <a:rPr lang="en-IN" sz="8000">
                <a:latin typeface="+mj-lt"/>
              </a:rPr>
              <a:t>        int sum1 = </a:t>
            </a:r>
            <a:r>
              <a:rPr lang="en-IN" sz="8000" err="1">
                <a:latin typeface="+mj-lt"/>
              </a:rPr>
              <a:t>calculator.add</a:t>
            </a:r>
            <a:r>
              <a:rPr lang="en-IN" sz="8000">
                <a:latin typeface="+mj-lt"/>
              </a:rPr>
              <a:t>(5, 10);   // Calls the first add method</a:t>
            </a:r>
          </a:p>
          <a:p>
            <a:r>
              <a:rPr lang="en-IN" sz="8000">
                <a:latin typeface="+mj-lt"/>
              </a:rPr>
              <a:t>        int sum2 = </a:t>
            </a:r>
            <a:r>
              <a:rPr lang="en-IN" sz="8000" err="1">
                <a:latin typeface="+mj-lt"/>
              </a:rPr>
              <a:t>calculator.add</a:t>
            </a:r>
            <a:r>
              <a:rPr lang="en-IN" sz="8000">
                <a:latin typeface="+mj-lt"/>
              </a:rPr>
              <a:t>(2, 3, 4); // Calls the second add method</a:t>
            </a:r>
          </a:p>
          <a:p>
            <a:r>
              <a:rPr lang="en-IN" sz="8000">
                <a:latin typeface="+mj-lt"/>
              </a:rPr>
              <a:t>        double sum3 = </a:t>
            </a:r>
            <a:r>
              <a:rPr lang="en-IN" sz="8000" err="1">
                <a:latin typeface="+mj-lt"/>
              </a:rPr>
              <a:t>calculator.add</a:t>
            </a:r>
            <a:r>
              <a:rPr lang="en-IN" sz="8000">
                <a:latin typeface="+mj-lt"/>
              </a:rPr>
              <a:t>(2.5, 3.5); // Calls the third add method</a:t>
            </a:r>
          </a:p>
          <a:p>
            <a:r>
              <a:rPr lang="en-IN" sz="8000">
                <a:latin typeface="+mj-lt"/>
              </a:rPr>
              <a:t>        </a:t>
            </a:r>
            <a:r>
              <a:rPr lang="en-IN" sz="8000" err="1">
                <a:latin typeface="+mj-lt"/>
              </a:rPr>
              <a:t>System.out.println</a:t>
            </a:r>
            <a:r>
              <a:rPr lang="en-IN" sz="8000">
                <a:latin typeface="+mj-lt"/>
              </a:rPr>
              <a:t>("Sum1: " + sum1);   // Output: Sum1: 15</a:t>
            </a:r>
          </a:p>
          <a:p>
            <a:r>
              <a:rPr lang="en-IN" sz="8000">
                <a:latin typeface="+mj-lt"/>
              </a:rPr>
              <a:t>        </a:t>
            </a:r>
            <a:r>
              <a:rPr lang="en-IN" sz="8000" err="1">
                <a:latin typeface="+mj-lt"/>
              </a:rPr>
              <a:t>System.out.println</a:t>
            </a:r>
            <a:r>
              <a:rPr lang="en-IN" sz="8000">
                <a:latin typeface="+mj-lt"/>
              </a:rPr>
              <a:t>("Sum2: " + sum2);   // Output: Sum2: 9</a:t>
            </a:r>
          </a:p>
          <a:p>
            <a:r>
              <a:rPr lang="en-IN" sz="8000">
                <a:latin typeface="+mj-lt"/>
              </a:rPr>
              <a:t>        </a:t>
            </a:r>
            <a:r>
              <a:rPr lang="en-IN" sz="8000" err="1">
                <a:latin typeface="+mj-lt"/>
              </a:rPr>
              <a:t>System.out.println</a:t>
            </a:r>
            <a:r>
              <a:rPr lang="en-IN" sz="8000">
                <a:latin typeface="+mj-lt"/>
              </a:rPr>
              <a:t>("Sum3: " + sum3);    // Output: Sum3: 6.0</a:t>
            </a:r>
          </a:p>
          <a:p>
            <a:r>
              <a:rPr lang="en-IN" sz="8000">
                <a:latin typeface="+mj-lt"/>
              </a:rPr>
              <a:t>    </a:t>
            </a:r>
          </a:p>
          <a:p>
            <a:r>
              <a:rPr lang="en-IN" sz="8000">
                <a:latin typeface="+mj-lt"/>
              </a:rPr>
              <a:t>}</a:t>
            </a:r>
          </a:p>
          <a:p>
            <a:r>
              <a:rPr lang="en-IN" sz="8000">
                <a:latin typeface="+mj-lt"/>
              </a:rPr>
              <a:t>}</a:t>
            </a:r>
          </a:p>
          <a:p>
            <a:endParaRPr lang="en-IN"/>
          </a:p>
        </p:txBody>
      </p:sp>
      <p:sp>
        <p:nvSpPr>
          <p:cNvPr id="4" name="Picture Placeholder 3">
            <a:extLst>
              <a:ext uri="{FF2B5EF4-FFF2-40B4-BE49-F238E27FC236}">
                <a16:creationId xmlns:a16="http://schemas.microsoft.com/office/drawing/2014/main" id="{40D2BBE4-63DA-E4F6-887C-65B211F4284C}"/>
              </a:ext>
            </a:extLst>
          </p:cNvPr>
          <p:cNvSpPr>
            <a:spLocks noGrp="1"/>
          </p:cNvSpPr>
          <p:nvPr>
            <p:ph type="pic" idx="1"/>
          </p:nvPr>
        </p:nvSpPr>
        <p:spPr/>
        <p:txBody>
          <a:bodyPr/>
          <a:lstStyle/>
          <a:p>
            <a:r>
              <a:rPr lang="en-US" sz="4000">
                <a:solidFill>
                  <a:srgbClr val="FFFF00"/>
                </a:solidFill>
                <a:latin typeface="+mj-lt"/>
              </a:rPr>
              <a:t>1. Method Overloading</a:t>
            </a:r>
            <a:endParaRPr lang="en-IN" sz="4000">
              <a:solidFill>
                <a:srgbClr val="FFFF00"/>
              </a:solidFill>
              <a:latin typeface="+mj-lt"/>
            </a:endParaRPr>
          </a:p>
        </p:txBody>
      </p:sp>
      <p:sp>
        <p:nvSpPr>
          <p:cNvPr id="5" name="Date Placeholder 4">
            <a:extLst>
              <a:ext uri="{FF2B5EF4-FFF2-40B4-BE49-F238E27FC236}">
                <a16:creationId xmlns:a16="http://schemas.microsoft.com/office/drawing/2014/main" id="{80DC95E8-2604-B613-4411-28B3AC9D27DA}"/>
              </a:ext>
            </a:extLst>
          </p:cNvPr>
          <p:cNvSpPr>
            <a:spLocks noGrp="1"/>
          </p:cNvSpPr>
          <p:nvPr>
            <p:ph type="dt" sz="half" idx="10"/>
          </p:nvPr>
        </p:nvSpPr>
        <p:spPr/>
        <p:txBody>
          <a:bodyPr/>
          <a:lstStyle/>
          <a:p>
            <a:r>
              <a:rPr lang="en-US"/>
              <a:t>X</a:t>
            </a:r>
          </a:p>
        </p:txBody>
      </p:sp>
      <p:sp>
        <p:nvSpPr>
          <p:cNvPr id="6" name="Footer Placeholder 5">
            <a:extLst>
              <a:ext uri="{FF2B5EF4-FFF2-40B4-BE49-F238E27FC236}">
                <a16:creationId xmlns:a16="http://schemas.microsoft.com/office/drawing/2014/main" id="{F385AFEC-2239-323D-B059-B4E45FCB2154}"/>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78991477-0103-BC6C-BE82-D4C5F350EC70}"/>
              </a:ext>
            </a:extLst>
          </p:cNvPr>
          <p:cNvSpPr>
            <a:spLocks noGrp="1"/>
          </p:cNvSpPr>
          <p:nvPr>
            <p:ph type="sldNum" sz="quarter" idx="12"/>
          </p:nvPr>
        </p:nvSpPr>
        <p:spPr/>
        <p:txBody>
          <a:bodyPr/>
          <a:lstStyle/>
          <a:p>
            <a:fld id="{58FB4751-880F-D840-AAA9-3A15815CC996}" type="slidenum">
              <a:rPr lang="en-US" smtClean="0"/>
              <a:t>42</a:t>
            </a:fld>
            <a:endParaRPr lang="en-US"/>
          </a:p>
        </p:txBody>
      </p:sp>
    </p:spTree>
    <p:extLst>
      <p:ext uri="{BB962C8B-B14F-4D97-AF65-F5344CB8AC3E}">
        <p14:creationId xmlns:p14="http://schemas.microsoft.com/office/powerpoint/2010/main" val="6941132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0474-4B42-C692-3A19-99D3B138B3A9}"/>
              </a:ext>
            </a:extLst>
          </p:cNvPr>
          <p:cNvSpPr>
            <a:spLocks noGrp="1"/>
          </p:cNvSpPr>
          <p:nvPr>
            <p:ph type="title"/>
          </p:nvPr>
        </p:nvSpPr>
        <p:spPr>
          <a:xfrm>
            <a:off x="365760" y="351190"/>
            <a:ext cx="6502620" cy="676656"/>
          </a:xfrm>
        </p:spPr>
        <p:txBody>
          <a:bodyPr/>
          <a:lstStyle/>
          <a:p>
            <a:endParaRPr lang="en-IN"/>
          </a:p>
        </p:txBody>
      </p:sp>
      <p:sp>
        <p:nvSpPr>
          <p:cNvPr id="3" name="Text Placeholder 2">
            <a:extLst>
              <a:ext uri="{FF2B5EF4-FFF2-40B4-BE49-F238E27FC236}">
                <a16:creationId xmlns:a16="http://schemas.microsoft.com/office/drawing/2014/main" id="{A6B0F579-9683-D3DC-8609-546675DFFEE3}"/>
              </a:ext>
            </a:extLst>
          </p:cNvPr>
          <p:cNvSpPr>
            <a:spLocks noGrp="1"/>
          </p:cNvSpPr>
          <p:nvPr>
            <p:ph type="body" sz="half" idx="2"/>
          </p:nvPr>
        </p:nvSpPr>
        <p:spPr>
          <a:xfrm>
            <a:off x="560956" y="1191325"/>
            <a:ext cx="8219149" cy="5110004"/>
          </a:xfrm>
        </p:spPr>
        <p:txBody>
          <a:bodyPr>
            <a:normAutofit fontScale="25000" lnSpcReduction="20000"/>
          </a:bodyPr>
          <a:lstStyle/>
          <a:p>
            <a:r>
              <a:rPr lang="en-IN" sz="6200">
                <a:latin typeface="+mj-lt"/>
              </a:rPr>
              <a:t>class Shape {</a:t>
            </a:r>
          </a:p>
          <a:p>
            <a:r>
              <a:rPr lang="en-IN" sz="6200">
                <a:latin typeface="+mj-lt"/>
              </a:rPr>
              <a:t>    void draw() {</a:t>
            </a:r>
          </a:p>
          <a:p>
            <a:r>
              <a:rPr lang="en-IN" sz="6200">
                <a:latin typeface="+mj-lt"/>
              </a:rPr>
              <a:t>        </a:t>
            </a:r>
            <a:r>
              <a:rPr lang="en-IN" sz="6200" err="1">
                <a:latin typeface="+mj-lt"/>
              </a:rPr>
              <a:t>System.out.println</a:t>
            </a:r>
            <a:r>
              <a:rPr lang="en-IN" sz="6200">
                <a:latin typeface="+mj-lt"/>
              </a:rPr>
              <a:t>("Drawing a shape.");</a:t>
            </a:r>
          </a:p>
          <a:p>
            <a:r>
              <a:rPr lang="en-IN" sz="6200">
                <a:latin typeface="+mj-lt"/>
              </a:rPr>
              <a:t>    }</a:t>
            </a:r>
          </a:p>
          <a:p>
            <a:r>
              <a:rPr lang="en-IN" sz="6200">
                <a:latin typeface="+mj-lt"/>
              </a:rPr>
              <a:t>}</a:t>
            </a:r>
          </a:p>
          <a:p>
            <a:r>
              <a:rPr lang="en-IN" sz="6200">
                <a:latin typeface="+mj-lt"/>
              </a:rPr>
              <a:t>class Circle extends Shape {</a:t>
            </a:r>
          </a:p>
          <a:p>
            <a:r>
              <a:rPr lang="en-IN" sz="6200">
                <a:latin typeface="+mj-lt"/>
              </a:rPr>
              <a:t>    @Override</a:t>
            </a:r>
          </a:p>
          <a:p>
            <a:r>
              <a:rPr lang="en-IN" sz="6200">
                <a:latin typeface="+mj-lt"/>
              </a:rPr>
              <a:t>    void draw() {</a:t>
            </a:r>
          </a:p>
          <a:p>
            <a:r>
              <a:rPr lang="en-IN" sz="6200">
                <a:latin typeface="+mj-lt"/>
              </a:rPr>
              <a:t>        </a:t>
            </a:r>
            <a:r>
              <a:rPr lang="en-IN" sz="6200" err="1">
                <a:latin typeface="+mj-lt"/>
              </a:rPr>
              <a:t>System.out.println</a:t>
            </a:r>
            <a:r>
              <a:rPr lang="en-IN" sz="6200">
                <a:latin typeface="+mj-lt"/>
              </a:rPr>
              <a:t>("Drawing a circle.");</a:t>
            </a:r>
          </a:p>
          <a:p>
            <a:r>
              <a:rPr lang="en-IN" sz="6200">
                <a:latin typeface="+mj-lt"/>
              </a:rPr>
              <a:t>    }</a:t>
            </a:r>
          </a:p>
          <a:p>
            <a:r>
              <a:rPr lang="en-IN" sz="6200">
                <a:latin typeface="+mj-lt"/>
              </a:rPr>
              <a:t>}</a:t>
            </a:r>
          </a:p>
          <a:p>
            <a:r>
              <a:rPr lang="en-IN" sz="6200">
                <a:latin typeface="+mj-lt"/>
              </a:rPr>
              <a:t>class Rectangle extends Shape {</a:t>
            </a:r>
          </a:p>
          <a:p>
            <a:r>
              <a:rPr lang="en-IN" sz="6200">
                <a:latin typeface="+mj-lt"/>
              </a:rPr>
              <a:t>    @Override</a:t>
            </a:r>
          </a:p>
          <a:p>
            <a:r>
              <a:rPr lang="en-IN" sz="6200">
                <a:latin typeface="+mj-lt"/>
              </a:rPr>
              <a:t>    void draw() {</a:t>
            </a:r>
          </a:p>
          <a:p>
            <a:r>
              <a:rPr lang="en-IN" sz="6200">
                <a:latin typeface="+mj-lt"/>
              </a:rPr>
              <a:t>        </a:t>
            </a:r>
            <a:r>
              <a:rPr lang="en-IN" sz="6200" err="1">
                <a:latin typeface="+mj-lt"/>
              </a:rPr>
              <a:t>System.out.println</a:t>
            </a:r>
            <a:r>
              <a:rPr lang="en-IN" sz="6200">
                <a:latin typeface="+mj-lt"/>
              </a:rPr>
              <a:t>("Drawing a rectangle.");</a:t>
            </a:r>
          </a:p>
          <a:p>
            <a:r>
              <a:rPr lang="en-IN" sz="6200">
                <a:latin typeface="+mj-lt"/>
              </a:rPr>
              <a:t>    }</a:t>
            </a:r>
          </a:p>
          <a:p>
            <a:r>
              <a:rPr lang="en-IN" sz="6200">
                <a:latin typeface="+mj-lt"/>
              </a:rPr>
              <a:t>}</a:t>
            </a:r>
          </a:p>
          <a:p>
            <a:r>
              <a:rPr lang="en-IN" sz="6200">
                <a:latin typeface="+mj-lt"/>
              </a:rPr>
              <a:t>public class Main {</a:t>
            </a:r>
          </a:p>
          <a:p>
            <a:r>
              <a:rPr lang="en-IN" sz="6200">
                <a:latin typeface="+mj-lt"/>
              </a:rPr>
              <a:t>    public static void main(String[] </a:t>
            </a:r>
            <a:r>
              <a:rPr lang="en-IN" sz="6200" err="1">
                <a:latin typeface="+mj-lt"/>
              </a:rPr>
              <a:t>args</a:t>
            </a:r>
            <a:r>
              <a:rPr lang="en-IN" sz="6200">
                <a:latin typeface="+mj-lt"/>
              </a:rPr>
              <a:t>) {</a:t>
            </a:r>
          </a:p>
          <a:p>
            <a:r>
              <a:rPr lang="en-IN" sz="6200">
                <a:latin typeface="+mj-lt"/>
              </a:rPr>
              <a:t>        Shape shape1 = new Circle();</a:t>
            </a:r>
          </a:p>
          <a:p>
            <a:r>
              <a:rPr lang="en-IN" sz="6200">
                <a:latin typeface="+mj-lt"/>
              </a:rPr>
              <a:t>        Shape shape2 = new Rectangle();</a:t>
            </a:r>
          </a:p>
          <a:p>
            <a:r>
              <a:rPr lang="en-IN" sz="6200">
                <a:latin typeface="+mj-lt"/>
              </a:rPr>
              <a:t>        </a:t>
            </a:r>
          </a:p>
          <a:p>
            <a:r>
              <a:rPr lang="en-IN" sz="6200">
                <a:latin typeface="+mj-lt"/>
              </a:rPr>
              <a:t>        shape1.draw(); // Output: Drawing a circle.</a:t>
            </a:r>
          </a:p>
          <a:p>
            <a:r>
              <a:rPr lang="en-IN" sz="6200">
                <a:latin typeface="+mj-lt"/>
              </a:rPr>
              <a:t>        shape2.draw(); // Output: Drawing a rectangle.</a:t>
            </a:r>
          </a:p>
          <a:p>
            <a:r>
              <a:rPr lang="en-IN" sz="6200">
                <a:latin typeface="+mj-lt"/>
              </a:rPr>
              <a:t>    }</a:t>
            </a:r>
          </a:p>
          <a:p>
            <a:r>
              <a:rPr lang="en-IN" sz="6200">
                <a:latin typeface="+mj-lt"/>
              </a:rPr>
              <a:t>}</a:t>
            </a:r>
          </a:p>
          <a:p>
            <a:endParaRPr lang="en-IN"/>
          </a:p>
        </p:txBody>
      </p:sp>
      <p:sp>
        <p:nvSpPr>
          <p:cNvPr id="4" name="Picture Placeholder 3">
            <a:extLst>
              <a:ext uri="{FF2B5EF4-FFF2-40B4-BE49-F238E27FC236}">
                <a16:creationId xmlns:a16="http://schemas.microsoft.com/office/drawing/2014/main" id="{A7184E7B-0379-238C-A7C1-D79D04E8489E}"/>
              </a:ext>
            </a:extLst>
          </p:cNvPr>
          <p:cNvSpPr>
            <a:spLocks noGrp="1"/>
          </p:cNvSpPr>
          <p:nvPr>
            <p:ph type="pic" idx="1"/>
          </p:nvPr>
        </p:nvSpPr>
        <p:spPr/>
        <p:txBody>
          <a:bodyPr/>
          <a:lstStyle/>
          <a:p>
            <a:r>
              <a:rPr lang="en-US" sz="4000">
                <a:solidFill>
                  <a:srgbClr val="FFFF00"/>
                </a:solidFill>
                <a:latin typeface="+mj-lt"/>
              </a:rPr>
              <a:t>2. Method Overriding</a:t>
            </a:r>
            <a:endParaRPr lang="en-IN" sz="4000">
              <a:solidFill>
                <a:srgbClr val="FFFF00"/>
              </a:solidFill>
              <a:latin typeface="+mj-lt"/>
            </a:endParaRPr>
          </a:p>
        </p:txBody>
      </p:sp>
      <p:sp>
        <p:nvSpPr>
          <p:cNvPr id="5" name="Date Placeholder 4">
            <a:extLst>
              <a:ext uri="{FF2B5EF4-FFF2-40B4-BE49-F238E27FC236}">
                <a16:creationId xmlns:a16="http://schemas.microsoft.com/office/drawing/2014/main" id="{5CBF5BDD-1FB7-9E12-6617-C6498F9664AE}"/>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66AC97FB-0E01-FF31-B906-EE61AAD6F7EB}"/>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881DCD63-24B9-6744-A9B0-8D04F61E7BA3}"/>
              </a:ext>
            </a:extLst>
          </p:cNvPr>
          <p:cNvSpPr>
            <a:spLocks noGrp="1"/>
          </p:cNvSpPr>
          <p:nvPr>
            <p:ph type="sldNum" sz="quarter" idx="12"/>
          </p:nvPr>
        </p:nvSpPr>
        <p:spPr/>
        <p:txBody>
          <a:bodyPr/>
          <a:lstStyle/>
          <a:p>
            <a:fld id="{58FB4751-880F-D840-AAA9-3A15815CC996}" type="slidenum">
              <a:rPr lang="en-US" smtClean="0"/>
              <a:t>43</a:t>
            </a:fld>
            <a:endParaRPr lang="en-US"/>
          </a:p>
        </p:txBody>
      </p:sp>
    </p:spTree>
    <p:extLst>
      <p:ext uri="{BB962C8B-B14F-4D97-AF65-F5344CB8AC3E}">
        <p14:creationId xmlns:p14="http://schemas.microsoft.com/office/powerpoint/2010/main" val="4608082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AF4D-4CFD-562B-3AF9-E60626D972D7}"/>
              </a:ext>
            </a:extLst>
          </p:cNvPr>
          <p:cNvSpPr>
            <a:spLocks noGrp="1"/>
          </p:cNvSpPr>
          <p:nvPr>
            <p:ph type="title"/>
          </p:nvPr>
        </p:nvSpPr>
        <p:spPr>
          <a:xfrm>
            <a:off x="193516" y="393191"/>
            <a:ext cx="6502620" cy="676656"/>
          </a:xfrm>
        </p:spPr>
        <p:txBody>
          <a:bodyPr/>
          <a:lstStyle/>
          <a:p>
            <a:r>
              <a:rPr lang="en-US"/>
              <a:t>Exception Handling:</a:t>
            </a:r>
            <a:endParaRPr lang="en-IN"/>
          </a:p>
        </p:txBody>
      </p:sp>
      <p:sp>
        <p:nvSpPr>
          <p:cNvPr id="5" name="Date Placeholder 4">
            <a:extLst>
              <a:ext uri="{FF2B5EF4-FFF2-40B4-BE49-F238E27FC236}">
                <a16:creationId xmlns:a16="http://schemas.microsoft.com/office/drawing/2014/main" id="{2C7C3A28-7042-B831-188B-284479D81B2C}"/>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96001E1C-34FD-0E43-B9D5-A4D333D9052B}"/>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DEDAD00F-001C-CBF7-03A0-A1A704E51D92}"/>
              </a:ext>
            </a:extLst>
          </p:cNvPr>
          <p:cNvSpPr>
            <a:spLocks noGrp="1"/>
          </p:cNvSpPr>
          <p:nvPr>
            <p:ph type="sldNum" sz="quarter" idx="12"/>
          </p:nvPr>
        </p:nvSpPr>
        <p:spPr/>
        <p:txBody>
          <a:bodyPr/>
          <a:lstStyle/>
          <a:p>
            <a:fld id="{58FB4751-880F-D840-AAA9-3A15815CC996}" type="slidenum">
              <a:rPr lang="en-US" smtClean="0"/>
              <a:t>44</a:t>
            </a:fld>
            <a:endParaRPr lang="en-US"/>
          </a:p>
        </p:txBody>
      </p:sp>
      <p:pic>
        <p:nvPicPr>
          <p:cNvPr id="18434" name="Picture 2" descr="Exception Handling in Java | Example Program - Scientech Easy">
            <a:extLst>
              <a:ext uri="{FF2B5EF4-FFF2-40B4-BE49-F238E27FC236}">
                <a16:creationId xmlns:a16="http://schemas.microsoft.com/office/drawing/2014/main" id="{5C41E6B7-6392-92FB-F4EC-133A6EDF10DE}"/>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2585" t="-34748" r="-10331" b="1"/>
          <a:stretch/>
        </p:blipFill>
        <p:spPr bwMode="auto">
          <a:xfrm>
            <a:off x="6260841" y="0"/>
            <a:ext cx="5570375" cy="60184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1F23AD1D-2B45-2FE5-4430-CA38DE99C620}"/>
              </a:ext>
            </a:extLst>
          </p:cNvPr>
          <p:cNvSpPr>
            <a:spLocks noGrp="1" noChangeArrowheads="1"/>
          </p:cNvSpPr>
          <p:nvPr>
            <p:ph type="body" sz="half" idx="2"/>
          </p:nvPr>
        </p:nvSpPr>
        <p:spPr bwMode="auto">
          <a:xfrm>
            <a:off x="576071" y="2305615"/>
            <a:ext cx="5143593" cy="224676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Söhne"/>
              </a:rPr>
              <a:t>Exception Handling</a:t>
            </a:r>
            <a:r>
              <a:rPr kumimoji="0" lang="en-US" altLang="en-US" sz="2000" b="0" i="0" u="none" strike="noStrike" cap="none" normalizeH="0" baseline="0">
                <a:ln>
                  <a:noFill/>
                </a:ln>
                <a:solidFill>
                  <a:srgbClr val="374151"/>
                </a:solidFill>
                <a:effectLst/>
                <a:latin typeface="Söhne"/>
              </a:rPr>
              <a:t> is a mechanism in Java that allows you to handle runtime errors (exceptions) gracefully, preventing your program from crashing. It involves using </a:t>
            </a:r>
            <a:r>
              <a:rPr kumimoji="0" lang="en-US" altLang="en-US" sz="2000" b="1" i="0" u="none" strike="noStrike" cap="none" normalizeH="0" baseline="0">
                <a:ln>
                  <a:noFill/>
                </a:ln>
                <a:solidFill>
                  <a:schemeClr val="tx1"/>
                </a:solidFill>
                <a:effectLst/>
                <a:latin typeface="Söhne Mono"/>
              </a:rPr>
              <a:t>try</a:t>
            </a:r>
            <a:r>
              <a:rPr kumimoji="0" lang="en-US" altLang="en-US" sz="2000" b="0" i="0" u="none" strike="noStrike" cap="none" normalizeH="0" baseline="0">
                <a:ln>
                  <a:noFill/>
                </a:ln>
                <a:solidFill>
                  <a:srgbClr val="374151"/>
                </a:solidFill>
                <a:effectLst/>
                <a:latin typeface="Söhne"/>
              </a:rPr>
              <a:t>, </a:t>
            </a:r>
            <a:r>
              <a:rPr kumimoji="0" lang="en-US" altLang="en-US" sz="2000" b="1" i="0" u="none" strike="noStrike" cap="none" normalizeH="0" baseline="0">
                <a:ln>
                  <a:noFill/>
                </a:ln>
                <a:solidFill>
                  <a:schemeClr val="tx1"/>
                </a:solidFill>
                <a:effectLst/>
                <a:latin typeface="Söhne Mono"/>
              </a:rPr>
              <a:t>catch</a:t>
            </a:r>
            <a:r>
              <a:rPr kumimoji="0" lang="en-US" altLang="en-US" sz="2000" b="0" i="0" u="none" strike="noStrike" cap="none" normalizeH="0" baseline="0">
                <a:ln>
                  <a:noFill/>
                </a:ln>
                <a:solidFill>
                  <a:srgbClr val="374151"/>
                </a:solidFill>
                <a:effectLst/>
                <a:latin typeface="Söhne"/>
              </a:rPr>
              <a:t>, </a:t>
            </a:r>
            <a:r>
              <a:rPr kumimoji="0" lang="en-US" altLang="en-US" sz="2000" b="1" i="0" u="none" strike="noStrike" cap="none" normalizeH="0" baseline="0">
                <a:ln>
                  <a:noFill/>
                </a:ln>
                <a:solidFill>
                  <a:schemeClr val="tx1"/>
                </a:solidFill>
                <a:effectLst/>
                <a:latin typeface="Söhne Mono"/>
              </a:rPr>
              <a:t>finally</a:t>
            </a:r>
            <a:r>
              <a:rPr kumimoji="0" lang="en-US" altLang="en-US" sz="2000" b="0" i="0" u="none" strike="noStrike" cap="none" normalizeH="0" baseline="0">
                <a:ln>
                  <a:noFill/>
                </a:ln>
                <a:solidFill>
                  <a:srgbClr val="374151"/>
                </a:solidFill>
                <a:effectLst/>
                <a:latin typeface="Söhne"/>
              </a:rPr>
              <a:t>, and </a:t>
            </a:r>
            <a:r>
              <a:rPr kumimoji="0" lang="en-US" altLang="en-US" sz="2000" b="1" i="0" u="none" strike="noStrike" cap="none" normalizeH="0" baseline="0">
                <a:ln>
                  <a:noFill/>
                </a:ln>
                <a:solidFill>
                  <a:schemeClr val="tx1"/>
                </a:solidFill>
                <a:effectLst/>
                <a:latin typeface="Söhne Mono"/>
              </a:rPr>
              <a:t>throw</a:t>
            </a:r>
            <a:r>
              <a:rPr kumimoji="0" lang="en-US" altLang="en-US" sz="2000" b="0" i="0" u="none" strike="noStrike" cap="none" normalizeH="0" baseline="0">
                <a:ln>
                  <a:noFill/>
                </a:ln>
                <a:solidFill>
                  <a:srgbClr val="374151"/>
                </a:solidFill>
                <a:effectLst/>
                <a:latin typeface="Söhne"/>
              </a:rPr>
              <a:t> blocks to manage exceptions that may occur during program execution.</a:t>
            </a:r>
            <a:r>
              <a:rPr kumimoji="0" lang="en-US" altLang="en-US" sz="2000" b="0" i="0" u="none" strike="noStrike" cap="none" normalizeH="0" baseline="0">
                <a:ln>
                  <a:noFill/>
                </a:ln>
                <a:solidFill>
                  <a:schemeClr val="tx1"/>
                </a:solidFill>
                <a:effectLst/>
              </a:rPr>
              <a:t> </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39583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3BD25-3CC5-3648-4C29-2945C8574F41}"/>
              </a:ext>
            </a:extLst>
          </p:cNvPr>
          <p:cNvSpPr>
            <a:spLocks noGrp="1"/>
          </p:cNvSpPr>
          <p:nvPr>
            <p:ph type="title"/>
          </p:nvPr>
        </p:nvSpPr>
        <p:spPr>
          <a:xfrm>
            <a:off x="137532" y="0"/>
            <a:ext cx="6729797" cy="1434487"/>
          </a:xfrm>
        </p:spPr>
        <p:txBody>
          <a:bodyPr/>
          <a:lstStyle/>
          <a:p>
            <a:r>
              <a:rPr lang="en-US"/>
              <a:t>Different type of Exceptions Examples:</a:t>
            </a:r>
            <a:endParaRPr lang="en-IN"/>
          </a:p>
        </p:txBody>
      </p:sp>
      <p:sp>
        <p:nvSpPr>
          <p:cNvPr id="3" name="Text Placeholder 2">
            <a:extLst>
              <a:ext uri="{FF2B5EF4-FFF2-40B4-BE49-F238E27FC236}">
                <a16:creationId xmlns:a16="http://schemas.microsoft.com/office/drawing/2014/main" id="{23EC6C83-698C-6C14-D1CD-76B2B6854ABA}"/>
              </a:ext>
            </a:extLst>
          </p:cNvPr>
          <p:cNvSpPr>
            <a:spLocks noGrp="1"/>
          </p:cNvSpPr>
          <p:nvPr>
            <p:ph type="body" sz="half" idx="2"/>
          </p:nvPr>
        </p:nvSpPr>
        <p:spPr>
          <a:xfrm>
            <a:off x="576072" y="1947671"/>
            <a:ext cx="5451504" cy="4070729"/>
          </a:xfrm>
        </p:spPr>
        <p:txBody>
          <a:bodyPr/>
          <a:lstStyle/>
          <a:p>
            <a:pPr algn="l"/>
            <a:r>
              <a:rPr lang="en-US" b="1" i="0">
                <a:solidFill>
                  <a:srgbClr val="374151"/>
                </a:solidFill>
                <a:effectLst/>
                <a:latin typeface="Söhne"/>
              </a:rPr>
              <a:t>1. </a:t>
            </a:r>
            <a:r>
              <a:rPr lang="en-US" b="1" i="0" err="1">
                <a:solidFill>
                  <a:srgbClr val="374151"/>
                </a:solidFill>
                <a:effectLst/>
                <a:latin typeface="Söhne"/>
              </a:rPr>
              <a:t>ArithmeticException</a:t>
            </a:r>
            <a:r>
              <a:rPr lang="en-US" b="0" i="0">
                <a:solidFill>
                  <a:srgbClr val="374151"/>
                </a:solidFill>
                <a:effectLst/>
                <a:latin typeface="Söhne"/>
              </a:rPr>
              <a:t>:</a:t>
            </a:r>
          </a:p>
          <a:p>
            <a:pPr algn="l"/>
            <a:r>
              <a:rPr lang="en-US" b="0" i="0">
                <a:solidFill>
                  <a:srgbClr val="374151"/>
                </a:solidFill>
                <a:effectLst/>
                <a:latin typeface="Söhne"/>
              </a:rPr>
              <a:t>Occurs when an arithmetic operation results in an error, such as dividing by zero.</a:t>
            </a:r>
          </a:p>
          <a:p>
            <a:pPr algn="l">
              <a:buFont typeface="Arial" panose="020B0604020202020204" pitchFamily="34" charset="0"/>
              <a:buChar char="•"/>
            </a:pPr>
            <a:endParaRPr lang="en-US" b="0" i="0">
              <a:solidFill>
                <a:srgbClr val="374151"/>
              </a:solidFill>
              <a:effectLst/>
              <a:latin typeface="Söhne"/>
            </a:endParaRPr>
          </a:p>
          <a:p>
            <a:r>
              <a:rPr lang="en-IN" sz="2000">
                <a:solidFill>
                  <a:schemeClr val="accent2">
                    <a:lumMod val="50000"/>
                  </a:schemeClr>
                </a:solidFill>
                <a:latin typeface="+mj-lt"/>
              </a:rPr>
              <a:t>try {</a:t>
            </a:r>
          </a:p>
          <a:p>
            <a:r>
              <a:rPr lang="en-IN" sz="2000">
                <a:solidFill>
                  <a:schemeClr val="accent2">
                    <a:lumMod val="50000"/>
                  </a:schemeClr>
                </a:solidFill>
                <a:latin typeface="+mj-lt"/>
              </a:rPr>
              <a:t>    int result = 10 / 0; // This will throw an </a:t>
            </a:r>
            <a:r>
              <a:rPr lang="en-IN" sz="2000" err="1">
                <a:solidFill>
                  <a:schemeClr val="accent2">
                    <a:lumMod val="50000"/>
                  </a:schemeClr>
                </a:solidFill>
                <a:latin typeface="+mj-lt"/>
              </a:rPr>
              <a:t>ArithmeticException</a:t>
            </a:r>
            <a:endParaRPr lang="en-IN" sz="2000">
              <a:solidFill>
                <a:schemeClr val="accent2">
                  <a:lumMod val="50000"/>
                </a:schemeClr>
              </a:solidFill>
              <a:latin typeface="+mj-lt"/>
            </a:endParaRPr>
          </a:p>
          <a:p>
            <a:r>
              <a:rPr lang="en-IN" sz="2000">
                <a:solidFill>
                  <a:schemeClr val="accent2">
                    <a:lumMod val="50000"/>
                  </a:schemeClr>
                </a:solidFill>
                <a:latin typeface="+mj-lt"/>
              </a:rPr>
              <a:t>} catch (</a:t>
            </a:r>
            <a:r>
              <a:rPr lang="en-IN" sz="2000" err="1">
                <a:solidFill>
                  <a:schemeClr val="accent2">
                    <a:lumMod val="50000"/>
                  </a:schemeClr>
                </a:solidFill>
                <a:latin typeface="+mj-lt"/>
              </a:rPr>
              <a:t>ArithmeticException</a:t>
            </a:r>
            <a:r>
              <a:rPr lang="en-IN" sz="2000">
                <a:solidFill>
                  <a:schemeClr val="accent2">
                    <a:lumMod val="50000"/>
                  </a:schemeClr>
                </a:solidFill>
                <a:latin typeface="+mj-lt"/>
              </a:rPr>
              <a:t> e) {</a:t>
            </a:r>
          </a:p>
          <a:p>
            <a:r>
              <a:rPr lang="en-IN" sz="2000">
                <a:solidFill>
                  <a:schemeClr val="accent2">
                    <a:lumMod val="50000"/>
                  </a:schemeClr>
                </a:solidFill>
                <a:latin typeface="+mj-lt"/>
              </a:rPr>
              <a:t>    </a:t>
            </a:r>
            <a:r>
              <a:rPr lang="en-IN" sz="2000" err="1">
                <a:solidFill>
                  <a:schemeClr val="accent2">
                    <a:lumMod val="50000"/>
                  </a:schemeClr>
                </a:solidFill>
                <a:latin typeface="+mj-lt"/>
              </a:rPr>
              <a:t>System.out.println</a:t>
            </a:r>
            <a:r>
              <a:rPr lang="en-IN" sz="2000">
                <a:solidFill>
                  <a:schemeClr val="accent2">
                    <a:lumMod val="50000"/>
                  </a:schemeClr>
                </a:solidFill>
                <a:latin typeface="+mj-lt"/>
              </a:rPr>
              <a:t>("</a:t>
            </a:r>
            <a:r>
              <a:rPr lang="en-IN" sz="2000" err="1">
                <a:solidFill>
                  <a:schemeClr val="accent2">
                    <a:lumMod val="50000"/>
                  </a:schemeClr>
                </a:solidFill>
                <a:latin typeface="+mj-lt"/>
              </a:rPr>
              <a:t>ArithmeticException</a:t>
            </a:r>
            <a:r>
              <a:rPr lang="en-IN" sz="2000">
                <a:solidFill>
                  <a:schemeClr val="accent2">
                    <a:lumMod val="50000"/>
                  </a:schemeClr>
                </a:solidFill>
                <a:latin typeface="+mj-lt"/>
              </a:rPr>
              <a:t>: " + </a:t>
            </a:r>
            <a:r>
              <a:rPr lang="en-IN" sz="2000" err="1">
                <a:solidFill>
                  <a:schemeClr val="accent2">
                    <a:lumMod val="50000"/>
                  </a:schemeClr>
                </a:solidFill>
                <a:latin typeface="+mj-lt"/>
              </a:rPr>
              <a:t>e.getMessage</a:t>
            </a:r>
            <a:r>
              <a:rPr lang="en-IN" sz="2000">
                <a:solidFill>
                  <a:schemeClr val="accent2">
                    <a:lumMod val="50000"/>
                  </a:schemeClr>
                </a:solidFill>
                <a:latin typeface="+mj-lt"/>
              </a:rPr>
              <a:t>());</a:t>
            </a:r>
          </a:p>
          <a:p>
            <a:r>
              <a:rPr lang="en-IN" sz="2000">
                <a:solidFill>
                  <a:schemeClr val="accent2">
                    <a:lumMod val="50000"/>
                  </a:schemeClr>
                </a:solidFill>
                <a:latin typeface="+mj-lt"/>
              </a:rPr>
              <a:t>}</a:t>
            </a:r>
          </a:p>
          <a:p>
            <a:endParaRPr lang="en-IN"/>
          </a:p>
        </p:txBody>
      </p:sp>
      <p:sp>
        <p:nvSpPr>
          <p:cNvPr id="5" name="Date Placeholder 4">
            <a:extLst>
              <a:ext uri="{FF2B5EF4-FFF2-40B4-BE49-F238E27FC236}">
                <a16:creationId xmlns:a16="http://schemas.microsoft.com/office/drawing/2014/main" id="{BD2A5946-D4AD-B8AB-A5C6-21344B73D815}"/>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D9C82E2C-0144-873B-638E-43A00B802D89}"/>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EF7F7F98-3744-E88C-8C1E-0AC78435616F}"/>
              </a:ext>
            </a:extLst>
          </p:cNvPr>
          <p:cNvSpPr>
            <a:spLocks noGrp="1"/>
          </p:cNvSpPr>
          <p:nvPr>
            <p:ph type="sldNum" sz="quarter" idx="12"/>
          </p:nvPr>
        </p:nvSpPr>
        <p:spPr/>
        <p:txBody>
          <a:bodyPr/>
          <a:lstStyle/>
          <a:p>
            <a:fld id="{58FB4751-880F-D840-AAA9-3A15815CC996}" type="slidenum">
              <a:rPr lang="en-US" smtClean="0"/>
              <a:t>45</a:t>
            </a:fld>
            <a:endParaRPr lang="en-US"/>
          </a:p>
        </p:txBody>
      </p:sp>
      <p:pic>
        <p:nvPicPr>
          <p:cNvPr id="19466" name="Picture 10" descr="Types of Exception in Java - Javatpoint">
            <a:extLst>
              <a:ext uri="{FF2B5EF4-FFF2-40B4-BE49-F238E27FC236}">
                <a16:creationId xmlns:a16="http://schemas.microsoft.com/office/drawing/2014/main" id="{92C5CB77-F7A3-72DB-4CE1-8A91D21CCAA7}"/>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8142" t="-26009" r="-3427" b="-5077"/>
          <a:stretch/>
        </p:blipFill>
        <p:spPr bwMode="auto">
          <a:xfrm>
            <a:off x="5232048" y="830424"/>
            <a:ext cx="7043928" cy="5197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9121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6D0BB-CFD4-A9DB-AEA3-97BB380EE2C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427DF6B-EF25-4097-BD42-736F4FED53E5}"/>
              </a:ext>
            </a:extLst>
          </p:cNvPr>
          <p:cNvSpPr>
            <a:spLocks noGrp="1"/>
          </p:cNvSpPr>
          <p:nvPr>
            <p:ph type="body" sz="half" idx="2"/>
          </p:nvPr>
        </p:nvSpPr>
        <p:spPr>
          <a:xfrm>
            <a:off x="576072" y="1947671"/>
            <a:ext cx="5519928" cy="4070729"/>
          </a:xfrm>
        </p:spPr>
        <p:txBody>
          <a:bodyPr/>
          <a:lstStyle/>
          <a:p>
            <a:pPr algn="l"/>
            <a:r>
              <a:rPr lang="en-US" b="1" i="0">
                <a:solidFill>
                  <a:srgbClr val="374151"/>
                </a:solidFill>
                <a:effectLst/>
                <a:latin typeface="Söhne"/>
              </a:rPr>
              <a:t>2. </a:t>
            </a:r>
            <a:r>
              <a:rPr lang="en-US" b="1" i="0" err="1">
                <a:solidFill>
                  <a:srgbClr val="374151"/>
                </a:solidFill>
                <a:effectLst/>
                <a:latin typeface="Söhne"/>
              </a:rPr>
              <a:t>NullPointerException</a:t>
            </a:r>
            <a:r>
              <a:rPr lang="en-US" b="0" i="0">
                <a:solidFill>
                  <a:srgbClr val="374151"/>
                </a:solidFill>
                <a:effectLst/>
                <a:latin typeface="Söhne"/>
              </a:rPr>
              <a:t>:</a:t>
            </a:r>
          </a:p>
          <a:p>
            <a:pPr algn="l"/>
            <a:r>
              <a:rPr lang="en-US" b="0" i="0">
                <a:solidFill>
                  <a:srgbClr val="374151"/>
                </a:solidFill>
                <a:effectLst/>
                <a:latin typeface="Söhne"/>
              </a:rPr>
              <a:t>Occurs when you try to access or call methods on a null object.</a:t>
            </a:r>
          </a:p>
          <a:p>
            <a:pPr algn="l">
              <a:buFont typeface="Arial" panose="020B0604020202020204" pitchFamily="34" charset="0"/>
              <a:buChar char="•"/>
            </a:pPr>
            <a:endParaRPr lang="en-US">
              <a:solidFill>
                <a:srgbClr val="374151"/>
              </a:solidFill>
              <a:latin typeface="Söhne"/>
            </a:endParaRPr>
          </a:p>
          <a:p>
            <a:pPr algn="l"/>
            <a:r>
              <a:rPr lang="en-US" sz="2000" b="0" i="0">
                <a:solidFill>
                  <a:schemeClr val="accent2">
                    <a:lumMod val="75000"/>
                  </a:schemeClr>
                </a:solidFill>
                <a:effectLst/>
                <a:latin typeface="+mj-lt"/>
              </a:rPr>
              <a:t>try {</a:t>
            </a:r>
          </a:p>
          <a:p>
            <a:pPr algn="l"/>
            <a:r>
              <a:rPr lang="en-US" sz="2000" b="0" i="0">
                <a:solidFill>
                  <a:schemeClr val="accent2">
                    <a:lumMod val="75000"/>
                  </a:schemeClr>
                </a:solidFill>
                <a:effectLst/>
                <a:latin typeface="+mj-lt"/>
              </a:rPr>
              <a:t>  String text = null;</a:t>
            </a:r>
          </a:p>
          <a:p>
            <a:pPr algn="l"/>
            <a:r>
              <a:rPr lang="en-US" sz="2000" b="0" i="0">
                <a:solidFill>
                  <a:schemeClr val="accent2">
                    <a:lumMod val="75000"/>
                  </a:schemeClr>
                </a:solidFill>
                <a:effectLst/>
                <a:latin typeface="+mj-lt"/>
              </a:rPr>
              <a:t>   int length = </a:t>
            </a:r>
            <a:r>
              <a:rPr lang="en-US" sz="2000" b="0" i="0" err="1">
                <a:solidFill>
                  <a:schemeClr val="accent2">
                    <a:lumMod val="75000"/>
                  </a:schemeClr>
                </a:solidFill>
                <a:effectLst/>
                <a:latin typeface="+mj-lt"/>
              </a:rPr>
              <a:t>text.length</a:t>
            </a:r>
            <a:r>
              <a:rPr lang="en-US" sz="2000" b="0" i="0">
                <a:solidFill>
                  <a:schemeClr val="accent2">
                    <a:lumMod val="75000"/>
                  </a:schemeClr>
                </a:solidFill>
                <a:effectLst/>
                <a:latin typeface="+mj-lt"/>
              </a:rPr>
              <a:t>(); // This will throw a </a:t>
            </a:r>
            <a:r>
              <a:rPr lang="en-US" sz="2000" b="0" i="0" err="1">
                <a:solidFill>
                  <a:schemeClr val="accent2">
                    <a:lumMod val="75000"/>
                  </a:schemeClr>
                </a:solidFill>
                <a:effectLst/>
                <a:latin typeface="+mj-lt"/>
              </a:rPr>
              <a:t>NullPointerException</a:t>
            </a:r>
            <a:endParaRPr lang="en-US" sz="2000" b="0" i="0">
              <a:solidFill>
                <a:schemeClr val="accent2">
                  <a:lumMod val="75000"/>
                </a:schemeClr>
              </a:solidFill>
              <a:effectLst/>
              <a:latin typeface="+mj-lt"/>
            </a:endParaRPr>
          </a:p>
          <a:p>
            <a:pPr algn="l"/>
            <a:r>
              <a:rPr lang="en-US" sz="2000" b="0" i="0">
                <a:solidFill>
                  <a:schemeClr val="accent2">
                    <a:lumMod val="75000"/>
                  </a:schemeClr>
                </a:solidFill>
                <a:effectLst/>
                <a:latin typeface="+mj-lt"/>
              </a:rPr>
              <a:t>} catch (</a:t>
            </a:r>
            <a:r>
              <a:rPr lang="en-US" sz="2000" b="0" i="0" err="1">
                <a:solidFill>
                  <a:schemeClr val="accent2">
                    <a:lumMod val="75000"/>
                  </a:schemeClr>
                </a:solidFill>
                <a:effectLst/>
                <a:latin typeface="+mj-lt"/>
              </a:rPr>
              <a:t>NullPointerException</a:t>
            </a:r>
            <a:r>
              <a:rPr lang="en-US" sz="2000" b="0" i="0">
                <a:solidFill>
                  <a:schemeClr val="accent2">
                    <a:lumMod val="75000"/>
                  </a:schemeClr>
                </a:solidFill>
                <a:effectLst/>
                <a:latin typeface="+mj-lt"/>
              </a:rPr>
              <a:t> e) {</a:t>
            </a:r>
          </a:p>
          <a:p>
            <a:pPr algn="l"/>
            <a:r>
              <a:rPr lang="en-US" sz="2000" b="0" i="0">
                <a:solidFill>
                  <a:schemeClr val="accent2">
                    <a:lumMod val="75000"/>
                  </a:schemeClr>
                </a:solidFill>
                <a:effectLst/>
                <a:latin typeface="+mj-lt"/>
              </a:rPr>
              <a:t>  </a:t>
            </a:r>
            <a:r>
              <a:rPr lang="en-US" sz="2000" b="0" i="0" err="1">
                <a:solidFill>
                  <a:schemeClr val="accent2">
                    <a:lumMod val="75000"/>
                  </a:schemeClr>
                </a:solidFill>
                <a:effectLst/>
                <a:latin typeface="+mj-lt"/>
              </a:rPr>
              <a:t>System.out.println</a:t>
            </a:r>
            <a:r>
              <a:rPr lang="en-US" sz="2000" b="0" i="0">
                <a:solidFill>
                  <a:schemeClr val="accent2">
                    <a:lumMod val="75000"/>
                  </a:schemeClr>
                </a:solidFill>
                <a:effectLst/>
                <a:latin typeface="+mj-lt"/>
              </a:rPr>
              <a:t>("</a:t>
            </a:r>
            <a:r>
              <a:rPr lang="en-US" sz="2000" b="0" i="0" err="1">
                <a:solidFill>
                  <a:schemeClr val="accent2">
                    <a:lumMod val="75000"/>
                  </a:schemeClr>
                </a:solidFill>
                <a:effectLst/>
                <a:latin typeface="+mj-lt"/>
              </a:rPr>
              <a:t>NullPointerException</a:t>
            </a:r>
            <a:r>
              <a:rPr lang="en-US" sz="2000" b="0" i="0">
                <a:solidFill>
                  <a:schemeClr val="accent2">
                    <a:lumMod val="75000"/>
                  </a:schemeClr>
                </a:solidFill>
                <a:effectLst/>
                <a:latin typeface="+mj-lt"/>
              </a:rPr>
              <a:t>: " + </a:t>
            </a:r>
            <a:r>
              <a:rPr lang="en-US" sz="2000" b="0" i="0" err="1">
                <a:solidFill>
                  <a:schemeClr val="accent2">
                    <a:lumMod val="75000"/>
                  </a:schemeClr>
                </a:solidFill>
                <a:effectLst/>
                <a:latin typeface="+mj-lt"/>
              </a:rPr>
              <a:t>e.getMessage</a:t>
            </a:r>
            <a:r>
              <a:rPr lang="en-US" sz="2000" b="0" i="0">
                <a:solidFill>
                  <a:schemeClr val="accent2">
                    <a:lumMod val="75000"/>
                  </a:schemeClr>
                </a:solidFill>
                <a:effectLst/>
                <a:latin typeface="+mj-lt"/>
              </a:rPr>
              <a:t>());</a:t>
            </a:r>
          </a:p>
          <a:p>
            <a:pPr algn="l"/>
            <a:r>
              <a:rPr lang="en-US" sz="2000" b="0" i="0">
                <a:solidFill>
                  <a:schemeClr val="accent2">
                    <a:lumMod val="75000"/>
                  </a:schemeClr>
                </a:solidFill>
                <a:effectLst/>
                <a:latin typeface="+mj-lt"/>
              </a:rPr>
              <a:t>}</a:t>
            </a:r>
          </a:p>
          <a:p>
            <a:pPr algn="l">
              <a:buFont typeface="Arial" panose="020B0604020202020204" pitchFamily="34" charset="0"/>
              <a:buChar char="•"/>
            </a:pPr>
            <a:endParaRPr lang="en-US" b="0" i="0">
              <a:solidFill>
                <a:srgbClr val="374151"/>
              </a:solidFill>
              <a:effectLst/>
              <a:latin typeface="Söhne"/>
            </a:endParaRPr>
          </a:p>
          <a:p>
            <a:endParaRPr lang="en-IN"/>
          </a:p>
        </p:txBody>
      </p:sp>
      <p:sp>
        <p:nvSpPr>
          <p:cNvPr id="4" name="Picture Placeholder 3">
            <a:extLst>
              <a:ext uri="{FF2B5EF4-FFF2-40B4-BE49-F238E27FC236}">
                <a16:creationId xmlns:a16="http://schemas.microsoft.com/office/drawing/2014/main" id="{B20E1DA9-C6BE-2DFF-1EAA-96DA6E26D90C}"/>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6FBB2CFC-37D8-76E7-78AF-75C881CB9BAC}"/>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D809387B-87DA-5547-9EC9-8E80333A7AB0}"/>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AC0A18AA-7EF7-E478-3FCE-DEF3DC4BAEFB}"/>
              </a:ext>
            </a:extLst>
          </p:cNvPr>
          <p:cNvSpPr>
            <a:spLocks noGrp="1"/>
          </p:cNvSpPr>
          <p:nvPr>
            <p:ph type="sldNum" sz="quarter" idx="12"/>
          </p:nvPr>
        </p:nvSpPr>
        <p:spPr/>
        <p:txBody>
          <a:bodyPr/>
          <a:lstStyle/>
          <a:p>
            <a:fld id="{58FB4751-880F-D840-AAA9-3A15815CC996}" type="slidenum">
              <a:rPr lang="en-US" smtClean="0"/>
              <a:t>46</a:t>
            </a:fld>
            <a:endParaRPr lang="en-US"/>
          </a:p>
        </p:txBody>
      </p:sp>
    </p:spTree>
    <p:extLst>
      <p:ext uri="{BB962C8B-B14F-4D97-AF65-F5344CB8AC3E}">
        <p14:creationId xmlns:p14="http://schemas.microsoft.com/office/powerpoint/2010/main" val="36145992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A6BF-87E6-BD81-99D9-D4082B5E1B5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D89ED4B-4EE8-1161-C643-8A95F2338B6D}"/>
              </a:ext>
            </a:extLst>
          </p:cNvPr>
          <p:cNvSpPr>
            <a:spLocks noGrp="1"/>
          </p:cNvSpPr>
          <p:nvPr>
            <p:ph type="body" sz="half" idx="2"/>
          </p:nvPr>
        </p:nvSpPr>
        <p:spPr>
          <a:xfrm>
            <a:off x="576072" y="1947671"/>
            <a:ext cx="5451504" cy="4070729"/>
          </a:xfrm>
        </p:spPr>
        <p:txBody>
          <a:bodyPr>
            <a:normAutofit lnSpcReduction="10000"/>
          </a:bodyPr>
          <a:lstStyle/>
          <a:p>
            <a:r>
              <a:rPr lang="en-IN" b="1" i="0">
                <a:solidFill>
                  <a:schemeClr val="tx1">
                    <a:lumMod val="75000"/>
                  </a:schemeClr>
                </a:solidFill>
                <a:effectLst/>
                <a:latin typeface="Söhne"/>
              </a:rPr>
              <a:t>3. </a:t>
            </a:r>
            <a:r>
              <a:rPr lang="en-IN" b="1" i="0" err="1">
                <a:solidFill>
                  <a:schemeClr val="tx1">
                    <a:lumMod val="75000"/>
                  </a:schemeClr>
                </a:solidFill>
                <a:effectLst/>
                <a:latin typeface="Söhne"/>
              </a:rPr>
              <a:t>ArrayIndexOutOfBoundsException</a:t>
            </a:r>
            <a:r>
              <a:rPr lang="en-IN" b="0" i="0">
                <a:solidFill>
                  <a:srgbClr val="374151"/>
                </a:solidFill>
                <a:effectLst/>
                <a:latin typeface="Söhne"/>
              </a:rPr>
              <a:t>:</a:t>
            </a:r>
          </a:p>
          <a:p>
            <a:r>
              <a:rPr lang="en-US" b="0" i="0">
                <a:solidFill>
                  <a:srgbClr val="374151"/>
                </a:solidFill>
                <a:effectLst/>
                <a:latin typeface="Söhne"/>
              </a:rPr>
              <a:t>Occurs when you try to access an array element with an invalid index.</a:t>
            </a:r>
          </a:p>
          <a:p>
            <a:endParaRPr lang="en-US">
              <a:solidFill>
                <a:srgbClr val="374151"/>
              </a:solidFill>
              <a:latin typeface="Söhne"/>
            </a:endParaRPr>
          </a:p>
          <a:p>
            <a:r>
              <a:rPr lang="en-IN" sz="2000">
                <a:latin typeface="+mj-lt"/>
              </a:rPr>
              <a:t>try {</a:t>
            </a:r>
          </a:p>
          <a:p>
            <a:r>
              <a:rPr lang="en-IN" sz="2000">
                <a:latin typeface="+mj-lt"/>
              </a:rPr>
              <a:t>    int[] numbers = {1, 2, 3};</a:t>
            </a:r>
          </a:p>
          <a:p>
            <a:r>
              <a:rPr lang="en-IN" sz="2000">
                <a:latin typeface="+mj-lt"/>
              </a:rPr>
              <a:t>    int value = numbers[4]; // This will throw an </a:t>
            </a:r>
            <a:r>
              <a:rPr lang="en-IN" sz="2000" err="1">
                <a:latin typeface="+mj-lt"/>
              </a:rPr>
              <a:t>ArrayIndexOutOfBoundsException</a:t>
            </a:r>
            <a:endParaRPr lang="en-IN" sz="2000">
              <a:latin typeface="+mj-lt"/>
            </a:endParaRPr>
          </a:p>
          <a:p>
            <a:r>
              <a:rPr lang="en-IN" sz="2000">
                <a:latin typeface="+mj-lt"/>
              </a:rPr>
              <a:t>} catch (</a:t>
            </a:r>
            <a:r>
              <a:rPr lang="en-IN" sz="2000" err="1">
                <a:latin typeface="+mj-lt"/>
              </a:rPr>
              <a:t>ArrayIndexOutOfBoundsException</a:t>
            </a:r>
            <a:r>
              <a:rPr lang="en-IN" sz="2000">
                <a:latin typeface="+mj-lt"/>
              </a:rPr>
              <a:t> e) {</a:t>
            </a:r>
          </a:p>
          <a:p>
            <a:r>
              <a:rPr lang="en-IN" sz="2000">
                <a:latin typeface="+mj-lt"/>
              </a:rPr>
              <a:t>    </a:t>
            </a:r>
            <a:r>
              <a:rPr lang="en-IN" sz="2000" err="1">
                <a:latin typeface="+mj-lt"/>
              </a:rPr>
              <a:t>System.out.println</a:t>
            </a:r>
            <a:r>
              <a:rPr lang="en-IN" sz="2000">
                <a:latin typeface="+mj-lt"/>
              </a:rPr>
              <a:t>("</a:t>
            </a:r>
            <a:r>
              <a:rPr lang="en-IN" sz="2000" err="1">
                <a:latin typeface="+mj-lt"/>
              </a:rPr>
              <a:t>ArrayIndexOutOfBoundsException</a:t>
            </a:r>
            <a:r>
              <a:rPr lang="en-IN" sz="2000">
                <a:latin typeface="+mj-lt"/>
              </a:rPr>
              <a:t>: " + </a:t>
            </a:r>
            <a:r>
              <a:rPr lang="en-IN" sz="2000" err="1">
                <a:latin typeface="+mj-lt"/>
              </a:rPr>
              <a:t>e.getMessage</a:t>
            </a:r>
            <a:r>
              <a:rPr lang="en-IN" sz="2000">
                <a:latin typeface="+mj-lt"/>
              </a:rPr>
              <a:t>());</a:t>
            </a:r>
          </a:p>
          <a:p>
            <a:r>
              <a:rPr lang="en-IN" sz="2000">
                <a:latin typeface="+mj-lt"/>
              </a:rPr>
              <a:t>}</a:t>
            </a:r>
          </a:p>
          <a:p>
            <a:endParaRPr lang="en-IN"/>
          </a:p>
        </p:txBody>
      </p:sp>
      <p:sp>
        <p:nvSpPr>
          <p:cNvPr id="4" name="Picture Placeholder 3">
            <a:extLst>
              <a:ext uri="{FF2B5EF4-FFF2-40B4-BE49-F238E27FC236}">
                <a16:creationId xmlns:a16="http://schemas.microsoft.com/office/drawing/2014/main" id="{3B4D2756-9D88-306E-0CC2-F20381D89D01}"/>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410936E4-2999-6FF5-5D6A-750ED06D6928}"/>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F3B536B1-D9EA-CCE1-5352-5D7EB8670615}"/>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70D4820D-B734-554F-5F5B-A3763DC60A28}"/>
              </a:ext>
            </a:extLst>
          </p:cNvPr>
          <p:cNvSpPr>
            <a:spLocks noGrp="1"/>
          </p:cNvSpPr>
          <p:nvPr>
            <p:ph type="sldNum" sz="quarter" idx="12"/>
          </p:nvPr>
        </p:nvSpPr>
        <p:spPr/>
        <p:txBody>
          <a:bodyPr/>
          <a:lstStyle/>
          <a:p>
            <a:fld id="{58FB4751-880F-D840-AAA9-3A15815CC996}" type="slidenum">
              <a:rPr lang="en-US" smtClean="0"/>
              <a:t>47</a:t>
            </a:fld>
            <a:endParaRPr lang="en-US"/>
          </a:p>
        </p:txBody>
      </p:sp>
    </p:spTree>
    <p:extLst>
      <p:ext uri="{BB962C8B-B14F-4D97-AF65-F5344CB8AC3E}">
        <p14:creationId xmlns:p14="http://schemas.microsoft.com/office/powerpoint/2010/main" val="28585681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8FA81-C683-CA11-DA54-A12C7628F2C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48B24C9-43F9-2B82-DB46-F999C8ABFE47}"/>
              </a:ext>
            </a:extLst>
          </p:cNvPr>
          <p:cNvSpPr>
            <a:spLocks noGrp="1"/>
          </p:cNvSpPr>
          <p:nvPr>
            <p:ph type="body" sz="half" idx="2"/>
          </p:nvPr>
        </p:nvSpPr>
        <p:spPr>
          <a:xfrm>
            <a:off x="576071" y="1947671"/>
            <a:ext cx="5890044" cy="4070729"/>
          </a:xfrm>
        </p:spPr>
        <p:txBody>
          <a:bodyPr>
            <a:normAutofit/>
          </a:bodyPr>
          <a:lstStyle/>
          <a:p>
            <a:pPr algn="l"/>
            <a:r>
              <a:rPr lang="en-US" b="1" i="0">
                <a:solidFill>
                  <a:srgbClr val="374151"/>
                </a:solidFill>
                <a:effectLst/>
                <a:latin typeface="Söhne"/>
              </a:rPr>
              <a:t>4. </a:t>
            </a:r>
            <a:r>
              <a:rPr lang="en-US" b="1" i="0" err="1">
                <a:solidFill>
                  <a:srgbClr val="374151"/>
                </a:solidFill>
                <a:effectLst/>
                <a:latin typeface="Söhne"/>
              </a:rPr>
              <a:t>NumberFormatException</a:t>
            </a:r>
            <a:r>
              <a:rPr lang="en-US" b="0" i="0">
                <a:solidFill>
                  <a:srgbClr val="374151"/>
                </a:solidFill>
                <a:effectLst/>
                <a:latin typeface="Söhne"/>
              </a:rPr>
              <a:t>:</a:t>
            </a:r>
          </a:p>
          <a:p>
            <a:pPr algn="l"/>
            <a:r>
              <a:rPr lang="en-US" b="0" i="0">
                <a:solidFill>
                  <a:srgbClr val="374151"/>
                </a:solidFill>
                <a:effectLst/>
                <a:latin typeface="Söhne"/>
              </a:rPr>
              <a:t>Occurs when you attempt to convert a string to a numeric type, but the string is not a valid number.</a:t>
            </a:r>
          </a:p>
          <a:p>
            <a:r>
              <a:rPr lang="en-IN" sz="2000">
                <a:latin typeface="+mj-lt"/>
              </a:rPr>
              <a:t>try {</a:t>
            </a:r>
          </a:p>
          <a:p>
            <a:r>
              <a:rPr lang="en-IN" sz="2000">
                <a:latin typeface="+mj-lt"/>
              </a:rPr>
              <a:t>    String text = "</a:t>
            </a:r>
            <a:r>
              <a:rPr lang="en-IN" sz="2000" err="1">
                <a:latin typeface="+mj-lt"/>
              </a:rPr>
              <a:t>abc</a:t>
            </a:r>
            <a:r>
              <a:rPr lang="en-IN" sz="2000">
                <a:latin typeface="+mj-lt"/>
              </a:rPr>
              <a:t>";</a:t>
            </a:r>
          </a:p>
          <a:p>
            <a:r>
              <a:rPr lang="en-IN" sz="2000">
                <a:latin typeface="+mj-lt"/>
              </a:rPr>
              <a:t>    int number = </a:t>
            </a:r>
            <a:r>
              <a:rPr lang="en-IN" sz="2000" err="1">
                <a:latin typeface="+mj-lt"/>
              </a:rPr>
              <a:t>Integer.parseInt</a:t>
            </a:r>
            <a:r>
              <a:rPr lang="en-IN" sz="2000">
                <a:latin typeface="+mj-lt"/>
              </a:rPr>
              <a:t>(text); // This will throw a </a:t>
            </a:r>
            <a:r>
              <a:rPr lang="en-IN" sz="2000" err="1">
                <a:latin typeface="+mj-lt"/>
              </a:rPr>
              <a:t>NumberFormatException</a:t>
            </a:r>
            <a:endParaRPr lang="en-IN" sz="2000">
              <a:latin typeface="+mj-lt"/>
            </a:endParaRPr>
          </a:p>
          <a:p>
            <a:r>
              <a:rPr lang="en-IN" sz="2000">
                <a:latin typeface="+mj-lt"/>
              </a:rPr>
              <a:t>} catch (</a:t>
            </a:r>
            <a:r>
              <a:rPr lang="en-IN" sz="2000" err="1">
                <a:latin typeface="+mj-lt"/>
              </a:rPr>
              <a:t>NumberFormatException</a:t>
            </a:r>
            <a:r>
              <a:rPr lang="en-IN" sz="2000">
                <a:latin typeface="+mj-lt"/>
              </a:rPr>
              <a:t> e) {</a:t>
            </a:r>
          </a:p>
          <a:p>
            <a:r>
              <a:rPr lang="en-IN" sz="2000">
                <a:latin typeface="+mj-lt"/>
              </a:rPr>
              <a:t>    </a:t>
            </a:r>
            <a:r>
              <a:rPr lang="en-IN" sz="2000" err="1">
                <a:latin typeface="+mj-lt"/>
              </a:rPr>
              <a:t>System.out.println</a:t>
            </a:r>
            <a:r>
              <a:rPr lang="en-IN" sz="2000">
                <a:latin typeface="+mj-lt"/>
              </a:rPr>
              <a:t>("</a:t>
            </a:r>
            <a:r>
              <a:rPr lang="en-IN" sz="2000" err="1">
                <a:latin typeface="+mj-lt"/>
              </a:rPr>
              <a:t>NumberFormatException</a:t>
            </a:r>
            <a:r>
              <a:rPr lang="en-IN" sz="2000">
                <a:latin typeface="+mj-lt"/>
              </a:rPr>
              <a:t>: " + </a:t>
            </a:r>
            <a:r>
              <a:rPr lang="en-IN" sz="2000" err="1">
                <a:latin typeface="+mj-lt"/>
              </a:rPr>
              <a:t>e.getMessage</a:t>
            </a:r>
            <a:r>
              <a:rPr lang="en-IN" sz="2000">
                <a:latin typeface="+mj-lt"/>
              </a:rPr>
              <a:t>());</a:t>
            </a:r>
          </a:p>
          <a:p>
            <a:r>
              <a:rPr lang="en-IN" sz="2000">
                <a:latin typeface="+mj-lt"/>
              </a:rPr>
              <a:t>}</a:t>
            </a:r>
          </a:p>
          <a:p>
            <a:endParaRPr lang="en-IN"/>
          </a:p>
        </p:txBody>
      </p:sp>
      <p:sp>
        <p:nvSpPr>
          <p:cNvPr id="4" name="Picture Placeholder 3">
            <a:extLst>
              <a:ext uri="{FF2B5EF4-FFF2-40B4-BE49-F238E27FC236}">
                <a16:creationId xmlns:a16="http://schemas.microsoft.com/office/drawing/2014/main" id="{D14438EB-2B4C-E1F0-EDF7-0850D9A7B224}"/>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23247527-DB77-AFF7-EF79-532EC9AD927A}"/>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B770922C-9DCC-90A8-EE22-53B4453FE068}"/>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D0273D9E-F93F-6843-A5D8-E28B13F1F006}"/>
              </a:ext>
            </a:extLst>
          </p:cNvPr>
          <p:cNvSpPr>
            <a:spLocks noGrp="1"/>
          </p:cNvSpPr>
          <p:nvPr>
            <p:ph type="sldNum" sz="quarter" idx="12"/>
          </p:nvPr>
        </p:nvSpPr>
        <p:spPr/>
        <p:txBody>
          <a:bodyPr/>
          <a:lstStyle/>
          <a:p>
            <a:fld id="{58FB4751-880F-D840-AAA9-3A15815CC996}" type="slidenum">
              <a:rPr lang="en-US" smtClean="0"/>
              <a:t>48</a:t>
            </a:fld>
            <a:endParaRPr lang="en-US"/>
          </a:p>
        </p:txBody>
      </p:sp>
    </p:spTree>
    <p:extLst>
      <p:ext uri="{BB962C8B-B14F-4D97-AF65-F5344CB8AC3E}">
        <p14:creationId xmlns:p14="http://schemas.microsoft.com/office/powerpoint/2010/main" val="17900796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A009A-120D-F7B8-2E51-1B24E509799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32A453D-DFB2-1920-FC8E-06C58F687AC3}"/>
              </a:ext>
            </a:extLst>
          </p:cNvPr>
          <p:cNvSpPr>
            <a:spLocks noGrp="1"/>
          </p:cNvSpPr>
          <p:nvPr>
            <p:ph type="body" sz="half" idx="2"/>
          </p:nvPr>
        </p:nvSpPr>
        <p:spPr>
          <a:xfrm>
            <a:off x="576071" y="1947671"/>
            <a:ext cx="5404851" cy="4070729"/>
          </a:xfrm>
        </p:spPr>
        <p:txBody>
          <a:bodyPr>
            <a:normAutofit fontScale="92500"/>
          </a:bodyPr>
          <a:lstStyle/>
          <a:p>
            <a:pPr algn="l"/>
            <a:r>
              <a:rPr lang="en-US" b="1" i="0">
                <a:solidFill>
                  <a:srgbClr val="374151"/>
                </a:solidFill>
                <a:effectLst/>
                <a:latin typeface="Söhne"/>
              </a:rPr>
              <a:t>5. </a:t>
            </a:r>
            <a:r>
              <a:rPr lang="en-US" b="1" i="0" err="1">
                <a:solidFill>
                  <a:srgbClr val="374151"/>
                </a:solidFill>
                <a:effectLst/>
                <a:latin typeface="Söhne"/>
              </a:rPr>
              <a:t>FileNotFoundException</a:t>
            </a:r>
            <a:r>
              <a:rPr lang="en-US" b="0" i="0">
                <a:solidFill>
                  <a:srgbClr val="374151"/>
                </a:solidFill>
                <a:effectLst/>
                <a:latin typeface="Söhne"/>
              </a:rPr>
              <a:t> (IO Exception):</a:t>
            </a:r>
          </a:p>
          <a:p>
            <a:pPr algn="l"/>
            <a:r>
              <a:rPr lang="en-US" b="0" i="0">
                <a:solidFill>
                  <a:srgbClr val="374151"/>
                </a:solidFill>
                <a:effectLst/>
                <a:latin typeface="Söhne"/>
              </a:rPr>
              <a:t>Occurs when attempting to access a file that doesn't exist.</a:t>
            </a:r>
          </a:p>
          <a:p>
            <a:pPr algn="l"/>
            <a:endParaRPr lang="en-US" b="0" i="0">
              <a:solidFill>
                <a:srgbClr val="374151"/>
              </a:solidFill>
              <a:effectLst/>
              <a:latin typeface="Söhne"/>
            </a:endParaRPr>
          </a:p>
          <a:p>
            <a:pPr algn="l"/>
            <a:r>
              <a:rPr lang="en-US" sz="2000" b="0" i="0">
                <a:solidFill>
                  <a:srgbClr val="374151"/>
                </a:solidFill>
                <a:effectLst/>
                <a:latin typeface="+mj-lt"/>
              </a:rPr>
              <a:t>import java.io.*;</a:t>
            </a:r>
          </a:p>
          <a:p>
            <a:pPr algn="l"/>
            <a:endParaRPr lang="en-US" sz="2000" b="0" i="0">
              <a:solidFill>
                <a:srgbClr val="374151"/>
              </a:solidFill>
              <a:effectLst/>
              <a:latin typeface="+mj-lt"/>
            </a:endParaRPr>
          </a:p>
          <a:p>
            <a:pPr algn="l"/>
            <a:r>
              <a:rPr lang="en-US" sz="2000" b="0" i="0">
                <a:solidFill>
                  <a:srgbClr val="374151"/>
                </a:solidFill>
                <a:effectLst/>
                <a:latin typeface="+mj-lt"/>
              </a:rPr>
              <a:t>try {</a:t>
            </a:r>
          </a:p>
          <a:p>
            <a:pPr algn="l"/>
            <a:r>
              <a:rPr lang="en-US" sz="2000" b="0" i="0">
                <a:solidFill>
                  <a:srgbClr val="374151"/>
                </a:solidFill>
                <a:effectLst/>
                <a:latin typeface="+mj-lt"/>
              </a:rPr>
              <a:t>    </a:t>
            </a:r>
            <a:r>
              <a:rPr lang="en-US" sz="2000" b="0" i="0" err="1">
                <a:solidFill>
                  <a:srgbClr val="374151"/>
                </a:solidFill>
                <a:effectLst/>
                <a:latin typeface="+mj-lt"/>
              </a:rPr>
              <a:t>FileReader</a:t>
            </a:r>
            <a:r>
              <a:rPr lang="en-US" sz="2000" b="0" i="0">
                <a:solidFill>
                  <a:srgbClr val="374151"/>
                </a:solidFill>
                <a:effectLst/>
                <a:latin typeface="+mj-lt"/>
              </a:rPr>
              <a:t> </a:t>
            </a:r>
            <a:r>
              <a:rPr lang="en-US" sz="2000" b="0" i="0" err="1">
                <a:solidFill>
                  <a:srgbClr val="374151"/>
                </a:solidFill>
                <a:effectLst/>
                <a:latin typeface="+mj-lt"/>
              </a:rPr>
              <a:t>fileReader</a:t>
            </a:r>
            <a:r>
              <a:rPr lang="en-US" sz="2000" b="0" i="0">
                <a:solidFill>
                  <a:srgbClr val="374151"/>
                </a:solidFill>
                <a:effectLst/>
                <a:latin typeface="+mj-lt"/>
              </a:rPr>
              <a:t> = new </a:t>
            </a:r>
            <a:r>
              <a:rPr lang="en-US" sz="2000" b="0" i="0" err="1">
                <a:solidFill>
                  <a:srgbClr val="374151"/>
                </a:solidFill>
                <a:effectLst/>
                <a:latin typeface="+mj-lt"/>
              </a:rPr>
              <a:t>FileReader</a:t>
            </a:r>
            <a:r>
              <a:rPr lang="en-US" sz="2000" b="0" i="0">
                <a:solidFill>
                  <a:srgbClr val="374151"/>
                </a:solidFill>
                <a:effectLst/>
                <a:latin typeface="+mj-lt"/>
              </a:rPr>
              <a:t>("non_existent_file.txt"); // This will throw a </a:t>
            </a:r>
            <a:r>
              <a:rPr lang="en-US" sz="2000" b="0" i="0" err="1">
                <a:solidFill>
                  <a:srgbClr val="374151"/>
                </a:solidFill>
                <a:effectLst/>
                <a:latin typeface="+mj-lt"/>
              </a:rPr>
              <a:t>FileNotFoundException</a:t>
            </a:r>
            <a:endParaRPr lang="en-US" sz="2000" b="0" i="0">
              <a:solidFill>
                <a:srgbClr val="374151"/>
              </a:solidFill>
              <a:effectLst/>
              <a:latin typeface="+mj-lt"/>
            </a:endParaRPr>
          </a:p>
          <a:p>
            <a:pPr algn="l"/>
            <a:r>
              <a:rPr lang="en-US" sz="2000" b="0" i="0">
                <a:solidFill>
                  <a:srgbClr val="374151"/>
                </a:solidFill>
                <a:effectLst/>
                <a:latin typeface="+mj-lt"/>
              </a:rPr>
              <a:t>} catch (</a:t>
            </a:r>
            <a:r>
              <a:rPr lang="en-US" sz="2000" b="0" i="0" err="1">
                <a:solidFill>
                  <a:srgbClr val="374151"/>
                </a:solidFill>
                <a:effectLst/>
                <a:latin typeface="+mj-lt"/>
              </a:rPr>
              <a:t>FileNotFoundException</a:t>
            </a:r>
            <a:r>
              <a:rPr lang="en-US" sz="2000" b="0" i="0">
                <a:solidFill>
                  <a:srgbClr val="374151"/>
                </a:solidFill>
                <a:effectLst/>
                <a:latin typeface="+mj-lt"/>
              </a:rPr>
              <a:t> e) {</a:t>
            </a:r>
          </a:p>
          <a:p>
            <a:pPr algn="l"/>
            <a:r>
              <a:rPr lang="en-US" sz="2000" b="0" i="0">
                <a:solidFill>
                  <a:srgbClr val="374151"/>
                </a:solidFill>
                <a:effectLst/>
                <a:latin typeface="+mj-lt"/>
              </a:rPr>
              <a:t>    </a:t>
            </a:r>
            <a:r>
              <a:rPr lang="en-US" sz="2000" b="0" i="0" err="1">
                <a:solidFill>
                  <a:srgbClr val="374151"/>
                </a:solidFill>
                <a:effectLst/>
                <a:latin typeface="+mj-lt"/>
              </a:rPr>
              <a:t>System.out.println</a:t>
            </a:r>
            <a:r>
              <a:rPr lang="en-US" sz="2000" b="0" i="0">
                <a:solidFill>
                  <a:srgbClr val="374151"/>
                </a:solidFill>
                <a:effectLst/>
                <a:latin typeface="+mj-lt"/>
              </a:rPr>
              <a:t>("</a:t>
            </a:r>
            <a:r>
              <a:rPr lang="en-US" sz="2000" b="0" i="0" err="1">
                <a:solidFill>
                  <a:srgbClr val="374151"/>
                </a:solidFill>
                <a:effectLst/>
                <a:latin typeface="+mj-lt"/>
              </a:rPr>
              <a:t>FileNotFoundException</a:t>
            </a:r>
            <a:r>
              <a:rPr lang="en-US" sz="2000" b="0" i="0">
                <a:solidFill>
                  <a:srgbClr val="374151"/>
                </a:solidFill>
                <a:effectLst/>
                <a:latin typeface="+mj-lt"/>
              </a:rPr>
              <a:t>: " + </a:t>
            </a:r>
            <a:r>
              <a:rPr lang="en-US" sz="2000" b="0" i="0" err="1">
                <a:solidFill>
                  <a:srgbClr val="374151"/>
                </a:solidFill>
                <a:effectLst/>
                <a:latin typeface="+mj-lt"/>
              </a:rPr>
              <a:t>e.getMessage</a:t>
            </a:r>
            <a:r>
              <a:rPr lang="en-US" sz="2000" b="0" i="0">
                <a:solidFill>
                  <a:srgbClr val="374151"/>
                </a:solidFill>
                <a:effectLst/>
                <a:latin typeface="+mj-lt"/>
              </a:rPr>
              <a:t>());</a:t>
            </a:r>
          </a:p>
          <a:p>
            <a:pPr algn="l"/>
            <a:r>
              <a:rPr lang="en-US" sz="2000" b="0" i="0">
                <a:solidFill>
                  <a:srgbClr val="374151"/>
                </a:solidFill>
                <a:effectLst/>
                <a:latin typeface="+mj-lt"/>
              </a:rPr>
              <a:t>}</a:t>
            </a:r>
          </a:p>
          <a:p>
            <a:pPr algn="l"/>
            <a:endParaRPr lang="en-US" b="0" i="0">
              <a:solidFill>
                <a:srgbClr val="374151"/>
              </a:solidFill>
              <a:effectLst/>
              <a:latin typeface="Söhne"/>
            </a:endParaRPr>
          </a:p>
          <a:p>
            <a:endParaRPr lang="en-IN"/>
          </a:p>
        </p:txBody>
      </p:sp>
      <p:sp>
        <p:nvSpPr>
          <p:cNvPr id="4" name="Picture Placeholder 3">
            <a:extLst>
              <a:ext uri="{FF2B5EF4-FFF2-40B4-BE49-F238E27FC236}">
                <a16:creationId xmlns:a16="http://schemas.microsoft.com/office/drawing/2014/main" id="{5F81AF18-7A51-014F-0401-3878FFECC396}"/>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91368164-9E9D-10F2-90B4-75902753DEB5}"/>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13C873A1-C2C7-9F39-AC1B-43A763F14607}"/>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3B87E629-AF08-35C1-7845-DD228A8C7045}"/>
              </a:ext>
            </a:extLst>
          </p:cNvPr>
          <p:cNvSpPr>
            <a:spLocks noGrp="1"/>
          </p:cNvSpPr>
          <p:nvPr>
            <p:ph type="sldNum" sz="quarter" idx="12"/>
          </p:nvPr>
        </p:nvSpPr>
        <p:spPr/>
        <p:txBody>
          <a:bodyPr/>
          <a:lstStyle/>
          <a:p>
            <a:fld id="{58FB4751-880F-D840-AAA9-3A15815CC996}" type="slidenum">
              <a:rPr lang="en-US" smtClean="0"/>
              <a:t>49</a:t>
            </a:fld>
            <a:endParaRPr lang="en-US"/>
          </a:p>
        </p:txBody>
      </p:sp>
    </p:spTree>
    <p:extLst>
      <p:ext uri="{BB962C8B-B14F-4D97-AF65-F5344CB8AC3E}">
        <p14:creationId xmlns:p14="http://schemas.microsoft.com/office/powerpoint/2010/main" val="859526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72E2F-F0E3-7059-F814-C8F965534E1B}"/>
              </a:ext>
            </a:extLst>
          </p:cNvPr>
          <p:cNvSpPr>
            <a:spLocks noGrp="1"/>
          </p:cNvSpPr>
          <p:nvPr>
            <p:ph type="title"/>
          </p:nvPr>
        </p:nvSpPr>
        <p:spPr>
          <a:xfrm>
            <a:off x="576070" y="82296"/>
            <a:ext cx="7812149" cy="1298448"/>
          </a:xfrm>
        </p:spPr>
        <p:txBody>
          <a:bodyPr/>
          <a:lstStyle/>
          <a:p>
            <a:r>
              <a:rPr lang="en-US"/>
              <a:t>Popularity and Use cases:-</a:t>
            </a:r>
            <a:endParaRPr lang="en-IN"/>
          </a:p>
        </p:txBody>
      </p:sp>
      <p:sp>
        <p:nvSpPr>
          <p:cNvPr id="3" name="Text Placeholder 2">
            <a:extLst>
              <a:ext uri="{FF2B5EF4-FFF2-40B4-BE49-F238E27FC236}">
                <a16:creationId xmlns:a16="http://schemas.microsoft.com/office/drawing/2014/main" id="{4A348D31-AB86-1056-A65E-904F1977603F}"/>
              </a:ext>
            </a:extLst>
          </p:cNvPr>
          <p:cNvSpPr>
            <a:spLocks noGrp="1"/>
          </p:cNvSpPr>
          <p:nvPr>
            <p:ph type="body" sz="half" idx="2"/>
          </p:nvPr>
        </p:nvSpPr>
        <p:spPr/>
        <p:txBody>
          <a:bodyPr>
            <a:normAutofit/>
          </a:bodyPr>
          <a:lstStyle/>
          <a:p>
            <a:pPr marL="457200" indent="-457200">
              <a:buAutoNum type="arabicPeriod"/>
            </a:pPr>
            <a:r>
              <a:rPr lang="en-IN" sz="2000" b="1" i="0">
                <a:effectLst/>
              </a:rPr>
              <a:t>Web Development</a:t>
            </a:r>
          </a:p>
          <a:p>
            <a:pPr marL="457200" indent="-457200">
              <a:buAutoNum type="arabicPeriod"/>
            </a:pPr>
            <a:r>
              <a:rPr lang="en-IN" sz="2000" b="1" i="0">
                <a:effectLst/>
              </a:rPr>
              <a:t>Enterprise Software</a:t>
            </a:r>
          </a:p>
          <a:p>
            <a:pPr marL="457200" indent="-457200">
              <a:buAutoNum type="arabicPeriod"/>
            </a:pPr>
            <a:r>
              <a:rPr lang="en-IN" sz="2000" b="1" i="0">
                <a:effectLst/>
              </a:rPr>
              <a:t>Mobile App Development</a:t>
            </a:r>
          </a:p>
          <a:p>
            <a:pPr marL="457200" indent="-457200">
              <a:buAutoNum type="arabicPeriod"/>
            </a:pPr>
            <a:r>
              <a:rPr lang="en-IN" sz="2000" b="1" i="0">
                <a:effectLst/>
              </a:rPr>
              <a:t>Finance and Banking</a:t>
            </a:r>
          </a:p>
          <a:p>
            <a:pPr marL="457200" indent="-457200">
              <a:buAutoNum type="arabicPeriod"/>
            </a:pPr>
            <a:r>
              <a:rPr lang="en-IN" sz="2000" b="1" i="0">
                <a:effectLst/>
              </a:rPr>
              <a:t>Game Development</a:t>
            </a:r>
          </a:p>
          <a:p>
            <a:pPr marL="457200" indent="-457200">
              <a:buAutoNum type="arabicPeriod"/>
            </a:pPr>
            <a:r>
              <a:rPr lang="en-IN" sz="2000" b="1" i="0">
                <a:effectLst/>
              </a:rPr>
              <a:t>Embedded Systems</a:t>
            </a:r>
            <a:endParaRPr lang="en-IN" sz="2000" b="1"/>
          </a:p>
          <a:p>
            <a:pPr marL="457200" indent="-457200">
              <a:buAutoNum type="arabicPeriod"/>
            </a:pPr>
            <a:r>
              <a:rPr lang="en-IN" sz="2000" b="1" i="0">
                <a:effectLst/>
              </a:rPr>
              <a:t>Cloud Computing</a:t>
            </a:r>
          </a:p>
          <a:p>
            <a:pPr marL="457200" indent="-457200">
              <a:buAutoNum type="arabicPeriod"/>
            </a:pPr>
            <a:r>
              <a:rPr lang="en-IN" sz="2000" b="1" i="0">
                <a:effectLst/>
              </a:rPr>
              <a:t>Desktop Applications</a:t>
            </a:r>
            <a:endParaRPr lang="en-IN" sz="2000" b="1"/>
          </a:p>
          <a:p>
            <a:pPr marL="457200" indent="-457200">
              <a:buAutoNum type="arabicPeriod"/>
            </a:pPr>
            <a:r>
              <a:rPr lang="en-IN" sz="2000" b="1" i="0">
                <a:effectLst/>
              </a:rPr>
              <a:t>E-commerce</a:t>
            </a:r>
          </a:p>
          <a:p>
            <a:pPr marL="457200" indent="-457200">
              <a:buAutoNum type="arabicPeriod"/>
            </a:pPr>
            <a:r>
              <a:rPr lang="en-IN" sz="2000" b="1" i="0">
                <a:effectLst/>
              </a:rPr>
              <a:t>Government and Public Sector</a:t>
            </a:r>
            <a:endParaRPr lang="en-IN" sz="2000" b="1"/>
          </a:p>
          <a:p>
            <a:pPr marL="457200" indent="-457200">
              <a:buAutoNum type="arabicPeriod"/>
            </a:pPr>
            <a:r>
              <a:rPr lang="en-IN" sz="2000" b="1" i="0">
                <a:effectLst/>
              </a:rPr>
              <a:t>Healthcare</a:t>
            </a:r>
            <a:endParaRPr lang="en-IN" sz="2000"/>
          </a:p>
        </p:txBody>
      </p:sp>
      <p:sp>
        <p:nvSpPr>
          <p:cNvPr id="4" name="Picture Placeholder 3">
            <a:extLst>
              <a:ext uri="{FF2B5EF4-FFF2-40B4-BE49-F238E27FC236}">
                <a16:creationId xmlns:a16="http://schemas.microsoft.com/office/drawing/2014/main" id="{AFACBE85-F037-176E-7E1E-08A43A85133D}"/>
              </a:ext>
            </a:extLst>
          </p:cNvPr>
          <p:cNvSpPr>
            <a:spLocks noGrp="1"/>
          </p:cNvSpPr>
          <p:nvPr>
            <p:ph type="pic" idx="1"/>
          </p:nvPr>
        </p:nvSpPr>
        <p:spPr>
          <a:xfrm>
            <a:off x="8095617" y="0"/>
            <a:ext cx="4096383" cy="6018401"/>
          </a:xfrm>
        </p:spPr>
        <p:txBody>
          <a:bodyPr/>
          <a:lstStyle/>
          <a:p>
            <a:endParaRPr lang="en-IN"/>
          </a:p>
        </p:txBody>
      </p:sp>
      <p:sp>
        <p:nvSpPr>
          <p:cNvPr id="5" name="Date Placeholder 4">
            <a:extLst>
              <a:ext uri="{FF2B5EF4-FFF2-40B4-BE49-F238E27FC236}">
                <a16:creationId xmlns:a16="http://schemas.microsoft.com/office/drawing/2014/main" id="{6C3D12B7-0EA4-504E-4C8D-74014DD3DCE3}"/>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656CF30D-C83A-5CA1-FEC6-A8F06DE8D7DD}"/>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C32FAA22-E4F6-2922-4D1B-FC49DE357482}"/>
              </a:ext>
            </a:extLst>
          </p:cNvPr>
          <p:cNvSpPr>
            <a:spLocks noGrp="1"/>
          </p:cNvSpPr>
          <p:nvPr>
            <p:ph type="sldNum" sz="quarter" idx="12"/>
          </p:nvPr>
        </p:nvSpPr>
        <p:spPr/>
        <p:txBody>
          <a:bodyPr/>
          <a:lstStyle/>
          <a:p>
            <a:fld id="{58FB4751-880F-D840-AAA9-3A15815CC996}" type="slidenum">
              <a:rPr lang="en-US" smtClean="0"/>
              <a:t>5</a:t>
            </a:fld>
            <a:endParaRPr lang="en-US"/>
          </a:p>
        </p:txBody>
      </p:sp>
    </p:spTree>
    <p:extLst>
      <p:ext uri="{BB962C8B-B14F-4D97-AF65-F5344CB8AC3E}">
        <p14:creationId xmlns:p14="http://schemas.microsoft.com/office/powerpoint/2010/main" val="19695031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CA9AB-06D0-24DD-73A6-4C57A4844ED2}"/>
              </a:ext>
            </a:extLst>
          </p:cNvPr>
          <p:cNvSpPr>
            <a:spLocks noGrp="1"/>
          </p:cNvSpPr>
          <p:nvPr>
            <p:ph type="title"/>
          </p:nvPr>
        </p:nvSpPr>
        <p:spPr>
          <a:xfrm>
            <a:off x="445443" y="438539"/>
            <a:ext cx="6502620" cy="1763299"/>
          </a:xfrm>
        </p:spPr>
        <p:txBody>
          <a:bodyPr/>
          <a:lstStyle/>
          <a:p>
            <a:r>
              <a:rPr lang="en-US" b="1" i="0">
                <a:solidFill>
                  <a:srgbClr val="374151"/>
                </a:solidFill>
                <a:effectLst/>
                <a:latin typeface="Söhne"/>
              </a:rPr>
              <a:t>Throwing Custom Exceptions:</a:t>
            </a:r>
            <a:br>
              <a:rPr lang="en-US" b="0" i="0">
                <a:solidFill>
                  <a:srgbClr val="374151"/>
                </a:solidFill>
                <a:effectLst/>
                <a:latin typeface="Söhne"/>
              </a:rPr>
            </a:br>
            <a:endParaRPr lang="en-IN"/>
          </a:p>
        </p:txBody>
      </p:sp>
      <p:sp>
        <p:nvSpPr>
          <p:cNvPr id="3" name="Text Placeholder 2">
            <a:extLst>
              <a:ext uri="{FF2B5EF4-FFF2-40B4-BE49-F238E27FC236}">
                <a16:creationId xmlns:a16="http://schemas.microsoft.com/office/drawing/2014/main" id="{16A0E00E-8111-9226-0EF2-B6DECB15CEFA}"/>
              </a:ext>
            </a:extLst>
          </p:cNvPr>
          <p:cNvSpPr>
            <a:spLocks noGrp="1"/>
          </p:cNvSpPr>
          <p:nvPr>
            <p:ph type="body" sz="half" idx="2"/>
          </p:nvPr>
        </p:nvSpPr>
        <p:spPr>
          <a:xfrm>
            <a:off x="444759" y="1393635"/>
            <a:ext cx="4572000" cy="4070729"/>
          </a:xfrm>
        </p:spPr>
        <p:txBody>
          <a:bodyPr/>
          <a:lstStyle/>
          <a:p>
            <a:pPr algn="l"/>
            <a:r>
              <a:rPr lang="en-US" b="0" i="0">
                <a:solidFill>
                  <a:srgbClr val="374151"/>
                </a:solidFill>
                <a:effectLst/>
                <a:latin typeface="Söhne"/>
              </a:rPr>
              <a:t>Sometimes, you may want to create your own custom exceptions to handle specific scenarios in your code.</a:t>
            </a:r>
          </a:p>
          <a:p>
            <a:endParaRPr lang="en-IN"/>
          </a:p>
        </p:txBody>
      </p:sp>
      <p:sp>
        <p:nvSpPr>
          <p:cNvPr id="4" name="Picture Placeholder 3">
            <a:extLst>
              <a:ext uri="{FF2B5EF4-FFF2-40B4-BE49-F238E27FC236}">
                <a16:creationId xmlns:a16="http://schemas.microsoft.com/office/drawing/2014/main" id="{65798B11-0CDC-FFED-D7DE-FF587D37ED30}"/>
              </a:ext>
            </a:extLst>
          </p:cNvPr>
          <p:cNvSpPr>
            <a:spLocks noGrp="1"/>
          </p:cNvSpPr>
          <p:nvPr>
            <p:ph type="pic" idx="1"/>
          </p:nvPr>
        </p:nvSpPr>
        <p:spPr>
          <a:xfrm>
            <a:off x="7426011" y="-53815"/>
            <a:ext cx="4376530" cy="6018401"/>
          </a:xfrm>
        </p:spPr>
        <p:txBody>
          <a:bodyPr/>
          <a:lstStyle/>
          <a:p>
            <a:endParaRPr lang="en-IN"/>
          </a:p>
        </p:txBody>
      </p:sp>
      <p:sp>
        <p:nvSpPr>
          <p:cNvPr id="5" name="Date Placeholder 4">
            <a:extLst>
              <a:ext uri="{FF2B5EF4-FFF2-40B4-BE49-F238E27FC236}">
                <a16:creationId xmlns:a16="http://schemas.microsoft.com/office/drawing/2014/main" id="{AA3D0CA1-9740-4F06-55F1-06606A693D80}"/>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376986FF-7CE6-7823-4424-3D2B3D2CFB53}"/>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294847CF-4BC9-CA04-C3D3-6DDB0FE91465}"/>
              </a:ext>
            </a:extLst>
          </p:cNvPr>
          <p:cNvSpPr>
            <a:spLocks noGrp="1"/>
          </p:cNvSpPr>
          <p:nvPr>
            <p:ph type="sldNum" sz="quarter" idx="12"/>
          </p:nvPr>
        </p:nvSpPr>
        <p:spPr/>
        <p:txBody>
          <a:bodyPr/>
          <a:lstStyle/>
          <a:p>
            <a:fld id="{58FB4751-880F-D840-AAA9-3A15815CC996}" type="slidenum">
              <a:rPr lang="en-US" smtClean="0"/>
              <a:t>50</a:t>
            </a:fld>
            <a:endParaRPr lang="en-US"/>
          </a:p>
        </p:txBody>
      </p:sp>
      <p:sp>
        <p:nvSpPr>
          <p:cNvPr id="8" name="Rectangle 1">
            <a:extLst>
              <a:ext uri="{FF2B5EF4-FFF2-40B4-BE49-F238E27FC236}">
                <a16:creationId xmlns:a16="http://schemas.microsoft.com/office/drawing/2014/main" id="{560D7187-FBCE-E1D0-A7BD-F8830F829867}"/>
              </a:ext>
            </a:extLst>
          </p:cNvPr>
          <p:cNvSpPr>
            <a:spLocks noChangeArrowheads="1"/>
          </p:cNvSpPr>
          <p:nvPr/>
        </p:nvSpPr>
        <p:spPr bwMode="auto">
          <a:xfrm>
            <a:off x="365760" y="2511306"/>
            <a:ext cx="11301798" cy="233961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a:ln>
                  <a:noFill/>
                </a:ln>
                <a:solidFill>
                  <a:srgbClr val="374151"/>
                </a:solidFill>
                <a:effectLst/>
                <a:latin typeface="Söhne"/>
              </a:rPr>
              <a:t>Definition of </a:t>
            </a:r>
            <a:r>
              <a:rPr kumimoji="0" lang="en-US" altLang="en-US" sz="2800" b="1" i="0" u="none" strike="noStrike" cap="none" normalizeH="0" baseline="0">
                <a:ln>
                  <a:noFill/>
                </a:ln>
                <a:solidFill>
                  <a:srgbClr val="374151"/>
                </a:solidFill>
                <a:effectLst/>
                <a:latin typeface="Söhne Mono"/>
              </a:rPr>
              <a:t>throw</a:t>
            </a:r>
            <a:r>
              <a:rPr kumimoji="0" lang="en-US" altLang="en-US" sz="2800" b="1" i="0" u="none" strike="noStrike" cap="none" normalizeH="0" baseline="0">
                <a:ln>
                  <a:noFill/>
                </a:ln>
                <a:solidFill>
                  <a:srgbClr val="374151"/>
                </a:solidFill>
                <a:effectLst/>
                <a:latin typeface="Söhne"/>
              </a:rPr>
              <a:t> and </a:t>
            </a:r>
            <a:r>
              <a:rPr kumimoji="0" lang="en-US" altLang="en-US" sz="2800" b="1" i="0" u="none" strike="noStrike" cap="none" normalizeH="0" baseline="0">
                <a:ln>
                  <a:noFill/>
                </a:ln>
                <a:solidFill>
                  <a:srgbClr val="374151"/>
                </a:solidFill>
                <a:effectLst/>
                <a:latin typeface="Söhne Mono"/>
              </a:rPr>
              <a:t>throws</a:t>
            </a:r>
            <a:r>
              <a:rPr kumimoji="0" lang="en-US" altLang="en-US" sz="2800" b="0" i="0" u="none" strike="noStrike" cap="none" normalizeH="0" baseline="0">
                <a:ln>
                  <a:noFill/>
                </a:ln>
                <a:solidFill>
                  <a:srgbClr val="374151"/>
                </a:solidFill>
                <a:effectLst/>
                <a:latin typeface="Söhne"/>
              </a:rPr>
              <a:t>:</a:t>
            </a:r>
            <a:endParaRPr kumimoji="0" lang="en-US" altLang="en-US" sz="2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rgbClr val="374151"/>
                </a:solidFill>
                <a:effectLst/>
                <a:latin typeface="Söhne Mono"/>
              </a:rPr>
              <a:t>throw</a:t>
            </a:r>
            <a:r>
              <a:rPr kumimoji="0" lang="en-US" altLang="en-US" sz="2000" b="0" i="0" u="none" strike="noStrike" cap="none" normalizeH="0" baseline="0">
                <a:ln>
                  <a:noFill/>
                </a:ln>
                <a:solidFill>
                  <a:srgbClr val="374151"/>
                </a:solidFill>
                <a:effectLst/>
                <a:latin typeface="Söhne"/>
              </a:rPr>
              <a:t>: It is used to explicitly throw an exception within your code. You can create a custom exception and throw it when a certain condition is met.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rgbClr val="374151"/>
                </a:solidFill>
                <a:effectLst/>
                <a:latin typeface="Söhne Mono"/>
              </a:rPr>
              <a:t>throws</a:t>
            </a:r>
            <a:r>
              <a:rPr kumimoji="0" lang="en-US" altLang="en-US" sz="2000" b="0" i="0" u="none" strike="noStrike" cap="none" normalizeH="0" baseline="0">
                <a:ln>
                  <a:noFill/>
                </a:ln>
                <a:solidFill>
                  <a:srgbClr val="374151"/>
                </a:solidFill>
                <a:effectLst/>
                <a:latin typeface="Söhne"/>
              </a:rPr>
              <a:t>: It is used in method signatures to declare that a method might throw a specific exception. This is necessary when a method can potentially generate an exception, and it allows the caller to handle 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69541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72988-60A0-BB9D-E508-D4513ACA474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051633A-A425-5E4A-2507-D9859D111FEC}"/>
              </a:ext>
            </a:extLst>
          </p:cNvPr>
          <p:cNvSpPr>
            <a:spLocks noGrp="1"/>
          </p:cNvSpPr>
          <p:nvPr>
            <p:ph type="body" sz="half" idx="2"/>
          </p:nvPr>
        </p:nvSpPr>
        <p:spPr>
          <a:xfrm>
            <a:off x="589080" y="82296"/>
            <a:ext cx="7136667" cy="6626414"/>
          </a:xfrm>
        </p:spPr>
        <p:txBody>
          <a:bodyPr>
            <a:normAutofit fontScale="25000" lnSpcReduction="20000"/>
          </a:bodyPr>
          <a:lstStyle/>
          <a:p>
            <a:r>
              <a:rPr lang="en-IN" sz="8000"/>
              <a:t>class </a:t>
            </a:r>
            <a:r>
              <a:rPr lang="en-IN" sz="8000" err="1"/>
              <a:t>CustomException</a:t>
            </a:r>
            <a:r>
              <a:rPr lang="en-IN" sz="8000"/>
              <a:t> extends Exception {</a:t>
            </a:r>
          </a:p>
          <a:p>
            <a:r>
              <a:rPr lang="en-IN" sz="8000"/>
              <a:t>    public </a:t>
            </a:r>
            <a:r>
              <a:rPr lang="en-IN" sz="8000" err="1"/>
              <a:t>CustomException</a:t>
            </a:r>
            <a:r>
              <a:rPr lang="en-IN" sz="8000"/>
              <a:t>(String message) {</a:t>
            </a:r>
          </a:p>
          <a:p>
            <a:r>
              <a:rPr lang="en-IN" sz="8000"/>
              <a:t>        super(message);</a:t>
            </a:r>
          </a:p>
          <a:p>
            <a:r>
              <a:rPr lang="en-IN" sz="8000"/>
              <a:t>    }</a:t>
            </a:r>
          </a:p>
          <a:p>
            <a:r>
              <a:rPr lang="en-IN" sz="8000"/>
              <a:t>}</a:t>
            </a:r>
          </a:p>
          <a:p>
            <a:endParaRPr lang="en-IN" sz="8000"/>
          </a:p>
          <a:p>
            <a:r>
              <a:rPr lang="en-IN" sz="8000"/>
              <a:t>public class </a:t>
            </a:r>
            <a:r>
              <a:rPr lang="en-IN" sz="8000" err="1"/>
              <a:t>CustomExceptionExample</a:t>
            </a:r>
            <a:r>
              <a:rPr lang="en-IN" sz="8000"/>
              <a:t> {</a:t>
            </a:r>
          </a:p>
          <a:p>
            <a:r>
              <a:rPr lang="en-IN" sz="8000"/>
              <a:t>    public static void main(String[] </a:t>
            </a:r>
            <a:r>
              <a:rPr lang="en-IN" sz="8000" err="1"/>
              <a:t>args</a:t>
            </a:r>
            <a:r>
              <a:rPr lang="en-IN" sz="8000"/>
              <a:t>) {</a:t>
            </a:r>
          </a:p>
          <a:p>
            <a:r>
              <a:rPr lang="en-IN" sz="8000"/>
              <a:t>        try {</a:t>
            </a:r>
          </a:p>
          <a:p>
            <a:r>
              <a:rPr lang="en-IN" sz="8000"/>
              <a:t>            </a:t>
            </a:r>
            <a:r>
              <a:rPr lang="en-IN" sz="8000" err="1"/>
              <a:t>validateAge</a:t>
            </a:r>
            <a:r>
              <a:rPr lang="en-IN" sz="8000"/>
              <a:t>(15);</a:t>
            </a:r>
          </a:p>
          <a:p>
            <a:r>
              <a:rPr lang="en-IN" sz="8000"/>
              <a:t>        } catch (</a:t>
            </a:r>
            <a:r>
              <a:rPr lang="en-IN" sz="8000" err="1"/>
              <a:t>CustomException</a:t>
            </a:r>
            <a:r>
              <a:rPr lang="en-IN" sz="8000"/>
              <a:t> e) {</a:t>
            </a:r>
          </a:p>
          <a:p>
            <a:r>
              <a:rPr lang="en-IN" sz="8000"/>
              <a:t>            </a:t>
            </a:r>
            <a:r>
              <a:rPr lang="en-IN" sz="8000" err="1"/>
              <a:t>System.err.println</a:t>
            </a:r>
            <a:r>
              <a:rPr lang="en-IN" sz="8000"/>
              <a:t>("Custom Exception caught: " + </a:t>
            </a:r>
            <a:r>
              <a:rPr lang="en-IN" sz="8000" err="1"/>
              <a:t>e.getMessage</a:t>
            </a:r>
            <a:r>
              <a:rPr lang="en-IN" sz="8000"/>
              <a:t>());</a:t>
            </a:r>
          </a:p>
          <a:p>
            <a:r>
              <a:rPr lang="en-IN" sz="8000"/>
              <a:t>        }</a:t>
            </a:r>
          </a:p>
          <a:p>
            <a:r>
              <a:rPr lang="en-IN" sz="8000"/>
              <a:t>    }</a:t>
            </a:r>
          </a:p>
          <a:p>
            <a:endParaRPr lang="en-IN" sz="8000"/>
          </a:p>
          <a:p>
            <a:r>
              <a:rPr lang="en-IN" sz="8000"/>
              <a:t>    public static void </a:t>
            </a:r>
            <a:r>
              <a:rPr lang="en-IN" sz="8000" err="1"/>
              <a:t>validateAge</a:t>
            </a:r>
            <a:r>
              <a:rPr lang="en-IN" sz="8000"/>
              <a:t>(int age) throws </a:t>
            </a:r>
            <a:r>
              <a:rPr lang="en-IN" sz="8000" err="1"/>
              <a:t>CustomException</a:t>
            </a:r>
            <a:r>
              <a:rPr lang="en-IN" sz="8000"/>
              <a:t> {</a:t>
            </a:r>
          </a:p>
          <a:p>
            <a:r>
              <a:rPr lang="en-IN" sz="8000"/>
              <a:t>        if (age &lt; 18) {</a:t>
            </a:r>
          </a:p>
          <a:p>
            <a:r>
              <a:rPr lang="en-IN" sz="8000"/>
              <a:t>            throw new </a:t>
            </a:r>
            <a:r>
              <a:rPr lang="en-IN" sz="8000" err="1"/>
              <a:t>CustomException</a:t>
            </a:r>
            <a:r>
              <a:rPr lang="en-IN" sz="8000"/>
              <a:t>("Age must be at least 18 years.");</a:t>
            </a:r>
          </a:p>
          <a:p>
            <a:r>
              <a:rPr lang="en-IN" sz="8000"/>
              <a:t>        } else {</a:t>
            </a:r>
          </a:p>
          <a:p>
            <a:r>
              <a:rPr lang="en-IN" sz="8000"/>
              <a:t>            </a:t>
            </a:r>
            <a:r>
              <a:rPr lang="en-IN" sz="8000" err="1"/>
              <a:t>System.out.println</a:t>
            </a:r>
            <a:r>
              <a:rPr lang="en-IN" sz="8000"/>
              <a:t>("Age is valid.");</a:t>
            </a:r>
          </a:p>
          <a:p>
            <a:r>
              <a:rPr lang="en-IN" sz="8000"/>
              <a:t>        }</a:t>
            </a:r>
          </a:p>
          <a:p>
            <a:r>
              <a:rPr lang="en-IN" sz="8000"/>
              <a:t>    }</a:t>
            </a:r>
          </a:p>
          <a:p>
            <a:r>
              <a:rPr lang="en-IN" sz="8000"/>
              <a:t>}</a:t>
            </a:r>
          </a:p>
          <a:p>
            <a:endParaRPr lang="en-IN"/>
          </a:p>
        </p:txBody>
      </p:sp>
      <p:sp>
        <p:nvSpPr>
          <p:cNvPr id="4" name="Picture Placeholder 3">
            <a:extLst>
              <a:ext uri="{FF2B5EF4-FFF2-40B4-BE49-F238E27FC236}">
                <a16:creationId xmlns:a16="http://schemas.microsoft.com/office/drawing/2014/main" id="{7092A6C5-CA92-01D6-C75C-08B7E3DB8E1A}"/>
              </a:ext>
            </a:extLst>
          </p:cNvPr>
          <p:cNvSpPr>
            <a:spLocks noGrp="1"/>
          </p:cNvSpPr>
          <p:nvPr>
            <p:ph type="pic" idx="1"/>
          </p:nvPr>
        </p:nvSpPr>
        <p:spPr/>
        <p:txBody>
          <a:bodyPr/>
          <a:lstStyle/>
          <a:p>
            <a:r>
              <a:rPr lang="en-US">
                <a:solidFill>
                  <a:srgbClr val="002060"/>
                </a:solidFill>
              </a:rPr>
              <a:t>Example of Custom Exception:</a:t>
            </a:r>
            <a:endParaRPr lang="en-IN">
              <a:solidFill>
                <a:srgbClr val="002060"/>
              </a:solidFill>
            </a:endParaRPr>
          </a:p>
        </p:txBody>
      </p:sp>
      <p:sp>
        <p:nvSpPr>
          <p:cNvPr id="5" name="Date Placeholder 4">
            <a:extLst>
              <a:ext uri="{FF2B5EF4-FFF2-40B4-BE49-F238E27FC236}">
                <a16:creationId xmlns:a16="http://schemas.microsoft.com/office/drawing/2014/main" id="{A11E3850-CD3F-C232-6BC7-C554455EA3E8}"/>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DFDD8F7D-7A68-3017-4118-9AB92683EE69}"/>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CD7EDA86-8993-EED3-A10D-321E1CC562D1}"/>
              </a:ext>
            </a:extLst>
          </p:cNvPr>
          <p:cNvSpPr>
            <a:spLocks noGrp="1"/>
          </p:cNvSpPr>
          <p:nvPr>
            <p:ph type="sldNum" sz="quarter" idx="12"/>
          </p:nvPr>
        </p:nvSpPr>
        <p:spPr/>
        <p:txBody>
          <a:bodyPr/>
          <a:lstStyle/>
          <a:p>
            <a:fld id="{58FB4751-880F-D840-AAA9-3A15815CC996}" type="slidenum">
              <a:rPr lang="en-US" smtClean="0"/>
              <a:t>51</a:t>
            </a:fld>
            <a:endParaRPr lang="en-US"/>
          </a:p>
        </p:txBody>
      </p:sp>
    </p:spTree>
    <p:extLst>
      <p:ext uri="{BB962C8B-B14F-4D97-AF65-F5344CB8AC3E}">
        <p14:creationId xmlns:p14="http://schemas.microsoft.com/office/powerpoint/2010/main" val="6916690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72E54-C698-7E0D-259B-2075585EFACE}"/>
              </a:ext>
            </a:extLst>
          </p:cNvPr>
          <p:cNvSpPr>
            <a:spLocks noGrp="1"/>
          </p:cNvSpPr>
          <p:nvPr>
            <p:ph type="title"/>
          </p:nvPr>
        </p:nvSpPr>
        <p:spPr>
          <a:xfrm>
            <a:off x="576071" y="82296"/>
            <a:ext cx="6502620" cy="1298448"/>
          </a:xfrm>
        </p:spPr>
        <p:txBody>
          <a:bodyPr/>
          <a:lstStyle/>
          <a:p>
            <a:r>
              <a:rPr lang="en-US"/>
              <a:t>File Handling in Java:-</a:t>
            </a:r>
            <a:endParaRPr lang="en-IN"/>
          </a:p>
        </p:txBody>
      </p:sp>
      <p:sp>
        <p:nvSpPr>
          <p:cNvPr id="4" name="Picture Placeholder 3">
            <a:extLst>
              <a:ext uri="{FF2B5EF4-FFF2-40B4-BE49-F238E27FC236}">
                <a16:creationId xmlns:a16="http://schemas.microsoft.com/office/drawing/2014/main" id="{BE163D1D-C1B5-1356-A2E6-71638B6D2A04}"/>
              </a:ext>
            </a:extLst>
          </p:cNvPr>
          <p:cNvSpPr>
            <a:spLocks noGrp="1"/>
          </p:cNvSpPr>
          <p:nvPr>
            <p:ph type="pic" idx="1"/>
          </p:nvPr>
        </p:nvSpPr>
        <p:spPr>
          <a:xfrm>
            <a:off x="10851128" y="0"/>
            <a:ext cx="1340872" cy="6018401"/>
          </a:xfrm>
        </p:spPr>
        <p:txBody>
          <a:bodyPr/>
          <a:lstStyle/>
          <a:p>
            <a:endParaRPr lang="en-IN"/>
          </a:p>
        </p:txBody>
      </p:sp>
      <p:sp>
        <p:nvSpPr>
          <p:cNvPr id="5" name="Date Placeholder 4">
            <a:extLst>
              <a:ext uri="{FF2B5EF4-FFF2-40B4-BE49-F238E27FC236}">
                <a16:creationId xmlns:a16="http://schemas.microsoft.com/office/drawing/2014/main" id="{F4AB3444-D0E5-82A3-97D8-C9BD42CA162E}"/>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28AE741C-FF85-8119-5F86-96279C12AF4D}"/>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CFB1071C-216D-E620-5425-E9059C3CB315}"/>
              </a:ext>
            </a:extLst>
          </p:cNvPr>
          <p:cNvSpPr>
            <a:spLocks noGrp="1"/>
          </p:cNvSpPr>
          <p:nvPr>
            <p:ph type="sldNum" sz="quarter" idx="12"/>
          </p:nvPr>
        </p:nvSpPr>
        <p:spPr/>
        <p:txBody>
          <a:bodyPr/>
          <a:lstStyle/>
          <a:p>
            <a:fld id="{58FB4751-880F-D840-AAA9-3A15815CC996}" type="slidenum">
              <a:rPr lang="en-US" smtClean="0"/>
              <a:t>52</a:t>
            </a:fld>
            <a:endParaRPr lang="en-US"/>
          </a:p>
        </p:txBody>
      </p:sp>
      <p:sp>
        <p:nvSpPr>
          <p:cNvPr id="8" name="Rectangle 1">
            <a:extLst>
              <a:ext uri="{FF2B5EF4-FFF2-40B4-BE49-F238E27FC236}">
                <a16:creationId xmlns:a16="http://schemas.microsoft.com/office/drawing/2014/main" id="{A8AA8556-A2FF-9B32-F634-6B48B59CBC6A}"/>
              </a:ext>
            </a:extLst>
          </p:cNvPr>
          <p:cNvSpPr>
            <a:spLocks noGrp="1" noChangeArrowheads="1"/>
          </p:cNvSpPr>
          <p:nvPr>
            <p:ph type="body" sz="half" idx="2"/>
          </p:nvPr>
        </p:nvSpPr>
        <p:spPr bwMode="auto">
          <a:xfrm>
            <a:off x="174513" y="1380744"/>
            <a:ext cx="11842973" cy="132343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374151"/>
                </a:solidFill>
                <a:effectLst/>
                <a:latin typeface="Söhne"/>
              </a:rPr>
              <a:t>Reading and Writing Files in Java:</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374151"/>
                </a:solidFill>
                <a:effectLst/>
                <a:latin typeface="Söhne"/>
              </a:rPr>
              <a:t>Definition</a:t>
            </a:r>
            <a:r>
              <a:rPr kumimoji="0" lang="en-US" altLang="en-US" sz="2000" b="0" i="0" u="none" strike="noStrike" cap="none" normalizeH="0" baseline="0">
                <a:ln>
                  <a:noFill/>
                </a:ln>
                <a:solidFill>
                  <a:srgbClr val="374151"/>
                </a:solidFill>
                <a:effectLst/>
                <a:latin typeface="Söhne"/>
              </a:rPr>
              <a:t>: File handling in Java allows you to work with files on the local file system, including reading data from files and writing data to files. The primary classes for file handling are </a:t>
            </a:r>
            <a:r>
              <a:rPr kumimoji="0" lang="en-US" altLang="en-US" sz="2000" b="1" i="0" u="none" strike="noStrike" cap="none" normalizeH="0" baseline="0">
                <a:ln>
                  <a:noFill/>
                </a:ln>
                <a:solidFill>
                  <a:srgbClr val="374151"/>
                </a:solidFill>
                <a:effectLst/>
                <a:latin typeface="Söhne Mono"/>
              </a:rPr>
              <a:t>File</a:t>
            </a:r>
            <a:r>
              <a:rPr kumimoji="0" lang="en-US" altLang="en-US" sz="2000" b="0" i="0" u="none" strike="noStrike" cap="none" normalizeH="0" baseline="0">
                <a:ln>
                  <a:noFill/>
                </a:ln>
                <a:solidFill>
                  <a:srgbClr val="374151"/>
                </a:solidFill>
                <a:effectLst/>
                <a:latin typeface="Söhne"/>
              </a:rPr>
              <a:t>, </a:t>
            </a:r>
            <a:r>
              <a:rPr kumimoji="0" lang="en-US" altLang="en-US" sz="2000" b="1" i="0" u="none" strike="noStrike" cap="none" normalizeH="0" baseline="0" err="1">
                <a:ln>
                  <a:noFill/>
                </a:ln>
                <a:solidFill>
                  <a:srgbClr val="374151"/>
                </a:solidFill>
                <a:effectLst/>
                <a:latin typeface="Söhne Mono"/>
              </a:rPr>
              <a:t>FileInputStream</a:t>
            </a:r>
            <a:r>
              <a:rPr kumimoji="0" lang="en-US" altLang="en-US" sz="2000" b="0" i="0" u="none" strike="noStrike" cap="none" normalizeH="0" baseline="0">
                <a:ln>
                  <a:noFill/>
                </a:ln>
                <a:solidFill>
                  <a:srgbClr val="374151"/>
                </a:solidFill>
                <a:effectLst/>
                <a:latin typeface="Söhne"/>
              </a:rPr>
              <a:t>, </a:t>
            </a:r>
            <a:r>
              <a:rPr kumimoji="0" lang="en-US" altLang="en-US" sz="2000" b="1" i="0" u="none" strike="noStrike" cap="none" normalizeH="0" baseline="0" err="1">
                <a:ln>
                  <a:noFill/>
                </a:ln>
                <a:solidFill>
                  <a:srgbClr val="374151"/>
                </a:solidFill>
                <a:effectLst/>
                <a:latin typeface="Söhne Mono"/>
              </a:rPr>
              <a:t>FileOutputStream</a:t>
            </a:r>
            <a:r>
              <a:rPr kumimoji="0" lang="en-US" altLang="en-US" sz="2000" b="0" i="0" u="none" strike="noStrike" cap="none" normalizeH="0" baseline="0">
                <a:ln>
                  <a:noFill/>
                </a:ln>
                <a:solidFill>
                  <a:srgbClr val="374151"/>
                </a:solidFill>
                <a:effectLst/>
                <a:latin typeface="Söhne"/>
              </a:rPr>
              <a:t>, </a:t>
            </a:r>
            <a:r>
              <a:rPr kumimoji="0" lang="en-US" altLang="en-US" sz="2000" b="1" i="0" u="none" strike="noStrike" cap="none" normalizeH="0" baseline="0" err="1">
                <a:ln>
                  <a:noFill/>
                </a:ln>
                <a:solidFill>
                  <a:srgbClr val="374151"/>
                </a:solidFill>
                <a:effectLst/>
                <a:latin typeface="Söhne Mono"/>
              </a:rPr>
              <a:t>BufferedReader</a:t>
            </a:r>
            <a:r>
              <a:rPr kumimoji="0" lang="en-US" altLang="en-US" sz="2000" b="0" i="0" u="none" strike="noStrike" cap="none" normalizeH="0" baseline="0">
                <a:ln>
                  <a:noFill/>
                </a:ln>
                <a:solidFill>
                  <a:srgbClr val="374151"/>
                </a:solidFill>
                <a:effectLst/>
                <a:latin typeface="Söhne"/>
              </a:rPr>
              <a:t>, and </a:t>
            </a:r>
            <a:r>
              <a:rPr kumimoji="0" lang="en-US" altLang="en-US" sz="2000" b="1" i="0" u="none" strike="noStrike" cap="none" normalizeH="0" baseline="0" err="1">
                <a:ln>
                  <a:noFill/>
                </a:ln>
                <a:solidFill>
                  <a:srgbClr val="374151"/>
                </a:solidFill>
                <a:effectLst/>
                <a:latin typeface="Söhne Mono"/>
              </a:rPr>
              <a:t>BufferedWriter</a:t>
            </a:r>
            <a:r>
              <a:rPr kumimoji="0" lang="en-US" altLang="en-US" sz="1200" b="0" i="0" u="none" strike="noStrike" cap="none" normalizeH="0" baseline="0">
                <a:ln>
                  <a:noFill/>
                </a:ln>
                <a:solidFill>
                  <a:srgbClr val="374151"/>
                </a:solidFill>
                <a:effectLst/>
                <a:latin typeface="Söhne"/>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87154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4414-E8D9-80DB-84DA-DF35F5B1B63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F22B31E-80BB-2F43-209D-20F5B54625C5}"/>
              </a:ext>
            </a:extLst>
          </p:cNvPr>
          <p:cNvSpPr>
            <a:spLocks noGrp="1"/>
          </p:cNvSpPr>
          <p:nvPr>
            <p:ph type="body" sz="half" idx="2"/>
          </p:nvPr>
        </p:nvSpPr>
        <p:spPr>
          <a:xfrm>
            <a:off x="289248" y="258830"/>
            <a:ext cx="7296539" cy="6018401"/>
          </a:xfrm>
        </p:spPr>
        <p:txBody>
          <a:bodyPr>
            <a:normAutofit fontScale="25000" lnSpcReduction="20000"/>
          </a:bodyPr>
          <a:lstStyle/>
          <a:p>
            <a:r>
              <a:rPr lang="en-IN" sz="6400" b="0">
                <a:solidFill>
                  <a:schemeClr val="bg2">
                    <a:lumMod val="50000"/>
                  </a:schemeClr>
                </a:solidFill>
                <a:effectLst/>
                <a:latin typeface="Consolas" panose="020B0609020204030204" pitchFamily="49" charset="0"/>
              </a:rPr>
              <a:t>package </a:t>
            </a:r>
            <a:r>
              <a:rPr lang="en-IN" sz="6400" b="0" err="1">
                <a:solidFill>
                  <a:schemeClr val="bg2">
                    <a:lumMod val="50000"/>
                  </a:schemeClr>
                </a:solidFill>
                <a:effectLst/>
                <a:latin typeface="Consolas" panose="020B0609020204030204" pitchFamily="49" charset="0"/>
              </a:rPr>
              <a:t>filesPractice</a:t>
            </a:r>
            <a:r>
              <a:rPr lang="en-IN" sz="6400" b="0">
                <a:solidFill>
                  <a:schemeClr val="bg2">
                    <a:lumMod val="50000"/>
                  </a:schemeClr>
                </a:solidFill>
                <a:effectLst/>
                <a:latin typeface="Consolas" panose="020B0609020204030204" pitchFamily="49" charset="0"/>
              </a:rPr>
              <a:t>;</a:t>
            </a:r>
          </a:p>
          <a:p>
            <a:r>
              <a:rPr lang="en-IN" sz="6400" b="0">
                <a:solidFill>
                  <a:schemeClr val="bg2">
                    <a:lumMod val="50000"/>
                  </a:schemeClr>
                </a:solidFill>
                <a:effectLst/>
                <a:latin typeface="Consolas" panose="020B0609020204030204" pitchFamily="49" charset="0"/>
              </a:rPr>
              <a:t>import java.io.*;</a:t>
            </a:r>
          </a:p>
          <a:p>
            <a:r>
              <a:rPr lang="en-IN" sz="6400" b="0">
                <a:solidFill>
                  <a:schemeClr val="bg2">
                    <a:lumMod val="50000"/>
                  </a:schemeClr>
                </a:solidFill>
                <a:effectLst/>
                <a:latin typeface="Consolas" panose="020B0609020204030204" pitchFamily="49" charset="0"/>
              </a:rPr>
              <a:t>public class </a:t>
            </a:r>
            <a:r>
              <a:rPr lang="en-IN" sz="6400" b="0" err="1">
                <a:solidFill>
                  <a:schemeClr val="bg2">
                    <a:lumMod val="50000"/>
                  </a:schemeClr>
                </a:solidFill>
                <a:effectLst/>
                <a:latin typeface="Consolas" panose="020B0609020204030204" pitchFamily="49" charset="0"/>
              </a:rPr>
              <a:t>FileCreation</a:t>
            </a:r>
            <a:r>
              <a:rPr lang="en-IN" sz="6400" b="0">
                <a:solidFill>
                  <a:schemeClr val="bg2">
                    <a:lumMod val="50000"/>
                  </a:schemeClr>
                </a:solidFill>
                <a:effectLst/>
                <a:latin typeface="Consolas" panose="020B0609020204030204" pitchFamily="49" charset="0"/>
              </a:rPr>
              <a:t> {</a:t>
            </a:r>
          </a:p>
          <a:p>
            <a:r>
              <a:rPr lang="en-IN" sz="6400" b="0">
                <a:solidFill>
                  <a:schemeClr val="bg2">
                    <a:lumMod val="50000"/>
                  </a:schemeClr>
                </a:solidFill>
                <a:effectLst/>
                <a:latin typeface="Consolas" panose="020B0609020204030204" pitchFamily="49" charset="0"/>
              </a:rPr>
              <a:t>public static void main(String[] </a:t>
            </a:r>
            <a:r>
              <a:rPr lang="en-IN" sz="6400" b="0" err="1">
                <a:solidFill>
                  <a:schemeClr val="bg2">
                    <a:lumMod val="50000"/>
                  </a:schemeClr>
                </a:solidFill>
                <a:effectLst/>
                <a:latin typeface="Consolas" panose="020B0609020204030204" pitchFamily="49" charset="0"/>
              </a:rPr>
              <a:t>args</a:t>
            </a:r>
            <a:r>
              <a:rPr lang="en-IN" sz="6400" b="0">
                <a:solidFill>
                  <a:schemeClr val="bg2">
                    <a:lumMod val="50000"/>
                  </a:schemeClr>
                </a:solidFill>
                <a:effectLst/>
                <a:latin typeface="Consolas" panose="020B0609020204030204" pitchFamily="49" charset="0"/>
              </a:rPr>
              <a:t>) {</a:t>
            </a:r>
          </a:p>
          <a:p>
            <a:r>
              <a:rPr lang="en-IN" sz="6400" b="0">
                <a:solidFill>
                  <a:schemeClr val="bg2">
                    <a:lumMod val="50000"/>
                  </a:schemeClr>
                </a:solidFill>
                <a:effectLst/>
                <a:latin typeface="Consolas" panose="020B0609020204030204" pitchFamily="49" charset="0"/>
              </a:rPr>
              <a:t>    try {</a:t>
            </a:r>
          </a:p>
          <a:p>
            <a:r>
              <a:rPr lang="en-IN" sz="6400" b="0">
                <a:solidFill>
                  <a:schemeClr val="bg2">
                    <a:lumMod val="50000"/>
                  </a:schemeClr>
                </a:solidFill>
                <a:effectLst/>
                <a:latin typeface="Consolas" panose="020B0609020204030204" pitchFamily="49" charset="0"/>
              </a:rPr>
              <a:t>    File </a:t>
            </a:r>
            <a:r>
              <a:rPr lang="en-IN" sz="6400" b="0" err="1">
                <a:solidFill>
                  <a:schemeClr val="bg2">
                    <a:lumMod val="50000"/>
                  </a:schemeClr>
                </a:solidFill>
                <a:effectLst/>
                <a:latin typeface="Consolas" panose="020B0609020204030204" pitchFamily="49" charset="0"/>
              </a:rPr>
              <a:t>fr</a:t>
            </a:r>
            <a:r>
              <a:rPr lang="en-IN" sz="6400" b="0">
                <a:solidFill>
                  <a:schemeClr val="bg2">
                    <a:lumMod val="50000"/>
                  </a:schemeClr>
                </a:solidFill>
                <a:effectLst/>
                <a:latin typeface="Consolas" panose="020B0609020204030204" pitchFamily="49" charset="0"/>
              </a:rPr>
              <a:t>=new File("</a:t>
            </a:r>
            <a:r>
              <a:rPr lang="en-IN" sz="6400" b="0" err="1">
                <a:solidFill>
                  <a:schemeClr val="bg2">
                    <a:lumMod val="50000"/>
                  </a:schemeClr>
                </a:solidFill>
                <a:effectLst/>
                <a:latin typeface="Consolas" panose="020B0609020204030204" pitchFamily="49" charset="0"/>
              </a:rPr>
              <a:t>kimi</a:t>
            </a:r>
            <a:r>
              <a:rPr lang="en-IN" sz="6400" b="0">
                <a:solidFill>
                  <a:schemeClr val="bg2">
                    <a:lumMod val="50000"/>
                  </a:schemeClr>
                </a:solidFill>
                <a:effectLst/>
                <a:latin typeface="Consolas" panose="020B0609020204030204" pitchFamily="49" charset="0"/>
              </a:rPr>
              <a:t> no nawa.txt");</a:t>
            </a:r>
          </a:p>
          <a:p>
            <a:r>
              <a:rPr lang="en-IN" sz="6400" b="0">
                <a:solidFill>
                  <a:schemeClr val="bg2">
                    <a:lumMod val="50000"/>
                  </a:schemeClr>
                </a:solidFill>
                <a:effectLst/>
                <a:latin typeface="Consolas" panose="020B0609020204030204" pitchFamily="49" charset="0"/>
              </a:rPr>
              <a:t>    if(</a:t>
            </a:r>
            <a:r>
              <a:rPr lang="en-IN" sz="6400" b="0" err="1">
                <a:solidFill>
                  <a:schemeClr val="bg2">
                    <a:lumMod val="50000"/>
                  </a:schemeClr>
                </a:solidFill>
                <a:effectLst/>
                <a:latin typeface="Consolas" panose="020B0609020204030204" pitchFamily="49" charset="0"/>
              </a:rPr>
              <a:t>fr.createNewFile</a:t>
            </a:r>
            <a:r>
              <a:rPr lang="en-IN" sz="6400" b="0">
                <a:solidFill>
                  <a:schemeClr val="bg2">
                    <a:lumMod val="50000"/>
                  </a:schemeClr>
                </a:solidFill>
                <a:effectLst/>
                <a:latin typeface="Consolas" panose="020B0609020204030204" pitchFamily="49" charset="0"/>
              </a:rPr>
              <a:t>()) {</a:t>
            </a:r>
          </a:p>
          <a:p>
            <a:r>
              <a:rPr lang="en-IN" sz="6400" b="0">
                <a:solidFill>
                  <a:schemeClr val="bg2">
                    <a:lumMod val="50000"/>
                  </a:schemeClr>
                </a:solidFill>
                <a:effectLst/>
                <a:latin typeface="Consolas" panose="020B0609020204030204" pitchFamily="49" charset="0"/>
              </a:rPr>
              <a:t>        </a:t>
            </a:r>
            <a:r>
              <a:rPr lang="en-IN" sz="6400" b="0" err="1">
                <a:solidFill>
                  <a:schemeClr val="bg2">
                    <a:lumMod val="50000"/>
                  </a:schemeClr>
                </a:solidFill>
                <a:effectLst/>
                <a:latin typeface="Consolas" panose="020B0609020204030204" pitchFamily="49" charset="0"/>
              </a:rPr>
              <a:t>System.out.println</a:t>
            </a:r>
            <a:r>
              <a:rPr lang="en-IN" sz="6400" b="0">
                <a:solidFill>
                  <a:schemeClr val="bg2">
                    <a:lumMod val="50000"/>
                  </a:schemeClr>
                </a:solidFill>
                <a:effectLst/>
                <a:latin typeface="Consolas" panose="020B0609020204030204" pitchFamily="49" charset="0"/>
              </a:rPr>
              <a:t>("the file created successfully: "+</a:t>
            </a:r>
            <a:r>
              <a:rPr lang="en-IN" sz="6400" b="0" err="1">
                <a:solidFill>
                  <a:schemeClr val="bg2">
                    <a:lumMod val="50000"/>
                  </a:schemeClr>
                </a:solidFill>
                <a:effectLst/>
                <a:latin typeface="Consolas" panose="020B0609020204030204" pitchFamily="49" charset="0"/>
              </a:rPr>
              <a:t>fr.getName</a:t>
            </a:r>
            <a:r>
              <a:rPr lang="en-IN" sz="6400" b="0">
                <a:solidFill>
                  <a:schemeClr val="bg2">
                    <a:lumMod val="50000"/>
                  </a:schemeClr>
                </a:solidFill>
                <a:effectLst/>
                <a:latin typeface="Consolas" panose="020B0609020204030204" pitchFamily="49" charset="0"/>
              </a:rPr>
              <a:t>());</a:t>
            </a:r>
          </a:p>
          <a:p>
            <a:r>
              <a:rPr lang="en-IN" sz="6400" b="0">
                <a:solidFill>
                  <a:schemeClr val="bg2">
                    <a:lumMod val="50000"/>
                  </a:schemeClr>
                </a:solidFill>
                <a:effectLst/>
                <a:latin typeface="Consolas" panose="020B0609020204030204" pitchFamily="49" charset="0"/>
              </a:rPr>
              <a:t>        </a:t>
            </a:r>
          </a:p>
          <a:p>
            <a:r>
              <a:rPr lang="en-IN" sz="6400" b="0">
                <a:solidFill>
                  <a:schemeClr val="bg2">
                    <a:lumMod val="50000"/>
                  </a:schemeClr>
                </a:solidFill>
                <a:effectLst/>
                <a:latin typeface="Consolas" panose="020B0609020204030204" pitchFamily="49" charset="0"/>
              </a:rPr>
              <a:t>    }else {</a:t>
            </a:r>
          </a:p>
          <a:p>
            <a:r>
              <a:rPr lang="en-IN" sz="6400" b="0">
                <a:solidFill>
                  <a:schemeClr val="bg2">
                    <a:lumMod val="50000"/>
                  </a:schemeClr>
                </a:solidFill>
                <a:effectLst/>
                <a:latin typeface="Consolas" panose="020B0609020204030204" pitchFamily="49" charset="0"/>
              </a:rPr>
              <a:t>    </a:t>
            </a:r>
            <a:r>
              <a:rPr lang="en-IN" sz="6400" b="0" err="1">
                <a:solidFill>
                  <a:schemeClr val="bg2">
                    <a:lumMod val="50000"/>
                  </a:schemeClr>
                </a:solidFill>
                <a:effectLst/>
                <a:latin typeface="Consolas" panose="020B0609020204030204" pitchFamily="49" charset="0"/>
              </a:rPr>
              <a:t>System.out.println</a:t>
            </a:r>
            <a:r>
              <a:rPr lang="en-IN" sz="6400" b="0">
                <a:solidFill>
                  <a:schemeClr val="bg2">
                    <a:lumMod val="50000"/>
                  </a:schemeClr>
                </a:solidFill>
                <a:effectLst/>
                <a:latin typeface="Consolas" panose="020B0609020204030204" pitchFamily="49" charset="0"/>
              </a:rPr>
              <a:t>("file already exists."); </a:t>
            </a:r>
          </a:p>
          <a:p>
            <a:r>
              <a:rPr lang="en-IN" sz="6400" b="0">
                <a:solidFill>
                  <a:schemeClr val="bg2">
                    <a:lumMod val="50000"/>
                  </a:schemeClr>
                </a:solidFill>
                <a:effectLst/>
                <a:latin typeface="Consolas" panose="020B0609020204030204" pitchFamily="49" charset="0"/>
              </a:rPr>
              <a:t>    }</a:t>
            </a:r>
          </a:p>
          <a:p>
            <a:r>
              <a:rPr lang="en-IN" sz="6400" b="0">
                <a:solidFill>
                  <a:schemeClr val="bg2">
                    <a:lumMod val="50000"/>
                  </a:schemeClr>
                </a:solidFill>
                <a:effectLst/>
                <a:latin typeface="Consolas" panose="020B0609020204030204" pitchFamily="49" charset="0"/>
              </a:rPr>
              <a:t>}</a:t>
            </a:r>
          </a:p>
          <a:p>
            <a:r>
              <a:rPr lang="en-IN" sz="6400" b="0">
                <a:solidFill>
                  <a:schemeClr val="bg2">
                    <a:lumMod val="50000"/>
                  </a:schemeClr>
                </a:solidFill>
                <a:effectLst/>
                <a:latin typeface="Consolas" panose="020B0609020204030204" pitchFamily="49" charset="0"/>
              </a:rPr>
              <a:t>    catch(</a:t>
            </a:r>
            <a:r>
              <a:rPr lang="en-IN" sz="6400" b="0" err="1">
                <a:solidFill>
                  <a:schemeClr val="bg2">
                    <a:lumMod val="50000"/>
                  </a:schemeClr>
                </a:solidFill>
                <a:effectLst/>
                <a:latin typeface="Consolas" panose="020B0609020204030204" pitchFamily="49" charset="0"/>
              </a:rPr>
              <a:t>IOException</a:t>
            </a:r>
            <a:r>
              <a:rPr lang="en-IN" sz="6400" b="0">
                <a:solidFill>
                  <a:schemeClr val="bg2">
                    <a:lumMod val="50000"/>
                  </a:schemeClr>
                </a:solidFill>
                <a:effectLst/>
                <a:latin typeface="Consolas" panose="020B0609020204030204" pitchFamily="49" charset="0"/>
              </a:rPr>
              <a:t> e) {</a:t>
            </a:r>
          </a:p>
          <a:p>
            <a:r>
              <a:rPr lang="en-IN" sz="6400" b="0">
                <a:solidFill>
                  <a:schemeClr val="bg2">
                    <a:lumMod val="50000"/>
                  </a:schemeClr>
                </a:solidFill>
                <a:effectLst/>
                <a:latin typeface="Consolas" panose="020B0609020204030204" pitchFamily="49" charset="0"/>
              </a:rPr>
              <a:t>        </a:t>
            </a:r>
            <a:r>
              <a:rPr lang="en-IN" sz="6400" b="0" err="1">
                <a:solidFill>
                  <a:schemeClr val="bg2">
                    <a:lumMod val="50000"/>
                  </a:schemeClr>
                </a:solidFill>
                <a:effectLst/>
                <a:latin typeface="Consolas" panose="020B0609020204030204" pitchFamily="49" charset="0"/>
              </a:rPr>
              <a:t>System.out.println</a:t>
            </a:r>
            <a:r>
              <a:rPr lang="en-IN" sz="6400" b="0">
                <a:solidFill>
                  <a:schemeClr val="bg2">
                    <a:lumMod val="50000"/>
                  </a:schemeClr>
                </a:solidFill>
                <a:effectLst/>
                <a:latin typeface="Consolas" panose="020B0609020204030204" pitchFamily="49" charset="0"/>
              </a:rPr>
              <a:t>("an error </a:t>
            </a:r>
            <a:r>
              <a:rPr lang="en-IN" sz="6400" b="0" err="1">
                <a:solidFill>
                  <a:schemeClr val="bg2">
                    <a:lumMod val="50000"/>
                  </a:schemeClr>
                </a:solidFill>
                <a:effectLst/>
                <a:latin typeface="Consolas" panose="020B0609020204030204" pitchFamily="49" charset="0"/>
              </a:rPr>
              <a:t>occured</a:t>
            </a:r>
            <a:r>
              <a:rPr lang="en-IN" sz="6400" b="0">
                <a:solidFill>
                  <a:schemeClr val="bg2">
                    <a:lumMod val="50000"/>
                  </a:schemeClr>
                </a:solidFill>
                <a:effectLst/>
                <a:latin typeface="Consolas" panose="020B0609020204030204" pitchFamily="49" charset="0"/>
              </a:rPr>
              <a:t>");</a:t>
            </a:r>
          </a:p>
          <a:p>
            <a:r>
              <a:rPr lang="en-IN" sz="6400" b="0">
                <a:solidFill>
                  <a:schemeClr val="bg2">
                    <a:lumMod val="50000"/>
                  </a:schemeClr>
                </a:solidFill>
                <a:effectLst/>
                <a:latin typeface="Consolas" panose="020B0609020204030204" pitchFamily="49" charset="0"/>
              </a:rPr>
              <a:t>        </a:t>
            </a:r>
            <a:r>
              <a:rPr lang="en-IN" sz="6400" b="0" err="1">
                <a:solidFill>
                  <a:schemeClr val="bg2">
                    <a:lumMod val="50000"/>
                  </a:schemeClr>
                </a:solidFill>
                <a:effectLst/>
                <a:latin typeface="Consolas" panose="020B0609020204030204" pitchFamily="49" charset="0"/>
              </a:rPr>
              <a:t>e.printStackTrace</a:t>
            </a:r>
            <a:r>
              <a:rPr lang="en-IN" sz="6400" b="0">
                <a:solidFill>
                  <a:schemeClr val="bg2">
                    <a:lumMod val="50000"/>
                  </a:schemeClr>
                </a:solidFill>
                <a:effectLst/>
                <a:latin typeface="Consolas" panose="020B0609020204030204" pitchFamily="49" charset="0"/>
              </a:rPr>
              <a:t>();</a:t>
            </a:r>
          </a:p>
          <a:p>
            <a:r>
              <a:rPr lang="en-IN" sz="6400" b="0">
                <a:solidFill>
                  <a:schemeClr val="bg2">
                    <a:lumMod val="50000"/>
                  </a:schemeClr>
                </a:solidFill>
                <a:effectLst/>
                <a:latin typeface="Consolas" panose="020B0609020204030204" pitchFamily="49" charset="0"/>
              </a:rPr>
              <a:t>        /*The </a:t>
            </a:r>
            <a:r>
              <a:rPr lang="en-IN" sz="6400" b="0" err="1">
                <a:solidFill>
                  <a:schemeClr val="bg2">
                    <a:lumMod val="50000"/>
                  </a:schemeClr>
                </a:solidFill>
                <a:effectLst/>
                <a:latin typeface="Consolas" panose="020B0609020204030204" pitchFamily="49" charset="0"/>
              </a:rPr>
              <a:t>printStackTrace</a:t>
            </a:r>
            <a:r>
              <a:rPr lang="en-IN" sz="6400" b="0">
                <a:solidFill>
                  <a:schemeClr val="bg2">
                    <a:lumMod val="50000"/>
                  </a:schemeClr>
                </a:solidFill>
                <a:effectLst/>
                <a:latin typeface="Consolas" panose="020B0609020204030204" pitchFamily="49" charset="0"/>
              </a:rPr>
              <a:t>() method in Java is a tool used to handle exceptions and errors. It is a method of Java's throwable class which prints the throwable along with other details like the line number and class name where the exception occurred. </a:t>
            </a:r>
            <a:r>
              <a:rPr lang="en-IN" sz="6400" b="0" err="1">
                <a:solidFill>
                  <a:schemeClr val="bg2">
                    <a:lumMod val="50000"/>
                  </a:schemeClr>
                </a:solidFill>
                <a:effectLst/>
                <a:latin typeface="Consolas" panose="020B0609020204030204" pitchFamily="49" charset="0"/>
              </a:rPr>
              <a:t>printStackTrace</a:t>
            </a:r>
            <a:r>
              <a:rPr lang="en-IN" sz="6400" b="0">
                <a:solidFill>
                  <a:schemeClr val="bg2">
                    <a:lumMod val="50000"/>
                  </a:schemeClr>
                </a:solidFill>
                <a:effectLst/>
                <a:latin typeface="Consolas" panose="020B0609020204030204" pitchFamily="49" charset="0"/>
              </a:rPr>
              <a:t>() is very useful in diagnosing exceptions.*/</a:t>
            </a:r>
          </a:p>
          <a:p>
            <a:r>
              <a:rPr lang="en-IN" sz="6400" b="0">
                <a:solidFill>
                  <a:schemeClr val="bg2">
                    <a:lumMod val="50000"/>
                  </a:schemeClr>
                </a:solidFill>
                <a:effectLst/>
                <a:latin typeface="Consolas" panose="020B0609020204030204" pitchFamily="49" charset="0"/>
              </a:rPr>
              <a:t>    }</a:t>
            </a:r>
          </a:p>
          <a:p>
            <a:r>
              <a:rPr lang="en-IN" sz="6400" b="0">
                <a:solidFill>
                  <a:schemeClr val="bg2">
                    <a:lumMod val="50000"/>
                  </a:schemeClr>
                </a:solidFill>
                <a:effectLst/>
                <a:latin typeface="Consolas" panose="020B0609020204030204" pitchFamily="49" charset="0"/>
              </a:rPr>
              <a:t>}</a:t>
            </a:r>
          </a:p>
          <a:p>
            <a:r>
              <a:rPr lang="en-IN" sz="6400" b="0">
                <a:solidFill>
                  <a:schemeClr val="bg2">
                    <a:lumMod val="50000"/>
                  </a:schemeClr>
                </a:solidFill>
                <a:effectLst/>
                <a:latin typeface="Consolas" panose="020B0609020204030204" pitchFamily="49" charset="0"/>
              </a:rPr>
              <a:t>}</a:t>
            </a:r>
          </a:p>
          <a:p>
            <a:br>
              <a:rPr lang="en-IN" b="0">
                <a:solidFill>
                  <a:schemeClr val="bg2">
                    <a:lumMod val="50000"/>
                  </a:schemeClr>
                </a:solidFill>
                <a:effectLst/>
                <a:latin typeface="Consolas" panose="020B0609020204030204" pitchFamily="49" charset="0"/>
              </a:rPr>
            </a:br>
            <a:endParaRPr lang="en-IN" b="0">
              <a:solidFill>
                <a:schemeClr val="bg2">
                  <a:lumMod val="50000"/>
                </a:schemeClr>
              </a:solidFill>
              <a:effectLst/>
              <a:latin typeface="Consolas" panose="020B0609020204030204" pitchFamily="49" charset="0"/>
            </a:endParaRPr>
          </a:p>
          <a:p>
            <a:endParaRPr lang="en-IN"/>
          </a:p>
        </p:txBody>
      </p:sp>
      <p:sp>
        <p:nvSpPr>
          <p:cNvPr id="4" name="Picture Placeholder 3">
            <a:extLst>
              <a:ext uri="{FF2B5EF4-FFF2-40B4-BE49-F238E27FC236}">
                <a16:creationId xmlns:a16="http://schemas.microsoft.com/office/drawing/2014/main" id="{174D34FB-AF9F-6183-228B-609429B51D4B}"/>
              </a:ext>
            </a:extLst>
          </p:cNvPr>
          <p:cNvSpPr>
            <a:spLocks noGrp="1"/>
          </p:cNvSpPr>
          <p:nvPr>
            <p:ph type="pic" idx="1"/>
          </p:nvPr>
        </p:nvSpPr>
        <p:spPr/>
        <p:txBody>
          <a:bodyPr/>
          <a:lstStyle/>
          <a:p>
            <a:r>
              <a:rPr lang="en-US" sz="4000">
                <a:latin typeface="+mj-lt"/>
              </a:rPr>
              <a:t>File Creation:-</a:t>
            </a:r>
            <a:endParaRPr lang="en-IN" sz="4000">
              <a:latin typeface="+mj-lt"/>
            </a:endParaRPr>
          </a:p>
        </p:txBody>
      </p:sp>
      <p:sp>
        <p:nvSpPr>
          <p:cNvPr id="5" name="Date Placeholder 4">
            <a:extLst>
              <a:ext uri="{FF2B5EF4-FFF2-40B4-BE49-F238E27FC236}">
                <a16:creationId xmlns:a16="http://schemas.microsoft.com/office/drawing/2014/main" id="{7330318D-C007-E528-EEFA-E8B04C3C89FF}"/>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8D12D8BA-EFFF-C093-4910-90AA1F9318A3}"/>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30DC1364-67F5-53C6-06DD-51CE962AAFE2}"/>
              </a:ext>
            </a:extLst>
          </p:cNvPr>
          <p:cNvSpPr>
            <a:spLocks noGrp="1"/>
          </p:cNvSpPr>
          <p:nvPr>
            <p:ph type="sldNum" sz="quarter" idx="12"/>
          </p:nvPr>
        </p:nvSpPr>
        <p:spPr/>
        <p:txBody>
          <a:bodyPr/>
          <a:lstStyle/>
          <a:p>
            <a:fld id="{58FB4751-880F-D840-AAA9-3A15815CC996}" type="slidenum">
              <a:rPr lang="en-US" smtClean="0"/>
              <a:t>53</a:t>
            </a:fld>
            <a:endParaRPr lang="en-US"/>
          </a:p>
        </p:txBody>
      </p:sp>
    </p:spTree>
    <p:extLst>
      <p:ext uri="{BB962C8B-B14F-4D97-AF65-F5344CB8AC3E}">
        <p14:creationId xmlns:p14="http://schemas.microsoft.com/office/powerpoint/2010/main" val="24753366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99B82-2970-9956-A018-914F6C8D35E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4A9443B-9241-A885-D0A8-622C2265AF6F}"/>
              </a:ext>
            </a:extLst>
          </p:cNvPr>
          <p:cNvSpPr>
            <a:spLocks noGrp="1"/>
          </p:cNvSpPr>
          <p:nvPr>
            <p:ph type="body" sz="half" idx="2"/>
          </p:nvPr>
        </p:nvSpPr>
        <p:spPr>
          <a:xfrm>
            <a:off x="577471" y="1306285"/>
            <a:ext cx="7970770" cy="5663837"/>
          </a:xfrm>
        </p:spPr>
        <p:txBody>
          <a:bodyPr>
            <a:normAutofit fontScale="55000" lnSpcReduction="20000"/>
          </a:bodyPr>
          <a:lstStyle/>
          <a:p>
            <a:r>
              <a:rPr lang="en-IN" sz="3400" b="0">
                <a:solidFill>
                  <a:schemeClr val="bg2">
                    <a:lumMod val="50000"/>
                  </a:schemeClr>
                </a:solidFill>
                <a:effectLst/>
                <a:latin typeface="Consolas" panose="020B0609020204030204" pitchFamily="49" charset="0"/>
              </a:rPr>
              <a:t>package </a:t>
            </a:r>
            <a:r>
              <a:rPr lang="en-IN" sz="3400" b="0" err="1">
                <a:solidFill>
                  <a:schemeClr val="bg2">
                    <a:lumMod val="50000"/>
                  </a:schemeClr>
                </a:solidFill>
                <a:effectLst/>
                <a:latin typeface="Consolas" panose="020B0609020204030204" pitchFamily="49" charset="0"/>
              </a:rPr>
              <a:t>filesPractice</a:t>
            </a:r>
            <a:r>
              <a:rPr lang="en-IN" sz="3400" b="0">
                <a:solidFill>
                  <a:schemeClr val="bg2">
                    <a:lumMod val="50000"/>
                  </a:schemeClr>
                </a:solidFill>
                <a:effectLst/>
                <a:latin typeface="Consolas" panose="020B0609020204030204" pitchFamily="49" charset="0"/>
              </a:rPr>
              <a:t>;</a:t>
            </a:r>
          </a:p>
          <a:p>
            <a:r>
              <a:rPr lang="en-IN" sz="3400" b="0">
                <a:solidFill>
                  <a:schemeClr val="bg2">
                    <a:lumMod val="50000"/>
                  </a:schemeClr>
                </a:solidFill>
                <a:effectLst/>
                <a:latin typeface="Consolas" panose="020B0609020204030204" pitchFamily="49" charset="0"/>
              </a:rPr>
              <a:t>import </a:t>
            </a:r>
            <a:r>
              <a:rPr lang="en-IN" sz="3400" b="0" err="1">
                <a:solidFill>
                  <a:schemeClr val="bg2">
                    <a:lumMod val="50000"/>
                  </a:schemeClr>
                </a:solidFill>
                <a:effectLst/>
                <a:latin typeface="Consolas" panose="020B0609020204030204" pitchFamily="49" charset="0"/>
              </a:rPr>
              <a:t>java.util</a:t>
            </a:r>
            <a:r>
              <a:rPr lang="en-IN" sz="3400" b="0">
                <a:solidFill>
                  <a:schemeClr val="bg2">
                    <a:lumMod val="50000"/>
                  </a:schemeClr>
                </a:solidFill>
                <a:effectLst/>
                <a:latin typeface="Consolas" panose="020B0609020204030204" pitchFamily="49" charset="0"/>
              </a:rPr>
              <a:t>.*;</a:t>
            </a:r>
          </a:p>
          <a:p>
            <a:r>
              <a:rPr lang="en-IN" sz="3400" b="0">
                <a:solidFill>
                  <a:schemeClr val="bg2">
                    <a:lumMod val="50000"/>
                  </a:schemeClr>
                </a:solidFill>
                <a:effectLst/>
                <a:latin typeface="Consolas" panose="020B0609020204030204" pitchFamily="49" charset="0"/>
              </a:rPr>
              <a:t>import java.io.*;</a:t>
            </a:r>
          </a:p>
          <a:p>
            <a:br>
              <a:rPr lang="en-IN" sz="3400" b="0">
                <a:solidFill>
                  <a:schemeClr val="bg2">
                    <a:lumMod val="50000"/>
                  </a:schemeClr>
                </a:solidFill>
                <a:effectLst/>
                <a:latin typeface="Consolas" panose="020B0609020204030204" pitchFamily="49" charset="0"/>
              </a:rPr>
            </a:br>
            <a:r>
              <a:rPr lang="en-IN" sz="3400" b="0">
                <a:solidFill>
                  <a:schemeClr val="bg2">
                    <a:lumMod val="50000"/>
                  </a:schemeClr>
                </a:solidFill>
                <a:effectLst/>
                <a:latin typeface="Consolas" panose="020B0609020204030204" pitchFamily="49" charset="0"/>
              </a:rPr>
              <a:t>public class </a:t>
            </a:r>
            <a:r>
              <a:rPr lang="en-IN" sz="3400" b="0" err="1">
                <a:solidFill>
                  <a:schemeClr val="bg2">
                    <a:lumMod val="50000"/>
                  </a:schemeClr>
                </a:solidFill>
                <a:effectLst/>
                <a:latin typeface="Consolas" panose="020B0609020204030204" pitchFamily="49" charset="0"/>
              </a:rPr>
              <a:t>FileReading</a:t>
            </a:r>
            <a:r>
              <a:rPr lang="en-IN" sz="3400" b="0">
                <a:solidFill>
                  <a:schemeClr val="bg2">
                    <a:lumMod val="50000"/>
                  </a:schemeClr>
                </a:solidFill>
                <a:effectLst/>
                <a:latin typeface="Consolas" panose="020B0609020204030204" pitchFamily="49" charset="0"/>
              </a:rPr>
              <a:t> {</a:t>
            </a:r>
          </a:p>
          <a:p>
            <a:br>
              <a:rPr lang="en-IN" sz="3400" b="0">
                <a:solidFill>
                  <a:schemeClr val="bg2">
                    <a:lumMod val="50000"/>
                  </a:schemeClr>
                </a:solidFill>
                <a:effectLst/>
                <a:latin typeface="Consolas" panose="020B0609020204030204" pitchFamily="49" charset="0"/>
              </a:rPr>
            </a:br>
            <a:r>
              <a:rPr lang="en-IN" sz="3400" b="0">
                <a:solidFill>
                  <a:schemeClr val="bg2">
                    <a:lumMod val="50000"/>
                  </a:schemeClr>
                </a:solidFill>
                <a:effectLst/>
                <a:latin typeface="Consolas" panose="020B0609020204030204" pitchFamily="49" charset="0"/>
              </a:rPr>
              <a:t>    public static void main(String[] </a:t>
            </a:r>
            <a:r>
              <a:rPr lang="en-IN" sz="3400" b="0" err="1">
                <a:solidFill>
                  <a:schemeClr val="bg2">
                    <a:lumMod val="50000"/>
                  </a:schemeClr>
                </a:solidFill>
                <a:effectLst/>
                <a:latin typeface="Consolas" panose="020B0609020204030204" pitchFamily="49" charset="0"/>
              </a:rPr>
              <a:t>args</a:t>
            </a:r>
            <a:r>
              <a:rPr lang="en-IN" sz="3400" b="0">
                <a:solidFill>
                  <a:schemeClr val="bg2">
                    <a:lumMod val="50000"/>
                  </a:schemeClr>
                </a:solidFill>
                <a:effectLst/>
                <a:latin typeface="Consolas" panose="020B0609020204030204" pitchFamily="49" charset="0"/>
              </a:rPr>
              <a:t>) {</a:t>
            </a:r>
          </a:p>
          <a:p>
            <a:r>
              <a:rPr lang="en-IN" sz="3400" b="0">
                <a:solidFill>
                  <a:schemeClr val="bg2">
                    <a:lumMod val="50000"/>
                  </a:schemeClr>
                </a:solidFill>
                <a:effectLst/>
                <a:latin typeface="Consolas" panose="020B0609020204030204" pitchFamily="49" charset="0"/>
              </a:rPr>
              <a:t>        try {</a:t>
            </a:r>
          </a:p>
          <a:p>
            <a:r>
              <a:rPr lang="en-IN" sz="3400" b="0">
                <a:solidFill>
                  <a:schemeClr val="bg2">
                    <a:lumMod val="50000"/>
                  </a:schemeClr>
                </a:solidFill>
                <a:effectLst/>
                <a:latin typeface="Consolas" panose="020B0609020204030204" pitchFamily="49" charset="0"/>
              </a:rPr>
              <a:t>            </a:t>
            </a:r>
            <a:r>
              <a:rPr lang="en-IN" sz="3400" b="0" err="1">
                <a:solidFill>
                  <a:schemeClr val="bg2">
                    <a:lumMod val="50000"/>
                  </a:schemeClr>
                </a:solidFill>
                <a:effectLst/>
                <a:latin typeface="Consolas" panose="020B0609020204030204" pitchFamily="49" charset="0"/>
              </a:rPr>
              <a:t>FileReader</a:t>
            </a:r>
            <a:r>
              <a:rPr lang="en-IN" sz="3400" b="0">
                <a:solidFill>
                  <a:schemeClr val="bg2">
                    <a:lumMod val="50000"/>
                  </a:schemeClr>
                </a:solidFill>
                <a:effectLst/>
                <a:latin typeface="Consolas" panose="020B0609020204030204" pitchFamily="49" charset="0"/>
              </a:rPr>
              <a:t> </a:t>
            </a:r>
            <a:r>
              <a:rPr lang="en-IN" sz="3400" b="0" err="1">
                <a:solidFill>
                  <a:schemeClr val="bg2">
                    <a:lumMod val="50000"/>
                  </a:schemeClr>
                </a:solidFill>
                <a:effectLst/>
                <a:latin typeface="Consolas" panose="020B0609020204030204" pitchFamily="49" charset="0"/>
              </a:rPr>
              <a:t>fr</a:t>
            </a:r>
            <a:r>
              <a:rPr lang="en-IN" sz="3400" b="0">
                <a:solidFill>
                  <a:schemeClr val="bg2">
                    <a:lumMod val="50000"/>
                  </a:schemeClr>
                </a:solidFill>
                <a:effectLst/>
                <a:latin typeface="Consolas" panose="020B0609020204030204" pitchFamily="49" charset="0"/>
              </a:rPr>
              <a:t>=new </a:t>
            </a:r>
            <a:r>
              <a:rPr lang="en-IN" sz="3400" b="0" err="1">
                <a:solidFill>
                  <a:schemeClr val="bg2">
                    <a:lumMod val="50000"/>
                  </a:schemeClr>
                </a:solidFill>
                <a:effectLst/>
                <a:latin typeface="Consolas" panose="020B0609020204030204" pitchFamily="49" charset="0"/>
              </a:rPr>
              <a:t>FileReader</a:t>
            </a:r>
            <a:r>
              <a:rPr lang="en-IN" sz="3400" b="0">
                <a:solidFill>
                  <a:schemeClr val="bg2">
                    <a:lumMod val="50000"/>
                  </a:schemeClr>
                </a:solidFill>
                <a:effectLst/>
                <a:latin typeface="Consolas" panose="020B0609020204030204" pitchFamily="49" charset="0"/>
              </a:rPr>
              <a:t>("data.txt");</a:t>
            </a:r>
          </a:p>
          <a:p>
            <a:r>
              <a:rPr lang="en-IN" sz="3400" b="0">
                <a:solidFill>
                  <a:schemeClr val="bg2">
                    <a:lumMod val="50000"/>
                  </a:schemeClr>
                </a:solidFill>
                <a:effectLst/>
                <a:latin typeface="Consolas" panose="020B0609020204030204" pitchFamily="49" charset="0"/>
              </a:rPr>
              <a:t>            int </a:t>
            </a:r>
            <a:r>
              <a:rPr lang="en-IN" sz="3400" b="0" err="1">
                <a:solidFill>
                  <a:schemeClr val="bg2">
                    <a:lumMod val="50000"/>
                  </a:schemeClr>
                </a:solidFill>
                <a:effectLst/>
                <a:latin typeface="Consolas" panose="020B0609020204030204" pitchFamily="49" charset="0"/>
              </a:rPr>
              <a:t>i</a:t>
            </a:r>
            <a:r>
              <a:rPr lang="en-IN" sz="3400" b="0">
                <a:solidFill>
                  <a:schemeClr val="bg2">
                    <a:lumMod val="50000"/>
                  </a:schemeClr>
                </a:solidFill>
                <a:effectLst/>
                <a:latin typeface="Consolas" panose="020B0609020204030204" pitchFamily="49" charset="0"/>
              </a:rPr>
              <a:t>;</a:t>
            </a:r>
          </a:p>
          <a:p>
            <a:r>
              <a:rPr lang="en-IN" sz="3400" b="0">
                <a:solidFill>
                  <a:schemeClr val="bg2">
                    <a:lumMod val="50000"/>
                  </a:schemeClr>
                </a:solidFill>
                <a:effectLst/>
                <a:latin typeface="Consolas" panose="020B0609020204030204" pitchFamily="49" charset="0"/>
              </a:rPr>
              <a:t>            while((</a:t>
            </a:r>
            <a:r>
              <a:rPr lang="en-IN" sz="3400" b="0" err="1">
                <a:solidFill>
                  <a:schemeClr val="bg2">
                    <a:lumMod val="50000"/>
                  </a:schemeClr>
                </a:solidFill>
                <a:effectLst/>
                <a:latin typeface="Consolas" panose="020B0609020204030204" pitchFamily="49" charset="0"/>
              </a:rPr>
              <a:t>i</a:t>
            </a:r>
            <a:r>
              <a:rPr lang="en-IN" sz="3400" b="0">
                <a:solidFill>
                  <a:schemeClr val="bg2">
                    <a:lumMod val="50000"/>
                  </a:schemeClr>
                </a:solidFill>
                <a:effectLst/>
                <a:latin typeface="Consolas" panose="020B0609020204030204" pitchFamily="49" charset="0"/>
              </a:rPr>
              <a:t>=</a:t>
            </a:r>
            <a:r>
              <a:rPr lang="en-IN" sz="3400" b="0" err="1">
                <a:solidFill>
                  <a:schemeClr val="bg2">
                    <a:lumMod val="50000"/>
                  </a:schemeClr>
                </a:solidFill>
                <a:effectLst/>
                <a:latin typeface="Consolas" panose="020B0609020204030204" pitchFamily="49" charset="0"/>
              </a:rPr>
              <a:t>fr.read</a:t>
            </a:r>
            <a:r>
              <a:rPr lang="en-IN" sz="3400" b="0">
                <a:solidFill>
                  <a:schemeClr val="bg2">
                    <a:lumMod val="50000"/>
                  </a:schemeClr>
                </a:solidFill>
                <a:effectLst/>
                <a:latin typeface="Consolas" panose="020B0609020204030204" pitchFamily="49" charset="0"/>
              </a:rPr>
              <a:t>())!=-1) {</a:t>
            </a:r>
          </a:p>
          <a:p>
            <a:r>
              <a:rPr lang="en-IN" sz="3400" b="0">
                <a:solidFill>
                  <a:schemeClr val="bg2">
                    <a:lumMod val="50000"/>
                  </a:schemeClr>
                </a:solidFill>
                <a:effectLst/>
                <a:latin typeface="Consolas" panose="020B0609020204030204" pitchFamily="49" charset="0"/>
              </a:rPr>
              <a:t>                </a:t>
            </a:r>
            <a:r>
              <a:rPr lang="en-IN" sz="3400" b="0" err="1">
                <a:solidFill>
                  <a:schemeClr val="bg2">
                    <a:lumMod val="50000"/>
                  </a:schemeClr>
                </a:solidFill>
                <a:effectLst/>
                <a:latin typeface="Consolas" panose="020B0609020204030204" pitchFamily="49" charset="0"/>
              </a:rPr>
              <a:t>System.out.print</a:t>
            </a:r>
            <a:r>
              <a:rPr lang="en-IN" sz="3400" b="0">
                <a:solidFill>
                  <a:schemeClr val="bg2">
                    <a:lumMod val="50000"/>
                  </a:schemeClr>
                </a:solidFill>
                <a:effectLst/>
                <a:latin typeface="Consolas" panose="020B0609020204030204" pitchFamily="49" charset="0"/>
              </a:rPr>
              <a:t>((char)</a:t>
            </a:r>
            <a:r>
              <a:rPr lang="en-IN" sz="3400" b="0" err="1">
                <a:solidFill>
                  <a:schemeClr val="bg2">
                    <a:lumMod val="50000"/>
                  </a:schemeClr>
                </a:solidFill>
                <a:effectLst/>
                <a:latin typeface="Consolas" panose="020B0609020204030204" pitchFamily="49" charset="0"/>
              </a:rPr>
              <a:t>i</a:t>
            </a:r>
            <a:r>
              <a:rPr lang="en-IN" sz="3400" b="0">
                <a:solidFill>
                  <a:schemeClr val="bg2">
                    <a:lumMod val="50000"/>
                  </a:schemeClr>
                </a:solidFill>
                <a:effectLst/>
                <a:latin typeface="Consolas" panose="020B0609020204030204" pitchFamily="49" charset="0"/>
              </a:rPr>
              <a:t>);</a:t>
            </a:r>
          </a:p>
          <a:p>
            <a:r>
              <a:rPr lang="en-IN" sz="3400" b="0">
                <a:solidFill>
                  <a:schemeClr val="bg2">
                    <a:lumMod val="50000"/>
                  </a:schemeClr>
                </a:solidFill>
                <a:effectLst/>
                <a:latin typeface="Consolas" panose="020B0609020204030204" pitchFamily="49" charset="0"/>
              </a:rPr>
              <a:t>            }</a:t>
            </a:r>
          </a:p>
          <a:p>
            <a:r>
              <a:rPr lang="en-IN" sz="3400" b="0">
                <a:solidFill>
                  <a:schemeClr val="bg2">
                    <a:lumMod val="50000"/>
                  </a:schemeClr>
                </a:solidFill>
                <a:effectLst/>
                <a:latin typeface="Consolas" panose="020B0609020204030204" pitchFamily="49" charset="0"/>
              </a:rPr>
              <a:t>        }</a:t>
            </a:r>
          </a:p>
          <a:p>
            <a:r>
              <a:rPr lang="en-IN" sz="3400" b="0">
                <a:solidFill>
                  <a:schemeClr val="bg2">
                    <a:lumMod val="50000"/>
                  </a:schemeClr>
                </a:solidFill>
                <a:effectLst/>
                <a:latin typeface="Consolas" panose="020B0609020204030204" pitchFamily="49" charset="0"/>
              </a:rPr>
              <a:t>        catch(Exception e){</a:t>
            </a:r>
          </a:p>
          <a:p>
            <a:r>
              <a:rPr lang="en-IN" sz="3400" b="0">
                <a:solidFill>
                  <a:schemeClr val="bg2">
                    <a:lumMod val="50000"/>
                  </a:schemeClr>
                </a:solidFill>
                <a:effectLst/>
                <a:latin typeface="Consolas" panose="020B0609020204030204" pitchFamily="49" charset="0"/>
              </a:rPr>
              <a:t>            </a:t>
            </a:r>
            <a:r>
              <a:rPr lang="en-IN" sz="3400" b="0" err="1">
                <a:solidFill>
                  <a:schemeClr val="bg2">
                    <a:lumMod val="50000"/>
                  </a:schemeClr>
                </a:solidFill>
                <a:effectLst/>
                <a:latin typeface="Consolas" panose="020B0609020204030204" pitchFamily="49" charset="0"/>
              </a:rPr>
              <a:t>System.out.println</a:t>
            </a:r>
            <a:r>
              <a:rPr lang="en-IN" sz="3400" b="0">
                <a:solidFill>
                  <a:schemeClr val="bg2">
                    <a:lumMod val="50000"/>
                  </a:schemeClr>
                </a:solidFill>
                <a:effectLst/>
                <a:latin typeface="Consolas" panose="020B0609020204030204" pitchFamily="49" charset="0"/>
              </a:rPr>
              <a:t>(e);</a:t>
            </a:r>
          </a:p>
          <a:p>
            <a:r>
              <a:rPr lang="en-IN" sz="3400" b="0">
                <a:solidFill>
                  <a:schemeClr val="bg2">
                    <a:lumMod val="50000"/>
                  </a:schemeClr>
                </a:solidFill>
                <a:effectLst/>
                <a:latin typeface="Consolas" panose="020B0609020204030204" pitchFamily="49" charset="0"/>
              </a:rPr>
              <a:t>            </a:t>
            </a:r>
            <a:r>
              <a:rPr lang="en-IN" sz="3400" b="0" err="1">
                <a:solidFill>
                  <a:schemeClr val="bg2">
                    <a:lumMod val="50000"/>
                  </a:schemeClr>
                </a:solidFill>
                <a:effectLst/>
                <a:latin typeface="Consolas" panose="020B0609020204030204" pitchFamily="49" charset="0"/>
              </a:rPr>
              <a:t>e.printStackTrace</a:t>
            </a:r>
            <a:r>
              <a:rPr lang="en-IN" sz="3400" b="0">
                <a:solidFill>
                  <a:schemeClr val="bg2">
                    <a:lumMod val="50000"/>
                  </a:schemeClr>
                </a:solidFill>
                <a:effectLst/>
                <a:latin typeface="Consolas" panose="020B0609020204030204" pitchFamily="49" charset="0"/>
              </a:rPr>
              <a:t>();</a:t>
            </a:r>
          </a:p>
          <a:p>
            <a:r>
              <a:rPr lang="en-IN" sz="3400" b="0">
                <a:solidFill>
                  <a:schemeClr val="bg2">
                    <a:lumMod val="50000"/>
                  </a:schemeClr>
                </a:solidFill>
                <a:effectLst/>
                <a:latin typeface="Consolas" panose="020B0609020204030204" pitchFamily="49" charset="0"/>
              </a:rPr>
              <a:t>        }</a:t>
            </a:r>
          </a:p>
          <a:p>
            <a:r>
              <a:rPr lang="en-IN" sz="3400" b="0">
                <a:solidFill>
                  <a:schemeClr val="bg2">
                    <a:lumMod val="50000"/>
                  </a:schemeClr>
                </a:solidFill>
                <a:effectLst/>
                <a:latin typeface="Consolas" panose="020B0609020204030204" pitchFamily="49" charset="0"/>
              </a:rPr>
              <a:t>    }</a:t>
            </a:r>
          </a:p>
          <a:p>
            <a:br>
              <a:rPr lang="en-IN" sz="3400" b="0">
                <a:solidFill>
                  <a:schemeClr val="bg2">
                    <a:lumMod val="50000"/>
                  </a:schemeClr>
                </a:solidFill>
                <a:effectLst/>
                <a:latin typeface="Consolas" panose="020B0609020204030204" pitchFamily="49" charset="0"/>
              </a:rPr>
            </a:br>
            <a:r>
              <a:rPr lang="en-IN" sz="3400" b="0">
                <a:solidFill>
                  <a:schemeClr val="bg2">
                    <a:lumMod val="50000"/>
                  </a:schemeClr>
                </a:solidFill>
                <a:effectLst/>
                <a:latin typeface="Consolas" panose="020B0609020204030204" pitchFamily="49" charset="0"/>
              </a:rPr>
              <a:t>}</a:t>
            </a:r>
          </a:p>
          <a:p>
            <a:br>
              <a:rPr lang="en-IN" sz="3400" b="0">
                <a:solidFill>
                  <a:schemeClr val="bg2">
                    <a:lumMod val="50000"/>
                  </a:schemeClr>
                </a:solidFill>
                <a:effectLst/>
                <a:latin typeface="Consolas" panose="020B0609020204030204" pitchFamily="49" charset="0"/>
              </a:rPr>
            </a:br>
            <a:endParaRPr lang="en-IN" sz="3400" b="0">
              <a:solidFill>
                <a:schemeClr val="bg2">
                  <a:lumMod val="50000"/>
                </a:schemeClr>
              </a:solidFill>
              <a:effectLst/>
              <a:latin typeface="Consolas" panose="020B0609020204030204" pitchFamily="49" charset="0"/>
            </a:endParaRPr>
          </a:p>
          <a:p>
            <a:endParaRPr lang="en-IN"/>
          </a:p>
        </p:txBody>
      </p:sp>
      <p:sp>
        <p:nvSpPr>
          <p:cNvPr id="4" name="Picture Placeholder 3">
            <a:extLst>
              <a:ext uri="{FF2B5EF4-FFF2-40B4-BE49-F238E27FC236}">
                <a16:creationId xmlns:a16="http://schemas.microsoft.com/office/drawing/2014/main" id="{4A107B85-C7E7-B222-E9FE-599012251D3F}"/>
              </a:ext>
            </a:extLst>
          </p:cNvPr>
          <p:cNvSpPr>
            <a:spLocks noGrp="1"/>
          </p:cNvSpPr>
          <p:nvPr>
            <p:ph type="pic" idx="1"/>
          </p:nvPr>
        </p:nvSpPr>
        <p:spPr/>
        <p:txBody>
          <a:bodyPr/>
          <a:lstStyle/>
          <a:p>
            <a:r>
              <a:rPr lang="en-US" sz="4000">
                <a:latin typeface="+mj-lt"/>
              </a:rPr>
              <a:t>File Reading:-</a:t>
            </a:r>
            <a:endParaRPr lang="en-IN" sz="4000">
              <a:latin typeface="+mj-lt"/>
            </a:endParaRPr>
          </a:p>
        </p:txBody>
      </p:sp>
      <p:sp>
        <p:nvSpPr>
          <p:cNvPr id="5" name="Date Placeholder 4">
            <a:extLst>
              <a:ext uri="{FF2B5EF4-FFF2-40B4-BE49-F238E27FC236}">
                <a16:creationId xmlns:a16="http://schemas.microsoft.com/office/drawing/2014/main" id="{9B299DEB-3729-79DD-1F15-689FAA5A633D}"/>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651CC50C-CC14-2C46-D83B-926DBC90737A}"/>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866DDC78-1E60-168D-CFF4-2DF9F1D77E23}"/>
              </a:ext>
            </a:extLst>
          </p:cNvPr>
          <p:cNvSpPr>
            <a:spLocks noGrp="1"/>
          </p:cNvSpPr>
          <p:nvPr>
            <p:ph type="sldNum" sz="quarter" idx="12"/>
          </p:nvPr>
        </p:nvSpPr>
        <p:spPr/>
        <p:txBody>
          <a:bodyPr/>
          <a:lstStyle/>
          <a:p>
            <a:fld id="{58FB4751-880F-D840-AAA9-3A15815CC996}" type="slidenum">
              <a:rPr lang="en-US" smtClean="0"/>
              <a:t>54</a:t>
            </a:fld>
            <a:endParaRPr lang="en-US"/>
          </a:p>
        </p:txBody>
      </p:sp>
    </p:spTree>
    <p:extLst>
      <p:ext uri="{BB962C8B-B14F-4D97-AF65-F5344CB8AC3E}">
        <p14:creationId xmlns:p14="http://schemas.microsoft.com/office/powerpoint/2010/main" val="16672217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D713C-B3F0-638F-ACC7-2CC1C26D6A1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F6A5DE6-E0B8-7132-D193-815B4FE5FE5E}"/>
              </a:ext>
            </a:extLst>
          </p:cNvPr>
          <p:cNvSpPr>
            <a:spLocks noGrp="1"/>
          </p:cNvSpPr>
          <p:nvPr>
            <p:ph type="body" sz="half" idx="2"/>
          </p:nvPr>
        </p:nvSpPr>
        <p:spPr>
          <a:xfrm>
            <a:off x="365760" y="1380744"/>
            <a:ext cx="7837714" cy="5582133"/>
          </a:xfrm>
        </p:spPr>
        <p:txBody>
          <a:bodyPr>
            <a:normAutofit fontScale="62500" lnSpcReduction="20000"/>
          </a:bodyPr>
          <a:lstStyle/>
          <a:p>
            <a:r>
              <a:rPr lang="en-IN" sz="2900" b="0">
                <a:solidFill>
                  <a:schemeClr val="bg2">
                    <a:lumMod val="50000"/>
                  </a:schemeClr>
                </a:solidFill>
                <a:effectLst/>
                <a:latin typeface="Consolas" panose="020B0609020204030204" pitchFamily="49" charset="0"/>
              </a:rPr>
              <a:t>package </a:t>
            </a:r>
            <a:r>
              <a:rPr lang="en-IN" sz="2900" b="0" err="1">
                <a:solidFill>
                  <a:schemeClr val="bg2">
                    <a:lumMod val="50000"/>
                  </a:schemeClr>
                </a:solidFill>
                <a:effectLst/>
                <a:latin typeface="Consolas" panose="020B0609020204030204" pitchFamily="49" charset="0"/>
              </a:rPr>
              <a:t>filesPractice</a:t>
            </a:r>
            <a:r>
              <a:rPr lang="en-IN" sz="2900" b="0">
                <a:solidFill>
                  <a:schemeClr val="bg2">
                    <a:lumMod val="50000"/>
                  </a:schemeClr>
                </a:solidFill>
                <a:effectLst/>
                <a:latin typeface="Consolas" panose="020B0609020204030204" pitchFamily="49" charset="0"/>
              </a:rPr>
              <a:t>;</a:t>
            </a:r>
          </a:p>
          <a:p>
            <a:r>
              <a:rPr lang="en-IN" sz="2900" b="0">
                <a:solidFill>
                  <a:schemeClr val="bg2">
                    <a:lumMod val="50000"/>
                  </a:schemeClr>
                </a:solidFill>
                <a:effectLst/>
                <a:latin typeface="Consolas" panose="020B0609020204030204" pitchFamily="49" charset="0"/>
              </a:rPr>
              <a:t>import java.io.*;</a:t>
            </a:r>
          </a:p>
          <a:p>
            <a:br>
              <a:rPr lang="en-IN" sz="2900" b="0">
                <a:solidFill>
                  <a:schemeClr val="bg2">
                    <a:lumMod val="50000"/>
                  </a:schemeClr>
                </a:solidFill>
                <a:effectLst/>
                <a:latin typeface="Consolas" panose="020B0609020204030204" pitchFamily="49" charset="0"/>
              </a:rPr>
            </a:br>
            <a:r>
              <a:rPr lang="en-IN" sz="2900" b="0">
                <a:solidFill>
                  <a:schemeClr val="bg2">
                    <a:lumMod val="50000"/>
                  </a:schemeClr>
                </a:solidFill>
                <a:effectLst/>
                <a:latin typeface="Consolas" panose="020B0609020204030204" pitchFamily="49" charset="0"/>
              </a:rPr>
              <a:t>public class </a:t>
            </a:r>
            <a:r>
              <a:rPr lang="en-IN" sz="2900" b="0" err="1">
                <a:solidFill>
                  <a:schemeClr val="bg2">
                    <a:lumMod val="50000"/>
                  </a:schemeClr>
                </a:solidFill>
                <a:effectLst/>
                <a:latin typeface="Consolas" panose="020B0609020204030204" pitchFamily="49" charset="0"/>
              </a:rPr>
              <a:t>FileWiriting</a:t>
            </a:r>
            <a:r>
              <a:rPr lang="en-IN" sz="2900" b="0">
                <a:solidFill>
                  <a:schemeClr val="bg2">
                    <a:lumMod val="50000"/>
                  </a:schemeClr>
                </a:solidFill>
                <a:effectLst/>
                <a:latin typeface="Consolas" panose="020B0609020204030204" pitchFamily="49" charset="0"/>
              </a:rPr>
              <a:t> {</a:t>
            </a:r>
          </a:p>
          <a:p>
            <a:br>
              <a:rPr lang="en-IN" sz="2900" b="0">
                <a:solidFill>
                  <a:schemeClr val="bg2">
                    <a:lumMod val="50000"/>
                  </a:schemeClr>
                </a:solidFill>
                <a:effectLst/>
                <a:latin typeface="Consolas" panose="020B0609020204030204" pitchFamily="49" charset="0"/>
              </a:rPr>
            </a:br>
            <a:r>
              <a:rPr lang="en-IN" sz="2900" b="0">
                <a:solidFill>
                  <a:schemeClr val="bg2">
                    <a:lumMod val="50000"/>
                  </a:schemeClr>
                </a:solidFill>
                <a:effectLst/>
                <a:latin typeface="Consolas" panose="020B0609020204030204" pitchFamily="49" charset="0"/>
              </a:rPr>
              <a:t>    public static void main(String[] </a:t>
            </a:r>
            <a:r>
              <a:rPr lang="en-IN" sz="2900" b="0" err="1">
                <a:solidFill>
                  <a:schemeClr val="bg2">
                    <a:lumMod val="50000"/>
                  </a:schemeClr>
                </a:solidFill>
                <a:effectLst/>
                <a:latin typeface="Consolas" panose="020B0609020204030204" pitchFamily="49" charset="0"/>
              </a:rPr>
              <a:t>args</a:t>
            </a:r>
            <a:r>
              <a:rPr lang="en-IN" sz="2900" b="0">
                <a:solidFill>
                  <a:schemeClr val="bg2">
                    <a:lumMod val="50000"/>
                  </a:schemeClr>
                </a:solidFill>
                <a:effectLst/>
                <a:latin typeface="Consolas" panose="020B0609020204030204" pitchFamily="49" charset="0"/>
              </a:rPr>
              <a:t>) {</a:t>
            </a:r>
          </a:p>
          <a:p>
            <a:r>
              <a:rPr lang="en-IN" sz="2900" b="0">
                <a:solidFill>
                  <a:schemeClr val="bg2">
                    <a:lumMod val="50000"/>
                  </a:schemeClr>
                </a:solidFill>
                <a:effectLst/>
                <a:latin typeface="Consolas" panose="020B0609020204030204" pitchFamily="49" charset="0"/>
              </a:rPr>
              <a:t>        try {</a:t>
            </a:r>
          </a:p>
          <a:p>
            <a:r>
              <a:rPr lang="en-IN" sz="2900" b="0">
                <a:solidFill>
                  <a:schemeClr val="bg2">
                    <a:lumMod val="50000"/>
                  </a:schemeClr>
                </a:solidFill>
                <a:effectLst/>
                <a:latin typeface="Consolas" panose="020B0609020204030204" pitchFamily="49" charset="0"/>
              </a:rPr>
              <a:t>            </a:t>
            </a:r>
            <a:r>
              <a:rPr lang="en-IN" sz="2900" b="0" err="1">
                <a:solidFill>
                  <a:schemeClr val="bg2">
                    <a:lumMod val="50000"/>
                  </a:schemeClr>
                </a:solidFill>
                <a:effectLst/>
                <a:latin typeface="Consolas" panose="020B0609020204030204" pitchFamily="49" charset="0"/>
              </a:rPr>
              <a:t>FileWriter</a:t>
            </a:r>
            <a:r>
              <a:rPr lang="en-IN" sz="2900" b="0">
                <a:solidFill>
                  <a:schemeClr val="bg2">
                    <a:lumMod val="50000"/>
                  </a:schemeClr>
                </a:solidFill>
                <a:effectLst/>
                <a:latin typeface="Consolas" panose="020B0609020204030204" pitchFamily="49" charset="0"/>
              </a:rPr>
              <a:t> </a:t>
            </a:r>
            <a:r>
              <a:rPr lang="en-IN" sz="2900" b="0" err="1">
                <a:solidFill>
                  <a:schemeClr val="bg2">
                    <a:lumMod val="50000"/>
                  </a:schemeClr>
                </a:solidFill>
                <a:effectLst/>
                <a:latin typeface="Consolas" panose="020B0609020204030204" pitchFamily="49" charset="0"/>
              </a:rPr>
              <a:t>fr</a:t>
            </a:r>
            <a:r>
              <a:rPr lang="en-IN" sz="2900" b="0">
                <a:solidFill>
                  <a:schemeClr val="bg2">
                    <a:lumMod val="50000"/>
                  </a:schemeClr>
                </a:solidFill>
                <a:effectLst/>
                <a:latin typeface="Consolas" panose="020B0609020204030204" pitchFamily="49" charset="0"/>
              </a:rPr>
              <a:t>=new </a:t>
            </a:r>
            <a:r>
              <a:rPr lang="en-IN" sz="2900" b="0" err="1">
                <a:solidFill>
                  <a:schemeClr val="bg2">
                    <a:lumMod val="50000"/>
                  </a:schemeClr>
                </a:solidFill>
                <a:effectLst/>
                <a:latin typeface="Consolas" panose="020B0609020204030204" pitchFamily="49" charset="0"/>
              </a:rPr>
              <a:t>FileWriter</a:t>
            </a:r>
            <a:r>
              <a:rPr lang="en-IN" sz="2900" b="0">
                <a:solidFill>
                  <a:schemeClr val="bg2">
                    <a:lumMod val="50000"/>
                  </a:schemeClr>
                </a:solidFill>
                <a:effectLst/>
                <a:latin typeface="Consolas" panose="020B0609020204030204" pitchFamily="49" charset="0"/>
              </a:rPr>
              <a:t>("data.txt");</a:t>
            </a:r>
          </a:p>
          <a:p>
            <a:r>
              <a:rPr lang="en-IN" sz="2900" b="0">
                <a:solidFill>
                  <a:schemeClr val="bg2">
                    <a:lumMod val="50000"/>
                  </a:schemeClr>
                </a:solidFill>
                <a:effectLst/>
                <a:latin typeface="Consolas" panose="020B0609020204030204" pitchFamily="49" charset="0"/>
              </a:rPr>
              <a:t>            </a:t>
            </a:r>
            <a:r>
              <a:rPr lang="en-IN" sz="2900" b="0" err="1">
                <a:solidFill>
                  <a:schemeClr val="bg2">
                    <a:lumMod val="50000"/>
                  </a:schemeClr>
                </a:solidFill>
                <a:effectLst/>
                <a:latin typeface="Consolas" panose="020B0609020204030204" pitchFamily="49" charset="0"/>
              </a:rPr>
              <a:t>fr.write</a:t>
            </a:r>
            <a:r>
              <a:rPr lang="en-IN" sz="2900" b="0">
                <a:solidFill>
                  <a:schemeClr val="bg2">
                    <a:lumMod val="50000"/>
                  </a:schemeClr>
                </a:solidFill>
                <a:effectLst/>
                <a:latin typeface="Consolas" panose="020B0609020204030204" pitchFamily="49" charset="0"/>
              </a:rPr>
              <a:t>("</a:t>
            </a:r>
            <a:r>
              <a:rPr lang="en-IN" sz="2900" b="0" err="1">
                <a:solidFill>
                  <a:schemeClr val="bg2">
                    <a:lumMod val="50000"/>
                  </a:schemeClr>
                </a:solidFill>
                <a:effectLst/>
                <a:latin typeface="Consolas" panose="020B0609020204030204" pitchFamily="49" charset="0"/>
              </a:rPr>
              <a:t>i</a:t>
            </a:r>
            <a:r>
              <a:rPr lang="en-IN" sz="2900" b="0">
                <a:solidFill>
                  <a:schemeClr val="bg2">
                    <a:lumMod val="50000"/>
                  </a:schemeClr>
                </a:solidFill>
                <a:effectLst/>
                <a:latin typeface="Consolas" panose="020B0609020204030204" pitchFamily="49" charset="0"/>
              </a:rPr>
              <a:t> want to practice more to become java backend developer ");</a:t>
            </a:r>
          </a:p>
          <a:p>
            <a:r>
              <a:rPr lang="en-IN" sz="2900" b="0">
                <a:solidFill>
                  <a:schemeClr val="bg2">
                    <a:lumMod val="50000"/>
                  </a:schemeClr>
                </a:solidFill>
                <a:effectLst/>
                <a:latin typeface="Consolas" panose="020B0609020204030204" pitchFamily="49" charset="0"/>
              </a:rPr>
              <a:t>            </a:t>
            </a:r>
            <a:r>
              <a:rPr lang="en-IN" sz="2900" b="0" err="1">
                <a:solidFill>
                  <a:schemeClr val="bg2">
                    <a:lumMod val="50000"/>
                  </a:schemeClr>
                </a:solidFill>
                <a:effectLst/>
                <a:latin typeface="Consolas" panose="020B0609020204030204" pitchFamily="49" charset="0"/>
              </a:rPr>
              <a:t>fr.close</a:t>
            </a:r>
            <a:r>
              <a:rPr lang="en-IN" sz="2900" b="0">
                <a:solidFill>
                  <a:schemeClr val="bg2">
                    <a:lumMod val="50000"/>
                  </a:schemeClr>
                </a:solidFill>
                <a:effectLst/>
                <a:latin typeface="Consolas" panose="020B0609020204030204" pitchFamily="49" charset="0"/>
              </a:rPr>
              <a:t>();</a:t>
            </a:r>
          </a:p>
          <a:p>
            <a:r>
              <a:rPr lang="en-IN" sz="2900" b="0">
                <a:solidFill>
                  <a:schemeClr val="bg2">
                    <a:lumMod val="50000"/>
                  </a:schemeClr>
                </a:solidFill>
                <a:effectLst/>
                <a:latin typeface="Consolas" panose="020B0609020204030204" pitchFamily="49" charset="0"/>
              </a:rPr>
              <a:t>            </a:t>
            </a:r>
            <a:r>
              <a:rPr lang="en-IN" sz="2900" b="0" err="1">
                <a:solidFill>
                  <a:schemeClr val="bg2">
                    <a:lumMod val="50000"/>
                  </a:schemeClr>
                </a:solidFill>
                <a:effectLst/>
                <a:latin typeface="Consolas" panose="020B0609020204030204" pitchFamily="49" charset="0"/>
              </a:rPr>
              <a:t>System.out.println</a:t>
            </a:r>
            <a:r>
              <a:rPr lang="en-IN" sz="2900" b="0">
                <a:solidFill>
                  <a:schemeClr val="bg2">
                    <a:lumMod val="50000"/>
                  </a:schemeClr>
                </a:solidFill>
                <a:effectLst/>
                <a:latin typeface="Consolas" panose="020B0609020204030204" pitchFamily="49" charset="0"/>
              </a:rPr>
              <a:t>("successfully written in file");</a:t>
            </a:r>
          </a:p>
          <a:p>
            <a:r>
              <a:rPr lang="en-IN" sz="2900" b="0">
                <a:solidFill>
                  <a:schemeClr val="bg2">
                    <a:lumMod val="50000"/>
                  </a:schemeClr>
                </a:solidFill>
                <a:effectLst/>
                <a:latin typeface="Consolas" panose="020B0609020204030204" pitchFamily="49" charset="0"/>
              </a:rPr>
              <a:t>        }</a:t>
            </a:r>
          </a:p>
          <a:p>
            <a:r>
              <a:rPr lang="en-IN" sz="2900" b="0">
                <a:solidFill>
                  <a:schemeClr val="bg2">
                    <a:lumMod val="50000"/>
                  </a:schemeClr>
                </a:solidFill>
                <a:effectLst/>
                <a:latin typeface="Consolas" panose="020B0609020204030204" pitchFamily="49" charset="0"/>
              </a:rPr>
              <a:t>        catch(</a:t>
            </a:r>
            <a:r>
              <a:rPr lang="en-IN" sz="2900" b="0" err="1">
                <a:solidFill>
                  <a:schemeClr val="bg2">
                    <a:lumMod val="50000"/>
                  </a:schemeClr>
                </a:solidFill>
                <a:effectLst/>
                <a:latin typeface="Consolas" panose="020B0609020204030204" pitchFamily="49" charset="0"/>
              </a:rPr>
              <a:t>java.io.IOException</a:t>
            </a:r>
            <a:r>
              <a:rPr lang="en-IN" sz="2900" b="0">
                <a:solidFill>
                  <a:schemeClr val="bg2">
                    <a:lumMod val="50000"/>
                  </a:schemeClr>
                </a:solidFill>
                <a:effectLst/>
                <a:latin typeface="Consolas" panose="020B0609020204030204" pitchFamily="49" charset="0"/>
              </a:rPr>
              <a:t> p) {</a:t>
            </a:r>
          </a:p>
          <a:p>
            <a:r>
              <a:rPr lang="en-IN" sz="2900" b="0">
                <a:solidFill>
                  <a:schemeClr val="bg2">
                    <a:lumMod val="50000"/>
                  </a:schemeClr>
                </a:solidFill>
                <a:effectLst/>
                <a:latin typeface="Consolas" panose="020B0609020204030204" pitchFamily="49" charset="0"/>
              </a:rPr>
              <a:t>            </a:t>
            </a:r>
            <a:r>
              <a:rPr lang="en-IN" sz="2900" b="0" err="1">
                <a:solidFill>
                  <a:schemeClr val="bg2">
                    <a:lumMod val="50000"/>
                  </a:schemeClr>
                </a:solidFill>
                <a:effectLst/>
                <a:latin typeface="Consolas" panose="020B0609020204030204" pitchFamily="49" charset="0"/>
              </a:rPr>
              <a:t>System.out.println</a:t>
            </a:r>
            <a:r>
              <a:rPr lang="en-IN" sz="2900" b="0">
                <a:solidFill>
                  <a:schemeClr val="bg2">
                    <a:lumMod val="50000"/>
                  </a:schemeClr>
                </a:solidFill>
                <a:effectLst/>
                <a:latin typeface="Consolas" panose="020B0609020204030204" pitchFamily="49" charset="0"/>
              </a:rPr>
              <a:t>(p);</a:t>
            </a:r>
          </a:p>
          <a:p>
            <a:r>
              <a:rPr lang="en-IN" sz="2900" b="0">
                <a:solidFill>
                  <a:schemeClr val="bg2">
                    <a:lumMod val="50000"/>
                  </a:schemeClr>
                </a:solidFill>
                <a:effectLst/>
                <a:latin typeface="Consolas" panose="020B0609020204030204" pitchFamily="49" charset="0"/>
              </a:rPr>
              <a:t>            </a:t>
            </a:r>
            <a:r>
              <a:rPr lang="en-IN" sz="2900" b="0" err="1">
                <a:solidFill>
                  <a:schemeClr val="bg2">
                    <a:lumMod val="50000"/>
                  </a:schemeClr>
                </a:solidFill>
                <a:effectLst/>
                <a:latin typeface="Consolas" panose="020B0609020204030204" pitchFamily="49" charset="0"/>
              </a:rPr>
              <a:t>p.printStackTrace</a:t>
            </a:r>
            <a:r>
              <a:rPr lang="en-IN" sz="2900" b="0">
                <a:solidFill>
                  <a:schemeClr val="bg2">
                    <a:lumMod val="50000"/>
                  </a:schemeClr>
                </a:solidFill>
                <a:effectLst/>
                <a:latin typeface="Consolas" panose="020B0609020204030204" pitchFamily="49" charset="0"/>
              </a:rPr>
              <a:t>();</a:t>
            </a:r>
          </a:p>
          <a:p>
            <a:r>
              <a:rPr lang="en-IN" sz="2900" b="0">
                <a:solidFill>
                  <a:schemeClr val="bg2">
                    <a:lumMod val="50000"/>
                  </a:schemeClr>
                </a:solidFill>
                <a:effectLst/>
                <a:latin typeface="Consolas" panose="020B0609020204030204" pitchFamily="49" charset="0"/>
              </a:rPr>
              <a:t>        }</a:t>
            </a:r>
          </a:p>
          <a:p>
            <a:r>
              <a:rPr lang="en-IN" sz="2900" b="0">
                <a:solidFill>
                  <a:schemeClr val="bg2">
                    <a:lumMod val="50000"/>
                  </a:schemeClr>
                </a:solidFill>
                <a:effectLst/>
                <a:latin typeface="Consolas" panose="020B0609020204030204" pitchFamily="49" charset="0"/>
              </a:rPr>
              <a:t>        </a:t>
            </a:r>
          </a:p>
          <a:p>
            <a:r>
              <a:rPr lang="en-IN" sz="2900" b="0">
                <a:solidFill>
                  <a:schemeClr val="bg2">
                    <a:lumMod val="50000"/>
                  </a:schemeClr>
                </a:solidFill>
                <a:effectLst/>
                <a:latin typeface="Consolas" panose="020B0609020204030204" pitchFamily="49" charset="0"/>
              </a:rPr>
              <a:t>    }</a:t>
            </a:r>
          </a:p>
          <a:p>
            <a:br>
              <a:rPr lang="en-IN" sz="2900" b="0">
                <a:solidFill>
                  <a:schemeClr val="bg2">
                    <a:lumMod val="50000"/>
                  </a:schemeClr>
                </a:solidFill>
                <a:effectLst/>
                <a:latin typeface="Consolas" panose="020B0609020204030204" pitchFamily="49" charset="0"/>
              </a:rPr>
            </a:br>
            <a:r>
              <a:rPr lang="en-IN" sz="2900" b="0">
                <a:solidFill>
                  <a:schemeClr val="bg2">
                    <a:lumMod val="50000"/>
                  </a:schemeClr>
                </a:solidFill>
                <a:effectLst/>
                <a:latin typeface="Consolas" panose="020B0609020204030204" pitchFamily="49" charset="0"/>
              </a:rPr>
              <a:t>}</a:t>
            </a:r>
          </a:p>
          <a:p>
            <a:br>
              <a:rPr lang="en-IN" sz="2900" b="0">
                <a:solidFill>
                  <a:schemeClr val="bg2">
                    <a:lumMod val="50000"/>
                  </a:schemeClr>
                </a:solidFill>
                <a:effectLst/>
                <a:latin typeface="Consolas" panose="020B0609020204030204" pitchFamily="49" charset="0"/>
              </a:rPr>
            </a:br>
            <a:endParaRPr lang="en-IN" sz="2900" b="0">
              <a:solidFill>
                <a:schemeClr val="bg2">
                  <a:lumMod val="50000"/>
                </a:schemeClr>
              </a:solidFill>
              <a:effectLst/>
              <a:latin typeface="Consolas" panose="020B0609020204030204" pitchFamily="49" charset="0"/>
            </a:endParaRPr>
          </a:p>
          <a:p>
            <a:endParaRPr lang="en-IN"/>
          </a:p>
        </p:txBody>
      </p:sp>
      <p:sp>
        <p:nvSpPr>
          <p:cNvPr id="4" name="Picture Placeholder 3">
            <a:extLst>
              <a:ext uri="{FF2B5EF4-FFF2-40B4-BE49-F238E27FC236}">
                <a16:creationId xmlns:a16="http://schemas.microsoft.com/office/drawing/2014/main" id="{8A60B78C-3C46-7B83-C952-823F692F11BB}"/>
              </a:ext>
            </a:extLst>
          </p:cNvPr>
          <p:cNvSpPr>
            <a:spLocks noGrp="1"/>
          </p:cNvSpPr>
          <p:nvPr>
            <p:ph type="pic" idx="1"/>
          </p:nvPr>
        </p:nvSpPr>
        <p:spPr/>
        <p:txBody>
          <a:bodyPr/>
          <a:lstStyle/>
          <a:p>
            <a:r>
              <a:rPr lang="en-US" sz="4000">
                <a:latin typeface="+mj-lt"/>
              </a:rPr>
              <a:t>File Writing:-</a:t>
            </a:r>
            <a:endParaRPr lang="en-IN" sz="4000">
              <a:latin typeface="+mj-lt"/>
            </a:endParaRPr>
          </a:p>
        </p:txBody>
      </p:sp>
      <p:sp>
        <p:nvSpPr>
          <p:cNvPr id="5" name="Date Placeholder 4">
            <a:extLst>
              <a:ext uri="{FF2B5EF4-FFF2-40B4-BE49-F238E27FC236}">
                <a16:creationId xmlns:a16="http://schemas.microsoft.com/office/drawing/2014/main" id="{14FFD9C5-0603-D8B4-10B6-57D86BF6D94B}"/>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3CFBEF41-599C-CAAC-7444-6D2857A4BFDA}"/>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FE9AC8A2-8D3C-40D9-3F7B-B6F98813A99C}"/>
              </a:ext>
            </a:extLst>
          </p:cNvPr>
          <p:cNvSpPr>
            <a:spLocks noGrp="1"/>
          </p:cNvSpPr>
          <p:nvPr>
            <p:ph type="sldNum" sz="quarter" idx="12"/>
          </p:nvPr>
        </p:nvSpPr>
        <p:spPr/>
        <p:txBody>
          <a:bodyPr/>
          <a:lstStyle/>
          <a:p>
            <a:fld id="{58FB4751-880F-D840-AAA9-3A15815CC996}" type="slidenum">
              <a:rPr lang="en-US" smtClean="0"/>
              <a:t>55</a:t>
            </a:fld>
            <a:endParaRPr lang="en-US"/>
          </a:p>
        </p:txBody>
      </p:sp>
    </p:spTree>
    <p:extLst>
      <p:ext uri="{BB962C8B-B14F-4D97-AF65-F5344CB8AC3E}">
        <p14:creationId xmlns:p14="http://schemas.microsoft.com/office/powerpoint/2010/main" val="4799671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8F144-8629-94A7-1403-A9A67318FD9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311E695-FE98-293F-985D-CE1495DFAEEF}"/>
              </a:ext>
            </a:extLst>
          </p:cNvPr>
          <p:cNvSpPr>
            <a:spLocks noGrp="1"/>
          </p:cNvSpPr>
          <p:nvPr>
            <p:ph type="body" sz="half" idx="2"/>
          </p:nvPr>
        </p:nvSpPr>
        <p:spPr>
          <a:xfrm>
            <a:off x="391547" y="1425157"/>
            <a:ext cx="7423923" cy="5432843"/>
          </a:xfrm>
        </p:spPr>
        <p:txBody>
          <a:bodyPr>
            <a:normAutofit fontScale="77500" lnSpcReduction="20000"/>
          </a:bodyPr>
          <a:lstStyle/>
          <a:p>
            <a:r>
              <a:rPr lang="en-IN" sz="2300" b="0">
                <a:solidFill>
                  <a:schemeClr val="bg2">
                    <a:lumMod val="50000"/>
                  </a:schemeClr>
                </a:solidFill>
                <a:effectLst/>
                <a:latin typeface="Consolas" panose="020B0609020204030204" pitchFamily="49" charset="0"/>
              </a:rPr>
              <a:t>package </a:t>
            </a:r>
            <a:r>
              <a:rPr lang="en-IN" sz="2300" b="0" err="1">
                <a:solidFill>
                  <a:schemeClr val="bg2">
                    <a:lumMod val="50000"/>
                  </a:schemeClr>
                </a:solidFill>
                <a:effectLst/>
                <a:latin typeface="Consolas" panose="020B0609020204030204" pitchFamily="49" charset="0"/>
              </a:rPr>
              <a:t>filesPractice</a:t>
            </a:r>
            <a:r>
              <a:rPr lang="en-IN" sz="2300" b="0">
                <a:solidFill>
                  <a:schemeClr val="bg2">
                    <a:lumMod val="50000"/>
                  </a:schemeClr>
                </a:solidFill>
                <a:effectLst/>
                <a:latin typeface="Consolas" panose="020B0609020204030204" pitchFamily="49" charset="0"/>
              </a:rPr>
              <a:t>;</a:t>
            </a:r>
          </a:p>
          <a:p>
            <a:r>
              <a:rPr lang="en-IN" sz="2300" b="0">
                <a:solidFill>
                  <a:schemeClr val="bg2">
                    <a:lumMod val="50000"/>
                  </a:schemeClr>
                </a:solidFill>
                <a:effectLst/>
                <a:latin typeface="Consolas" panose="020B0609020204030204" pitchFamily="49" charset="0"/>
              </a:rPr>
              <a:t>import java.io.*;</a:t>
            </a:r>
          </a:p>
          <a:p>
            <a:r>
              <a:rPr lang="en-IN" sz="2300" b="0">
                <a:solidFill>
                  <a:schemeClr val="bg2">
                    <a:lumMod val="50000"/>
                  </a:schemeClr>
                </a:solidFill>
                <a:effectLst/>
                <a:latin typeface="Consolas" panose="020B0609020204030204" pitchFamily="49" charset="0"/>
              </a:rPr>
              <a:t>public class FileBufferedReading2 {</a:t>
            </a:r>
          </a:p>
          <a:p>
            <a:br>
              <a:rPr lang="en-IN" sz="2300" b="0">
                <a:solidFill>
                  <a:schemeClr val="bg2">
                    <a:lumMod val="50000"/>
                  </a:schemeClr>
                </a:solidFill>
                <a:effectLst/>
                <a:latin typeface="Consolas" panose="020B0609020204030204" pitchFamily="49" charset="0"/>
              </a:rPr>
            </a:br>
            <a:r>
              <a:rPr lang="en-IN" sz="2300" b="0">
                <a:solidFill>
                  <a:schemeClr val="bg2">
                    <a:lumMod val="50000"/>
                  </a:schemeClr>
                </a:solidFill>
                <a:effectLst/>
                <a:latin typeface="Consolas" panose="020B0609020204030204" pitchFamily="49" charset="0"/>
              </a:rPr>
              <a:t>    public static void main(String[] </a:t>
            </a:r>
            <a:r>
              <a:rPr lang="en-IN" sz="2300" b="0" err="1">
                <a:solidFill>
                  <a:schemeClr val="bg2">
                    <a:lumMod val="50000"/>
                  </a:schemeClr>
                </a:solidFill>
                <a:effectLst/>
                <a:latin typeface="Consolas" panose="020B0609020204030204" pitchFamily="49" charset="0"/>
              </a:rPr>
              <a:t>args</a:t>
            </a:r>
            <a:r>
              <a:rPr lang="en-IN" sz="2300" b="0">
                <a:solidFill>
                  <a:schemeClr val="bg2">
                    <a:lumMod val="50000"/>
                  </a:schemeClr>
                </a:solidFill>
                <a:effectLst/>
                <a:latin typeface="Consolas" panose="020B0609020204030204" pitchFamily="49" charset="0"/>
              </a:rPr>
              <a:t>) {</a:t>
            </a:r>
          </a:p>
          <a:p>
            <a:r>
              <a:rPr lang="en-IN" sz="2300" b="0">
                <a:solidFill>
                  <a:schemeClr val="bg2">
                    <a:lumMod val="50000"/>
                  </a:schemeClr>
                </a:solidFill>
                <a:effectLst/>
                <a:latin typeface="Consolas" panose="020B0609020204030204" pitchFamily="49" charset="0"/>
              </a:rPr>
              <a:t>        try {</a:t>
            </a:r>
          </a:p>
          <a:p>
            <a:r>
              <a:rPr lang="en-IN" sz="2300" b="0">
                <a:solidFill>
                  <a:schemeClr val="bg2">
                    <a:lumMod val="50000"/>
                  </a:schemeClr>
                </a:solidFill>
                <a:effectLst/>
                <a:latin typeface="Consolas" panose="020B0609020204030204" pitchFamily="49" charset="0"/>
              </a:rPr>
              <a:t>            </a:t>
            </a:r>
            <a:r>
              <a:rPr lang="en-IN" sz="2300" b="0" err="1">
                <a:solidFill>
                  <a:schemeClr val="bg2">
                    <a:lumMod val="50000"/>
                  </a:schemeClr>
                </a:solidFill>
                <a:effectLst/>
                <a:latin typeface="Consolas" panose="020B0609020204030204" pitchFamily="49" charset="0"/>
              </a:rPr>
              <a:t>BufferedReader</a:t>
            </a:r>
            <a:r>
              <a:rPr lang="en-IN" sz="2300" b="0">
                <a:solidFill>
                  <a:schemeClr val="bg2">
                    <a:lumMod val="50000"/>
                  </a:schemeClr>
                </a:solidFill>
                <a:effectLst/>
                <a:latin typeface="Consolas" panose="020B0609020204030204" pitchFamily="49" charset="0"/>
              </a:rPr>
              <a:t> </a:t>
            </a:r>
            <a:r>
              <a:rPr lang="en-IN" sz="2300" b="0" err="1">
                <a:solidFill>
                  <a:schemeClr val="bg2">
                    <a:lumMod val="50000"/>
                  </a:schemeClr>
                </a:solidFill>
                <a:effectLst/>
                <a:latin typeface="Consolas" panose="020B0609020204030204" pitchFamily="49" charset="0"/>
              </a:rPr>
              <a:t>br</a:t>
            </a:r>
            <a:r>
              <a:rPr lang="en-IN" sz="2300" b="0">
                <a:solidFill>
                  <a:schemeClr val="bg2">
                    <a:lumMod val="50000"/>
                  </a:schemeClr>
                </a:solidFill>
                <a:effectLst/>
                <a:latin typeface="Consolas" panose="020B0609020204030204" pitchFamily="49" charset="0"/>
              </a:rPr>
              <a:t>=new </a:t>
            </a:r>
            <a:r>
              <a:rPr lang="en-IN" sz="2300" b="0" err="1">
                <a:solidFill>
                  <a:schemeClr val="bg2">
                    <a:lumMod val="50000"/>
                  </a:schemeClr>
                </a:solidFill>
                <a:effectLst/>
                <a:latin typeface="Consolas" panose="020B0609020204030204" pitchFamily="49" charset="0"/>
              </a:rPr>
              <a:t>BufferedReader</a:t>
            </a:r>
            <a:r>
              <a:rPr lang="en-IN" sz="2300" b="0">
                <a:solidFill>
                  <a:schemeClr val="bg2">
                    <a:lumMod val="50000"/>
                  </a:schemeClr>
                </a:solidFill>
                <a:effectLst/>
                <a:latin typeface="Consolas" panose="020B0609020204030204" pitchFamily="49" charset="0"/>
              </a:rPr>
              <a:t>(new </a:t>
            </a:r>
            <a:r>
              <a:rPr lang="en-IN" sz="2300" b="0" err="1">
                <a:solidFill>
                  <a:schemeClr val="bg2">
                    <a:lumMod val="50000"/>
                  </a:schemeClr>
                </a:solidFill>
                <a:effectLst/>
                <a:latin typeface="Consolas" panose="020B0609020204030204" pitchFamily="49" charset="0"/>
              </a:rPr>
              <a:t>FileReader</a:t>
            </a:r>
            <a:r>
              <a:rPr lang="en-IN" sz="2300" b="0">
                <a:solidFill>
                  <a:schemeClr val="bg2">
                    <a:lumMod val="50000"/>
                  </a:schemeClr>
                </a:solidFill>
                <a:effectLst/>
                <a:latin typeface="Consolas" panose="020B0609020204030204" pitchFamily="49" charset="0"/>
              </a:rPr>
              <a:t>("data.txt"));</a:t>
            </a:r>
          </a:p>
          <a:p>
            <a:r>
              <a:rPr lang="en-IN" sz="2300" b="0">
                <a:solidFill>
                  <a:schemeClr val="bg2">
                    <a:lumMod val="50000"/>
                  </a:schemeClr>
                </a:solidFill>
                <a:effectLst/>
                <a:latin typeface="Consolas" panose="020B0609020204030204" pitchFamily="49" charset="0"/>
              </a:rPr>
              <a:t>            String line=null;</a:t>
            </a:r>
          </a:p>
          <a:p>
            <a:r>
              <a:rPr lang="en-IN" sz="2300" b="0">
                <a:solidFill>
                  <a:schemeClr val="bg2">
                    <a:lumMod val="50000"/>
                  </a:schemeClr>
                </a:solidFill>
                <a:effectLst/>
                <a:latin typeface="Consolas" panose="020B0609020204030204" pitchFamily="49" charset="0"/>
              </a:rPr>
              <a:t>            while((line=</a:t>
            </a:r>
            <a:r>
              <a:rPr lang="en-IN" sz="2300" b="0" err="1">
                <a:solidFill>
                  <a:schemeClr val="bg2">
                    <a:lumMod val="50000"/>
                  </a:schemeClr>
                </a:solidFill>
                <a:effectLst/>
                <a:latin typeface="Consolas" panose="020B0609020204030204" pitchFamily="49" charset="0"/>
              </a:rPr>
              <a:t>br.readLine</a:t>
            </a:r>
            <a:r>
              <a:rPr lang="en-IN" sz="2300" b="0">
                <a:solidFill>
                  <a:schemeClr val="bg2">
                    <a:lumMod val="50000"/>
                  </a:schemeClr>
                </a:solidFill>
                <a:effectLst/>
                <a:latin typeface="Consolas" panose="020B0609020204030204" pitchFamily="49" charset="0"/>
              </a:rPr>
              <a:t>())!=null) {</a:t>
            </a:r>
          </a:p>
          <a:p>
            <a:r>
              <a:rPr lang="en-IN" sz="2300" b="0">
                <a:solidFill>
                  <a:schemeClr val="bg2">
                    <a:lumMod val="50000"/>
                  </a:schemeClr>
                </a:solidFill>
                <a:effectLst/>
                <a:latin typeface="Consolas" panose="020B0609020204030204" pitchFamily="49" charset="0"/>
              </a:rPr>
              <a:t>                </a:t>
            </a:r>
            <a:r>
              <a:rPr lang="en-IN" sz="2300" b="0" err="1">
                <a:solidFill>
                  <a:schemeClr val="bg2">
                    <a:lumMod val="50000"/>
                  </a:schemeClr>
                </a:solidFill>
                <a:effectLst/>
                <a:latin typeface="Consolas" panose="020B0609020204030204" pitchFamily="49" charset="0"/>
              </a:rPr>
              <a:t>System.out.println</a:t>
            </a:r>
            <a:r>
              <a:rPr lang="en-IN" sz="2300" b="0">
                <a:solidFill>
                  <a:schemeClr val="bg2">
                    <a:lumMod val="50000"/>
                  </a:schemeClr>
                </a:solidFill>
                <a:effectLst/>
                <a:latin typeface="Consolas" panose="020B0609020204030204" pitchFamily="49" charset="0"/>
              </a:rPr>
              <a:t>(line);</a:t>
            </a:r>
          </a:p>
          <a:p>
            <a:r>
              <a:rPr lang="en-IN" sz="2300" b="0">
                <a:solidFill>
                  <a:schemeClr val="bg2">
                    <a:lumMod val="50000"/>
                  </a:schemeClr>
                </a:solidFill>
                <a:effectLst/>
                <a:latin typeface="Consolas" panose="020B0609020204030204" pitchFamily="49" charset="0"/>
              </a:rPr>
              <a:t>            }</a:t>
            </a:r>
          </a:p>
          <a:p>
            <a:r>
              <a:rPr lang="en-IN" sz="2300" b="0">
                <a:solidFill>
                  <a:schemeClr val="bg2">
                    <a:lumMod val="50000"/>
                  </a:schemeClr>
                </a:solidFill>
                <a:effectLst/>
                <a:latin typeface="Consolas" panose="020B0609020204030204" pitchFamily="49" charset="0"/>
              </a:rPr>
              <a:t>        }</a:t>
            </a:r>
          </a:p>
          <a:p>
            <a:r>
              <a:rPr lang="en-IN" sz="2300" b="0">
                <a:solidFill>
                  <a:schemeClr val="bg2">
                    <a:lumMod val="50000"/>
                  </a:schemeClr>
                </a:solidFill>
                <a:effectLst/>
                <a:latin typeface="Consolas" panose="020B0609020204030204" pitchFamily="49" charset="0"/>
              </a:rPr>
              <a:t>        catch(Exception e) {</a:t>
            </a:r>
          </a:p>
          <a:p>
            <a:r>
              <a:rPr lang="en-IN" sz="2300" b="0">
                <a:solidFill>
                  <a:schemeClr val="bg2">
                    <a:lumMod val="50000"/>
                  </a:schemeClr>
                </a:solidFill>
                <a:effectLst/>
                <a:latin typeface="Consolas" panose="020B0609020204030204" pitchFamily="49" charset="0"/>
              </a:rPr>
              <a:t>            </a:t>
            </a:r>
            <a:r>
              <a:rPr lang="en-IN" sz="2300" b="0" err="1">
                <a:solidFill>
                  <a:schemeClr val="bg2">
                    <a:lumMod val="50000"/>
                  </a:schemeClr>
                </a:solidFill>
                <a:effectLst/>
                <a:latin typeface="Consolas" panose="020B0609020204030204" pitchFamily="49" charset="0"/>
              </a:rPr>
              <a:t>System.out.println</a:t>
            </a:r>
            <a:r>
              <a:rPr lang="en-IN" sz="2300" b="0">
                <a:solidFill>
                  <a:schemeClr val="bg2">
                    <a:lumMod val="50000"/>
                  </a:schemeClr>
                </a:solidFill>
                <a:effectLst/>
                <a:latin typeface="Consolas" panose="020B0609020204030204" pitchFamily="49" charset="0"/>
              </a:rPr>
              <a:t>(e);</a:t>
            </a:r>
          </a:p>
          <a:p>
            <a:r>
              <a:rPr lang="en-IN" sz="2300" b="0">
                <a:solidFill>
                  <a:schemeClr val="bg2">
                    <a:lumMod val="50000"/>
                  </a:schemeClr>
                </a:solidFill>
                <a:effectLst/>
                <a:latin typeface="Consolas" panose="020B0609020204030204" pitchFamily="49" charset="0"/>
              </a:rPr>
              <a:t>            </a:t>
            </a:r>
            <a:r>
              <a:rPr lang="en-IN" sz="2300" b="0" err="1">
                <a:solidFill>
                  <a:schemeClr val="bg2">
                    <a:lumMod val="50000"/>
                  </a:schemeClr>
                </a:solidFill>
                <a:effectLst/>
                <a:latin typeface="Consolas" panose="020B0609020204030204" pitchFamily="49" charset="0"/>
              </a:rPr>
              <a:t>e.printStackTrace</a:t>
            </a:r>
            <a:r>
              <a:rPr lang="en-IN" sz="2300" b="0">
                <a:solidFill>
                  <a:schemeClr val="bg2">
                    <a:lumMod val="50000"/>
                  </a:schemeClr>
                </a:solidFill>
                <a:effectLst/>
                <a:latin typeface="Consolas" panose="020B0609020204030204" pitchFamily="49" charset="0"/>
              </a:rPr>
              <a:t>();</a:t>
            </a:r>
          </a:p>
          <a:p>
            <a:r>
              <a:rPr lang="en-IN" sz="2300" b="0">
                <a:solidFill>
                  <a:schemeClr val="bg2">
                    <a:lumMod val="50000"/>
                  </a:schemeClr>
                </a:solidFill>
                <a:effectLst/>
                <a:latin typeface="Consolas" panose="020B0609020204030204" pitchFamily="49" charset="0"/>
              </a:rPr>
              <a:t>        }</a:t>
            </a:r>
          </a:p>
          <a:p>
            <a:br>
              <a:rPr lang="en-IN" sz="2300" b="0">
                <a:solidFill>
                  <a:schemeClr val="bg2">
                    <a:lumMod val="50000"/>
                  </a:schemeClr>
                </a:solidFill>
                <a:effectLst/>
                <a:latin typeface="Consolas" panose="020B0609020204030204" pitchFamily="49" charset="0"/>
              </a:rPr>
            </a:br>
            <a:r>
              <a:rPr lang="en-IN" sz="2300" b="0">
                <a:solidFill>
                  <a:schemeClr val="bg2">
                    <a:lumMod val="50000"/>
                  </a:schemeClr>
                </a:solidFill>
                <a:effectLst/>
                <a:latin typeface="Consolas" panose="020B0609020204030204" pitchFamily="49" charset="0"/>
              </a:rPr>
              <a:t>    }</a:t>
            </a:r>
          </a:p>
          <a:p>
            <a:br>
              <a:rPr lang="en-IN" sz="2300" b="0">
                <a:solidFill>
                  <a:schemeClr val="bg2">
                    <a:lumMod val="50000"/>
                  </a:schemeClr>
                </a:solidFill>
                <a:effectLst/>
                <a:latin typeface="Consolas" panose="020B0609020204030204" pitchFamily="49" charset="0"/>
              </a:rPr>
            </a:br>
            <a:r>
              <a:rPr lang="en-IN" sz="2300" b="0">
                <a:solidFill>
                  <a:schemeClr val="bg2">
                    <a:lumMod val="50000"/>
                  </a:schemeClr>
                </a:solidFill>
                <a:effectLst/>
                <a:latin typeface="Consolas" panose="020B0609020204030204" pitchFamily="49" charset="0"/>
              </a:rPr>
              <a:t>}</a:t>
            </a:r>
          </a:p>
          <a:p>
            <a:br>
              <a:rPr lang="en-IN" b="0">
                <a:solidFill>
                  <a:srgbClr val="CCCCCC"/>
                </a:solidFill>
                <a:effectLst/>
                <a:latin typeface="Consolas" panose="020B0609020204030204" pitchFamily="49" charset="0"/>
              </a:rPr>
            </a:br>
            <a:endParaRPr lang="en-IN" b="0">
              <a:solidFill>
                <a:srgbClr val="CCCCCC"/>
              </a:solidFill>
              <a:effectLst/>
              <a:latin typeface="Consolas" panose="020B0609020204030204" pitchFamily="49" charset="0"/>
            </a:endParaRPr>
          </a:p>
          <a:p>
            <a:endParaRPr lang="en-IN"/>
          </a:p>
        </p:txBody>
      </p:sp>
      <p:sp>
        <p:nvSpPr>
          <p:cNvPr id="4" name="Picture Placeholder 3">
            <a:extLst>
              <a:ext uri="{FF2B5EF4-FFF2-40B4-BE49-F238E27FC236}">
                <a16:creationId xmlns:a16="http://schemas.microsoft.com/office/drawing/2014/main" id="{6ADDEBAD-7094-497A-E64F-2301B04EF52D}"/>
              </a:ext>
            </a:extLst>
          </p:cNvPr>
          <p:cNvSpPr>
            <a:spLocks noGrp="1"/>
          </p:cNvSpPr>
          <p:nvPr>
            <p:ph type="pic" idx="1"/>
          </p:nvPr>
        </p:nvSpPr>
        <p:spPr/>
        <p:txBody>
          <a:bodyPr/>
          <a:lstStyle/>
          <a:p>
            <a:r>
              <a:rPr lang="en-US" sz="4000" err="1">
                <a:latin typeface="+mj-lt"/>
              </a:rPr>
              <a:t>BufferedReader</a:t>
            </a:r>
            <a:r>
              <a:rPr lang="en-US" sz="4000">
                <a:latin typeface="+mj-lt"/>
              </a:rPr>
              <a:t>:</a:t>
            </a:r>
            <a:endParaRPr lang="en-IN" sz="4000">
              <a:latin typeface="+mj-lt"/>
            </a:endParaRPr>
          </a:p>
        </p:txBody>
      </p:sp>
      <p:sp>
        <p:nvSpPr>
          <p:cNvPr id="5" name="Date Placeholder 4">
            <a:extLst>
              <a:ext uri="{FF2B5EF4-FFF2-40B4-BE49-F238E27FC236}">
                <a16:creationId xmlns:a16="http://schemas.microsoft.com/office/drawing/2014/main" id="{87E93751-C580-194E-9281-C21D60DC6EBD}"/>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84A1E137-3A2D-4378-A86C-5EF33B2F47EF}"/>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3E71A7ED-B721-7976-740D-B4C869AB471F}"/>
              </a:ext>
            </a:extLst>
          </p:cNvPr>
          <p:cNvSpPr>
            <a:spLocks noGrp="1"/>
          </p:cNvSpPr>
          <p:nvPr>
            <p:ph type="sldNum" sz="quarter" idx="12"/>
          </p:nvPr>
        </p:nvSpPr>
        <p:spPr/>
        <p:txBody>
          <a:bodyPr/>
          <a:lstStyle/>
          <a:p>
            <a:fld id="{58FB4751-880F-D840-AAA9-3A15815CC996}" type="slidenum">
              <a:rPr lang="en-US" smtClean="0"/>
              <a:t>56</a:t>
            </a:fld>
            <a:endParaRPr lang="en-US"/>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8" name="Object 7">
                <a:extLst>
                  <a:ext uri="{FF2B5EF4-FFF2-40B4-BE49-F238E27FC236}">
                    <a16:creationId xmlns:a16="http://schemas.microsoft.com/office/drawing/2014/main" id="{4215A102-6D71-F722-2C1B-682452980748}"/>
                  </a:ext>
                </a:extLst>
              </p:cNvPr>
              <p:cNvGraphicFramePr/>
              <p:nvPr/>
            </p:nvGraphicFramePr>
            <p:xfrm>
              <a:off x="1546746" y="699448"/>
              <a:ext cx="9098507" cy="545910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8" name="Object 7">
                <a:extLst>
                  <a:ext uri="{FF2B5EF4-FFF2-40B4-BE49-F238E27FC236}">
                    <a16:creationId xmlns:a16="http://schemas.microsoft.com/office/drawing/2014/main" id="{4215A102-6D71-F722-2C1B-682452980748}"/>
                  </a:ext>
                </a:extLst>
              </p:cNvPr>
              <p:cNvPicPr>
                <a:picLocks noGrp="1" noRot="1" noChangeAspect="1" noMove="1" noResize="1" noEditPoints="1" noAdjustHandles="1" noChangeArrowheads="1" noChangeShapeType="1"/>
              </p:cNvPicPr>
              <p:nvPr/>
            </p:nvPicPr>
            <p:blipFill>
              <a:blip r:embed="rId3">
                <a:clrChange>
                  <a:clrFrom>
                    <a:prstClr val="black"/>
                  </a:clrFrom>
                  <a:clrTo>
                    <a:prstClr val="black">
                      <a:alpha val="0"/>
                    </a:prstClr>
                  </a:clrTo>
                </a:clrChange>
              </a:blip>
              <a:stretch>
                <a:fillRect/>
              </a:stretch>
            </p:blipFill>
            <p:spPr>
              <a:xfrm>
                <a:off x="1546746" y="699448"/>
                <a:ext cx="9098507" cy="5459104"/>
              </a:xfrm>
              <a:prstGeom prst="rect">
                <a:avLst/>
              </a:prstGeom>
            </p:spPr>
          </p:pic>
        </mc:Fallback>
      </mc:AlternateContent>
    </p:spTree>
    <p:extLst>
      <p:ext uri="{BB962C8B-B14F-4D97-AF65-F5344CB8AC3E}">
        <p14:creationId xmlns:p14="http://schemas.microsoft.com/office/powerpoint/2010/main" val="26736460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90F3-810B-B2F2-8FD9-DF395C808A1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B6668FF-531E-6AAC-B6EA-2998EA89CE8B}"/>
              </a:ext>
            </a:extLst>
          </p:cNvPr>
          <p:cNvSpPr>
            <a:spLocks noGrp="1"/>
          </p:cNvSpPr>
          <p:nvPr>
            <p:ph type="body" sz="half" idx="2"/>
          </p:nvPr>
        </p:nvSpPr>
        <p:spPr>
          <a:xfrm>
            <a:off x="566267" y="1522569"/>
            <a:ext cx="6748459" cy="5253135"/>
          </a:xfrm>
        </p:spPr>
        <p:txBody>
          <a:bodyPr>
            <a:normAutofit fontScale="77500" lnSpcReduction="20000"/>
          </a:bodyPr>
          <a:lstStyle/>
          <a:p>
            <a:r>
              <a:rPr lang="en-IN" sz="2300" b="0">
                <a:solidFill>
                  <a:schemeClr val="bg2">
                    <a:lumMod val="50000"/>
                  </a:schemeClr>
                </a:solidFill>
                <a:effectLst/>
                <a:latin typeface="Consolas" panose="020B0609020204030204" pitchFamily="49" charset="0"/>
              </a:rPr>
              <a:t>package </a:t>
            </a:r>
            <a:r>
              <a:rPr lang="en-IN" sz="2300" b="0" err="1">
                <a:solidFill>
                  <a:schemeClr val="bg2">
                    <a:lumMod val="50000"/>
                  </a:schemeClr>
                </a:solidFill>
                <a:effectLst/>
                <a:latin typeface="Consolas" panose="020B0609020204030204" pitchFamily="49" charset="0"/>
              </a:rPr>
              <a:t>filesPractice</a:t>
            </a:r>
            <a:r>
              <a:rPr lang="en-IN" sz="2300" b="0">
                <a:solidFill>
                  <a:schemeClr val="bg2">
                    <a:lumMod val="50000"/>
                  </a:schemeClr>
                </a:solidFill>
                <a:effectLst/>
                <a:latin typeface="Consolas" panose="020B0609020204030204" pitchFamily="49" charset="0"/>
              </a:rPr>
              <a:t>;</a:t>
            </a:r>
          </a:p>
          <a:p>
            <a:r>
              <a:rPr lang="en-IN" sz="2300" b="0">
                <a:solidFill>
                  <a:schemeClr val="bg2">
                    <a:lumMod val="50000"/>
                  </a:schemeClr>
                </a:solidFill>
                <a:effectLst/>
                <a:latin typeface="Consolas" panose="020B0609020204030204" pitchFamily="49" charset="0"/>
              </a:rPr>
              <a:t>import java.io.*;</a:t>
            </a:r>
          </a:p>
          <a:p>
            <a:br>
              <a:rPr lang="en-IN" sz="2300" b="0">
                <a:solidFill>
                  <a:schemeClr val="bg2">
                    <a:lumMod val="50000"/>
                  </a:schemeClr>
                </a:solidFill>
                <a:effectLst/>
                <a:latin typeface="Consolas" panose="020B0609020204030204" pitchFamily="49" charset="0"/>
              </a:rPr>
            </a:br>
            <a:r>
              <a:rPr lang="en-IN" sz="2300" b="0">
                <a:solidFill>
                  <a:schemeClr val="bg2">
                    <a:lumMod val="50000"/>
                  </a:schemeClr>
                </a:solidFill>
                <a:effectLst/>
                <a:latin typeface="Consolas" panose="020B0609020204030204" pitchFamily="49" charset="0"/>
              </a:rPr>
              <a:t>public class FileBufferedWriting2 {</a:t>
            </a:r>
          </a:p>
          <a:p>
            <a:br>
              <a:rPr lang="en-IN" sz="2300" b="0">
                <a:solidFill>
                  <a:schemeClr val="bg2">
                    <a:lumMod val="50000"/>
                  </a:schemeClr>
                </a:solidFill>
                <a:effectLst/>
                <a:latin typeface="Consolas" panose="020B0609020204030204" pitchFamily="49" charset="0"/>
              </a:rPr>
            </a:br>
            <a:r>
              <a:rPr lang="en-IN" sz="2300" b="0">
                <a:solidFill>
                  <a:schemeClr val="bg2">
                    <a:lumMod val="50000"/>
                  </a:schemeClr>
                </a:solidFill>
                <a:effectLst/>
                <a:latin typeface="Consolas" panose="020B0609020204030204" pitchFamily="49" charset="0"/>
              </a:rPr>
              <a:t>    public static void main(String[] </a:t>
            </a:r>
            <a:r>
              <a:rPr lang="en-IN" sz="2300" b="0" err="1">
                <a:solidFill>
                  <a:schemeClr val="bg2">
                    <a:lumMod val="50000"/>
                  </a:schemeClr>
                </a:solidFill>
                <a:effectLst/>
                <a:latin typeface="Consolas" panose="020B0609020204030204" pitchFamily="49" charset="0"/>
              </a:rPr>
              <a:t>args</a:t>
            </a:r>
            <a:r>
              <a:rPr lang="en-IN" sz="2300" b="0">
                <a:solidFill>
                  <a:schemeClr val="bg2">
                    <a:lumMod val="50000"/>
                  </a:schemeClr>
                </a:solidFill>
                <a:effectLst/>
                <a:latin typeface="Consolas" panose="020B0609020204030204" pitchFamily="49" charset="0"/>
              </a:rPr>
              <a:t>) {</a:t>
            </a:r>
          </a:p>
          <a:p>
            <a:r>
              <a:rPr lang="en-IN" sz="2300" b="0">
                <a:solidFill>
                  <a:schemeClr val="bg2">
                    <a:lumMod val="50000"/>
                  </a:schemeClr>
                </a:solidFill>
                <a:effectLst/>
                <a:latin typeface="Consolas" panose="020B0609020204030204" pitchFamily="49" charset="0"/>
              </a:rPr>
              <a:t>        try {</a:t>
            </a:r>
          </a:p>
          <a:p>
            <a:r>
              <a:rPr lang="en-IN" sz="2300" b="0">
                <a:solidFill>
                  <a:schemeClr val="bg2">
                    <a:lumMod val="50000"/>
                  </a:schemeClr>
                </a:solidFill>
                <a:effectLst/>
                <a:latin typeface="Consolas" panose="020B0609020204030204" pitchFamily="49" charset="0"/>
              </a:rPr>
              <a:t>            </a:t>
            </a:r>
            <a:r>
              <a:rPr lang="en-IN" sz="2300" b="0" err="1">
                <a:solidFill>
                  <a:schemeClr val="bg2">
                    <a:lumMod val="50000"/>
                  </a:schemeClr>
                </a:solidFill>
                <a:effectLst/>
                <a:latin typeface="Consolas" panose="020B0609020204030204" pitchFamily="49" charset="0"/>
              </a:rPr>
              <a:t>BufferedWriter</a:t>
            </a:r>
            <a:r>
              <a:rPr lang="en-IN" sz="2300" b="0">
                <a:solidFill>
                  <a:schemeClr val="bg2">
                    <a:lumMod val="50000"/>
                  </a:schemeClr>
                </a:solidFill>
                <a:effectLst/>
                <a:latin typeface="Consolas" panose="020B0609020204030204" pitchFamily="49" charset="0"/>
              </a:rPr>
              <a:t> </a:t>
            </a:r>
            <a:r>
              <a:rPr lang="en-IN" sz="2300" b="0" err="1">
                <a:solidFill>
                  <a:schemeClr val="bg2">
                    <a:lumMod val="50000"/>
                  </a:schemeClr>
                </a:solidFill>
                <a:effectLst/>
                <a:latin typeface="Consolas" panose="020B0609020204030204" pitchFamily="49" charset="0"/>
              </a:rPr>
              <a:t>bw</a:t>
            </a:r>
            <a:r>
              <a:rPr lang="en-IN" sz="2300" b="0">
                <a:solidFill>
                  <a:schemeClr val="bg2">
                    <a:lumMod val="50000"/>
                  </a:schemeClr>
                </a:solidFill>
                <a:effectLst/>
                <a:latin typeface="Consolas" panose="020B0609020204030204" pitchFamily="49" charset="0"/>
              </a:rPr>
              <a:t>=new </a:t>
            </a:r>
            <a:r>
              <a:rPr lang="en-IN" sz="2300" b="0" err="1">
                <a:solidFill>
                  <a:schemeClr val="bg2">
                    <a:lumMod val="50000"/>
                  </a:schemeClr>
                </a:solidFill>
                <a:effectLst/>
                <a:latin typeface="Consolas" panose="020B0609020204030204" pitchFamily="49" charset="0"/>
              </a:rPr>
              <a:t>BufferedWriter</a:t>
            </a:r>
            <a:r>
              <a:rPr lang="en-IN" sz="2300" b="0">
                <a:solidFill>
                  <a:schemeClr val="bg2">
                    <a:lumMod val="50000"/>
                  </a:schemeClr>
                </a:solidFill>
                <a:effectLst/>
                <a:latin typeface="Consolas" panose="020B0609020204030204" pitchFamily="49" charset="0"/>
              </a:rPr>
              <a:t>(new </a:t>
            </a:r>
            <a:r>
              <a:rPr lang="en-IN" sz="2300" b="0" err="1">
                <a:solidFill>
                  <a:schemeClr val="bg2">
                    <a:lumMod val="50000"/>
                  </a:schemeClr>
                </a:solidFill>
                <a:effectLst/>
                <a:latin typeface="Consolas" panose="020B0609020204030204" pitchFamily="49" charset="0"/>
              </a:rPr>
              <a:t>FileWriter</a:t>
            </a:r>
            <a:r>
              <a:rPr lang="en-IN" sz="2300" b="0">
                <a:solidFill>
                  <a:schemeClr val="bg2">
                    <a:lumMod val="50000"/>
                  </a:schemeClr>
                </a:solidFill>
                <a:effectLst/>
                <a:latin typeface="Consolas" panose="020B0609020204030204" pitchFamily="49" charset="0"/>
              </a:rPr>
              <a:t>("data.txt"));</a:t>
            </a:r>
          </a:p>
          <a:p>
            <a:r>
              <a:rPr lang="en-IN" sz="2300" b="0">
                <a:solidFill>
                  <a:schemeClr val="bg2">
                    <a:lumMod val="50000"/>
                  </a:schemeClr>
                </a:solidFill>
                <a:effectLst/>
                <a:latin typeface="Consolas" panose="020B0609020204030204" pitchFamily="49" charset="0"/>
              </a:rPr>
              <a:t>            </a:t>
            </a:r>
            <a:r>
              <a:rPr lang="en-IN" sz="2300" b="0" err="1">
                <a:solidFill>
                  <a:schemeClr val="bg2">
                    <a:lumMod val="50000"/>
                  </a:schemeClr>
                </a:solidFill>
                <a:effectLst/>
                <a:latin typeface="Consolas" panose="020B0609020204030204" pitchFamily="49" charset="0"/>
              </a:rPr>
              <a:t>bw.append</a:t>
            </a:r>
            <a:r>
              <a:rPr lang="en-IN" sz="2300" b="0">
                <a:solidFill>
                  <a:schemeClr val="bg2">
                    <a:lumMod val="50000"/>
                  </a:schemeClr>
                </a:solidFill>
                <a:effectLst/>
                <a:latin typeface="Consolas" panose="020B0609020204030204" pitchFamily="49" charset="0"/>
              </a:rPr>
              <a:t>("what should </a:t>
            </a:r>
            <a:r>
              <a:rPr lang="en-IN" sz="2300" b="0" err="1">
                <a:solidFill>
                  <a:schemeClr val="bg2">
                    <a:lumMod val="50000"/>
                  </a:schemeClr>
                </a:solidFill>
                <a:effectLst/>
                <a:latin typeface="Consolas" panose="020B0609020204030204" pitchFamily="49" charset="0"/>
              </a:rPr>
              <a:t>i</a:t>
            </a:r>
            <a:r>
              <a:rPr lang="en-IN" sz="2300" b="0">
                <a:solidFill>
                  <a:schemeClr val="bg2">
                    <a:lumMod val="50000"/>
                  </a:schemeClr>
                </a:solidFill>
                <a:effectLst/>
                <a:latin typeface="Consolas" panose="020B0609020204030204" pitchFamily="49" charset="0"/>
              </a:rPr>
              <a:t> do!..");</a:t>
            </a:r>
          </a:p>
          <a:p>
            <a:r>
              <a:rPr lang="en-IN" sz="2300" b="0">
                <a:solidFill>
                  <a:schemeClr val="bg2">
                    <a:lumMod val="50000"/>
                  </a:schemeClr>
                </a:solidFill>
                <a:effectLst/>
                <a:latin typeface="Consolas" panose="020B0609020204030204" pitchFamily="49" charset="0"/>
              </a:rPr>
              <a:t>            </a:t>
            </a:r>
          </a:p>
          <a:p>
            <a:r>
              <a:rPr lang="en-IN" sz="2300" b="0">
                <a:solidFill>
                  <a:schemeClr val="bg2">
                    <a:lumMod val="50000"/>
                  </a:schemeClr>
                </a:solidFill>
                <a:effectLst/>
                <a:latin typeface="Consolas" panose="020B0609020204030204" pitchFamily="49" charset="0"/>
              </a:rPr>
              <a:t>        }</a:t>
            </a:r>
          </a:p>
          <a:p>
            <a:r>
              <a:rPr lang="en-IN" sz="2300" b="0">
                <a:solidFill>
                  <a:schemeClr val="bg2">
                    <a:lumMod val="50000"/>
                  </a:schemeClr>
                </a:solidFill>
                <a:effectLst/>
                <a:latin typeface="Consolas" panose="020B0609020204030204" pitchFamily="49" charset="0"/>
              </a:rPr>
              <a:t>        catch(</a:t>
            </a:r>
            <a:r>
              <a:rPr lang="en-IN" sz="2300" b="0" err="1">
                <a:solidFill>
                  <a:schemeClr val="bg2">
                    <a:lumMod val="50000"/>
                  </a:schemeClr>
                </a:solidFill>
                <a:effectLst/>
                <a:latin typeface="Consolas" panose="020B0609020204030204" pitchFamily="49" charset="0"/>
              </a:rPr>
              <a:t>IOException</a:t>
            </a:r>
            <a:r>
              <a:rPr lang="en-IN" sz="2300" b="0">
                <a:solidFill>
                  <a:schemeClr val="bg2">
                    <a:lumMod val="50000"/>
                  </a:schemeClr>
                </a:solidFill>
                <a:effectLst/>
                <a:latin typeface="Consolas" panose="020B0609020204030204" pitchFamily="49" charset="0"/>
              </a:rPr>
              <a:t> e){</a:t>
            </a:r>
          </a:p>
          <a:p>
            <a:r>
              <a:rPr lang="en-IN" sz="2300" b="0">
                <a:solidFill>
                  <a:schemeClr val="bg2">
                    <a:lumMod val="50000"/>
                  </a:schemeClr>
                </a:solidFill>
                <a:effectLst/>
                <a:latin typeface="Consolas" panose="020B0609020204030204" pitchFamily="49" charset="0"/>
              </a:rPr>
              <a:t>            </a:t>
            </a:r>
            <a:r>
              <a:rPr lang="en-IN" sz="2300" b="0" err="1">
                <a:solidFill>
                  <a:schemeClr val="bg2">
                    <a:lumMod val="50000"/>
                  </a:schemeClr>
                </a:solidFill>
                <a:effectLst/>
                <a:latin typeface="Consolas" panose="020B0609020204030204" pitchFamily="49" charset="0"/>
              </a:rPr>
              <a:t>System.out.println</a:t>
            </a:r>
            <a:r>
              <a:rPr lang="en-IN" sz="2300" b="0">
                <a:solidFill>
                  <a:schemeClr val="bg2">
                    <a:lumMod val="50000"/>
                  </a:schemeClr>
                </a:solidFill>
                <a:effectLst/>
                <a:latin typeface="Consolas" panose="020B0609020204030204" pitchFamily="49" charset="0"/>
              </a:rPr>
              <a:t>(e);</a:t>
            </a:r>
          </a:p>
          <a:p>
            <a:r>
              <a:rPr lang="en-IN" sz="2300" b="0">
                <a:solidFill>
                  <a:schemeClr val="bg2">
                    <a:lumMod val="50000"/>
                  </a:schemeClr>
                </a:solidFill>
                <a:effectLst/>
                <a:latin typeface="Consolas" panose="020B0609020204030204" pitchFamily="49" charset="0"/>
              </a:rPr>
              <a:t>            </a:t>
            </a:r>
            <a:r>
              <a:rPr lang="en-IN" sz="2300" b="0" err="1">
                <a:solidFill>
                  <a:schemeClr val="bg2">
                    <a:lumMod val="50000"/>
                  </a:schemeClr>
                </a:solidFill>
                <a:effectLst/>
                <a:latin typeface="Consolas" panose="020B0609020204030204" pitchFamily="49" charset="0"/>
              </a:rPr>
              <a:t>e.printStackTrace</a:t>
            </a:r>
            <a:r>
              <a:rPr lang="en-IN" sz="2300" b="0">
                <a:solidFill>
                  <a:schemeClr val="bg2">
                    <a:lumMod val="50000"/>
                  </a:schemeClr>
                </a:solidFill>
                <a:effectLst/>
                <a:latin typeface="Consolas" panose="020B0609020204030204" pitchFamily="49" charset="0"/>
              </a:rPr>
              <a:t>();</a:t>
            </a:r>
          </a:p>
          <a:p>
            <a:r>
              <a:rPr lang="en-IN" sz="2300" b="0">
                <a:solidFill>
                  <a:schemeClr val="bg2">
                    <a:lumMod val="50000"/>
                  </a:schemeClr>
                </a:solidFill>
                <a:effectLst/>
                <a:latin typeface="Consolas" panose="020B0609020204030204" pitchFamily="49" charset="0"/>
              </a:rPr>
              <a:t>            </a:t>
            </a:r>
          </a:p>
          <a:p>
            <a:r>
              <a:rPr lang="en-IN" sz="2300" b="0">
                <a:solidFill>
                  <a:schemeClr val="bg2">
                    <a:lumMod val="50000"/>
                  </a:schemeClr>
                </a:solidFill>
                <a:effectLst/>
                <a:latin typeface="Consolas" panose="020B0609020204030204" pitchFamily="49" charset="0"/>
              </a:rPr>
              <a:t>        }</a:t>
            </a:r>
          </a:p>
          <a:p>
            <a:br>
              <a:rPr lang="en-IN" sz="2300" b="0">
                <a:solidFill>
                  <a:schemeClr val="bg2">
                    <a:lumMod val="50000"/>
                  </a:schemeClr>
                </a:solidFill>
                <a:effectLst/>
                <a:latin typeface="Consolas" panose="020B0609020204030204" pitchFamily="49" charset="0"/>
              </a:rPr>
            </a:br>
            <a:r>
              <a:rPr lang="en-IN" sz="2300" b="0">
                <a:solidFill>
                  <a:schemeClr val="bg2">
                    <a:lumMod val="50000"/>
                  </a:schemeClr>
                </a:solidFill>
                <a:effectLst/>
                <a:latin typeface="Consolas" panose="020B0609020204030204" pitchFamily="49" charset="0"/>
              </a:rPr>
              <a:t>    }</a:t>
            </a:r>
          </a:p>
          <a:p>
            <a:br>
              <a:rPr lang="en-IN" sz="2300" b="0">
                <a:solidFill>
                  <a:schemeClr val="bg2">
                    <a:lumMod val="50000"/>
                  </a:schemeClr>
                </a:solidFill>
                <a:effectLst/>
                <a:latin typeface="Consolas" panose="020B0609020204030204" pitchFamily="49" charset="0"/>
              </a:rPr>
            </a:br>
            <a:r>
              <a:rPr lang="en-IN" sz="2300" b="0">
                <a:solidFill>
                  <a:schemeClr val="bg2">
                    <a:lumMod val="50000"/>
                  </a:schemeClr>
                </a:solidFill>
                <a:effectLst/>
                <a:latin typeface="Consolas" panose="020B0609020204030204" pitchFamily="49" charset="0"/>
              </a:rPr>
              <a:t>}</a:t>
            </a:r>
          </a:p>
          <a:p>
            <a:br>
              <a:rPr lang="en-IN" b="0">
                <a:solidFill>
                  <a:srgbClr val="CCCCCC"/>
                </a:solidFill>
                <a:effectLst/>
                <a:latin typeface="Consolas" panose="020B0609020204030204" pitchFamily="49" charset="0"/>
              </a:rPr>
            </a:br>
            <a:endParaRPr lang="en-IN" b="0">
              <a:solidFill>
                <a:srgbClr val="CCCCCC"/>
              </a:solidFill>
              <a:effectLst/>
              <a:latin typeface="Consolas" panose="020B0609020204030204" pitchFamily="49" charset="0"/>
            </a:endParaRPr>
          </a:p>
          <a:p>
            <a:endParaRPr lang="en-IN"/>
          </a:p>
        </p:txBody>
      </p:sp>
      <p:sp>
        <p:nvSpPr>
          <p:cNvPr id="4" name="Picture Placeholder 3">
            <a:extLst>
              <a:ext uri="{FF2B5EF4-FFF2-40B4-BE49-F238E27FC236}">
                <a16:creationId xmlns:a16="http://schemas.microsoft.com/office/drawing/2014/main" id="{AEA94093-FFDC-711C-5935-26006E9223F8}"/>
              </a:ext>
            </a:extLst>
          </p:cNvPr>
          <p:cNvSpPr>
            <a:spLocks noGrp="1"/>
          </p:cNvSpPr>
          <p:nvPr>
            <p:ph type="pic" idx="1"/>
          </p:nvPr>
        </p:nvSpPr>
        <p:spPr/>
        <p:txBody>
          <a:bodyPr/>
          <a:lstStyle/>
          <a:p>
            <a:r>
              <a:rPr lang="en-US" sz="4000" err="1">
                <a:latin typeface="+mj-lt"/>
              </a:rPr>
              <a:t>BufferedWriter</a:t>
            </a:r>
            <a:r>
              <a:rPr lang="en-US" sz="4000">
                <a:latin typeface="+mj-lt"/>
              </a:rPr>
              <a:t>:-</a:t>
            </a:r>
            <a:endParaRPr lang="en-IN" sz="4000">
              <a:latin typeface="+mj-lt"/>
            </a:endParaRPr>
          </a:p>
        </p:txBody>
      </p:sp>
      <p:sp>
        <p:nvSpPr>
          <p:cNvPr id="5" name="Date Placeholder 4">
            <a:extLst>
              <a:ext uri="{FF2B5EF4-FFF2-40B4-BE49-F238E27FC236}">
                <a16:creationId xmlns:a16="http://schemas.microsoft.com/office/drawing/2014/main" id="{00A6FCDE-56C1-8EE6-D773-C51F90A05478}"/>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31C0FBB8-972B-0FB5-7A86-7DEBBBE31C6A}"/>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87736BA4-E2B4-45C0-4193-E62ED51B4683}"/>
              </a:ext>
            </a:extLst>
          </p:cNvPr>
          <p:cNvSpPr>
            <a:spLocks noGrp="1"/>
          </p:cNvSpPr>
          <p:nvPr>
            <p:ph type="sldNum" sz="quarter" idx="12"/>
          </p:nvPr>
        </p:nvSpPr>
        <p:spPr/>
        <p:txBody>
          <a:bodyPr/>
          <a:lstStyle/>
          <a:p>
            <a:fld id="{58FB4751-880F-D840-AAA9-3A15815CC996}" type="slidenum">
              <a:rPr lang="en-US" smtClean="0"/>
              <a:t>57</a:t>
            </a:fld>
            <a:endParaRPr lang="en-US"/>
          </a:p>
        </p:txBody>
      </p:sp>
    </p:spTree>
    <p:extLst>
      <p:ext uri="{BB962C8B-B14F-4D97-AF65-F5344CB8AC3E}">
        <p14:creationId xmlns:p14="http://schemas.microsoft.com/office/powerpoint/2010/main" val="41187987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4E239-5D0B-BAD4-EE71-A3652C943921}"/>
              </a:ext>
            </a:extLst>
          </p:cNvPr>
          <p:cNvSpPr>
            <a:spLocks noGrp="1"/>
          </p:cNvSpPr>
          <p:nvPr>
            <p:ph type="title"/>
          </p:nvPr>
        </p:nvSpPr>
        <p:spPr>
          <a:xfrm>
            <a:off x="-1" y="-754381"/>
            <a:ext cx="8584163" cy="1799409"/>
          </a:xfrm>
        </p:spPr>
        <p:txBody>
          <a:bodyPr/>
          <a:lstStyle/>
          <a:p>
            <a:r>
              <a:rPr lang="en-US" sz="3600"/>
              <a:t>Differences between </a:t>
            </a:r>
            <a:r>
              <a:rPr lang="en-US" sz="3600" err="1"/>
              <a:t>BufferedReader</a:t>
            </a:r>
            <a:r>
              <a:rPr lang="en-US" sz="3600"/>
              <a:t> and </a:t>
            </a:r>
            <a:r>
              <a:rPr lang="en-US" sz="3600" err="1"/>
              <a:t>FileReader</a:t>
            </a:r>
            <a:r>
              <a:rPr lang="en-US" sz="3600"/>
              <a:t>:</a:t>
            </a:r>
            <a:endParaRPr lang="en-IN" sz="3600"/>
          </a:p>
        </p:txBody>
      </p:sp>
      <p:sp>
        <p:nvSpPr>
          <p:cNvPr id="3" name="Text Placeholder 2">
            <a:extLst>
              <a:ext uri="{FF2B5EF4-FFF2-40B4-BE49-F238E27FC236}">
                <a16:creationId xmlns:a16="http://schemas.microsoft.com/office/drawing/2014/main" id="{B96784BA-A0F1-9EC3-2DE3-D9729B379873}"/>
              </a:ext>
            </a:extLst>
          </p:cNvPr>
          <p:cNvSpPr>
            <a:spLocks noGrp="1"/>
          </p:cNvSpPr>
          <p:nvPr>
            <p:ph type="body" sz="half" idx="2"/>
          </p:nvPr>
        </p:nvSpPr>
        <p:spPr/>
        <p:txBody>
          <a:bodyPr/>
          <a:lstStyle/>
          <a:p>
            <a:endParaRPr lang="en-IN"/>
          </a:p>
        </p:txBody>
      </p:sp>
      <p:sp>
        <p:nvSpPr>
          <p:cNvPr id="4" name="Picture Placeholder 3">
            <a:extLst>
              <a:ext uri="{FF2B5EF4-FFF2-40B4-BE49-F238E27FC236}">
                <a16:creationId xmlns:a16="http://schemas.microsoft.com/office/drawing/2014/main" id="{EF75D057-529C-61CE-7777-26E4D0FAE8CE}"/>
              </a:ext>
            </a:extLst>
          </p:cNvPr>
          <p:cNvSpPr>
            <a:spLocks noGrp="1"/>
          </p:cNvSpPr>
          <p:nvPr>
            <p:ph type="pic" idx="1"/>
          </p:nvPr>
        </p:nvSpPr>
        <p:spPr>
          <a:xfrm>
            <a:off x="7815470" y="0"/>
            <a:ext cx="4267673" cy="6018401"/>
          </a:xfrm>
        </p:spPr>
        <p:txBody>
          <a:bodyPr/>
          <a:lstStyle/>
          <a:p>
            <a:endParaRPr lang="en-IN"/>
          </a:p>
        </p:txBody>
      </p:sp>
      <p:sp>
        <p:nvSpPr>
          <p:cNvPr id="5" name="Date Placeholder 4">
            <a:extLst>
              <a:ext uri="{FF2B5EF4-FFF2-40B4-BE49-F238E27FC236}">
                <a16:creationId xmlns:a16="http://schemas.microsoft.com/office/drawing/2014/main" id="{FD82DB08-8A33-E1B5-732F-5F346F2E3E9E}"/>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3685106F-C1D6-6523-08BC-35529ED45692}"/>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D0B158AE-BEF1-5E93-1E3A-2457DB050CC8}"/>
              </a:ext>
            </a:extLst>
          </p:cNvPr>
          <p:cNvSpPr>
            <a:spLocks noGrp="1"/>
          </p:cNvSpPr>
          <p:nvPr>
            <p:ph type="sldNum" sz="quarter" idx="12"/>
          </p:nvPr>
        </p:nvSpPr>
        <p:spPr/>
        <p:txBody>
          <a:bodyPr/>
          <a:lstStyle/>
          <a:p>
            <a:fld id="{58FB4751-880F-D840-AAA9-3A15815CC996}" type="slidenum">
              <a:rPr lang="en-US" smtClean="0"/>
              <a:t>58</a:t>
            </a:fld>
            <a:endParaRPr lang="en-US"/>
          </a:p>
        </p:txBody>
      </p:sp>
      <p:graphicFrame>
        <p:nvGraphicFramePr>
          <p:cNvPr id="8" name="Table 7">
            <a:extLst>
              <a:ext uri="{FF2B5EF4-FFF2-40B4-BE49-F238E27FC236}">
                <a16:creationId xmlns:a16="http://schemas.microsoft.com/office/drawing/2014/main" id="{7CEA5114-6C62-CC30-1A15-0AF81530D691}"/>
              </a:ext>
            </a:extLst>
          </p:cNvPr>
          <p:cNvGraphicFramePr>
            <a:graphicFrameLocks noGrp="1"/>
          </p:cNvGraphicFramePr>
          <p:nvPr>
            <p:extLst>
              <p:ext uri="{D42A27DB-BD31-4B8C-83A1-F6EECF244321}">
                <p14:modId xmlns:p14="http://schemas.microsoft.com/office/powerpoint/2010/main" val="336112903"/>
              </p:ext>
            </p:extLst>
          </p:nvPr>
        </p:nvGraphicFramePr>
        <p:xfrm>
          <a:off x="226362" y="1098295"/>
          <a:ext cx="11707491" cy="5022589"/>
        </p:xfrm>
        <a:graphic>
          <a:graphicData uri="http://schemas.openxmlformats.org/drawingml/2006/table">
            <a:tbl>
              <a:tblPr/>
              <a:tblGrid>
                <a:gridCol w="3902497">
                  <a:extLst>
                    <a:ext uri="{9D8B030D-6E8A-4147-A177-3AD203B41FA5}">
                      <a16:colId xmlns:a16="http://schemas.microsoft.com/office/drawing/2014/main" val="795083198"/>
                    </a:ext>
                  </a:extLst>
                </a:gridCol>
                <a:gridCol w="3902497">
                  <a:extLst>
                    <a:ext uri="{9D8B030D-6E8A-4147-A177-3AD203B41FA5}">
                      <a16:colId xmlns:a16="http://schemas.microsoft.com/office/drawing/2014/main" val="2259169468"/>
                    </a:ext>
                  </a:extLst>
                </a:gridCol>
                <a:gridCol w="3902497">
                  <a:extLst>
                    <a:ext uri="{9D8B030D-6E8A-4147-A177-3AD203B41FA5}">
                      <a16:colId xmlns:a16="http://schemas.microsoft.com/office/drawing/2014/main" val="1032976719"/>
                    </a:ext>
                  </a:extLst>
                </a:gridCol>
              </a:tblGrid>
              <a:tr h="842960">
                <a:tc>
                  <a:txBody>
                    <a:bodyPr/>
                    <a:lstStyle/>
                    <a:p>
                      <a:pPr algn="ctr" fontAlgn="base"/>
                      <a:r>
                        <a:rPr lang="en-IN" sz="1800" b="1">
                          <a:effectLst/>
                        </a:rPr>
                        <a:t> Basis </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D7D1CF"/>
                    </a:solidFill>
                  </a:tcPr>
                </a:tc>
                <a:tc>
                  <a:txBody>
                    <a:bodyPr/>
                    <a:lstStyle/>
                    <a:p>
                      <a:pPr algn="ctr" fontAlgn="base"/>
                      <a:r>
                        <a:rPr lang="en-IN" sz="1800" b="1">
                          <a:effectLst/>
                        </a:rPr>
                        <a:t>                           </a:t>
                      </a:r>
                      <a:r>
                        <a:rPr lang="en-IN" sz="1800" b="1" err="1">
                          <a:effectLst/>
                        </a:rPr>
                        <a:t>BufferedReader</a:t>
                      </a:r>
                      <a:r>
                        <a:rPr lang="en-IN" sz="1800" b="1">
                          <a:effectLst/>
                        </a:rPr>
                        <a:t> </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D7D1CF"/>
                    </a:solidFill>
                  </a:tcPr>
                </a:tc>
                <a:tc>
                  <a:txBody>
                    <a:bodyPr/>
                    <a:lstStyle/>
                    <a:p>
                      <a:pPr algn="ctr" fontAlgn="base"/>
                      <a:r>
                        <a:rPr lang="en-IN" sz="1800" b="1">
                          <a:effectLst/>
                        </a:rPr>
                        <a:t>                                            </a:t>
                      </a:r>
                      <a:r>
                        <a:rPr lang="en-IN" sz="1800" b="1" err="1">
                          <a:solidFill>
                            <a:schemeClr val="bg2">
                              <a:lumMod val="50000"/>
                            </a:schemeClr>
                          </a:solidFill>
                          <a:effectLst/>
                        </a:rPr>
                        <a:t>FileReader</a:t>
                      </a:r>
                      <a:endParaRPr lang="en-IN" sz="1800" b="1">
                        <a:effectLst/>
                      </a:endParaRP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D7D1CF"/>
                    </a:solidFill>
                  </a:tcPr>
                </a:tc>
                <a:extLst>
                  <a:ext uri="{0D108BD9-81ED-4DB2-BD59-A6C34878D82A}">
                    <a16:rowId xmlns:a16="http://schemas.microsoft.com/office/drawing/2014/main" val="1680979360"/>
                  </a:ext>
                </a:extLst>
              </a:tr>
              <a:tr h="1069389">
                <a:tc>
                  <a:txBody>
                    <a:bodyPr/>
                    <a:lstStyle/>
                    <a:p>
                      <a:pPr algn="l" fontAlgn="ctr"/>
                      <a:r>
                        <a:rPr lang="en-IN" sz="1800" b="0">
                          <a:effectLst/>
                        </a:rPr>
                        <a:t>Use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D7D1CF"/>
                    </a:solidFill>
                  </a:tcPr>
                </a:tc>
                <a:tc>
                  <a:txBody>
                    <a:bodyPr/>
                    <a:lstStyle/>
                    <a:p>
                      <a:pPr algn="l" fontAlgn="ctr"/>
                      <a:r>
                        <a:rPr lang="en-US" sz="1800" b="0">
                          <a:effectLst/>
                        </a:rPr>
                        <a:t>It is used to read characters from any type of character input stream (String, Files</a:t>
                      </a:r>
                      <a:r>
                        <a:rPr lang="en-US" sz="1800" b="1">
                          <a:effectLst/>
                        </a:rPr>
                        <a:t>,</a:t>
                      </a:r>
                      <a:r>
                        <a:rPr lang="en-US" sz="1800" b="0">
                          <a:effectLst/>
                        </a:rPr>
                        <a:t> etc.)</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D7D1CF"/>
                    </a:solidFill>
                  </a:tcPr>
                </a:tc>
                <a:tc>
                  <a:txBody>
                    <a:bodyPr/>
                    <a:lstStyle/>
                    <a:p>
                      <a:pPr algn="l" fontAlgn="ctr"/>
                      <a:r>
                        <a:rPr lang="en-US" sz="1800" b="0">
                          <a:effectLst/>
                        </a:rPr>
                        <a:t>It can be used only for reading files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D7D1CF"/>
                    </a:solidFill>
                  </a:tcPr>
                </a:tc>
                <a:extLst>
                  <a:ext uri="{0D108BD9-81ED-4DB2-BD59-A6C34878D82A}">
                    <a16:rowId xmlns:a16="http://schemas.microsoft.com/office/drawing/2014/main" val="552975369"/>
                  </a:ext>
                </a:extLst>
              </a:tr>
              <a:tr h="865143">
                <a:tc>
                  <a:txBody>
                    <a:bodyPr/>
                    <a:lstStyle/>
                    <a:p>
                      <a:pPr algn="l" fontAlgn="ctr"/>
                      <a:r>
                        <a:rPr lang="en-IN" sz="1800" b="0">
                          <a:effectLst/>
                        </a:rPr>
                        <a:t>Buffer</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D7D1CF"/>
                    </a:solidFill>
                  </a:tcPr>
                </a:tc>
                <a:tc>
                  <a:txBody>
                    <a:bodyPr/>
                    <a:lstStyle/>
                    <a:p>
                      <a:pPr algn="l" fontAlgn="ctr"/>
                      <a:r>
                        <a:rPr lang="en-US" sz="1800" b="0">
                          <a:effectLst/>
                        </a:rPr>
                        <a:t>Uses Buffer internally to read characters from</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D7D1CF"/>
                    </a:solidFill>
                  </a:tcPr>
                </a:tc>
                <a:tc>
                  <a:txBody>
                    <a:bodyPr/>
                    <a:lstStyle/>
                    <a:p>
                      <a:pPr algn="l" fontAlgn="ctr"/>
                      <a:r>
                        <a:rPr lang="en-US" sz="1800" b="0">
                          <a:effectLst/>
                        </a:rPr>
                        <a:t>Doesn’t use Buffer. Directly reads from the file by accessing the hard drive.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D7D1CF"/>
                    </a:solidFill>
                  </a:tcPr>
                </a:tc>
                <a:extLst>
                  <a:ext uri="{0D108BD9-81ED-4DB2-BD59-A6C34878D82A}">
                    <a16:rowId xmlns:a16="http://schemas.microsoft.com/office/drawing/2014/main" val="3706857892"/>
                  </a:ext>
                </a:extLst>
              </a:tr>
              <a:tr h="587854">
                <a:tc>
                  <a:txBody>
                    <a:bodyPr/>
                    <a:lstStyle/>
                    <a:p>
                      <a:pPr algn="l" fontAlgn="ctr"/>
                      <a:r>
                        <a:rPr lang="en-IN" sz="1800" b="0">
                          <a:effectLst/>
                        </a:rPr>
                        <a:t>Speed</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D7D1CF"/>
                    </a:solidFill>
                  </a:tcPr>
                </a:tc>
                <a:tc>
                  <a:txBody>
                    <a:bodyPr/>
                    <a:lstStyle/>
                    <a:p>
                      <a:pPr algn="l" fontAlgn="ctr"/>
                      <a:r>
                        <a:rPr lang="en-IN" sz="1800" b="0">
                          <a:effectLst/>
                        </a:rPr>
                        <a:t>Faster</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D7D1CF"/>
                    </a:solidFill>
                  </a:tcPr>
                </a:tc>
                <a:tc>
                  <a:txBody>
                    <a:bodyPr/>
                    <a:lstStyle/>
                    <a:p>
                      <a:pPr algn="l" fontAlgn="ctr"/>
                      <a:r>
                        <a:rPr lang="en-IN" sz="1800" b="0">
                          <a:effectLst/>
                        </a:rPr>
                        <a:t>Slower</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D7D1CF"/>
                    </a:solidFill>
                  </a:tcPr>
                </a:tc>
                <a:extLst>
                  <a:ext uri="{0D108BD9-81ED-4DB2-BD59-A6C34878D82A}">
                    <a16:rowId xmlns:a16="http://schemas.microsoft.com/office/drawing/2014/main" val="1392342415"/>
                  </a:ext>
                </a:extLst>
              </a:tr>
              <a:tr h="587854">
                <a:tc>
                  <a:txBody>
                    <a:bodyPr/>
                    <a:lstStyle/>
                    <a:p>
                      <a:pPr algn="l" fontAlgn="ctr"/>
                      <a:r>
                        <a:rPr lang="en-IN" sz="1800" b="0">
                          <a:effectLst/>
                        </a:rPr>
                        <a:t>Efficiency</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D7D1CF"/>
                    </a:solidFill>
                  </a:tcPr>
                </a:tc>
                <a:tc>
                  <a:txBody>
                    <a:bodyPr/>
                    <a:lstStyle/>
                    <a:p>
                      <a:pPr algn="l" fontAlgn="ctr"/>
                      <a:r>
                        <a:rPr lang="en-US" sz="1800" b="0">
                          <a:effectLst/>
                        </a:rPr>
                        <a:t>Much more efficient for reading files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D7D1CF"/>
                    </a:solidFill>
                  </a:tcPr>
                </a:tc>
                <a:tc>
                  <a:txBody>
                    <a:bodyPr/>
                    <a:lstStyle/>
                    <a:p>
                      <a:pPr algn="l" fontAlgn="ctr"/>
                      <a:r>
                        <a:rPr lang="en-IN" sz="1800" b="0">
                          <a:effectLst/>
                        </a:rPr>
                        <a:t>Less efficient </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D7D1CF"/>
                    </a:solidFill>
                  </a:tcPr>
                </a:tc>
                <a:extLst>
                  <a:ext uri="{0D108BD9-81ED-4DB2-BD59-A6C34878D82A}">
                    <a16:rowId xmlns:a16="http://schemas.microsoft.com/office/drawing/2014/main" val="2326152038"/>
                  </a:ext>
                </a:extLst>
              </a:tr>
              <a:tr h="1069389">
                <a:tc>
                  <a:txBody>
                    <a:bodyPr/>
                    <a:lstStyle/>
                    <a:p>
                      <a:pPr algn="l" fontAlgn="ctr"/>
                      <a:r>
                        <a:rPr lang="en-IN" sz="1800" b="0">
                          <a:effectLst/>
                        </a:rPr>
                        <a:t>Reading Lines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D7D1CF"/>
                    </a:solidFill>
                  </a:tcPr>
                </a:tc>
                <a:tc>
                  <a:txBody>
                    <a:bodyPr/>
                    <a:lstStyle/>
                    <a:p>
                      <a:pPr algn="l" fontAlgn="ctr"/>
                      <a:r>
                        <a:rPr lang="en-US" sz="1800" b="0" err="1">
                          <a:effectLst/>
                        </a:rPr>
                        <a:t>BufferedReader</a:t>
                      </a:r>
                      <a:r>
                        <a:rPr lang="en-US" sz="1800" b="0">
                          <a:effectLst/>
                        </a:rPr>
                        <a:t> can be used to read a single character at a time as well as a line at a time.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D7D1CF"/>
                    </a:solidFill>
                  </a:tcPr>
                </a:tc>
                <a:tc>
                  <a:txBody>
                    <a:bodyPr/>
                    <a:lstStyle/>
                    <a:p>
                      <a:pPr algn="l" fontAlgn="ctr"/>
                      <a:r>
                        <a:rPr lang="en-US" sz="1800" b="0">
                          <a:effectLst/>
                        </a:rPr>
                        <a:t>It can read only one character at a time, can not read lines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D7D1CF"/>
                    </a:solidFill>
                  </a:tcPr>
                </a:tc>
                <a:extLst>
                  <a:ext uri="{0D108BD9-81ED-4DB2-BD59-A6C34878D82A}">
                    <a16:rowId xmlns:a16="http://schemas.microsoft.com/office/drawing/2014/main" val="3370917545"/>
                  </a:ext>
                </a:extLst>
              </a:tr>
            </a:tbl>
          </a:graphicData>
        </a:graphic>
      </p:graphicFrame>
    </p:spTree>
    <p:extLst>
      <p:ext uri="{BB962C8B-B14F-4D97-AF65-F5344CB8AC3E}">
        <p14:creationId xmlns:p14="http://schemas.microsoft.com/office/powerpoint/2010/main" val="6302065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173E-08EC-474C-4957-3B232BEBDB0C}"/>
              </a:ext>
            </a:extLst>
          </p:cNvPr>
          <p:cNvSpPr>
            <a:spLocks noGrp="1"/>
          </p:cNvSpPr>
          <p:nvPr>
            <p:ph type="title"/>
          </p:nvPr>
        </p:nvSpPr>
        <p:spPr>
          <a:xfrm>
            <a:off x="0" y="-701476"/>
            <a:ext cx="8509517" cy="1914455"/>
          </a:xfrm>
        </p:spPr>
        <p:txBody>
          <a:bodyPr/>
          <a:lstStyle/>
          <a:p>
            <a:r>
              <a:rPr lang="en-US" sz="3600"/>
              <a:t>Difference between </a:t>
            </a:r>
            <a:r>
              <a:rPr lang="en-US" sz="3600" err="1"/>
              <a:t>BufferedWriter</a:t>
            </a:r>
            <a:r>
              <a:rPr lang="en-US" sz="3600"/>
              <a:t> and </a:t>
            </a:r>
            <a:r>
              <a:rPr lang="en-US" sz="3600" err="1"/>
              <a:t>FileWriter</a:t>
            </a:r>
            <a:r>
              <a:rPr lang="en-US"/>
              <a:t>:</a:t>
            </a:r>
            <a:endParaRPr lang="en-IN"/>
          </a:p>
        </p:txBody>
      </p:sp>
      <p:sp>
        <p:nvSpPr>
          <p:cNvPr id="3" name="Text Placeholder 2">
            <a:extLst>
              <a:ext uri="{FF2B5EF4-FFF2-40B4-BE49-F238E27FC236}">
                <a16:creationId xmlns:a16="http://schemas.microsoft.com/office/drawing/2014/main" id="{0885633E-F966-B9A0-A394-ECAD1B41AE6D}"/>
              </a:ext>
            </a:extLst>
          </p:cNvPr>
          <p:cNvSpPr>
            <a:spLocks noGrp="1"/>
          </p:cNvSpPr>
          <p:nvPr>
            <p:ph type="body" sz="half" idx="2"/>
          </p:nvPr>
        </p:nvSpPr>
        <p:spPr/>
        <p:txBody>
          <a:bodyPr/>
          <a:lstStyle/>
          <a:p>
            <a:endParaRPr lang="en-IN"/>
          </a:p>
        </p:txBody>
      </p:sp>
      <p:sp>
        <p:nvSpPr>
          <p:cNvPr id="4" name="Picture Placeholder 3">
            <a:extLst>
              <a:ext uri="{FF2B5EF4-FFF2-40B4-BE49-F238E27FC236}">
                <a16:creationId xmlns:a16="http://schemas.microsoft.com/office/drawing/2014/main" id="{23034997-2DB3-E846-7FE7-D434F82B53DF}"/>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71314025-F02B-D2E3-BB63-406FCA270D7B}"/>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B8F4D17F-4EE8-5D5C-AB1C-E0252DB38753}"/>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5DD4CB7D-5DCC-A3EA-FE69-CA1BF22E7852}"/>
              </a:ext>
            </a:extLst>
          </p:cNvPr>
          <p:cNvSpPr>
            <a:spLocks noGrp="1"/>
          </p:cNvSpPr>
          <p:nvPr>
            <p:ph type="sldNum" sz="quarter" idx="12"/>
          </p:nvPr>
        </p:nvSpPr>
        <p:spPr/>
        <p:txBody>
          <a:bodyPr/>
          <a:lstStyle/>
          <a:p>
            <a:fld id="{58FB4751-880F-D840-AAA9-3A15815CC996}" type="slidenum">
              <a:rPr lang="en-US" smtClean="0"/>
              <a:t>59</a:t>
            </a:fld>
            <a:endParaRPr lang="en-US"/>
          </a:p>
        </p:txBody>
      </p:sp>
      <p:graphicFrame>
        <p:nvGraphicFramePr>
          <p:cNvPr id="8" name="Table 7">
            <a:extLst>
              <a:ext uri="{FF2B5EF4-FFF2-40B4-BE49-F238E27FC236}">
                <a16:creationId xmlns:a16="http://schemas.microsoft.com/office/drawing/2014/main" id="{35A899E2-7F7B-0CCC-6818-171520638C72}"/>
              </a:ext>
            </a:extLst>
          </p:cNvPr>
          <p:cNvGraphicFramePr>
            <a:graphicFrameLocks noGrp="1"/>
          </p:cNvGraphicFramePr>
          <p:nvPr>
            <p:extLst>
              <p:ext uri="{D42A27DB-BD31-4B8C-83A1-F6EECF244321}">
                <p14:modId xmlns:p14="http://schemas.microsoft.com/office/powerpoint/2010/main" val="286577863"/>
              </p:ext>
            </p:extLst>
          </p:nvPr>
        </p:nvGraphicFramePr>
        <p:xfrm>
          <a:off x="167951" y="1101010"/>
          <a:ext cx="11353488" cy="5132352"/>
        </p:xfrm>
        <a:graphic>
          <a:graphicData uri="http://schemas.openxmlformats.org/drawingml/2006/table">
            <a:tbl>
              <a:tblPr/>
              <a:tblGrid>
                <a:gridCol w="3859258">
                  <a:extLst>
                    <a:ext uri="{9D8B030D-6E8A-4147-A177-3AD203B41FA5}">
                      <a16:colId xmlns:a16="http://schemas.microsoft.com/office/drawing/2014/main" val="3641233388"/>
                    </a:ext>
                  </a:extLst>
                </a:gridCol>
                <a:gridCol w="3747115">
                  <a:extLst>
                    <a:ext uri="{9D8B030D-6E8A-4147-A177-3AD203B41FA5}">
                      <a16:colId xmlns:a16="http://schemas.microsoft.com/office/drawing/2014/main" val="1545259966"/>
                    </a:ext>
                  </a:extLst>
                </a:gridCol>
                <a:gridCol w="3747115">
                  <a:extLst>
                    <a:ext uri="{9D8B030D-6E8A-4147-A177-3AD203B41FA5}">
                      <a16:colId xmlns:a16="http://schemas.microsoft.com/office/drawing/2014/main" val="4238905075"/>
                    </a:ext>
                  </a:extLst>
                </a:gridCol>
              </a:tblGrid>
              <a:tr h="228384">
                <a:tc>
                  <a:txBody>
                    <a:bodyPr/>
                    <a:lstStyle/>
                    <a:p>
                      <a:pPr fontAlgn="b"/>
                      <a:r>
                        <a:rPr lang="en-IN" sz="1400" b="1">
                          <a:solidFill>
                            <a:schemeClr val="bg2">
                              <a:lumMod val="50000"/>
                            </a:schemeClr>
                          </a:solidFill>
                          <a:effectLst/>
                        </a:rPr>
                        <a:t>Aspect</a:t>
                      </a:r>
                    </a:p>
                  </a:txBody>
                  <a:tcPr marL="25008" marR="25008" marT="12504" marB="12504"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D7D1CF"/>
                    </a:solidFill>
                  </a:tcPr>
                </a:tc>
                <a:tc>
                  <a:txBody>
                    <a:bodyPr/>
                    <a:lstStyle/>
                    <a:p>
                      <a:pPr fontAlgn="b"/>
                      <a:r>
                        <a:rPr lang="en-IN" sz="1400" b="1">
                          <a:solidFill>
                            <a:schemeClr val="bg2">
                              <a:lumMod val="50000"/>
                            </a:schemeClr>
                          </a:solidFill>
                          <a:effectLst/>
                        </a:rPr>
                        <a:t>FileWriter</a:t>
                      </a:r>
                    </a:p>
                  </a:txBody>
                  <a:tcPr marL="25008" marR="25008" marT="12504" marB="12504"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D7D1CF"/>
                    </a:solidFill>
                  </a:tcPr>
                </a:tc>
                <a:tc>
                  <a:txBody>
                    <a:bodyPr/>
                    <a:lstStyle/>
                    <a:p>
                      <a:pPr fontAlgn="b"/>
                      <a:r>
                        <a:rPr lang="en-IN" sz="1400" b="1">
                          <a:solidFill>
                            <a:schemeClr val="bg2">
                              <a:lumMod val="50000"/>
                            </a:schemeClr>
                          </a:solidFill>
                          <a:effectLst/>
                        </a:rPr>
                        <a:t>BufferedWriter</a:t>
                      </a:r>
                    </a:p>
                  </a:txBody>
                  <a:tcPr marL="25008" marR="25008" marT="12504" marB="12504"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D7D1CF"/>
                    </a:solidFill>
                  </a:tcPr>
                </a:tc>
                <a:extLst>
                  <a:ext uri="{0D108BD9-81ED-4DB2-BD59-A6C34878D82A}">
                    <a16:rowId xmlns:a16="http://schemas.microsoft.com/office/drawing/2014/main" val="2912022333"/>
                  </a:ext>
                </a:extLst>
              </a:tr>
              <a:tr h="432808">
                <a:tc>
                  <a:txBody>
                    <a:bodyPr/>
                    <a:lstStyle/>
                    <a:p>
                      <a:pPr fontAlgn="base"/>
                      <a:r>
                        <a:rPr lang="en-IN" sz="1400" b="1">
                          <a:solidFill>
                            <a:schemeClr val="bg2">
                              <a:lumMod val="50000"/>
                            </a:schemeClr>
                          </a:solidFill>
                          <a:effectLst/>
                          <a:latin typeface="+mj-lt"/>
                        </a:rPr>
                        <a:t>Purpose</a:t>
                      </a:r>
                      <a:endParaRPr lang="en-IN" sz="1400">
                        <a:solidFill>
                          <a:schemeClr val="bg2">
                            <a:lumMod val="50000"/>
                          </a:schemeClr>
                        </a:solidFill>
                        <a:effectLst/>
                        <a:latin typeface="+mj-lt"/>
                      </a:endParaRPr>
                    </a:p>
                  </a:txBody>
                  <a:tcPr marL="25008" marR="25008" marT="12504" marB="1250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D7D1CF"/>
                    </a:solidFill>
                  </a:tcPr>
                </a:tc>
                <a:tc>
                  <a:txBody>
                    <a:bodyPr/>
                    <a:lstStyle/>
                    <a:p>
                      <a:pPr fontAlgn="base"/>
                      <a:r>
                        <a:rPr lang="en-US" sz="1400">
                          <a:solidFill>
                            <a:schemeClr val="bg2">
                              <a:lumMod val="50000"/>
                            </a:schemeClr>
                          </a:solidFill>
                          <a:effectLst/>
                          <a:latin typeface="+mj-lt"/>
                        </a:rPr>
                        <a:t>Writes characters to a file directly, one at a time.</a:t>
                      </a:r>
                    </a:p>
                  </a:txBody>
                  <a:tcPr marL="25008" marR="25008" marT="12504" marB="1250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D7D1CF"/>
                    </a:solidFill>
                  </a:tcPr>
                </a:tc>
                <a:tc>
                  <a:txBody>
                    <a:bodyPr/>
                    <a:lstStyle/>
                    <a:p>
                      <a:pPr fontAlgn="base"/>
                      <a:r>
                        <a:rPr lang="en-US" sz="1400">
                          <a:solidFill>
                            <a:schemeClr val="bg2">
                              <a:lumMod val="50000"/>
                            </a:schemeClr>
                          </a:solidFill>
                          <a:effectLst/>
                          <a:latin typeface="+mj-lt"/>
                        </a:rPr>
                        <a:t>Writes characters to a file with buffering, improving efficiency.</a:t>
                      </a:r>
                    </a:p>
                  </a:txBody>
                  <a:tcPr marL="25008" marR="25008" marT="12504" marB="1250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D7D1CF"/>
                    </a:solidFill>
                  </a:tcPr>
                </a:tc>
                <a:extLst>
                  <a:ext uri="{0D108BD9-81ED-4DB2-BD59-A6C34878D82A}">
                    <a16:rowId xmlns:a16="http://schemas.microsoft.com/office/drawing/2014/main" val="1323759889"/>
                  </a:ext>
                </a:extLst>
              </a:tr>
              <a:tr h="637232">
                <a:tc>
                  <a:txBody>
                    <a:bodyPr/>
                    <a:lstStyle/>
                    <a:p>
                      <a:pPr fontAlgn="base"/>
                      <a:r>
                        <a:rPr lang="en-IN" sz="1400" b="1">
                          <a:solidFill>
                            <a:schemeClr val="bg2">
                              <a:lumMod val="50000"/>
                            </a:schemeClr>
                          </a:solidFill>
                          <a:effectLst/>
                          <a:latin typeface="+mj-lt"/>
                        </a:rPr>
                        <a:t>Buffering</a:t>
                      </a:r>
                      <a:endParaRPr lang="en-IN" sz="1400">
                        <a:solidFill>
                          <a:schemeClr val="bg2">
                            <a:lumMod val="50000"/>
                          </a:schemeClr>
                        </a:solidFill>
                        <a:effectLst/>
                        <a:latin typeface="+mj-lt"/>
                      </a:endParaRPr>
                    </a:p>
                  </a:txBody>
                  <a:tcPr marL="25008" marR="25008" marT="12504" marB="1250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D7D1CF"/>
                    </a:solidFill>
                  </a:tcPr>
                </a:tc>
                <a:tc>
                  <a:txBody>
                    <a:bodyPr/>
                    <a:lstStyle/>
                    <a:p>
                      <a:pPr fontAlgn="base"/>
                      <a:r>
                        <a:rPr lang="en-US" sz="1400">
                          <a:solidFill>
                            <a:schemeClr val="bg2">
                              <a:lumMod val="50000"/>
                            </a:schemeClr>
                          </a:solidFill>
                          <a:effectLst/>
                          <a:latin typeface="+mj-lt"/>
                        </a:rPr>
                        <a:t>No built-in buffering. Writes characters directly to the file.</a:t>
                      </a:r>
                    </a:p>
                  </a:txBody>
                  <a:tcPr marL="25008" marR="25008" marT="12504" marB="1250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D7D1CF"/>
                    </a:solidFill>
                  </a:tcPr>
                </a:tc>
                <a:tc>
                  <a:txBody>
                    <a:bodyPr/>
                    <a:lstStyle/>
                    <a:p>
                      <a:pPr fontAlgn="base"/>
                      <a:r>
                        <a:rPr lang="en-US" sz="1400">
                          <a:solidFill>
                            <a:schemeClr val="bg2">
                              <a:lumMod val="50000"/>
                            </a:schemeClr>
                          </a:solidFill>
                          <a:effectLst/>
                          <a:latin typeface="+mj-lt"/>
                        </a:rPr>
                        <a:t>Uses an internal buffer to accumulate data before writing to the file, reducing the number of I/O operations.</a:t>
                      </a:r>
                    </a:p>
                  </a:txBody>
                  <a:tcPr marL="25008" marR="25008" marT="12504" marB="1250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D7D1CF"/>
                    </a:solidFill>
                  </a:tcPr>
                </a:tc>
                <a:extLst>
                  <a:ext uri="{0D108BD9-81ED-4DB2-BD59-A6C34878D82A}">
                    <a16:rowId xmlns:a16="http://schemas.microsoft.com/office/drawing/2014/main" val="1264266355"/>
                  </a:ext>
                </a:extLst>
              </a:tr>
              <a:tr h="637232">
                <a:tc>
                  <a:txBody>
                    <a:bodyPr/>
                    <a:lstStyle/>
                    <a:p>
                      <a:pPr fontAlgn="base"/>
                      <a:r>
                        <a:rPr lang="en-IN" sz="1400" b="1">
                          <a:solidFill>
                            <a:schemeClr val="bg2">
                              <a:lumMod val="50000"/>
                            </a:schemeClr>
                          </a:solidFill>
                          <a:effectLst/>
                          <a:latin typeface="+mj-lt"/>
                        </a:rPr>
                        <a:t>Efficiency</a:t>
                      </a:r>
                      <a:endParaRPr lang="en-IN" sz="1400">
                        <a:solidFill>
                          <a:schemeClr val="bg2">
                            <a:lumMod val="50000"/>
                          </a:schemeClr>
                        </a:solidFill>
                        <a:effectLst/>
                        <a:latin typeface="+mj-lt"/>
                      </a:endParaRPr>
                    </a:p>
                  </a:txBody>
                  <a:tcPr marL="25008" marR="25008" marT="12504" marB="1250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D7D1CF"/>
                    </a:solidFill>
                  </a:tcPr>
                </a:tc>
                <a:tc>
                  <a:txBody>
                    <a:bodyPr/>
                    <a:lstStyle/>
                    <a:p>
                      <a:pPr fontAlgn="base"/>
                      <a:r>
                        <a:rPr lang="en-US" sz="1400">
                          <a:solidFill>
                            <a:schemeClr val="bg2">
                              <a:lumMod val="50000"/>
                            </a:schemeClr>
                          </a:solidFill>
                          <a:effectLst/>
                          <a:latin typeface="+mj-lt"/>
                        </a:rPr>
                        <a:t>Less efficient, especially for large files or when writing substantial data.</a:t>
                      </a:r>
                    </a:p>
                  </a:txBody>
                  <a:tcPr marL="25008" marR="25008" marT="12504" marB="1250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D7D1CF"/>
                    </a:solidFill>
                  </a:tcPr>
                </a:tc>
                <a:tc>
                  <a:txBody>
                    <a:bodyPr/>
                    <a:lstStyle/>
                    <a:p>
                      <a:pPr fontAlgn="base"/>
                      <a:r>
                        <a:rPr lang="en-US" sz="1400">
                          <a:solidFill>
                            <a:schemeClr val="bg2">
                              <a:lumMod val="50000"/>
                            </a:schemeClr>
                          </a:solidFill>
                          <a:effectLst/>
                          <a:latin typeface="+mj-lt"/>
                        </a:rPr>
                        <a:t>More efficient, especially for large files or when writing substantial data, due to buffering.</a:t>
                      </a:r>
                    </a:p>
                  </a:txBody>
                  <a:tcPr marL="25008" marR="25008" marT="12504" marB="1250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D7D1CF"/>
                    </a:solidFill>
                  </a:tcPr>
                </a:tc>
                <a:extLst>
                  <a:ext uri="{0D108BD9-81ED-4DB2-BD59-A6C34878D82A}">
                    <a16:rowId xmlns:a16="http://schemas.microsoft.com/office/drawing/2014/main" val="3106980213"/>
                  </a:ext>
                </a:extLst>
              </a:tr>
              <a:tr h="432808">
                <a:tc>
                  <a:txBody>
                    <a:bodyPr/>
                    <a:lstStyle/>
                    <a:p>
                      <a:pPr fontAlgn="base"/>
                      <a:r>
                        <a:rPr lang="en-IN" sz="1400" b="1">
                          <a:solidFill>
                            <a:schemeClr val="bg2">
                              <a:lumMod val="50000"/>
                            </a:schemeClr>
                          </a:solidFill>
                          <a:effectLst/>
                          <a:latin typeface="+mj-lt"/>
                        </a:rPr>
                        <a:t>Ease of Use</a:t>
                      </a:r>
                      <a:endParaRPr lang="en-IN" sz="1400">
                        <a:solidFill>
                          <a:schemeClr val="bg2">
                            <a:lumMod val="50000"/>
                          </a:schemeClr>
                        </a:solidFill>
                        <a:effectLst/>
                        <a:latin typeface="+mj-lt"/>
                      </a:endParaRPr>
                    </a:p>
                  </a:txBody>
                  <a:tcPr marL="25008" marR="25008" marT="12504" marB="1250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D7D1CF"/>
                    </a:solidFill>
                  </a:tcPr>
                </a:tc>
                <a:tc>
                  <a:txBody>
                    <a:bodyPr/>
                    <a:lstStyle/>
                    <a:p>
                      <a:pPr fontAlgn="base"/>
                      <a:r>
                        <a:rPr lang="en-US" sz="1400">
                          <a:solidFill>
                            <a:schemeClr val="bg2">
                              <a:lumMod val="50000"/>
                            </a:schemeClr>
                          </a:solidFill>
                          <a:effectLst/>
                          <a:latin typeface="+mj-lt"/>
                        </a:rPr>
                        <a:t>Simple to use, as it writes characters directly.</a:t>
                      </a:r>
                    </a:p>
                  </a:txBody>
                  <a:tcPr marL="25008" marR="25008" marT="12504" marB="1250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D7D1CF"/>
                    </a:solidFill>
                  </a:tcPr>
                </a:tc>
                <a:tc>
                  <a:txBody>
                    <a:bodyPr/>
                    <a:lstStyle/>
                    <a:p>
                      <a:pPr fontAlgn="base"/>
                      <a:r>
                        <a:rPr lang="en-US" sz="1400">
                          <a:solidFill>
                            <a:schemeClr val="bg2">
                              <a:lumMod val="50000"/>
                            </a:schemeClr>
                          </a:solidFill>
                          <a:effectLst/>
                          <a:latin typeface="+mj-lt"/>
                        </a:rPr>
                        <a:t>Slightly more complex, as you need to manage buffer flushing manually.</a:t>
                      </a:r>
                    </a:p>
                  </a:txBody>
                  <a:tcPr marL="25008" marR="25008" marT="12504" marB="1250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D7D1CF"/>
                    </a:solidFill>
                  </a:tcPr>
                </a:tc>
                <a:extLst>
                  <a:ext uri="{0D108BD9-81ED-4DB2-BD59-A6C34878D82A}">
                    <a16:rowId xmlns:a16="http://schemas.microsoft.com/office/drawing/2014/main" val="2309487608"/>
                  </a:ext>
                </a:extLst>
              </a:tr>
              <a:tr h="637232">
                <a:tc>
                  <a:txBody>
                    <a:bodyPr/>
                    <a:lstStyle/>
                    <a:p>
                      <a:pPr fontAlgn="base"/>
                      <a:r>
                        <a:rPr lang="en-IN" sz="1400" b="1">
                          <a:solidFill>
                            <a:schemeClr val="bg2">
                              <a:lumMod val="50000"/>
                            </a:schemeClr>
                          </a:solidFill>
                          <a:effectLst/>
                          <a:latin typeface="+mj-lt"/>
                        </a:rPr>
                        <a:t>Writing Data</a:t>
                      </a:r>
                      <a:endParaRPr lang="en-IN" sz="1400">
                        <a:solidFill>
                          <a:schemeClr val="bg2">
                            <a:lumMod val="50000"/>
                          </a:schemeClr>
                        </a:solidFill>
                        <a:effectLst/>
                        <a:latin typeface="+mj-lt"/>
                      </a:endParaRPr>
                    </a:p>
                  </a:txBody>
                  <a:tcPr marL="25008" marR="25008" marT="12504" marB="1250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D7D1CF"/>
                    </a:solidFill>
                  </a:tcPr>
                </a:tc>
                <a:tc>
                  <a:txBody>
                    <a:bodyPr/>
                    <a:lstStyle/>
                    <a:p>
                      <a:pPr fontAlgn="base"/>
                      <a:r>
                        <a:rPr lang="en-US" sz="1400">
                          <a:solidFill>
                            <a:schemeClr val="bg2">
                              <a:lumMod val="50000"/>
                            </a:schemeClr>
                          </a:solidFill>
                          <a:effectLst/>
                          <a:latin typeface="+mj-lt"/>
                        </a:rPr>
                        <a:t>Writes data one character at a time.</a:t>
                      </a:r>
                    </a:p>
                  </a:txBody>
                  <a:tcPr marL="25008" marR="25008" marT="12504" marB="1250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D7D1CF"/>
                    </a:solidFill>
                  </a:tcPr>
                </a:tc>
                <a:tc>
                  <a:txBody>
                    <a:bodyPr/>
                    <a:lstStyle/>
                    <a:p>
                      <a:pPr fontAlgn="base"/>
                      <a:r>
                        <a:rPr lang="en-US" sz="1400">
                          <a:solidFill>
                            <a:schemeClr val="bg2">
                              <a:lumMod val="50000"/>
                            </a:schemeClr>
                          </a:solidFill>
                          <a:effectLst/>
                          <a:latin typeface="+mj-lt"/>
                        </a:rPr>
                        <a:t>Can write data in larger chunks (e.g., strings or character arrays), improving performance.</a:t>
                      </a:r>
                    </a:p>
                  </a:txBody>
                  <a:tcPr marL="25008" marR="25008" marT="12504" marB="1250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D7D1CF"/>
                    </a:solidFill>
                  </a:tcPr>
                </a:tc>
                <a:extLst>
                  <a:ext uri="{0D108BD9-81ED-4DB2-BD59-A6C34878D82A}">
                    <a16:rowId xmlns:a16="http://schemas.microsoft.com/office/drawing/2014/main" val="588081648"/>
                  </a:ext>
                </a:extLst>
              </a:tr>
              <a:tr h="432808">
                <a:tc>
                  <a:txBody>
                    <a:bodyPr/>
                    <a:lstStyle/>
                    <a:p>
                      <a:pPr fontAlgn="base"/>
                      <a:r>
                        <a:rPr lang="en-IN" sz="1400" b="1">
                          <a:solidFill>
                            <a:schemeClr val="bg2">
                              <a:lumMod val="50000"/>
                            </a:schemeClr>
                          </a:solidFill>
                          <a:effectLst/>
                          <a:latin typeface="+mj-lt"/>
                        </a:rPr>
                        <a:t>Performance</a:t>
                      </a:r>
                      <a:endParaRPr lang="en-IN" sz="1400">
                        <a:solidFill>
                          <a:schemeClr val="bg2">
                            <a:lumMod val="50000"/>
                          </a:schemeClr>
                        </a:solidFill>
                        <a:effectLst/>
                        <a:latin typeface="+mj-lt"/>
                      </a:endParaRPr>
                    </a:p>
                  </a:txBody>
                  <a:tcPr marL="25008" marR="25008" marT="12504" marB="1250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D7D1CF"/>
                    </a:solidFill>
                  </a:tcPr>
                </a:tc>
                <a:tc>
                  <a:txBody>
                    <a:bodyPr/>
                    <a:lstStyle/>
                    <a:p>
                      <a:pPr fontAlgn="base"/>
                      <a:r>
                        <a:rPr lang="en-US" sz="1400">
                          <a:solidFill>
                            <a:schemeClr val="bg2">
                              <a:lumMod val="50000"/>
                            </a:schemeClr>
                          </a:solidFill>
                          <a:effectLst/>
                          <a:latin typeface="+mj-lt"/>
                        </a:rPr>
                        <a:t>Performs better for small files or minimal data.</a:t>
                      </a:r>
                    </a:p>
                  </a:txBody>
                  <a:tcPr marL="25008" marR="25008" marT="12504" marB="1250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D7D1CF"/>
                    </a:solidFill>
                  </a:tcPr>
                </a:tc>
                <a:tc>
                  <a:txBody>
                    <a:bodyPr/>
                    <a:lstStyle/>
                    <a:p>
                      <a:pPr fontAlgn="base"/>
                      <a:r>
                        <a:rPr lang="en-US" sz="1400">
                          <a:solidFill>
                            <a:schemeClr val="bg2">
                              <a:lumMod val="50000"/>
                            </a:schemeClr>
                          </a:solidFill>
                          <a:effectLst/>
                          <a:latin typeface="+mj-lt"/>
                        </a:rPr>
                        <a:t>Performs better for large files or substantial data, thanks to buffering.</a:t>
                      </a:r>
                    </a:p>
                  </a:txBody>
                  <a:tcPr marL="25008" marR="25008" marT="12504" marB="1250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D7D1CF"/>
                    </a:solidFill>
                  </a:tcPr>
                </a:tc>
                <a:extLst>
                  <a:ext uri="{0D108BD9-81ED-4DB2-BD59-A6C34878D82A}">
                    <a16:rowId xmlns:a16="http://schemas.microsoft.com/office/drawing/2014/main" val="700558353"/>
                  </a:ext>
                </a:extLst>
              </a:tr>
              <a:tr h="432808">
                <a:tc>
                  <a:txBody>
                    <a:bodyPr/>
                    <a:lstStyle/>
                    <a:p>
                      <a:pPr fontAlgn="base"/>
                      <a:r>
                        <a:rPr lang="en-IN" sz="1400" b="1">
                          <a:solidFill>
                            <a:schemeClr val="bg2">
                              <a:lumMod val="50000"/>
                            </a:schemeClr>
                          </a:solidFill>
                          <a:effectLst/>
                          <a:latin typeface="+mj-lt"/>
                        </a:rPr>
                        <a:t>I/O Operations</a:t>
                      </a:r>
                      <a:endParaRPr lang="en-IN" sz="1400">
                        <a:solidFill>
                          <a:schemeClr val="bg2">
                            <a:lumMod val="50000"/>
                          </a:schemeClr>
                        </a:solidFill>
                        <a:effectLst/>
                        <a:latin typeface="+mj-lt"/>
                      </a:endParaRPr>
                    </a:p>
                  </a:txBody>
                  <a:tcPr marL="25008" marR="25008" marT="12504" marB="1250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D7D1CF"/>
                    </a:solidFill>
                  </a:tcPr>
                </a:tc>
                <a:tc>
                  <a:txBody>
                    <a:bodyPr/>
                    <a:lstStyle/>
                    <a:p>
                      <a:pPr fontAlgn="base"/>
                      <a:r>
                        <a:rPr lang="en-US" sz="1400">
                          <a:solidFill>
                            <a:schemeClr val="bg2">
                              <a:lumMod val="50000"/>
                            </a:schemeClr>
                          </a:solidFill>
                          <a:effectLst/>
                          <a:latin typeface="+mj-lt"/>
                        </a:rPr>
                        <a:t>Generates more I/O operations.</a:t>
                      </a:r>
                    </a:p>
                  </a:txBody>
                  <a:tcPr marL="25008" marR="25008" marT="12504" marB="1250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D7D1CF"/>
                    </a:solidFill>
                  </a:tcPr>
                </a:tc>
                <a:tc>
                  <a:txBody>
                    <a:bodyPr/>
                    <a:lstStyle/>
                    <a:p>
                      <a:pPr fontAlgn="base"/>
                      <a:r>
                        <a:rPr lang="en-US" sz="1400">
                          <a:solidFill>
                            <a:schemeClr val="bg2">
                              <a:lumMod val="50000"/>
                            </a:schemeClr>
                          </a:solidFill>
                          <a:effectLst/>
                          <a:latin typeface="+mj-lt"/>
                        </a:rPr>
                        <a:t>Reduces the number of I/O operations due to buffering.</a:t>
                      </a:r>
                    </a:p>
                  </a:txBody>
                  <a:tcPr marL="25008" marR="25008" marT="12504" marB="1250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D7D1CF"/>
                    </a:solidFill>
                  </a:tcPr>
                </a:tc>
                <a:extLst>
                  <a:ext uri="{0D108BD9-81ED-4DB2-BD59-A6C34878D82A}">
                    <a16:rowId xmlns:a16="http://schemas.microsoft.com/office/drawing/2014/main" val="281661178"/>
                  </a:ext>
                </a:extLst>
              </a:tr>
              <a:tr h="1046079">
                <a:tc>
                  <a:txBody>
                    <a:bodyPr/>
                    <a:lstStyle/>
                    <a:p>
                      <a:pPr fontAlgn="base"/>
                      <a:r>
                        <a:rPr lang="en-IN" sz="1400" b="1">
                          <a:solidFill>
                            <a:schemeClr val="bg2">
                              <a:lumMod val="50000"/>
                            </a:schemeClr>
                          </a:solidFill>
                          <a:effectLst/>
                          <a:latin typeface="+mj-lt"/>
                        </a:rPr>
                        <a:t>Example</a:t>
                      </a:r>
                      <a:endParaRPr lang="en-IN" sz="1400">
                        <a:solidFill>
                          <a:schemeClr val="bg2">
                            <a:lumMod val="50000"/>
                          </a:schemeClr>
                        </a:solidFill>
                        <a:effectLst/>
                        <a:latin typeface="+mj-lt"/>
                      </a:endParaRPr>
                    </a:p>
                  </a:txBody>
                  <a:tcPr marL="25008" marR="25008" marT="12504" marB="1250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D7D1CF"/>
                    </a:solidFill>
                  </a:tcPr>
                </a:tc>
                <a:tc>
                  <a:txBody>
                    <a:bodyPr/>
                    <a:lstStyle/>
                    <a:p>
                      <a:pPr fontAlgn="base"/>
                      <a:r>
                        <a:rPr lang="en-IN" sz="1400">
                          <a:solidFill>
                            <a:schemeClr val="bg2">
                              <a:lumMod val="50000"/>
                            </a:schemeClr>
                          </a:solidFill>
                          <a:effectLst/>
                          <a:latin typeface="+mj-lt"/>
                        </a:rPr>
                        <a:t>java </a:t>
                      </a:r>
                      <a:r>
                        <a:rPr lang="en-IN" sz="1400" err="1">
                          <a:solidFill>
                            <a:schemeClr val="bg2">
                              <a:lumMod val="50000"/>
                            </a:schemeClr>
                          </a:solidFill>
                          <a:effectLst/>
                          <a:latin typeface="+mj-lt"/>
                        </a:rPr>
                        <a:t>FileWriter</a:t>
                      </a:r>
                      <a:r>
                        <a:rPr lang="en-IN" sz="1400">
                          <a:solidFill>
                            <a:schemeClr val="bg2">
                              <a:lumMod val="50000"/>
                            </a:schemeClr>
                          </a:solidFill>
                          <a:effectLst/>
                          <a:latin typeface="+mj-lt"/>
                        </a:rPr>
                        <a:t> </a:t>
                      </a:r>
                      <a:r>
                        <a:rPr lang="en-IN" sz="1400" err="1">
                          <a:solidFill>
                            <a:schemeClr val="bg2">
                              <a:lumMod val="50000"/>
                            </a:schemeClr>
                          </a:solidFill>
                          <a:effectLst/>
                          <a:latin typeface="+mj-lt"/>
                        </a:rPr>
                        <a:t>fileWriter</a:t>
                      </a:r>
                      <a:r>
                        <a:rPr lang="en-IN" sz="1400">
                          <a:solidFill>
                            <a:schemeClr val="bg2">
                              <a:lumMod val="50000"/>
                            </a:schemeClr>
                          </a:solidFill>
                          <a:effectLst/>
                          <a:latin typeface="+mj-lt"/>
                        </a:rPr>
                        <a:t> = new </a:t>
                      </a:r>
                      <a:r>
                        <a:rPr lang="en-IN" sz="1400" err="1">
                          <a:solidFill>
                            <a:schemeClr val="bg2">
                              <a:lumMod val="50000"/>
                            </a:schemeClr>
                          </a:solidFill>
                          <a:effectLst/>
                          <a:latin typeface="+mj-lt"/>
                        </a:rPr>
                        <a:t>FileWriter</a:t>
                      </a:r>
                      <a:r>
                        <a:rPr lang="en-IN" sz="1400">
                          <a:solidFill>
                            <a:schemeClr val="bg2">
                              <a:lumMod val="50000"/>
                            </a:schemeClr>
                          </a:solidFill>
                          <a:effectLst/>
                          <a:latin typeface="+mj-lt"/>
                        </a:rPr>
                        <a:t>("output.txt"); </a:t>
                      </a:r>
                      <a:r>
                        <a:rPr lang="en-IN" sz="1400" err="1">
                          <a:solidFill>
                            <a:schemeClr val="bg2">
                              <a:lumMod val="50000"/>
                            </a:schemeClr>
                          </a:solidFill>
                          <a:effectLst/>
                          <a:latin typeface="+mj-lt"/>
                        </a:rPr>
                        <a:t>fileWriter.write</a:t>
                      </a:r>
                      <a:r>
                        <a:rPr lang="en-IN" sz="1400">
                          <a:solidFill>
                            <a:schemeClr val="bg2">
                              <a:lumMod val="50000"/>
                            </a:schemeClr>
                          </a:solidFill>
                          <a:effectLst/>
                          <a:latin typeface="+mj-lt"/>
                        </a:rPr>
                        <a:t>("Hello, World!");</a:t>
                      </a:r>
                    </a:p>
                  </a:txBody>
                  <a:tcPr marL="25008" marR="25008" marT="12504" marB="1250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D7D1CF"/>
                    </a:solidFill>
                  </a:tcPr>
                </a:tc>
                <a:tc>
                  <a:txBody>
                    <a:bodyPr/>
                    <a:lstStyle/>
                    <a:p>
                      <a:pPr fontAlgn="base"/>
                      <a:r>
                        <a:rPr lang="en-IN" sz="1400">
                          <a:solidFill>
                            <a:schemeClr val="bg2">
                              <a:lumMod val="50000"/>
                            </a:schemeClr>
                          </a:solidFill>
                          <a:effectLst/>
                          <a:latin typeface="+mj-lt"/>
                        </a:rPr>
                        <a:t>java </a:t>
                      </a:r>
                      <a:r>
                        <a:rPr lang="en-IN" sz="1400" err="1">
                          <a:solidFill>
                            <a:schemeClr val="bg2">
                              <a:lumMod val="50000"/>
                            </a:schemeClr>
                          </a:solidFill>
                          <a:effectLst/>
                          <a:latin typeface="+mj-lt"/>
                        </a:rPr>
                        <a:t>BufferedWriter</a:t>
                      </a:r>
                      <a:r>
                        <a:rPr lang="en-IN" sz="1400">
                          <a:solidFill>
                            <a:schemeClr val="bg2">
                              <a:lumMod val="50000"/>
                            </a:schemeClr>
                          </a:solidFill>
                          <a:effectLst/>
                          <a:latin typeface="+mj-lt"/>
                        </a:rPr>
                        <a:t> </a:t>
                      </a:r>
                      <a:r>
                        <a:rPr lang="en-IN" sz="1400" err="1">
                          <a:solidFill>
                            <a:schemeClr val="bg2">
                              <a:lumMod val="50000"/>
                            </a:schemeClr>
                          </a:solidFill>
                          <a:effectLst/>
                          <a:latin typeface="+mj-lt"/>
                        </a:rPr>
                        <a:t>bufferedWriter</a:t>
                      </a:r>
                      <a:r>
                        <a:rPr lang="en-IN" sz="1400">
                          <a:solidFill>
                            <a:schemeClr val="bg2">
                              <a:lumMod val="50000"/>
                            </a:schemeClr>
                          </a:solidFill>
                          <a:effectLst/>
                          <a:latin typeface="+mj-lt"/>
                        </a:rPr>
                        <a:t> = new </a:t>
                      </a:r>
                      <a:r>
                        <a:rPr lang="en-IN" sz="1400" err="1">
                          <a:solidFill>
                            <a:schemeClr val="bg2">
                              <a:lumMod val="50000"/>
                            </a:schemeClr>
                          </a:solidFill>
                          <a:effectLst/>
                          <a:latin typeface="+mj-lt"/>
                        </a:rPr>
                        <a:t>BufferedWriter</a:t>
                      </a:r>
                      <a:r>
                        <a:rPr lang="en-IN" sz="1400">
                          <a:solidFill>
                            <a:schemeClr val="bg2">
                              <a:lumMod val="50000"/>
                            </a:schemeClr>
                          </a:solidFill>
                          <a:effectLst/>
                          <a:latin typeface="+mj-lt"/>
                        </a:rPr>
                        <a:t>(new </a:t>
                      </a:r>
                      <a:r>
                        <a:rPr lang="en-IN" sz="1400" err="1">
                          <a:solidFill>
                            <a:schemeClr val="bg2">
                              <a:lumMod val="50000"/>
                            </a:schemeClr>
                          </a:solidFill>
                          <a:effectLst/>
                          <a:latin typeface="+mj-lt"/>
                        </a:rPr>
                        <a:t>FileWriter</a:t>
                      </a:r>
                      <a:r>
                        <a:rPr lang="en-IN" sz="1400">
                          <a:solidFill>
                            <a:schemeClr val="bg2">
                              <a:lumMod val="50000"/>
                            </a:schemeClr>
                          </a:solidFill>
                          <a:effectLst/>
                          <a:latin typeface="+mj-lt"/>
                        </a:rPr>
                        <a:t>("output.txt")); </a:t>
                      </a:r>
                      <a:r>
                        <a:rPr lang="en-IN" sz="1400" err="1">
                          <a:solidFill>
                            <a:schemeClr val="bg2">
                              <a:lumMod val="50000"/>
                            </a:schemeClr>
                          </a:solidFill>
                          <a:effectLst/>
                          <a:latin typeface="+mj-lt"/>
                        </a:rPr>
                        <a:t>bufferedWriter.write</a:t>
                      </a:r>
                      <a:r>
                        <a:rPr lang="en-IN" sz="1400">
                          <a:solidFill>
                            <a:schemeClr val="bg2">
                              <a:lumMod val="50000"/>
                            </a:schemeClr>
                          </a:solidFill>
                          <a:effectLst/>
                          <a:latin typeface="+mj-lt"/>
                        </a:rPr>
                        <a:t>("Hello, World!"); </a:t>
                      </a:r>
                      <a:r>
                        <a:rPr lang="en-IN" sz="1400" err="1">
                          <a:solidFill>
                            <a:schemeClr val="bg2">
                              <a:lumMod val="50000"/>
                            </a:schemeClr>
                          </a:solidFill>
                          <a:effectLst/>
                          <a:latin typeface="+mj-lt"/>
                        </a:rPr>
                        <a:t>bufferedWriter.flush</a:t>
                      </a:r>
                      <a:r>
                        <a:rPr lang="en-IN" sz="1400">
                          <a:solidFill>
                            <a:schemeClr val="bg2">
                              <a:lumMod val="50000"/>
                            </a:schemeClr>
                          </a:solidFill>
                          <a:effectLst/>
                          <a:latin typeface="+mj-lt"/>
                        </a:rPr>
                        <a:t>();</a:t>
                      </a:r>
                    </a:p>
                  </a:txBody>
                  <a:tcPr marL="25008" marR="25008" marT="12504" marB="1250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D7D1CF"/>
                    </a:solidFill>
                  </a:tcPr>
                </a:tc>
                <a:extLst>
                  <a:ext uri="{0D108BD9-81ED-4DB2-BD59-A6C34878D82A}">
                    <a16:rowId xmlns:a16="http://schemas.microsoft.com/office/drawing/2014/main" val="953010068"/>
                  </a:ext>
                </a:extLst>
              </a:tr>
            </a:tbl>
          </a:graphicData>
        </a:graphic>
      </p:graphicFrame>
    </p:spTree>
    <p:extLst>
      <p:ext uri="{BB962C8B-B14F-4D97-AF65-F5344CB8AC3E}">
        <p14:creationId xmlns:p14="http://schemas.microsoft.com/office/powerpoint/2010/main" val="1810030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D247C-81A1-B6D2-F937-A8ED048329E8}"/>
              </a:ext>
            </a:extLst>
          </p:cNvPr>
          <p:cNvSpPr>
            <a:spLocks noGrp="1"/>
          </p:cNvSpPr>
          <p:nvPr>
            <p:ph type="title"/>
          </p:nvPr>
        </p:nvSpPr>
        <p:spPr>
          <a:xfrm>
            <a:off x="277491" y="128577"/>
            <a:ext cx="6502620" cy="676656"/>
          </a:xfrm>
        </p:spPr>
        <p:txBody>
          <a:bodyPr/>
          <a:lstStyle/>
          <a:p>
            <a:r>
              <a:rPr lang="en-US"/>
              <a:t>Architecture of Java:-</a:t>
            </a:r>
            <a:endParaRPr lang="en-IN"/>
          </a:p>
        </p:txBody>
      </p:sp>
      <p:sp>
        <p:nvSpPr>
          <p:cNvPr id="3" name="Text Placeholder 2">
            <a:extLst>
              <a:ext uri="{FF2B5EF4-FFF2-40B4-BE49-F238E27FC236}">
                <a16:creationId xmlns:a16="http://schemas.microsoft.com/office/drawing/2014/main" id="{E58D5899-87A3-9621-D6C9-45182001C718}"/>
              </a:ext>
            </a:extLst>
          </p:cNvPr>
          <p:cNvSpPr>
            <a:spLocks noGrp="1"/>
          </p:cNvSpPr>
          <p:nvPr>
            <p:ph type="body" sz="half" idx="2"/>
          </p:nvPr>
        </p:nvSpPr>
        <p:spPr>
          <a:xfrm>
            <a:off x="15826" y="755410"/>
            <a:ext cx="7025950" cy="5677863"/>
          </a:xfrm>
        </p:spPr>
        <p:txBody>
          <a:bodyPr>
            <a:normAutofit fontScale="92500"/>
          </a:bodyPr>
          <a:lstStyle/>
          <a:p>
            <a:pPr algn="l" fontAlgn="base"/>
            <a:r>
              <a:rPr lang="en-US" b="1" i="0">
                <a:solidFill>
                  <a:srgbClr val="273239"/>
                </a:solidFill>
                <a:effectLst/>
              </a:rPr>
              <a:t>1. JDK</a:t>
            </a:r>
            <a:r>
              <a:rPr lang="en-US" b="0" i="0">
                <a:solidFill>
                  <a:srgbClr val="273239"/>
                </a:solidFill>
                <a:effectLst/>
              </a:rPr>
              <a:t> (Java Development Kit) is a Kit that provides the environment to </a:t>
            </a:r>
            <a:r>
              <a:rPr lang="en-US" b="1" i="0">
                <a:solidFill>
                  <a:srgbClr val="273239"/>
                </a:solidFill>
                <a:effectLst/>
              </a:rPr>
              <a:t>develop and execute(run)</a:t>
            </a:r>
            <a:r>
              <a:rPr lang="en-US" b="0" i="0">
                <a:solidFill>
                  <a:srgbClr val="273239"/>
                </a:solidFill>
                <a:effectLst/>
              </a:rPr>
              <a:t> the Java program. JDK is a kit(or package) that includes two things</a:t>
            </a:r>
          </a:p>
          <a:p>
            <a:pPr algn="l" fontAlgn="base">
              <a:buFont typeface="Arial" panose="020B0604020202020204" pitchFamily="34" charset="0"/>
              <a:buChar char="•"/>
            </a:pPr>
            <a:r>
              <a:rPr lang="en-US" b="0" i="0">
                <a:solidFill>
                  <a:srgbClr val="273239"/>
                </a:solidFill>
                <a:effectLst/>
              </a:rPr>
              <a:t>Development Tools(to provide an environment to develop your java programs)</a:t>
            </a:r>
          </a:p>
          <a:p>
            <a:pPr algn="l" fontAlgn="base">
              <a:buFont typeface="Arial" panose="020B0604020202020204" pitchFamily="34" charset="0"/>
              <a:buChar char="•"/>
            </a:pPr>
            <a:r>
              <a:rPr lang="en-US" b="0" i="0">
                <a:solidFill>
                  <a:srgbClr val="273239"/>
                </a:solidFill>
                <a:effectLst/>
              </a:rPr>
              <a:t>JRE (to execute your java program).</a:t>
            </a:r>
          </a:p>
          <a:p>
            <a:pPr algn="l" fontAlgn="base"/>
            <a:r>
              <a:rPr lang="en-US" b="1" i="0">
                <a:solidFill>
                  <a:srgbClr val="273239"/>
                </a:solidFill>
                <a:effectLst/>
              </a:rPr>
              <a:t>2. JRE</a:t>
            </a:r>
            <a:r>
              <a:rPr lang="en-US" b="0" i="0">
                <a:solidFill>
                  <a:srgbClr val="273239"/>
                </a:solidFill>
                <a:effectLst/>
              </a:rPr>
              <a:t> (Java Runtime Environment) is an installation package that provides an environment to </a:t>
            </a:r>
            <a:r>
              <a:rPr lang="en-US" b="1" i="0">
                <a:solidFill>
                  <a:srgbClr val="273239"/>
                </a:solidFill>
                <a:effectLst/>
              </a:rPr>
              <a:t>only run(not develop)</a:t>
            </a:r>
            <a:r>
              <a:rPr lang="en-US" b="0" i="0">
                <a:solidFill>
                  <a:srgbClr val="273239"/>
                </a:solidFill>
                <a:effectLst/>
              </a:rPr>
              <a:t> the java program(or application)onto your machine. JRE is only used by those who only want to run Java programs that are end-users of your system.</a:t>
            </a:r>
          </a:p>
          <a:p>
            <a:pPr algn="l"/>
            <a:r>
              <a:rPr lang="en-US" sz="1900" b="1" i="0">
                <a:solidFill>
                  <a:srgbClr val="374151"/>
                </a:solidFill>
                <a:effectLst/>
              </a:rPr>
              <a:t>JVM (Java Virtual Machine)</a:t>
            </a:r>
            <a:r>
              <a:rPr lang="en-US" sz="1900" b="0" i="0">
                <a:solidFill>
                  <a:srgbClr val="374151"/>
                </a:solidFill>
                <a:effectLst/>
              </a:rPr>
              <a:t>:</a:t>
            </a:r>
          </a:p>
          <a:p>
            <a:pPr algn="l">
              <a:buFont typeface="Arial" panose="020B0604020202020204" pitchFamily="34" charset="0"/>
              <a:buChar char="•"/>
            </a:pPr>
            <a:r>
              <a:rPr lang="en-US" sz="1900" b="0" i="0">
                <a:solidFill>
                  <a:srgbClr val="374151"/>
                </a:solidFill>
                <a:effectLst/>
              </a:rPr>
              <a:t>JVM is a crucial component of the Java platform.</a:t>
            </a:r>
          </a:p>
          <a:p>
            <a:pPr algn="l">
              <a:buFont typeface="Arial" panose="020B0604020202020204" pitchFamily="34" charset="0"/>
              <a:buChar char="•"/>
            </a:pPr>
            <a:r>
              <a:rPr lang="en-US" sz="1900" b="0" i="0">
                <a:solidFill>
                  <a:srgbClr val="374151"/>
                </a:solidFill>
                <a:effectLst/>
              </a:rPr>
              <a:t>It is responsible for executing Java bytecode, which is the compiled output of Java source code.</a:t>
            </a:r>
          </a:p>
          <a:p>
            <a:pPr algn="l">
              <a:buFont typeface="Arial" panose="020B0604020202020204" pitchFamily="34" charset="0"/>
              <a:buChar char="•"/>
            </a:pPr>
            <a:r>
              <a:rPr lang="en-US" sz="1900" b="0" i="0">
                <a:solidFill>
                  <a:srgbClr val="374151"/>
                </a:solidFill>
                <a:effectLst/>
              </a:rPr>
              <a:t>JVM interprets or compiles bytecode into machine code (using the Just-In-Time Compiler) and manages memory, threads, and other runtime tasks.</a:t>
            </a:r>
          </a:p>
          <a:p>
            <a:pPr algn="l">
              <a:buFont typeface="Arial" panose="020B0604020202020204" pitchFamily="34" charset="0"/>
              <a:buChar char="•"/>
            </a:pPr>
            <a:r>
              <a:rPr lang="en-US" sz="1900" b="0" i="0">
                <a:solidFill>
                  <a:srgbClr val="374151"/>
                </a:solidFill>
                <a:effectLst/>
              </a:rPr>
              <a:t>JVMs are available for various platforms, allowing Java's "write once, run anywhere" capability.</a:t>
            </a:r>
          </a:p>
          <a:p>
            <a:pPr algn="l"/>
            <a:r>
              <a:rPr lang="en-US" sz="1900" b="1" i="0">
                <a:solidFill>
                  <a:srgbClr val="374151"/>
                </a:solidFill>
                <a:effectLst/>
              </a:rPr>
              <a:t>JIT (Just-In-Time Compiler)</a:t>
            </a:r>
            <a:r>
              <a:rPr lang="en-US" sz="1900" b="0" i="0">
                <a:solidFill>
                  <a:srgbClr val="374151"/>
                </a:solidFill>
                <a:effectLst/>
              </a:rPr>
              <a:t>:</a:t>
            </a:r>
          </a:p>
          <a:p>
            <a:pPr algn="l">
              <a:buFont typeface="Arial" panose="020B0604020202020204" pitchFamily="34" charset="0"/>
              <a:buChar char="•"/>
            </a:pPr>
            <a:r>
              <a:rPr lang="en-US" sz="1900" b="0" i="0">
                <a:solidFill>
                  <a:srgbClr val="374151"/>
                </a:solidFill>
                <a:effectLst/>
              </a:rPr>
              <a:t>JIT is a component of the JVM responsible for improving the runtime performance of Java applications</a:t>
            </a:r>
          </a:p>
          <a:p>
            <a:endParaRPr lang="en-IN"/>
          </a:p>
        </p:txBody>
      </p:sp>
      <p:sp>
        <p:nvSpPr>
          <p:cNvPr id="5" name="Date Placeholder 4">
            <a:extLst>
              <a:ext uri="{FF2B5EF4-FFF2-40B4-BE49-F238E27FC236}">
                <a16:creationId xmlns:a16="http://schemas.microsoft.com/office/drawing/2014/main" id="{2EFA8ED2-AA8B-F076-65C8-54A7D3EDFE27}"/>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02E18530-58B0-F0DA-6163-B67029F3BB2A}"/>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EA83C371-73AB-DBB0-5A0E-B74B155ACE16}"/>
              </a:ext>
            </a:extLst>
          </p:cNvPr>
          <p:cNvSpPr>
            <a:spLocks noGrp="1"/>
          </p:cNvSpPr>
          <p:nvPr>
            <p:ph type="sldNum" sz="quarter" idx="12"/>
          </p:nvPr>
        </p:nvSpPr>
        <p:spPr/>
        <p:txBody>
          <a:bodyPr/>
          <a:lstStyle/>
          <a:p>
            <a:fld id="{58FB4751-880F-D840-AAA9-3A15815CC996}" type="slidenum">
              <a:rPr lang="en-US" smtClean="0"/>
              <a:t>6</a:t>
            </a:fld>
            <a:endParaRPr lang="en-US"/>
          </a:p>
        </p:txBody>
      </p:sp>
      <p:pic>
        <p:nvPicPr>
          <p:cNvPr id="2050" name="Picture 2" descr="Explanation on Java Architecture &amp; its Components">
            <a:extLst>
              <a:ext uri="{FF2B5EF4-FFF2-40B4-BE49-F238E27FC236}">
                <a16:creationId xmlns:a16="http://schemas.microsoft.com/office/drawing/2014/main" id="{DE2254B4-7504-C106-E28F-0A6937C208A6}"/>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1490" t="1" r="5227" b="-6044"/>
          <a:stretch/>
        </p:blipFill>
        <p:spPr bwMode="auto">
          <a:xfrm>
            <a:off x="6978615" y="811577"/>
            <a:ext cx="5148070" cy="5808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6393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A7109-1922-EC91-AB97-B51A4040D315}"/>
              </a:ext>
            </a:extLst>
          </p:cNvPr>
          <p:cNvSpPr>
            <a:spLocks noGrp="1"/>
          </p:cNvSpPr>
          <p:nvPr>
            <p:ph type="title"/>
          </p:nvPr>
        </p:nvSpPr>
        <p:spPr>
          <a:xfrm>
            <a:off x="365760" y="82296"/>
            <a:ext cx="6502620" cy="676656"/>
          </a:xfrm>
        </p:spPr>
        <p:txBody>
          <a:bodyPr/>
          <a:lstStyle/>
          <a:p>
            <a:r>
              <a:rPr lang="en-US"/>
              <a:t>Threads in java:</a:t>
            </a:r>
            <a:endParaRPr lang="en-IN"/>
          </a:p>
        </p:txBody>
      </p:sp>
      <p:sp>
        <p:nvSpPr>
          <p:cNvPr id="3" name="Text Placeholder 2">
            <a:extLst>
              <a:ext uri="{FF2B5EF4-FFF2-40B4-BE49-F238E27FC236}">
                <a16:creationId xmlns:a16="http://schemas.microsoft.com/office/drawing/2014/main" id="{1DE3E483-BAAD-402E-E9BC-9B761691D038}"/>
              </a:ext>
            </a:extLst>
          </p:cNvPr>
          <p:cNvSpPr>
            <a:spLocks noGrp="1"/>
          </p:cNvSpPr>
          <p:nvPr>
            <p:ph type="body" sz="half" idx="2"/>
          </p:nvPr>
        </p:nvSpPr>
        <p:spPr>
          <a:xfrm>
            <a:off x="469930" y="1346048"/>
            <a:ext cx="4572000" cy="4410207"/>
          </a:xfrm>
        </p:spPr>
        <p:txBody>
          <a:bodyPr/>
          <a:lstStyle/>
          <a:p>
            <a:r>
              <a:rPr lang="en-US" b="1" i="0">
                <a:effectLst/>
                <a:latin typeface="Söhne"/>
              </a:rPr>
              <a:t>Importance of Understanding Threads in Java:-</a:t>
            </a:r>
          </a:p>
          <a:p>
            <a:pPr algn="l">
              <a:buFont typeface="Arial" panose="020B0604020202020204" pitchFamily="34" charset="0"/>
              <a:buChar char="•"/>
            </a:pPr>
            <a:r>
              <a:rPr lang="en-US" b="0" i="0">
                <a:solidFill>
                  <a:schemeClr val="tx1">
                    <a:lumMod val="75000"/>
                  </a:schemeClr>
                </a:solidFill>
                <a:effectLst/>
                <a:latin typeface="Segoe UI Variable Text" pitchFamily="2" charset="0"/>
              </a:rPr>
              <a:t>Multithreading is a fundamental concept in Java programming.</a:t>
            </a:r>
          </a:p>
          <a:p>
            <a:pPr algn="l">
              <a:buFont typeface="Arial" panose="020B0604020202020204" pitchFamily="34" charset="0"/>
              <a:buChar char="•"/>
            </a:pPr>
            <a:r>
              <a:rPr lang="en-US" b="0" i="0">
                <a:solidFill>
                  <a:schemeClr val="tx1">
                    <a:lumMod val="75000"/>
                  </a:schemeClr>
                </a:solidFill>
                <a:effectLst/>
                <a:latin typeface="Segoe UI Variable Text" pitchFamily="2" charset="0"/>
              </a:rPr>
              <a:t>Understanding threads is crucial for building efficient and responsive Java applications.</a:t>
            </a:r>
          </a:p>
          <a:p>
            <a:pPr algn="l">
              <a:buFont typeface="Arial" panose="020B0604020202020204" pitchFamily="34" charset="0"/>
              <a:buChar char="•"/>
            </a:pPr>
            <a:r>
              <a:rPr lang="en-US" b="0" i="0">
                <a:solidFill>
                  <a:schemeClr val="tx1">
                    <a:lumMod val="75000"/>
                  </a:schemeClr>
                </a:solidFill>
                <a:effectLst/>
                <a:latin typeface="Segoe UI Variable Text" pitchFamily="2" charset="0"/>
              </a:rPr>
              <a:t>Threads enable concurrent execution, allowing tasks to run simultaneously.</a:t>
            </a:r>
          </a:p>
          <a:p>
            <a:pPr algn="l">
              <a:buFont typeface="Arial" panose="020B0604020202020204" pitchFamily="34" charset="0"/>
              <a:buChar char="•"/>
            </a:pPr>
            <a:r>
              <a:rPr lang="en-US" b="0" i="0">
                <a:solidFill>
                  <a:schemeClr val="tx1">
                    <a:lumMod val="75000"/>
                  </a:schemeClr>
                </a:solidFill>
                <a:effectLst/>
                <a:latin typeface="Segoe UI Variable Text" pitchFamily="2" charset="0"/>
              </a:rPr>
              <a:t>They play a pivotal role in enhancing application performance and responsiveness.</a:t>
            </a:r>
          </a:p>
          <a:p>
            <a:endParaRPr lang="en-IN"/>
          </a:p>
        </p:txBody>
      </p:sp>
      <p:sp>
        <p:nvSpPr>
          <p:cNvPr id="4" name="Picture Placeholder 3">
            <a:extLst>
              <a:ext uri="{FF2B5EF4-FFF2-40B4-BE49-F238E27FC236}">
                <a16:creationId xmlns:a16="http://schemas.microsoft.com/office/drawing/2014/main" id="{4BC488A1-CCDA-ACC0-C1D8-6A7FDEF9BE46}"/>
              </a:ext>
            </a:extLst>
          </p:cNvPr>
          <p:cNvSpPr>
            <a:spLocks noGrp="1"/>
          </p:cNvSpPr>
          <p:nvPr>
            <p:ph type="pic" idx="1"/>
          </p:nvPr>
        </p:nvSpPr>
        <p:spPr>
          <a:xfrm>
            <a:off x="7787479" y="0"/>
            <a:ext cx="4376530" cy="6018401"/>
          </a:xfrm>
        </p:spPr>
        <p:txBody>
          <a:bodyPr/>
          <a:lstStyle/>
          <a:p>
            <a:endParaRPr lang="en-IN"/>
          </a:p>
        </p:txBody>
      </p:sp>
      <p:sp>
        <p:nvSpPr>
          <p:cNvPr id="5" name="Date Placeholder 4">
            <a:extLst>
              <a:ext uri="{FF2B5EF4-FFF2-40B4-BE49-F238E27FC236}">
                <a16:creationId xmlns:a16="http://schemas.microsoft.com/office/drawing/2014/main" id="{9E008706-4338-7F49-5F25-EEE6E28BA38F}"/>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AAD71CC5-F6AE-1ED3-0B97-56EA491240CE}"/>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2DD7B5B8-DCE6-B4EE-97A7-2EDF9BC8C5D9}"/>
              </a:ext>
            </a:extLst>
          </p:cNvPr>
          <p:cNvSpPr>
            <a:spLocks noGrp="1"/>
          </p:cNvSpPr>
          <p:nvPr>
            <p:ph type="sldNum" sz="quarter" idx="12"/>
          </p:nvPr>
        </p:nvSpPr>
        <p:spPr/>
        <p:txBody>
          <a:bodyPr/>
          <a:lstStyle/>
          <a:p>
            <a:fld id="{58FB4751-880F-D840-AAA9-3A15815CC996}" type="slidenum">
              <a:rPr lang="en-US" smtClean="0"/>
              <a:t>60</a:t>
            </a:fld>
            <a:endParaRPr lang="en-US"/>
          </a:p>
        </p:txBody>
      </p:sp>
      <p:sp>
        <p:nvSpPr>
          <p:cNvPr id="9" name="TextBox 8">
            <a:extLst>
              <a:ext uri="{FF2B5EF4-FFF2-40B4-BE49-F238E27FC236}">
                <a16:creationId xmlns:a16="http://schemas.microsoft.com/office/drawing/2014/main" id="{FD6CF204-56DB-1517-9E7D-30DBA010A2AB}"/>
              </a:ext>
            </a:extLst>
          </p:cNvPr>
          <p:cNvSpPr txBox="1"/>
          <p:nvPr/>
        </p:nvSpPr>
        <p:spPr>
          <a:xfrm>
            <a:off x="5796642" y="1467505"/>
            <a:ext cx="6134876" cy="369332"/>
          </a:xfrm>
          <a:prstGeom prst="rect">
            <a:avLst/>
          </a:prstGeom>
          <a:noFill/>
        </p:spPr>
        <p:txBody>
          <a:bodyPr wrap="square">
            <a:spAutoFit/>
          </a:bodyPr>
          <a:lstStyle/>
          <a:p>
            <a:r>
              <a:rPr lang="en-IN" b="1" i="0">
                <a:effectLst/>
                <a:latin typeface="Söhne"/>
              </a:rPr>
              <a:t>What is a Thread?</a:t>
            </a:r>
            <a:endParaRPr lang="en-IN"/>
          </a:p>
        </p:txBody>
      </p:sp>
      <p:sp>
        <p:nvSpPr>
          <p:cNvPr id="11" name="TextBox 10">
            <a:extLst>
              <a:ext uri="{FF2B5EF4-FFF2-40B4-BE49-F238E27FC236}">
                <a16:creationId xmlns:a16="http://schemas.microsoft.com/office/drawing/2014/main" id="{48C20A00-47EF-96F9-1140-64BF681AD3E4}"/>
              </a:ext>
            </a:extLst>
          </p:cNvPr>
          <p:cNvSpPr txBox="1"/>
          <p:nvPr/>
        </p:nvSpPr>
        <p:spPr>
          <a:xfrm>
            <a:off x="5796642" y="2010636"/>
            <a:ext cx="6722706" cy="2308324"/>
          </a:xfrm>
          <a:prstGeom prst="rect">
            <a:avLst/>
          </a:prstGeom>
          <a:noFill/>
        </p:spPr>
        <p:txBody>
          <a:bodyPr wrap="square">
            <a:spAutoFit/>
          </a:bodyPr>
          <a:lstStyle/>
          <a:p>
            <a:pPr algn="l">
              <a:buFont typeface="Arial" panose="020B0604020202020204" pitchFamily="34" charset="0"/>
              <a:buChar char="•"/>
            </a:pPr>
            <a:r>
              <a:rPr lang="en-US" b="0" i="0">
                <a:solidFill>
                  <a:schemeClr val="tx1">
                    <a:lumMod val="75000"/>
                  </a:schemeClr>
                </a:solidFill>
                <a:effectLst/>
                <a:latin typeface="Söhne"/>
              </a:rPr>
              <a:t>Definition: A thread is the smallest unit of execution in a Java program.</a:t>
            </a:r>
          </a:p>
          <a:p>
            <a:pPr algn="l">
              <a:buFont typeface="Arial" panose="020B0604020202020204" pitchFamily="34" charset="0"/>
              <a:buChar char="•"/>
            </a:pPr>
            <a:r>
              <a:rPr lang="en-US" b="0" i="0">
                <a:solidFill>
                  <a:schemeClr val="tx1">
                    <a:lumMod val="75000"/>
                  </a:schemeClr>
                </a:solidFill>
                <a:effectLst/>
                <a:latin typeface="Söhne"/>
              </a:rPr>
              <a:t>Threads are lightweight, independent paths of execution within a process.</a:t>
            </a:r>
          </a:p>
          <a:p>
            <a:pPr algn="l">
              <a:buFont typeface="Arial" panose="020B0604020202020204" pitchFamily="34" charset="0"/>
              <a:buChar char="•"/>
            </a:pPr>
            <a:r>
              <a:rPr lang="en-US" b="0" i="0">
                <a:solidFill>
                  <a:schemeClr val="tx1">
                    <a:lumMod val="75000"/>
                  </a:schemeClr>
                </a:solidFill>
                <a:effectLst/>
                <a:latin typeface="Söhne"/>
              </a:rPr>
              <a:t>Threads allow multiple tasks to run concurrently, achieving parallelism.</a:t>
            </a:r>
          </a:p>
          <a:p>
            <a:pPr algn="l">
              <a:buFont typeface="Arial" panose="020B0604020202020204" pitchFamily="34" charset="0"/>
              <a:buChar char="•"/>
            </a:pPr>
            <a:r>
              <a:rPr lang="en-US" b="0" i="0">
                <a:solidFill>
                  <a:schemeClr val="tx1">
                    <a:lumMod val="75000"/>
                  </a:schemeClr>
                </a:solidFill>
                <a:effectLst/>
                <a:latin typeface="Söhne"/>
              </a:rPr>
              <a:t>Threads can execute different code segments simultaneously, enhancing efficiency.</a:t>
            </a:r>
          </a:p>
        </p:txBody>
      </p:sp>
    </p:spTree>
    <p:extLst>
      <p:ext uri="{BB962C8B-B14F-4D97-AF65-F5344CB8AC3E}">
        <p14:creationId xmlns:p14="http://schemas.microsoft.com/office/powerpoint/2010/main" val="29955996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7A187-8124-1B71-FB56-0BA5D9180A48}"/>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2AD7B5C-7405-88A4-10DF-B5228C50EE7C}"/>
              </a:ext>
            </a:extLst>
          </p:cNvPr>
          <p:cNvSpPr>
            <a:spLocks noGrp="1"/>
          </p:cNvSpPr>
          <p:nvPr>
            <p:ph type="body" sz="half" idx="2"/>
          </p:nvPr>
        </p:nvSpPr>
        <p:spPr>
          <a:xfrm>
            <a:off x="469640" y="1639761"/>
            <a:ext cx="4572000" cy="4238525"/>
          </a:xfrm>
        </p:spPr>
        <p:txBody>
          <a:bodyPr>
            <a:normAutofit fontScale="92500" lnSpcReduction="20000"/>
          </a:bodyPr>
          <a:lstStyle/>
          <a:p>
            <a:r>
              <a:rPr lang="en-IN" sz="1900" b="1" i="0">
                <a:solidFill>
                  <a:schemeClr val="tx1">
                    <a:lumMod val="75000"/>
                  </a:schemeClr>
                </a:solidFill>
                <a:effectLst/>
                <a:latin typeface="Söhne"/>
              </a:rPr>
              <a:t>Thread Lifecycle:-</a:t>
            </a:r>
          </a:p>
          <a:p>
            <a:pPr algn="l">
              <a:buFont typeface="Arial" panose="020B0604020202020204" pitchFamily="34" charset="0"/>
              <a:buChar char="•"/>
            </a:pPr>
            <a:r>
              <a:rPr lang="en-US" sz="1900" b="0" i="0">
                <a:solidFill>
                  <a:schemeClr val="tx1">
                    <a:lumMod val="75000"/>
                  </a:schemeClr>
                </a:solidFill>
                <a:effectLst/>
                <a:latin typeface="Söhne"/>
              </a:rPr>
              <a:t>Threads in Java go through various states during their lifecycle.</a:t>
            </a:r>
          </a:p>
          <a:p>
            <a:pPr algn="l">
              <a:buFont typeface="Arial" panose="020B0604020202020204" pitchFamily="34" charset="0"/>
              <a:buChar char="•"/>
            </a:pPr>
            <a:r>
              <a:rPr lang="en-US" sz="1900" b="0" i="0">
                <a:solidFill>
                  <a:schemeClr val="tx1">
                    <a:lumMod val="75000"/>
                  </a:schemeClr>
                </a:solidFill>
                <a:effectLst/>
                <a:latin typeface="Söhne"/>
              </a:rPr>
              <a:t>Understanding these states is essential for effective thread management.</a:t>
            </a:r>
          </a:p>
          <a:p>
            <a:pPr algn="l">
              <a:buFont typeface="Arial" panose="020B0604020202020204" pitchFamily="34" charset="0"/>
              <a:buChar char="•"/>
            </a:pPr>
            <a:r>
              <a:rPr lang="en-US" sz="1900" b="0" i="0">
                <a:solidFill>
                  <a:schemeClr val="tx1">
                    <a:lumMod val="75000"/>
                  </a:schemeClr>
                </a:solidFill>
                <a:effectLst/>
                <a:latin typeface="Söhne"/>
              </a:rPr>
              <a:t>The thread lifecycle consists of several states, each with its significance.</a:t>
            </a:r>
          </a:p>
          <a:p>
            <a:r>
              <a:rPr lang="en-IN" sz="1900" b="1" i="0">
                <a:solidFill>
                  <a:schemeClr val="tx1">
                    <a:lumMod val="75000"/>
                  </a:schemeClr>
                </a:solidFill>
                <a:effectLst/>
                <a:latin typeface="Söhne"/>
              </a:rPr>
              <a:t>Thread States:-</a:t>
            </a:r>
          </a:p>
          <a:p>
            <a:pPr algn="l">
              <a:buFont typeface="Arial" panose="020B0604020202020204" pitchFamily="34" charset="0"/>
              <a:buChar char="•"/>
            </a:pPr>
            <a:r>
              <a:rPr lang="en-US" sz="1900" b="0" i="0">
                <a:solidFill>
                  <a:schemeClr val="tx1">
                    <a:lumMod val="75000"/>
                  </a:schemeClr>
                </a:solidFill>
                <a:effectLst/>
                <a:latin typeface="Söhne"/>
              </a:rPr>
              <a:t>Thread states represent different phases of a thread's execution.</a:t>
            </a:r>
          </a:p>
          <a:p>
            <a:pPr algn="l">
              <a:buFont typeface="Arial" panose="020B0604020202020204" pitchFamily="34" charset="0"/>
              <a:buChar char="•"/>
            </a:pPr>
            <a:r>
              <a:rPr lang="en-US" sz="1900" b="0" i="0">
                <a:solidFill>
                  <a:schemeClr val="tx1">
                    <a:lumMod val="75000"/>
                  </a:schemeClr>
                </a:solidFill>
                <a:effectLst/>
                <a:latin typeface="Söhne"/>
              </a:rPr>
              <a:t>Common thread states in Java include:</a:t>
            </a:r>
          </a:p>
          <a:p>
            <a:pPr marL="742950" lvl="1" indent="-285750" algn="l">
              <a:buFont typeface="Arial" panose="020B0604020202020204" pitchFamily="34" charset="0"/>
              <a:buChar char="•"/>
            </a:pPr>
            <a:r>
              <a:rPr lang="en-US" sz="1900" b="0" i="0">
                <a:solidFill>
                  <a:schemeClr val="tx1">
                    <a:lumMod val="75000"/>
                  </a:schemeClr>
                </a:solidFill>
                <a:effectLst/>
                <a:latin typeface="Söhne"/>
              </a:rPr>
              <a:t>New</a:t>
            </a:r>
          </a:p>
          <a:p>
            <a:pPr marL="742950" lvl="1" indent="-285750" algn="l">
              <a:buFont typeface="Arial" panose="020B0604020202020204" pitchFamily="34" charset="0"/>
              <a:buChar char="•"/>
            </a:pPr>
            <a:r>
              <a:rPr lang="en-US" sz="1900" b="0" i="0">
                <a:solidFill>
                  <a:schemeClr val="tx1">
                    <a:lumMod val="75000"/>
                  </a:schemeClr>
                </a:solidFill>
                <a:effectLst/>
                <a:latin typeface="Söhne"/>
              </a:rPr>
              <a:t>Runnable</a:t>
            </a:r>
          </a:p>
          <a:p>
            <a:pPr marL="742950" lvl="1" indent="-285750" algn="l">
              <a:buFont typeface="Arial" panose="020B0604020202020204" pitchFamily="34" charset="0"/>
              <a:buChar char="•"/>
            </a:pPr>
            <a:r>
              <a:rPr lang="en-US" sz="1900" b="0" i="0">
                <a:solidFill>
                  <a:schemeClr val="tx1">
                    <a:lumMod val="75000"/>
                  </a:schemeClr>
                </a:solidFill>
                <a:effectLst/>
                <a:latin typeface="Söhne"/>
              </a:rPr>
              <a:t>Blocked</a:t>
            </a:r>
          </a:p>
          <a:p>
            <a:pPr marL="742950" lvl="1" indent="-285750" algn="l">
              <a:buFont typeface="Arial" panose="020B0604020202020204" pitchFamily="34" charset="0"/>
              <a:buChar char="•"/>
            </a:pPr>
            <a:r>
              <a:rPr lang="en-US" sz="1900" b="0" i="0">
                <a:solidFill>
                  <a:schemeClr val="tx1">
                    <a:lumMod val="75000"/>
                  </a:schemeClr>
                </a:solidFill>
                <a:effectLst/>
                <a:latin typeface="Söhne"/>
              </a:rPr>
              <a:t>Waiting</a:t>
            </a:r>
          </a:p>
          <a:p>
            <a:pPr marL="742950" lvl="1" indent="-285750" algn="l">
              <a:buFont typeface="Arial" panose="020B0604020202020204" pitchFamily="34" charset="0"/>
              <a:buChar char="•"/>
            </a:pPr>
            <a:r>
              <a:rPr lang="en-US" sz="1900" b="0" i="0">
                <a:solidFill>
                  <a:schemeClr val="tx1">
                    <a:lumMod val="75000"/>
                  </a:schemeClr>
                </a:solidFill>
                <a:effectLst/>
                <a:latin typeface="Söhne"/>
              </a:rPr>
              <a:t>Timed Waiting</a:t>
            </a:r>
          </a:p>
          <a:p>
            <a:pPr marL="742950" lvl="1" indent="-285750" algn="l">
              <a:buFont typeface="Arial" panose="020B0604020202020204" pitchFamily="34" charset="0"/>
              <a:buChar char="•"/>
            </a:pPr>
            <a:r>
              <a:rPr lang="en-US" sz="1900" b="0" i="0">
                <a:solidFill>
                  <a:schemeClr val="tx1">
                    <a:lumMod val="75000"/>
                  </a:schemeClr>
                </a:solidFill>
                <a:effectLst/>
                <a:latin typeface="Söhne"/>
              </a:rPr>
              <a:t>Terminated</a:t>
            </a:r>
          </a:p>
          <a:p>
            <a:endParaRPr lang="en-IN"/>
          </a:p>
        </p:txBody>
      </p:sp>
      <p:sp>
        <p:nvSpPr>
          <p:cNvPr id="4" name="Picture Placeholder 3">
            <a:extLst>
              <a:ext uri="{FF2B5EF4-FFF2-40B4-BE49-F238E27FC236}">
                <a16:creationId xmlns:a16="http://schemas.microsoft.com/office/drawing/2014/main" id="{86CA5DC2-6905-AE4E-654C-CEA316AF758F}"/>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BA4DE3E9-38CB-F68C-E822-A96C37E3A45A}"/>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D5B41CD1-88E7-0569-97D2-47A60CD69DCA}"/>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DBA67B1B-8B66-D9F1-4B3E-05EAA1B44B8F}"/>
              </a:ext>
            </a:extLst>
          </p:cNvPr>
          <p:cNvSpPr>
            <a:spLocks noGrp="1"/>
          </p:cNvSpPr>
          <p:nvPr>
            <p:ph type="sldNum" sz="quarter" idx="12"/>
          </p:nvPr>
        </p:nvSpPr>
        <p:spPr/>
        <p:txBody>
          <a:bodyPr/>
          <a:lstStyle/>
          <a:p>
            <a:fld id="{58FB4751-880F-D840-AAA9-3A15815CC996}" type="slidenum">
              <a:rPr lang="en-US" smtClean="0"/>
              <a:t>61</a:t>
            </a:fld>
            <a:endParaRPr lang="en-US"/>
          </a:p>
        </p:txBody>
      </p:sp>
      <p:sp>
        <p:nvSpPr>
          <p:cNvPr id="9" name="TextBox 8">
            <a:extLst>
              <a:ext uri="{FF2B5EF4-FFF2-40B4-BE49-F238E27FC236}">
                <a16:creationId xmlns:a16="http://schemas.microsoft.com/office/drawing/2014/main" id="{AAD64E2A-1A07-52D6-A4AB-2D93C6EEF94C}"/>
              </a:ext>
            </a:extLst>
          </p:cNvPr>
          <p:cNvSpPr txBox="1"/>
          <p:nvPr/>
        </p:nvSpPr>
        <p:spPr>
          <a:xfrm>
            <a:off x="5041640" y="1827151"/>
            <a:ext cx="6655799" cy="3416320"/>
          </a:xfrm>
          <a:prstGeom prst="rect">
            <a:avLst/>
          </a:prstGeom>
          <a:noFill/>
        </p:spPr>
        <p:txBody>
          <a:bodyPr wrap="square">
            <a:spAutoFit/>
          </a:bodyPr>
          <a:lstStyle/>
          <a:p>
            <a:pPr algn="l"/>
            <a:r>
              <a:rPr lang="en-US" b="0" i="0">
                <a:solidFill>
                  <a:schemeClr val="tx1">
                    <a:lumMod val="75000"/>
                  </a:schemeClr>
                </a:solidFill>
                <a:effectLst/>
                <a:latin typeface="Söhne"/>
              </a:rPr>
              <a:t>The common thread states are:</a:t>
            </a:r>
          </a:p>
          <a:p>
            <a:pPr algn="l">
              <a:buFont typeface="Arial" panose="020B0604020202020204" pitchFamily="34" charset="0"/>
              <a:buChar char="•"/>
            </a:pPr>
            <a:r>
              <a:rPr lang="en-US" b="1" i="0">
                <a:solidFill>
                  <a:schemeClr val="tx1">
                    <a:lumMod val="75000"/>
                  </a:schemeClr>
                </a:solidFill>
                <a:effectLst/>
                <a:latin typeface="Söhne"/>
              </a:rPr>
              <a:t>New:</a:t>
            </a:r>
            <a:r>
              <a:rPr lang="en-US" b="0" i="0">
                <a:solidFill>
                  <a:schemeClr val="tx1">
                    <a:lumMod val="75000"/>
                  </a:schemeClr>
                </a:solidFill>
                <a:effectLst/>
                <a:latin typeface="Söhne"/>
              </a:rPr>
              <a:t> A thread that has been created but hasn't started yet.</a:t>
            </a:r>
          </a:p>
          <a:p>
            <a:pPr algn="l">
              <a:buFont typeface="Arial" panose="020B0604020202020204" pitchFamily="34" charset="0"/>
              <a:buChar char="•"/>
            </a:pPr>
            <a:r>
              <a:rPr lang="en-US" b="1" i="0">
                <a:solidFill>
                  <a:schemeClr val="tx1">
                    <a:lumMod val="75000"/>
                  </a:schemeClr>
                </a:solidFill>
                <a:effectLst/>
                <a:latin typeface="Söhne"/>
              </a:rPr>
              <a:t>Runnable:</a:t>
            </a:r>
            <a:r>
              <a:rPr lang="en-US" b="0" i="0">
                <a:solidFill>
                  <a:schemeClr val="tx1">
                    <a:lumMod val="75000"/>
                  </a:schemeClr>
                </a:solidFill>
                <a:effectLst/>
                <a:latin typeface="Söhne"/>
              </a:rPr>
              <a:t> A thread that's ready to run and may be executing or waiting for its turn.</a:t>
            </a:r>
          </a:p>
          <a:p>
            <a:pPr algn="l">
              <a:buFont typeface="Arial" panose="020B0604020202020204" pitchFamily="34" charset="0"/>
              <a:buChar char="•"/>
            </a:pPr>
            <a:r>
              <a:rPr lang="en-US" b="1" i="0">
                <a:solidFill>
                  <a:schemeClr val="tx1">
                    <a:lumMod val="75000"/>
                  </a:schemeClr>
                </a:solidFill>
                <a:effectLst/>
                <a:latin typeface="Söhne"/>
              </a:rPr>
              <a:t>Blocked:</a:t>
            </a:r>
            <a:r>
              <a:rPr lang="en-US" b="0" i="0">
                <a:solidFill>
                  <a:schemeClr val="tx1">
                    <a:lumMod val="75000"/>
                  </a:schemeClr>
                </a:solidFill>
                <a:effectLst/>
                <a:latin typeface="Söhne"/>
              </a:rPr>
              <a:t> A thread that's waiting for a monitor lock to enter a synchronized block/method.</a:t>
            </a:r>
          </a:p>
          <a:p>
            <a:pPr algn="l">
              <a:buFont typeface="Arial" panose="020B0604020202020204" pitchFamily="34" charset="0"/>
              <a:buChar char="•"/>
            </a:pPr>
            <a:r>
              <a:rPr lang="en-US" b="1" i="0">
                <a:solidFill>
                  <a:schemeClr val="tx1">
                    <a:lumMod val="75000"/>
                  </a:schemeClr>
                </a:solidFill>
                <a:effectLst/>
                <a:latin typeface="Söhne"/>
              </a:rPr>
              <a:t>Waiting:</a:t>
            </a:r>
            <a:r>
              <a:rPr lang="en-US" b="0" i="0">
                <a:solidFill>
                  <a:schemeClr val="tx1">
                    <a:lumMod val="75000"/>
                  </a:schemeClr>
                </a:solidFill>
                <a:effectLst/>
                <a:latin typeface="Söhne"/>
              </a:rPr>
              <a:t> A thread that's waiting indefinitely for another thread to perform a specific action.</a:t>
            </a:r>
          </a:p>
          <a:p>
            <a:pPr algn="l">
              <a:buFont typeface="Arial" panose="020B0604020202020204" pitchFamily="34" charset="0"/>
              <a:buChar char="•"/>
            </a:pPr>
            <a:r>
              <a:rPr lang="en-US" b="1" i="0">
                <a:solidFill>
                  <a:schemeClr val="tx1">
                    <a:lumMod val="75000"/>
                  </a:schemeClr>
                </a:solidFill>
                <a:effectLst/>
                <a:latin typeface="Söhne"/>
              </a:rPr>
              <a:t>Timed Waiting:</a:t>
            </a:r>
            <a:r>
              <a:rPr lang="en-US" b="0" i="0">
                <a:solidFill>
                  <a:schemeClr val="tx1">
                    <a:lumMod val="75000"/>
                  </a:schemeClr>
                </a:solidFill>
                <a:effectLst/>
                <a:latin typeface="Söhne"/>
              </a:rPr>
              <a:t> A thread that's waiting for a specific duration before resuming its execution.</a:t>
            </a:r>
          </a:p>
          <a:p>
            <a:pPr algn="l">
              <a:buFont typeface="Arial" panose="020B0604020202020204" pitchFamily="34" charset="0"/>
              <a:buChar char="•"/>
            </a:pPr>
            <a:r>
              <a:rPr lang="en-US" b="1" i="0">
                <a:solidFill>
                  <a:schemeClr val="tx1">
                    <a:lumMod val="75000"/>
                  </a:schemeClr>
                </a:solidFill>
                <a:effectLst/>
                <a:latin typeface="Söhne"/>
              </a:rPr>
              <a:t>Terminated:</a:t>
            </a:r>
            <a:r>
              <a:rPr lang="en-US" b="0" i="0">
                <a:solidFill>
                  <a:schemeClr val="tx1">
                    <a:lumMod val="75000"/>
                  </a:schemeClr>
                </a:solidFill>
                <a:effectLst/>
                <a:latin typeface="Söhne"/>
              </a:rPr>
              <a:t> A thread that has completed its execution and has either exited or been terminated.</a:t>
            </a:r>
          </a:p>
        </p:txBody>
      </p:sp>
    </p:spTree>
    <p:extLst>
      <p:ext uri="{BB962C8B-B14F-4D97-AF65-F5344CB8AC3E}">
        <p14:creationId xmlns:p14="http://schemas.microsoft.com/office/powerpoint/2010/main" val="5433414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EEC8-C375-0D6D-6E15-8D6D05A183E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6D1A0265-E179-D12D-647D-4EDCCE17CB16}"/>
              </a:ext>
            </a:extLst>
          </p:cNvPr>
          <p:cNvSpPr>
            <a:spLocks noGrp="1"/>
          </p:cNvSpPr>
          <p:nvPr>
            <p:ph type="body" sz="half" idx="2"/>
          </p:nvPr>
        </p:nvSpPr>
        <p:spPr/>
        <p:txBody>
          <a:bodyPr/>
          <a:lstStyle/>
          <a:p>
            <a:endParaRPr lang="en-IN"/>
          </a:p>
        </p:txBody>
      </p:sp>
      <p:sp>
        <p:nvSpPr>
          <p:cNvPr id="5" name="Date Placeholder 4">
            <a:extLst>
              <a:ext uri="{FF2B5EF4-FFF2-40B4-BE49-F238E27FC236}">
                <a16:creationId xmlns:a16="http://schemas.microsoft.com/office/drawing/2014/main" id="{B9E5D470-87CC-6BD9-D86D-525821C30005}"/>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58C485E7-7F88-15CC-4F2C-467F301A88AD}"/>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F3C7F203-D7F1-10AB-37E8-2F2AF98E8DC1}"/>
              </a:ext>
            </a:extLst>
          </p:cNvPr>
          <p:cNvSpPr>
            <a:spLocks noGrp="1"/>
          </p:cNvSpPr>
          <p:nvPr>
            <p:ph type="sldNum" sz="quarter" idx="12"/>
          </p:nvPr>
        </p:nvSpPr>
        <p:spPr/>
        <p:txBody>
          <a:bodyPr/>
          <a:lstStyle/>
          <a:p>
            <a:fld id="{58FB4751-880F-D840-AAA9-3A15815CC996}" type="slidenum">
              <a:rPr lang="en-US" smtClean="0"/>
              <a:t>62</a:t>
            </a:fld>
            <a:endParaRPr lang="en-US"/>
          </a:p>
        </p:txBody>
      </p:sp>
      <p:pic>
        <p:nvPicPr>
          <p:cNvPr id="3074" name="Picture 2" descr="Thread Life Cycle in Java | States &amp; Methods Of Thread Life Cycle in Java">
            <a:extLst>
              <a:ext uri="{FF2B5EF4-FFF2-40B4-BE49-F238E27FC236}">
                <a16:creationId xmlns:a16="http://schemas.microsoft.com/office/drawing/2014/main" id="{0FC5855A-EA5B-B12C-BA5F-8DD70F308B2A}"/>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1943" r="3046" b="4765"/>
          <a:stretch/>
        </p:blipFill>
        <p:spPr bwMode="auto">
          <a:xfrm>
            <a:off x="3237724" y="1353093"/>
            <a:ext cx="6008913" cy="4665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733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6F591-590D-E12E-0951-269270E67F5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D7C7B35-90AB-4C0C-4A22-D2DDF47EB370}"/>
              </a:ext>
            </a:extLst>
          </p:cNvPr>
          <p:cNvSpPr>
            <a:spLocks noGrp="1"/>
          </p:cNvSpPr>
          <p:nvPr>
            <p:ph type="body" sz="half" idx="2"/>
          </p:nvPr>
        </p:nvSpPr>
        <p:spPr>
          <a:xfrm>
            <a:off x="576072" y="1947671"/>
            <a:ext cx="5087610" cy="4070729"/>
          </a:xfrm>
        </p:spPr>
        <p:txBody>
          <a:bodyPr>
            <a:normAutofit fontScale="92500" lnSpcReduction="20000"/>
          </a:bodyPr>
          <a:lstStyle/>
          <a:p>
            <a:r>
              <a:rPr lang="en-IN" sz="1900" b="0">
                <a:solidFill>
                  <a:schemeClr val="tx1">
                    <a:lumMod val="75000"/>
                  </a:schemeClr>
                </a:solidFill>
                <a:effectLst/>
                <a:latin typeface="Consolas" panose="020B0609020204030204" pitchFamily="49" charset="0"/>
              </a:rPr>
              <a:t>package threads;</a:t>
            </a:r>
          </a:p>
          <a:p>
            <a:r>
              <a:rPr lang="en-IN" sz="1900" b="0">
                <a:solidFill>
                  <a:schemeClr val="tx1">
                    <a:lumMod val="75000"/>
                  </a:schemeClr>
                </a:solidFill>
                <a:effectLst/>
                <a:latin typeface="Consolas" panose="020B0609020204030204" pitchFamily="49" charset="0"/>
              </a:rPr>
              <a:t>import java.io.*;</a:t>
            </a:r>
          </a:p>
          <a:p>
            <a:r>
              <a:rPr lang="en-IN" sz="1900" b="0">
                <a:solidFill>
                  <a:schemeClr val="tx1">
                    <a:lumMod val="75000"/>
                  </a:schemeClr>
                </a:solidFill>
                <a:effectLst/>
                <a:latin typeface="Consolas" panose="020B0609020204030204" pitchFamily="49" charset="0"/>
              </a:rPr>
              <a:t>public class </a:t>
            </a:r>
            <a:r>
              <a:rPr lang="en-IN" sz="1900" b="0" err="1">
                <a:solidFill>
                  <a:schemeClr val="tx1">
                    <a:lumMod val="75000"/>
                  </a:schemeClr>
                </a:solidFill>
                <a:effectLst/>
                <a:latin typeface="Consolas" panose="020B0609020204030204" pitchFamily="49" charset="0"/>
              </a:rPr>
              <a:t>ThreadCreation</a:t>
            </a:r>
            <a:r>
              <a:rPr lang="en-IN" sz="1900" b="0">
                <a:solidFill>
                  <a:schemeClr val="tx1">
                    <a:lumMod val="75000"/>
                  </a:schemeClr>
                </a:solidFill>
                <a:effectLst/>
                <a:latin typeface="Consolas" panose="020B0609020204030204" pitchFamily="49" charset="0"/>
              </a:rPr>
              <a:t> extends Thread {</a:t>
            </a:r>
          </a:p>
          <a:p>
            <a:r>
              <a:rPr lang="en-IN" sz="1900" b="0">
                <a:solidFill>
                  <a:schemeClr val="tx1">
                    <a:lumMod val="75000"/>
                  </a:schemeClr>
                </a:solidFill>
                <a:effectLst/>
                <a:latin typeface="Consolas" panose="020B0609020204030204" pitchFamily="49" charset="0"/>
              </a:rPr>
              <a:t>public void run() {</a:t>
            </a:r>
          </a:p>
          <a:p>
            <a:r>
              <a:rPr lang="en-IN" sz="1900" b="0">
                <a:solidFill>
                  <a:schemeClr val="tx1">
                    <a:lumMod val="75000"/>
                  </a:schemeClr>
                </a:solidFill>
                <a:effectLst/>
                <a:latin typeface="Consolas" panose="020B0609020204030204" pitchFamily="49" charset="0"/>
              </a:rPr>
              <a:t>    </a:t>
            </a:r>
            <a:r>
              <a:rPr lang="en-IN" sz="1900" b="0" err="1">
                <a:solidFill>
                  <a:schemeClr val="tx1">
                    <a:lumMod val="75000"/>
                  </a:schemeClr>
                </a:solidFill>
                <a:effectLst/>
                <a:latin typeface="Consolas" panose="020B0609020204030204" pitchFamily="49" charset="0"/>
              </a:rPr>
              <a:t>System.out.println</a:t>
            </a:r>
            <a:r>
              <a:rPr lang="en-IN" sz="1900" b="0">
                <a:solidFill>
                  <a:schemeClr val="tx1">
                    <a:lumMod val="75000"/>
                  </a:schemeClr>
                </a:solidFill>
                <a:effectLst/>
                <a:latin typeface="Consolas" panose="020B0609020204030204" pitchFamily="49" charset="0"/>
              </a:rPr>
              <a:t>("multi threading example");</a:t>
            </a:r>
          </a:p>
          <a:p>
            <a:r>
              <a:rPr lang="en-IN" sz="1900" b="0">
                <a:solidFill>
                  <a:schemeClr val="tx1">
                    <a:lumMod val="75000"/>
                  </a:schemeClr>
                </a:solidFill>
                <a:effectLst/>
                <a:latin typeface="Consolas" panose="020B0609020204030204" pitchFamily="49" charset="0"/>
              </a:rPr>
              <a:t>    </a:t>
            </a:r>
          </a:p>
          <a:p>
            <a:r>
              <a:rPr lang="en-IN" sz="1900" b="0">
                <a:solidFill>
                  <a:schemeClr val="tx1">
                    <a:lumMod val="75000"/>
                  </a:schemeClr>
                </a:solidFill>
                <a:effectLst/>
                <a:latin typeface="Consolas" panose="020B0609020204030204" pitchFamily="49" charset="0"/>
              </a:rPr>
              <a:t>}</a:t>
            </a:r>
          </a:p>
          <a:p>
            <a:r>
              <a:rPr lang="en-IN" sz="1900" b="0">
                <a:solidFill>
                  <a:schemeClr val="tx1">
                    <a:lumMod val="75000"/>
                  </a:schemeClr>
                </a:solidFill>
                <a:effectLst/>
                <a:latin typeface="Consolas" panose="020B0609020204030204" pitchFamily="49" charset="0"/>
              </a:rPr>
              <a:t>    public static void main(String[] </a:t>
            </a:r>
            <a:r>
              <a:rPr lang="en-IN" sz="1900" b="0" err="1">
                <a:solidFill>
                  <a:schemeClr val="tx1">
                    <a:lumMod val="75000"/>
                  </a:schemeClr>
                </a:solidFill>
                <a:effectLst/>
                <a:latin typeface="Consolas" panose="020B0609020204030204" pitchFamily="49" charset="0"/>
              </a:rPr>
              <a:t>args</a:t>
            </a:r>
            <a:r>
              <a:rPr lang="en-IN" sz="1900" b="0">
                <a:solidFill>
                  <a:schemeClr val="tx1">
                    <a:lumMod val="75000"/>
                  </a:schemeClr>
                </a:solidFill>
                <a:effectLst/>
                <a:latin typeface="Consolas" panose="020B0609020204030204" pitchFamily="49" charset="0"/>
              </a:rPr>
              <a:t>) {</a:t>
            </a:r>
          </a:p>
          <a:p>
            <a:r>
              <a:rPr lang="en-IN" sz="1900" b="0">
                <a:solidFill>
                  <a:schemeClr val="tx1">
                    <a:lumMod val="75000"/>
                  </a:schemeClr>
                </a:solidFill>
                <a:effectLst/>
                <a:latin typeface="Consolas" panose="020B0609020204030204" pitchFamily="49" charset="0"/>
              </a:rPr>
              <a:t>        </a:t>
            </a:r>
            <a:r>
              <a:rPr lang="en-IN" sz="1900" b="0" err="1">
                <a:solidFill>
                  <a:schemeClr val="tx1">
                    <a:lumMod val="75000"/>
                  </a:schemeClr>
                </a:solidFill>
                <a:effectLst/>
                <a:latin typeface="Consolas" panose="020B0609020204030204" pitchFamily="49" charset="0"/>
              </a:rPr>
              <a:t>ThreadCreation</a:t>
            </a:r>
            <a:r>
              <a:rPr lang="en-IN" sz="1900" b="0">
                <a:solidFill>
                  <a:schemeClr val="tx1">
                    <a:lumMod val="75000"/>
                  </a:schemeClr>
                </a:solidFill>
                <a:effectLst/>
                <a:latin typeface="Consolas" panose="020B0609020204030204" pitchFamily="49" charset="0"/>
              </a:rPr>
              <a:t> </a:t>
            </a:r>
            <a:r>
              <a:rPr lang="en-IN" sz="1900" b="0" err="1">
                <a:solidFill>
                  <a:schemeClr val="tx1">
                    <a:lumMod val="75000"/>
                  </a:schemeClr>
                </a:solidFill>
                <a:effectLst/>
                <a:latin typeface="Consolas" panose="020B0609020204030204" pitchFamily="49" charset="0"/>
              </a:rPr>
              <a:t>tc</a:t>
            </a:r>
            <a:r>
              <a:rPr lang="en-IN" sz="1900" b="0">
                <a:solidFill>
                  <a:schemeClr val="tx1">
                    <a:lumMod val="75000"/>
                  </a:schemeClr>
                </a:solidFill>
                <a:effectLst/>
                <a:latin typeface="Consolas" panose="020B0609020204030204" pitchFamily="49" charset="0"/>
              </a:rPr>
              <a:t>=new </a:t>
            </a:r>
            <a:r>
              <a:rPr lang="en-IN" sz="1900" b="0" err="1">
                <a:solidFill>
                  <a:schemeClr val="tx1">
                    <a:lumMod val="75000"/>
                  </a:schemeClr>
                </a:solidFill>
                <a:effectLst/>
                <a:latin typeface="Consolas" panose="020B0609020204030204" pitchFamily="49" charset="0"/>
              </a:rPr>
              <a:t>ThreadCreation</a:t>
            </a:r>
            <a:r>
              <a:rPr lang="en-IN" sz="1900" b="0">
                <a:solidFill>
                  <a:schemeClr val="tx1">
                    <a:lumMod val="75000"/>
                  </a:schemeClr>
                </a:solidFill>
                <a:effectLst/>
                <a:latin typeface="Consolas" panose="020B0609020204030204" pitchFamily="49" charset="0"/>
              </a:rPr>
              <a:t>();</a:t>
            </a:r>
          </a:p>
          <a:p>
            <a:r>
              <a:rPr lang="en-IN" sz="1900" b="0">
                <a:solidFill>
                  <a:schemeClr val="tx1">
                    <a:lumMod val="75000"/>
                  </a:schemeClr>
                </a:solidFill>
                <a:effectLst/>
                <a:latin typeface="Consolas" panose="020B0609020204030204" pitchFamily="49" charset="0"/>
              </a:rPr>
              <a:t>        </a:t>
            </a:r>
            <a:r>
              <a:rPr lang="en-IN" sz="1900" b="0" err="1">
                <a:solidFill>
                  <a:schemeClr val="tx1">
                    <a:lumMod val="75000"/>
                  </a:schemeClr>
                </a:solidFill>
                <a:effectLst/>
                <a:latin typeface="Consolas" panose="020B0609020204030204" pitchFamily="49" charset="0"/>
              </a:rPr>
              <a:t>tc.start</a:t>
            </a:r>
            <a:r>
              <a:rPr lang="en-IN" sz="1900" b="0">
                <a:solidFill>
                  <a:schemeClr val="tx1">
                    <a:lumMod val="75000"/>
                  </a:schemeClr>
                </a:solidFill>
                <a:effectLst/>
                <a:latin typeface="Consolas" panose="020B0609020204030204" pitchFamily="49" charset="0"/>
              </a:rPr>
              <a:t>();</a:t>
            </a:r>
          </a:p>
          <a:p>
            <a:r>
              <a:rPr lang="en-IN" sz="1900" b="0">
                <a:solidFill>
                  <a:schemeClr val="tx1">
                    <a:lumMod val="75000"/>
                  </a:schemeClr>
                </a:solidFill>
                <a:effectLst/>
                <a:latin typeface="Consolas" panose="020B0609020204030204" pitchFamily="49" charset="0"/>
              </a:rPr>
              <a:t>    }</a:t>
            </a:r>
          </a:p>
          <a:p>
            <a:br>
              <a:rPr lang="en-IN" sz="1900" b="0">
                <a:solidFill>
                  <a:schemeClr val="tx1">
                    <a:lumMod val="75000"/>
                  </a:schemeClr>
                </a:solidFill>
                <a:effectLst/>
                <a:latin typeface="Consolas" panose="020B0609020204030204" pitchFamily="49" charset="0"/>
              </a:rPr>
            </a:br>
            <a:r>
              <a:rPr lang="en-IN" sz="1900" b="0">
                <a:solidFill>
                  <a:schemeClr val="tx1">
                    <a:lumMod val="75000"/>
                  </a:schemeClr>
                </a:solidFill>
                <a:effectLst/>
                <a:latin typeface="Consolas" panose="020B0609020204030204" pitchFamily="49" charset="0"/>
              </a:rPr>
              <a:t>}</a:t>
            </a:r>
          </a:p>
          <a:p>
            <a:endParaRPr lang="en-IN"/>
          </a:p>
        </p:txBody>
      </p:sp>
      <p:sp>
        <p:nvSpPr>
          <p:cNvPr id="4" name="Picture Placeholder 3">
            <a:extLst>
              <a:ext uri="{FF2B5EF4-FFF2-40B4-BE49-F238E27FC236}">
                <a16:creationId xmlns:a16="http://schemas.microsoft.com/office/drawing/2014/main" id="{8924CD07-4BAF-0B3E-580C-39CA306B46D0}"/>
              </a:ext>
            </a:extLst>
          </p:cNvPr>
          <p:cNvSpPr>
            <a:spLocks noGrp="1"/>
          </p:cNvSpPr>
          <p:nvPr>
            <p:ph type="pic" idx="1"/>
          </p:nvPr>
        </p:nvSpPr>
        <p:spPr>
          <a:xfrm>
            <a:off x="7436498" y="0"/>
            <a:ext cx="4755502" cy="6018401"/>
          </a:xfrm>
        </p:spPr>
        <p:txBody>
          <a:bodyPr/>
          <a:lstStyle/>
          <a:p>
            <a:r>
              <a:rPr lang="en-US" sz="4000">
                <a:latin typeface="+mj-lt"/>
              </a:rPr>
              <a:t>Thread Creation:-</a:t>
            </a:r>
            <a:endParaRPr lang="en-IN" sz="4000">
              <a:latin typeface="+mj-lt"/>
            </a:endParaRPr>
          </a:p>
        </p:txBody>
      </p:sp>
      <p:sp>
        <p:nvSpPr>
          <p:cNvPr id="5" name="Date Placeholder 4">
            <a:extLst>
              <a:ext uri="{FF2B5EF4-FFF2-40B4-BE49-F238E27FC236}">
                <a16:creationId xmlns:a16="http://schemas.microsoft.com/office/drawing/2014/main" id="{952A4688-E419-7CAA-AE08-F8148B721CF5}"/>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EB5FB5A2-E8B0-A4CE-B400-E4D0D72D00BC}"/>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AF9D197C-D42A-21F2-65B1-D4DF32292FE0}"/>
              </a:ext>
            </a:extLst>
          </p:cNvPr>
          <p:cNvSpPr>
            <a:spLocks noGrp="1"/>
          </p:cNvSpPr>
          <p:nvPr>
            <p:ph type="sldNum" sz="quarter" idx="12"/>
          </p:nvPr>
        </p:nvSpPr>
        <p:spPr/>
        <p:txBody>
          <a:bodyPr/>
          <a:lstStyle/>
          <a:p>
            <a:fld id="{58FB4751-880F-D840-AAA9-3A15815CC996}" type="slidenum">
              <a:rPr lang="en-US" smtClean="0"/>
              <a:t>63</a:t>
            </a:fld>
            <a:endParaRPr lang="en-US"/>
          </a:p>
        </p:txBody>
      </p:sp>
    </p:spTree>
    <p:extLst>
      <p:ext uri="{BB962C8B-B14F-4D97-AF65-F5344CB8AC3E}">
        <p14:creationId xmlns:p14="http://schemas.microsoft.com/office/powerpoint/2010/main" val="42474465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D7AA9-4314-4421-31D4-38CDAF36E21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61454EB7-2B6D-704E-C253-704520E63612}"/>
              </a:ext>
            </a:extLst>
          </p:cNvPr>
          <p:cNvSpPr>
            <a:spLocks noGrp="1"/>
          </p:cNvSpPr>
          <p:nvPr>
            <p:ph type="body" sz="half" idx="2"/>
          </p:nvPr>
        </p:nvSpPr>
        <p:spPr>
          <a:xfrm>
            <a:off x="0" y="9330"/>
            <a:ext cx="10451592" cy="17298956"/>
          </a:xfrm>
        </p:spPr>
        <p:txBody>
          <a:bodyPr>
            <a:normAutofit/>
          </a:bodyPr>
          <a:lstStyle/>
          <a:p>
            <a:r>
              <a:rPr lang="en-US" sz="1600">
                <a:solidFill>
                  <a:schemeClr val="bg2">
                    <a:lumMod val="25000"/>
                  </a:schemeClr>
                </a:solidFill>
                <a:latin typeface="Söhne"/>
              </a:rPr>
              <a:t>public class </a:t>
            </a:r>
            <a:r>
              <a:rPr lang="en-US" sz="1600" err="1">
                <a:solidFill>
                  <a:schemeClr val="bg2">
                    <a:lumMod val="25000"/>
                  </a:schemeClr>
                </a:solidFill>
                <a:latin typeface="Söhne"/>
              </a:rPr>
              <a:t>ThreadStatesExample</a:t>
            </a:r>
            <a:r>
              <a:rPr lang="en-US" sz="1600">
                <a:solidFill>
                  <a:schemeClr val="bg2">
                    <a:lumMod val="25000"/>
                  </a:schemeClr>
                </a:solidFill>
                <a:latin typeface="Söhne"/>
              </a:rPr>
              <a:t> {</a:t>
            </a:r>
          </a:p>
          <a:p>
            <a:endParaRPr lang="en-US" sz="1600">
              <a:solidFill>
                <a:schemeClr val="bg2">
                  <a:lumMod val="25000"/>
                </a:schemeClr>
              </a:solidFill>
              <a:latin typeface="Söhne"/>
            </a:endParaRPr>
          </a:p>
          <a:p>
            <a:r>
              <a:rPr lang="en-US" sz="1600">
                <a:solidFill>
                  <a:schemeClr val="bg2">
                    <a:lumMod val="25000"/>
                  </a:schemeClr>
                </a:solidFill>
                <a:latin typeface="Söhne"/>
              </a:rPr>
              <a:t>    public static void main(String[] </a:t>
            </a:r>
            <a:r>
              <a:rPr lang="en-US" sz="1600" err="1">
                <a:solidFill>
                  <a:schemeClr val="bg2">
                    <a:lumMod val="25000"/>
                  </a:schemeClr>
                </a:solidFill>
                <a:latin typeface="Söhne"/>
              </a:rPr>
              <a:t>args</a:t>
            </a:r>
            <a:r>
              <a:rPr lang="en-US" sz="1600">
                <a:solidFill>
                  <a:schemeClr val="bg2">
                    <a:lumMod val="25000"/>
                  </a:schemeClr>
                </a:solidFill>
                <a:latin typeface="Söhne"/>
              </a:rPr>
              <a:t>) {</a:t>
            </a:r>
          </a:p>
          <a:p>
            <a:r>
              <a:rPr lang="en-US" sz="1600">
                <a:solidFill>
                  <a:schemeClr val="bg2">
                    <a:lumMod val="25000"/>
                  </a:schemeClr>
                </a:solidFill>
                <a:latin typeface="Söhne"/>
              </a:rPr>
              <a:t>        // Create a thread in the "New" state</a:t>
            </a:r>
          </a:p>
          <a:p>
            <a:r>
              <a:rPr lang="en-US" sz="1600">
                <a:solidFill>
                  <a:schemeClr val="bg2">
                    <a:lumMod val="25000"/>
                  </a:schemeClr>
                </a:solidFill>
                <a:latin typeface="Söhne"/>
              </a:rPr>
              <a:t>        Thread </a:t>
            </a:r>
            <a:r>
              <a:rPr lang="en-US" sz="1600" err="1">
                <a:solidFill>
                  <a:schemeClr val="bg2">
                    <a:lumMod val="25000"/>
                  </a:schemeClr>
                </a:solidFill>
                <a:latin typeface="Söhne"/>
              </a:rPr>
              <a:t>newThread</a:t>
            </a:r>
            <a:r>
              <a:rPr lang="en-US" sz="1600">
                <a:solidFill>
                  <a:schemeClr val="bg2">
                    <a:lumMod val="25000"/>
                  </a:schemeClr>
                </a:solidFill>
                <a:latin typeface="Söhne"/>
              </a:rPr>
              <a:t> = new Thread(() -&gt; {</a:t>
            </a:r>
          </a:p>
          <a:p>
            <a:r>
              <a:rPr lang="en-US" sz="1600">
                <a:solidFill>
                  <a:schemeClr val="bg2">
                    <a:lumMod val="25000"/>
                  </a:schemeClr>
                </a:solidFill>
                <a:latin typeface="Söhne"/>
              </a:rPr>
              <a:t>            // This is the thread's task</a:t>
            </a:r>
          </a:p>
          <a:p>
            <a:r>
              <a:rPr lang="en-US" sz="1600">
                <a:solidFill>
                  <a:schemeClr val="bg2">
                    <a:lumMod val="25000"/>
                  </a:schemeClr>
                </a:solidFill>
                <a:latin typeface="Söhne"/>
              </a:rPr>
              <a:t>            </a:t>
            </a:r>
            <a:r>
              <a:rPr lang="en-US" sz="1600" err="1">
                <a:solidFill>
                  <a:schemeClr val="bg2">
                    <a:lumMod val="25000"/>
                  </a:schemeClr>
                </a:solidFill>
                <a:latin typeface="Söhne"/>
              </a:rPr>
              <a:t>System.out.println</a:t>
            </a:r>
            <a:r>
              <a:rPr lang="en-US" sz="1600">
                <a:solidFill>
                  <a:schemeClr val="bg2">
                    <a:lumMod val="25000"/>
                  </a:schemeClr>
                </a:solidFill>
                <a:latin typeface="Söhne"/>
              </a:rPr>
              <a:t>("New Thread is running!");</a:t>
            </a:r>
          </a:p>
          <a:p>
            <a:r>
              <a:rPr lang="en-US" sz="1600">
                <a:solidFill>
                  <a:schemeClr val="bg2">
                    <a:lumMod val="25000"/>
                  </a:schemeClr>
                </a:solidFill>
                <a:latin typeface="Söhne"/>
              </a:rPr>
              <a:t>        });</a:t>
            </a:r>
          </a:p>
          <a:p>
            <a:endParaRPr lang="en-US" sz="1600">
              <a:solidFill>
                <a:schemeClr val="bg2">
                  <a:lumMod val="25000"/>
                </a:schemeClr>
              </a:solidFill>
              <a:latin typeface="Söhne"/>
            </a:endParaRPr>
          </a:p>
          <a:p>
            <a:r>
              <a:rPr lang="en-US" sz="1600">
                <a:solidFill>
                  <a:schemeClr val="bg2">
                    <a:lumMod val="25000"/>
                  </a:schemeClr>
                </a:solidFill>
                <a:latin typeface="Söhne"/>
              </a:rPr>
              <a:t>        // Start the thread to transition it to the "Runnable" state</a:t>
            </a:r>
          </a:p>
          <a:p>
            <a:r>
              <a:rPr lang="en-US" sz="1600">
                <a:solidFill>
                  <a:schemeClr val="bg2">
                    <a:lumMod val="25000"/>
                  </a:schemeClr>
                </a:solidFill>
                <a:latin typeface="Söhne"/>
              </a:rPr>
              <a:t>        </a:t>
            </a:r>
            <a:r>
              <a:rPr lang="en-US" sz="1600" err="1">
                <a:solidFill>
                  <a:schemeClr val="bg2">
                    <a:lumMod val="25000"/>
                  </a:schemeClr>
                </a:solidFill>
                <a:latin typeface="Söhne"/>
              </a:rPr>
              <a:t>newThread.start</a:t>
            </a:r>
            <a:r>
              <a:rPr lang="en-US" sz="1600">
                <a:solidFill>
                  <a:schemeClr val="bg2">
                    <a:lumMod val="25000"/>
                  </a:schemeClr>
                </a:solidFill>
                <a:latin typeface="Söhne"/>
              </a:rPr>
              <a:t>();</a:t>
            </a:r>
          </a:p>
          <a:p>
            <a:endParaRPr lang="en-US" sz="1600">
              <a:solidFill>
                <a:schemeClr val="bg2">
                  <a:lumMod val="25000"/>
                </a:schemeClr>
              </a:solidFill>
              <a:latin typeface="Söhne"/>
            </a:endParaRPr>
          </a:p>
          <a:p>
            <a:r>
              <a:rPr lang="en-US" sz="1600">
                <a:solidFill>
                  <a:schemeClr val="bg2">
                    <a:lumMod val="25000"/>
                  </a:schemeClr>
                </a:solidFill>
                <a:latin typeface="Söhne"/>
              </a:rPr>
              <a:t>        // Create a thread in the "Runnable" state</a:t>
            </a:r>
          </a:p>
          <a:p>
            <a:r>
              <a:rPr lang="en-US" sz="1600">
                <a:solidFill>
                  <a:schemeClr val="bg2">
                    <a:lumMod val="25000"/>
                  </a:schemeClr>
                </a:solidFill>
                <a:latin typeface="Söhne"/>
              </a:rPr>
              <a:t>        Thread </a:t>
            </a:r>
            <a:r>
              <a:rPr lang="en-US" sz="1600" err="1">
                <a:solidFill>
                  <a:schemeClr val="bg2">
                    <a:lumMod val="25000"/>
                  </a:schemeClr>
                </a:solidFill>
                <a:latin typeface="Söhne"/>
              </a:rPr>
              <a:t>runnableThread</a:t>
            </a:r>
            <a:r>
              <a:rPr lang="en-US" sz="1600">
                <a:solidFill>
                  <a:schemeClr val="bg2">
                    <a:lumMod val="25000"/>
                  </a:schemeClr>
                </a:solidFill>
                <a:latin typeface="Söhne"/>
              </a:rPr>
              <a:t> = new Thread(() -&gt; {</a:t>
            </a:r>
          </a:p>
          <a:p>
            <a:r>
              <a:rPr lang="en-US" sz="1600">
                <a:solidFill>
                  <a:schemeClr val="bg2">
                    <a:lumMod val="25000"/>
                  </a:schemeClr>
                </a:solidFill>
                <a:latin typeface="Söhne"/>
              </a:rPr>
              <a:t>            // This is the thread's task</a:t>
            </a:r>
          </a:p>
          <a:p>
            <a:r>
              <a:rPr lang="en-US" sz="1600">
                <a:solidFill>
                  <a:schemeClr val="bg2">
                    <a:lumMod val="25000"/>
                  </a:schemeClr>
                </a:solidFill>
                <a:latin typeface="Söhne"/>
              </a:rPr>
              <a:t>            </a:t>
            </a:r>
            <a:r>
              <a:rPr lang="en-US" sz="1600" err="1">
                <a:solidFill>
                  <a:schemeClr val="bg2">
                    <a:lumMod val="25000"/>
                  </a:schemeClr>
                </a:solidFill>
                <a:latin typeface="Söhne"/>
              </a:rPr>
              <a:t>System.out.println</a:t>
            </a:r>
            <a:r>
              <a:rPr lang="en-US" sz="1600">
                <a:solidFill>
                  <a:schemeClr val="bg2">
                    <a:lumMod val="25000"/>
                  </a:schemeClr>
                </a:solidFill>
                <a:latin typeface="Söhne"/>
              </a:rPr>
              <a:t>("Runnable Thread is running!");</a:t>
            </a:r>
          </a:p>
          <a:p>
            <a:r>
              <a:rPr lang="en-US" sz="1600">
                <a:solidFill>
                  <a:schemeClr val="bg2">
                    <a:lumMod val="25000"/>
                  </a:schemeClr>
                </a:solidFill>
                <a:latin typeface="Söhne"/>
              </a:rPr>
              <a:t>        });</a:t>
            </a:r>
          </a:p>
          <a:p>
            <a:endParaRPr lang="en-US" sz="1600">
              <a:solidFill>
                <a:schemeClr val="bg2">
                  <a:lumMod val="25000"/>
                </a:schemeClr>
              </a:solidFill>
              <a:latin typeface="Söhne"/>
            </a:endParaRPr>
          </a:p>
          <a:p>
            <a:r>
              <a:rPr lang="en-US" sz="1600">
                <a:solidFill>
                  <a:schemeClr val="bg2">
                    <a:lumMod val="25000"/>
                  </a:schemeClr>
                </a:solidFill>
                <a:latin typeface="Söhne"/>
              </a:rPr>
              <a:t>        // Start the </a:t>
            </a:r>
            <a:r>
              <a:rPr lang="en-US" sz="1600" err="1">
                <a:solidFill>
                  <a:schemeClr val="bg2">
                    <a:lumMod val="25000"/>
                  </a:schemeClr>
                </a:solidFill>
                <a:latin typeface="Söhne"/>
              </a:rPr>
              <a:t>runnableThread</a:t>
            </a:r>
            <a:r>
              <a:rPr lang="en-US" sz="1600">
                <a:solidFill>
                  <a:schemeClr val="bg2">
                    <a:lumMod val="25000"/>
                  </a:schemeClr>
                </a:solidFill>
                <a:latin typeface="Söhne"/>
              </a:rPr>
              <a:t> to keep it in the "Runnable" state</a:t>
            </a:r>
          </a:p>
          <a:p>
            <a:r>
              <a:rPr lang="en-US" sz="1600">
                <a:solidFill>
                  <a:schemeClr val="bg2">
                    <a:lumMod val="25000"/>
                  </a:schemeClr>
                </a:solidFill>
                <a:latin typeface="Söhne"/>
              </a:rPr>
              <a:t>        </a:t>
            </a:r>
            <a:r>
              <a:rPr lang="en-US" sz="1600" err="1">
                <a:solidFill>
                  <a:schemeClr val="bg2">
                    <a:lumMod val="25000"/>
                  </a:schemeClr>
                </a:solidFill>
                <a:latin typeface="Söhne"/>
              </a:rPr>
              <a:t>runnableThread.start</a:t>
            </a:r>
            <a:r>
              <a:rPr lang="en-US" sz="1600">
                <a:solidFill>
                  <a:schemeClr val="bg2">
                    <a:lumMod val="25000"/>
                  </a:schemeClr>
                </a:solidFill>
                <a:latin typeface="Söhne"/>
              </a:rPr>
              <a:t>();</a:t>
            </a:r>
          </a:p>
          <a:p>
            <a:endParaRPr lang="en-US" sz="1600">
              <a:solidFill>
                <a:schemeClr val="bg2">
                  <a:lumMod val="25000"/>
                </a:schemeClr>
              </a:solidFill>
              <a:latin typeface="Söhne"/>
            </a:endParaRPr>
          </a:p>
          <a:p>
            <a:r>
              <a:rPr lang="en-US" sz="1600">
                <a:solidFill>
                  <a:schemeClr val="bg2">
                    <a:lumMod val="25000"/>
                  </a:schemeClr>
                </a:solidFill>
                <a:latin typeface="Söhne"/>
              </a:rPr>
              <a:t>        // Create a thread in the "Blocked" state</a:t>
            </a:r>
          </a:p>
          <a:p>
            <a:r>
              <a:rPr lang="en-US" sz="1600">
                <a:solidFill>
                  <a:schemeClr val="bg2">
                    <a:lumMod val="25000"/>
                  </a:schemeClr>
                </a:solidFill>
                <a:latin typeface="Söhne"/>
              </a:rPr>
              <a:t>        Thread </a:t>
            </a:r>
            <a:r>
              <a:rPr lang="en-US" sz="1600" err="1">
                <a:solidFill>
                  <a:schemeClr val="bg2">
                    <a:lumMod val="25000"/>
                  </a:schemeClr>
                </a:solidFill>
                <a:latin typeface="Söhne"/>
              </a:rPr>
              <a:t>blockedThread</a:t>
            </a:r>
            <a:r>
              <a:rPr lang="en-US" sz="1600">
                <a:solidFill>
                  <a:schemeClr val="bg2">
                    <a:lumMod val="25000"/>
                  </a:schemeClr>
                </a:solidFill>
                <a:latin typeface="Söhne"/>
              </a:rPr>
              <a:t> = new Thread(() -&gt; {</a:t>
            </a:r>
          </a:p>
          <a:p>
            <a:r>
              <a:rPr lang="en-US" sz="1600">
                <a:solidFill>
                  <a:schemeClr val="bg2">
                    <a:lumMod val="25000"/>
                  </a:schemeClr>
                </a:solidFill>
                <a:latin typeface="Söhne"/>
              </a:rPr>
              <a:t>            // Attempt to enter a synchronized block (causes "Blocked" state)</a:t>
            </a:r>
          </a:p>
          <a:p>
            <a:r>
              <a:rPr lang="en-US" sz="1600">
                <a:solidFill>
                  <a:schemeClr val="bg2">
                    <a:lumMod val="25000"/>
                  </a:schemeClr>
                </a:solidFill>
                <a:latin typeface="Söhne"/>
              </a:rPr>
              <a:t>            synchronized (</a:t>
            </a:r>
            <a:r>
              <a:rPr lang="en-US" sz="1600" err="1">
                <a:solidFill>
                  <a:schemeClr val="bg2">
                    <a:lumMod val="25000"/>
                  </a:schemeClr>
                </a:solidFill>
                <a:latin typeface="Söhne"/>
              </a:rPr>
              <a:t>ThreadStatesExample.class</a:t>
            </a:r>
            <a:r>
              <a:rPr lang="en-US" sz="1600">
                <a:solidFill>
                  <a:schemeClr val="bg2">
                    <a:lumMod val="25000"/>
                  </a:schemeClr>
                </a:solidFill>
                <a:latin typeface="Söhne"/>
              </a:rPr>
              <a:t>) {</a:t>
            </a:r>
          </a:p>
          <a:p>
            <a:endParaRPr lang="en-IN"/>
          </a:p>
        </p:txBody>
      </p:sp>
      <p:sp>
        <p:nvSpPr>
          <p:cNvPr id="4" name="Picture Placeholder 3">
            <a:extLst>
              <a:ext uri="{FF2B5EF4-FFF2-40B4-BE49-F238E27FC236}">
                <a16:creationId xmlns:a16="http://schemas.microsoft.com/office/drawing/2014/main" id="{00BC8DED-DB91-732D-C5B1-047172901FB0}"/>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64125B7C-A997-A7BE-278F-61727A15A6E2}"/>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A90AFD5F-444C-66EE-AB83-6E26722C8717}"/>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8248BB3F-35A4-FF74-03E9-5CBA385F8FA8}"/>
              </a:ext>
            </a:extLst>
          </p:cNvPr>
          <p:cNvSpPr>
            <a:spLocks noGrp="1"/>
          </p:cNvSpPr>
          <p:nvPr>
            <p:ph type="sldNum" sz="quarter" idx="12"/>
          </p:nvPr>
        </p:nvSpPr>
        <p:spPr/>
        <p:txBody>
          <a:bodyPr/>
          <a:lstStyle/>
          <a:p>
            <a:fld id="{58FB4751-880F-D840-AAA9-3A15815CC996}" type="slidenum">
              <a:rPr lang="en-US" smtClean="0"/>
              <a:t>64</a:t>
            </a:fld>
            <a:endParaRPr lang="en-US"/>
          </a:p>
        </p:txBody>
      </p:sp>
    </p:spTree>
    <p:extLst>
      <p:ext uri="{BB962C8B-B14F-4D97-AF65-F5344CB8AC3E}">
        <p14:creationId xmlns:p14="http://schemas.microsoft.com/office/powerpoint/2010/main" val="27171023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B326E-8D31-91FE-D47C-449A0542E72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2C25D30-6BB0-4CAA-E705-1FC06EC53C56}"/>
              </a:ext>
            </a:extLst>
          </p:cNvPr>
          <p:cNvSpPr>
            <a:spLocks noGrp="1"/>
          </p:cNvSpPr>
          <p:nvPr>
            <p:ph type="body" sz="half" idx="2"/>
          </p:nvPr>
        </p:nvSpPr>
        <p:spPr>
          <a:xfrm>
            <a:off x="-1" y="135511"/>
            <a:ext cx="7455160" cy="6470562"/>
          </a:xfrm>
        </p:spPr>
        <p:txBody>
          <a:bodyPr>
            <a:normAutofit fontScale="70000" lnSpcReduction="20000"/>
          </a:bodyPr>
          <a:lstStyle/>
          <a:p>
            <a:r>
              <a:rPr lang="en-IN" sz="2300" b="0" i="0">
                <a:solidFill>
                  <a:schemeClr val="bg2">
                    <a:lumMod val="25000"/>
                  </a:schemeClr>
                </a:solidFill>
                <a:effectLst/>
                <a:latin typeface="+mj-lt"/>
              </a:rPr>
              <a:t>try {</a:t>
            </a:r>
          </a:p>
          <a:p>
            <a:r>
              <a:rPr lang="en-IN" sz="2300" b="0" i="0">
                <a:solidFill>
                  <a:schemeClr val="bg2">
                    <a:lumMod val="25000"/>
                  </a:schemeClr>
                </a:solidFill>
                <a:effectLst/>
                <a:latin typeface="+mj-lt"/>
              </a:rPr>
              <a:t> </a:t>
            </a:r>
            <a:r>
              <a:rPr lang="en-IN" sz="2300" b="0" i="0" err="1">
                <a:solidFill>
                  <a:schemeClr val="bg2">
                    <a:lumMod val="25000"/>
                  </a:schemeClr>
                </a:solidFill>
                <a:effectLst/>
                <a:latin typeface="+mj-lt"/>
              </a:rPr>
              <a:t>Thread.sleep</a:t>
            </a:r>
            <a:r>
              <a:rPr lang="en-IN" sz="2300" b="0" i="0">
                <a:solidFill>
                  <a:schemeClr val="bg2">
                    <a:lumMod val="25000"/>
                  </a:schemeClr>
                </a:solidFill>
                <a:effectLst/>
                <a:latin typeface="+mj-lt"/>
              </a:rPr>
              <a:t>(2000); // Sleep for 2 seconds to stay in "Blocked" state</a:t>
            </a:r>
          </a:p>
          <a:p>
            <a:r>
              <a:rPr lang="en-IN" sz="2300" b="0" i="0">
                <a:solidFill>
                  <a:schemeClr val="bg2">
                    <a:lumMod val="25000"/>
                  </a:schemeClr>
                </a:solidFill>
                <a:effectLst/>
                <a:latin typeface="+mj-lt"/>
              </a:rPr>
              <a:t> } catch (</a:t>
            </a:r>
            <a:r>
              <a:rPr lang="en-IN" sz="2300" b="0" i="0" err="1">
                <a:solidFill>
                  <a:schemeClr val="bg2">
                    <a:lumMod val="25000"/>
                  </a:schemeClr>
                </a:solidFill>
                <a:effectLst/>
                <a:latin typeface="+mj-lt"/>
              </a:rPr>
              <a:t>InterruptedException</a:t>
            </a:r>
            <a:r>
              <a:rPr lang="en-IN" sz="2300" b="0" i="0">
                <a:solidFill>
                  <a:schemeClr val="bg2">
                    <a:lumMod val="25000"/>
                  </a:schemeClr>
                </a:solidFill>
                <a:effectLst/>
                <a:latin typeface="+mj-lt"/>
              </a:rPr>
              <a:t> e) { </a:t>
            </a:r>
            <a:r>
              <a:rPr lang="en-IN" sz="2300" b="0" i="0" err="1">
                <a:solidFill>
                  <a:schemeClr val="bg2">
                    <a:lumMod val="25000"/>
                  </a:schemeClr>
                </a:solidFill>
                <a:effectLst/>
                <a:latin typeface="+mj-lt"/>
              </a:rPr>
              <a:t>e.printStackTrace</a:t>
            </a:r>
            <a:r>
              <a:rPr lang="en-IN" sz="2300" b="0" i="0">
                <a:solidFill>
                  <a:schemeClr val="bg2">
                    <a:lumMod val="25000"/>
                  </a:schemeClr>
                </a:solidFill>
                <a:effectLst/>
                <a:latin typeface="+mj-lt"/>
              </a:rPr>
              <a:t>(); </a:t>
            </a:r>
          </a:p>
          <a:p>
            <a:r>
              <a:rPr lang="en-IN" sz="2300" b="0" i="0">
                <a:solidFill>
                  <a:schemeClr val="bg2">
                    <a:lumMod val="25000"/>
                  </a:schemeClr>
                </a:solidFill>
                <a:effectLst/>
                <a:latin typeface="+mj-lt"/>
              </a:rPr>
              <a:t>} </a:t>
            </a:r>
          </a:p>
          <a:p>
            <a:r>
              <a:rPr lang="en-IN" sz="2300" b="0" i="0">
                <a:solidFill>
                  <a:schemeClr val="bg2">
                    <a:lumMod val="25000"/>
                  </a:schemeClr>
                </a:solidFill>
                <a:effectLst/>
                <a:latin typeface="+mj-lt"/>
              </a:rPr>
              <a:t>} </a:t>
            </a:r>
            <a:r>
              <a:rPr lang="en-IN" sz="2300" b="0" i="0" err="1">
                <a:solidFill>
                  <a:schemeClr val="bg2">
                    <a:lumMod val="25000"/>
                  </a:schemeClr>
                </a:solidFill>
                <a:effectLst/>
                <a:latin typeface="+mj-lt"/>
              </a:rPr>
              <a:t>System.out.println</a:t>
            </a:r>
            <a:r>
              <a:rPr lang="en-IN" sz="2300" b="0" i="0">
                <a:solidFill>
                  <a:schemeClr val="bg2">
                    <a:lumMod val="25000"/>
                  </a:schemeClr>
                </a:solidFill>
                <a:effectLst/>
                <a:latin typeface="+mj-lt"/>
              </a:rPr>
              <a:t>("Blocked Thread is running!");</a:t>
            </a:r>
          </a:p>
          <a:p>
            <a:r>
              <a:rPr lang="en-IN" sz="2300" b="0" i="0">
                <a:solidFill>
                  <a:schemeClr val="bg2">
                    <a:lumMod val="25000"/>
                  </a:schemeClr>
                </a:solidFill>
                <a:effectLst/>
                <a:latin typeface="+mj-lt"/>
              </a:rPr>
              <a:t> }); // Start the </a:t>
            </a:r>
            <a:r>
              <a:rPr lang="en-IN" sz="2300" b="0" i="0" err="1">
                <a:solidFill>
                  <a:schemeClr val="bg2">
                    <a:lumMod val="25000"/>
                  </a:schemeClr>
                </a:solidFill>
                <a:effectLst/>
                <a:latin typeface="+mj-lt"/>
              </a:rPr>
              <a:t>blockedThread</a:t>
            </a:r>
            <a:r>
              <a:rPr lang="en-IN" sz="2300" b="0" i="0">
                <a:solidFill>
                  <a:schemeClr val="bg2">
                    <a:lumMod val="25000"/>
                  </a:schemeClr>
                </a:solidFill>
                <a:effectLst/>
                <a:latin typeface="+mj-lt"/>
              </a:rPr>
              <a:t> </a:t>
            </a:r>
            <a:r>
              <a:rPr lang="en-IN" sz="2300" b="0" i="0" err="1">
                <a:solidFill>
                  <a:schemeClr val="bg2">
                    <a:lumMod val="25000"/>
                  </a:schemeClr>
                </a:solidFill>
                <a:effectLst/>
                <a:latin typeface="+mj-lt"/>
              </a:rPr>
              <a:t>blockedThread.start</a:t>
            </a:r>
            <a:r>
              <a:rPr lang="en-IN" sz="2300" b="0" i="0">
                <a:solidFill>
                  <a:schemeClr val="bg2">
                    <a:lumMod val="25000"/>
                  </a:schemeClr>
                </a:solidFill>
                <a:effectLst/>
                <a:latin typeface="+mj-lt"/>
              </a:rPr>
              <a:t>(); </a:t>
            </a:r>
          </a:p>
          <a:p>
            <a:r>
              <a:rPr lang="en-IN" sz="2300" b="0" i="0">
                <a:solidFill>
                  <a:schemeClr val="bg2">
                    <a:lumMod val="25000"/>
                  </a:schemeClr>
                </a:solidFill>
                <a:effectLst/>
                <a:latin typeface="+mj-lt"/>
              </a:rPr>
              <a:t>// Create a thread in the "Waiting" state</a:t>
            </a:r>
          </a:p>
          <a:p>
            <a:r>
              <a:rPr lang="en-IN" sz="2300" b="0" i="0">
                <a:solidFill>
                  <a:schemeClr val="bg2">
                    <a:lumMod val="25000"/>
                  </a:schemeClr>
                </a:solidFill>
                <a:effectLst/>
                <a:latin typeface="+mj-lt"/>
              </a:rPr>
              <a:t>Thread </a:t>
            </a:r>
            <a:r>
              <a:rPr lang="en-IN" sz="2300" b="0" i="0" err="1">
                <a:solidFill>
                  <a:schemeClr val="bg2">
                    <a:lumMod val="25000"/>
                  </a:schemeClr>
                </a:solidFill>
                <a:effectLst/>
                <a:latin typeface="+mj-lt"/>
              </a:rPr>
              <a:t>waitingThread</a:t>
            </a:r>
            <a:r>
              <a:rPr lang="en-IN" sz="2300" b="0" i="0">
                <a:solidFill>
                  <a:schemeClr val="bg2">
                    <a:lumMod val="25000"/>
                  </a:schemeClr>
                </a:solidFill>
                <a:effectLst/>
                <a:latin typeface="+mj-lt"/>
              </a:rPr>
              <a:t> = new Thread(() -&gt; { synchronized (</a:t>
            </a:r>
            <a:r>
              <a:rPr lang="en-IN" sz="2300" b="0" i="0" err="1">
                <a:solidFill>
                  <a:schemeClr val="bg2">
                    <a:lumMod val="25000"/>
                  </a:schemeClr>
                </a:solidFill>
                <a:effectLst/>
                <a:latin typeface="+mj-lt"/>
              </a:rPr>
              <a:t>ThreadStatesExample.class</a:t>
            </a:r>
            <a:r>
              <a:rPr lang="en-IN" sz="2300" b="0" i="0">
                <a:solidFill>
                  <a:schemeClr val="bg2">
                    <a:lumMod val="25000"/>
                  </a:schemeClr>
                </a:solidFill>
                <a:effectLst/>
                <a:latin typeface="+mj-lt"/>
              </a:rPr>
              <a:t>) {</a:t>
            </a:r>
          </a:p>
          <a:p>
            <a:r>
              <a:rPr lang="en-IN" sz="2300" b="0" i="0">
                <a:solidFill>
                  <a:schemeClr val="bg2">
                    <a:lumMod val="25000"/>
                  </a:schemeClr>
                </a:solidFill>
                <a:effectLst/>
                <a:latin typeface="+mj-lt"/>
              </a:rPr>
              <a:t> try {</a:t>
            </a:r>
          </a:p>
          <a:p>
            <a:r>
              <a:rPr lang="en-IN" sz="2300" b="0" i="0">
                <a:solidFill>
                  <a:schemeClr val="bg2">
                    <a:lumMod val="25000"/>
                  </a:schemeClr>
                </a:solidFill>
                <a:effectLst/>
                <a:latin typeface="+mj-lt"/>
              </a:rPr>
              <a:t> </a:t>
            </a:r>
            <a:r>
              <a:rPr lang="en-IN" sz="2300" b="0" i="0" err="1">
                <a:solidFill>
                  <a:schemeClr val="bg2">
                    <a:lumMod val="25000"/>
                  </a:schemeClr>
                </a:solidFill>
                <a:effectLst/>
                <a:latin typeface="+mj-lt"/>
              </a:rPr>
              <a:t>Thread.sleep</a:t>
            </a:r>
            <a:r>
              <a:rPr lang="en-IN" sz="2300" b="0" i="0">
                <a:solidFill>
                  <a:schemeClr val="bg2">
                    <a:lumMod val="25000"/>
                  </a:schemeClr>
                </a:solidFill>
                <a:effectLst/>
                <a:latin typeface="+mj-lt"/>
              </a:rPr>
              <a:t>(2000); // Wait indefinitely (causes "Waiting" state)</a:t>
            </a:r>
          </a:p>
          <a:p>
            <a:r>
              <a:rPr lang="en-IN" sz="2300" b="0" i="0">
                <a:solidFill>
                  <a:schemeClr val="bg2">
                    <a:lumMod val="25000"/>
                  </a:schemeClr>
                </a:solidFill>
                <a:effectLst/>
                <a:latin typeface="+mj-lt"/>
              </a:rPr>
              <a:t> </a:t>
            </a:r>
            <a:r>
              <a:rPr lang="en-IN" sz="2300" b="0" i="0" err="1">
                <a:solidFill>
                  <a:schemeClr val="bg2">
                    <a:lumMod val="25000"/>
                  </a:schemeClr>
                </a:solidFill>
                <a:effectLst/>
                <a:latin typeface="+mj-lt"/>
              </a:rPr>
              <a:t>ThreadStatesExample.class.wait</a:t>
            </a:r>
            <a:r>
              <a:rPr lang="en-IN" sz="2300" b="0" i="0">
                <a:solidFill>
                  <a:schemeClr val="bg2">
                    <a:lumMod val="25000"/>
                  </a:schemeClr>
                </a:solidFill>
                <a:effectLst/>
                <a:latin typeface="+mj-lt"/>
              </a:rPr>
              <a:t>();</a:t>
            </a:r>
          </a:p>
          <a:p>
            <a:r>
              <a:rPr lang="en-IN" sz="2300" b="0" i="0">
                <a:solidFill>
                  <a:schemeClr val="bg2">
                    <a:lumMod val="25000"/>
                  </a:schemeClr>
                </a:solidFill>
                <a:effectLst/>
                <a:latin typeface="+mj-lt"/>
              </a:rPr>
              <a:t> } catch (</a:t>
            </a:r>
            <a:r>
              <a:rPr lang="en-IN" sz="2300" b="0" i="0" err="1">
                <a:solidFill>
                  <a:schemeClr val="bg2">
                    <a:lumMod val="25000"/>
                  </a:schemeClr>
                </a:solidFill>
                <a:effectLst/>
                <a:latin typeface="+mj-lt"/>
              </a:rPr>
              <a:t>InterruptedException</a:t>
            </a:r>
            <a:r>
              <a:rPr lang="en-IN" sz="2300" b="0" i="0">
                <a:solidFill>
                  <a:schemeClr val="bg2">
                    <a:lumMod val="25000"/>
                  </a:schemeClr>
                </a:solidFill>
                <a:effectLst/>
                <a:latin typeface="+mj-lt"/>
              </a:rPr>
              <a:t> e) { </a:t>
            </a:r>
          </a:p>
          <a:p>
            <a:r>
              <a:rPr lang="en-IN" sz="2300" b="0" i="0" err="1">
                <a:solidFill>
                  <a:schemeClr val="bg2">
                    <a:lumMod val="25000"/>
                  </a:schemeClr>
                </a:solidFill>
                <a:effectLst/>
                <a:latin typeface="+mj-lt"/>
              </a:rPr>
              <a:t>e.printStackTrace</a:t>
            </a:r>
            <a:r>
              <a:rPr lang="en-IN" sz="2300" b="0" i="0">
                <a:solidFill>
                  <a:schemeClr val="bg2">
                    <a:lumMod val="25000"/>
                  </a:schemeClr>
                </a:solidFill>
                <a:effectLst/>
                <a:latin typeface="+mj-lt"/>
              </a:rPr>
              <a:t>();</a:t>
            </a:r>
          </a:p>
          <a:p>
            <a:r>
              <a:rPr lang="en-IN" sz="2300" b="0" i="0">
                <a:solidFill>
                  <a:schemeClr val="bg2">
                    <a:lumMod val="25000"/>
                  </a:schemeClr>
                </a:solidFill>
                <a:effectLst/>
                <a:latin typeface="+mj-lt"/>
              </a:rPr>
              <a:t> } </a:t>
            </a:r>
          </a:p>
          <a:p>
            <a:r>
              <a:rPr lang="en-IN" sz="2300" b="0" i="0">
                <a:solidFill>
                  <a:schemeClr val="bg2">
                    <a:lumMod val="25000"/>
                  </a:schemeClr>
                </a:solidFill>
                <a:effectLst/>
                <a:latin typeface="+mj-lt"/>
              </a:rPr>
              <a:t>} </a:t>
            </a:r>
            <a:r>
              <a:rPr lang="en-IN" sz="2300" b="0" i="0" err="1">
                <a:solidFill>
                  <a:schemeClr val="bg2">
                    <a:lumMod val="25000"/>
                  </a:schemeClr>
                </a:solidFill>
                <a:effectLst/>
                <a:latin typeface="+mj-lt"/>
              </a:rPr>
              <a:t>System.out.println</a:t>
            </a:r>
            <a:r>
              <a:rPr lang="en-IN" sz="2300" b="0" i="0">
                <a:solidFill>
                  <a:schemeClr val="bg2">
                    <a:lumMod val="25000"/>
                  </a:schemeClr>
                </a:solidFill>
                <a:effectLst/>
                <a:latin typeface="+mj-lt"/>
              </a:rPr>
              <a:t>("Waiting Thread is running!"); </a:t>
            </a:r>
          </a:p>
          <a:p>
            <a:r>
              <a:rPr lang="en-IN" sz="2300" b="0" i="0">
                <a:solidFill>
                  <a:schemeClr val="bg2">
                    <a:lumMod val="25000"/>
                  </a:schemeClr>
                </a:solidFill>
                <a:effectLst/>
                <a:latin typeface="+mj-lt"/>
              </a:rPr>
              <a:t>});</a:t>
            </a:r>
          </a:p>
          <a:p>
            <a:r>
              <a:rPr lang="en-IN" sz="2300" b="0" i="0">
                <a:solidFill>
                  <a:schemeClr val="bg2">
                    <a:lumMod val="25000"/>
                  </a:schemeClr>
                </a:solidFill>
                <a:effectLst/>
                <a:latin typeface="+mj-lt"/>
              </a:rPr>
              <a:t>// Start the </a:t>
            </a:r>
            <a:r>
              <a:rPr lang="en-IN" sz="2300" b="0" i="0" err="1">
                <a:solidFill>
                  <a:schemeClr val="bg2">
                    <a:lumMod val="25000"/>
                  </a:schemeClr>
                </a:solidFill>
                <a:effectLst/>
                <a:latin typeface="+mj-lt"/>
              </a:rPr>
              <a:t>waitingThread</a:t>
            </a:r>
            <a:r>
              <a:rPr lang="en-IN" sz="2300" b="0" i="0">
                <a:solidFill>
                  <a:schemeClr val="bg2">
                    <a:lumMod val="25000"/>
                  </a:schemeClr>
                </a:solidFill>
                <a:effectLst/>
                <a:latin typeface="+mj-lt"/>
              </a:rPr>
              <a:t> waiting</a:t>
            </a:r>
          </a:p>
          <a:p>
            <a:r>
              <a:rPr lang="en-IN" sz="2300" b="0" i="0" err="1">
                <a:solidFill>
                  <a:schemeClr val="bg2">
                    <a:lumMod val="25000"/>
                  </a:schemeClr>
                </a:solidFill>
                <a:effectLst/>
                <a:latin typeface="+mj-lt"/>
              </a:rPr>
              <a:t>Thread.start</a:t>
            </a:r>
            <a:r>
              <a:rPr lang="en-IN" sz="2300" b="0" i="0">
                <a:solidFill>
                  <a:schemeClr val="bg2">
                    <a:lumMod val="25000"/>
                  </a:schemeClr>
                </a:solidFill>
                <a:effectLst/>
                <a:latin typeface="+mj-lt"/>
              </a:rPr>
              <a:t>(); // Create a thread in the "Timed Waiting" state </a:t>
            </a:r>
          </a:p>
          <a:p>
            <a:r>
              <a:rPr lang="en-IN" sz="2300" b="0" i="0">
                <a:solidFill>
                  <a:schemeClr val="bg2">
                    <a:lumMod val="25000"/>
                  </a:schemeClr>
                </a:solidFill>
                <a:effectLst/>
                <a:latin typeface="+mj-lt"/>
              </a:rPr>
              <a:t>Thread </a:t>
            </a:r>
            <a:r>
              <a:rPr lang="en-IN" sz="2300" b="0" i="0" err="1">
                <a:solidFill>
                  <a:schemeClr val="bg2">
                    <a:lumMod val="25000"/>
                  </a:schemeClr>
                </a:solidFill>
                <a:effectLst/>
                <a:latin typeface="+mj-lt"/>
              </a:rPr>
              <a:t>timedWaitingThread</a:t>
            </a:r>
            <a:r>
              <a:rPr lang="en-IN" sz="2300" b="0" i="0">
                <a:solidFill>
                  <a:schemeClr val="bg2">
                    <a:lumMod val="25000"/>
                  </a:schemeClr>
                </a:solidFill>
                <a:effectLst/>
                <a:latin typeface="+mj-lt"/>
              </a:rPr>
              <a:t> = new Thread(() -&gt; { synchronized (</a:t>
            </a:r>
            <a:r>
              <a:rPr lang="en-IN" sz="2300" b="0" i="0" err="1">
                <a:solidFill>
                  <a:schemeClr val="bg2">
                    <a:lumMod val="25000"/>
                  </a:schemeClr>
                </a:solidFill>
                <a:effectLst/>
                <a:latin typeface="+mj-lt"/>
              </a:rPr>
              <a:t>ThreadStatesExample.class</a:t>
            </a:r>
            <a:r>
              <a:rPr lang="en-IN" sz="2300" b="0" i="0">
                <a:solidFill>
                  <a:schemeClr val="bg2">
                    <a:lumMod val="25000"/>
                  </a:schemeClr>
                </a:solidFill>
                <a:effectLst/>
                <a:latin typeface="+mj-lt"/>
              </a:rPr>
              <a:t>) { </a:t>
            </a:r>
          </a:p>
          <a:p>
            <a:r>
              <a:rPr lang="en-IN" sz="2300" b="0" i="0">
                <a:solidFill>
                  <a:schemeClr val="bg2">
                    <a:lumMod val="25000"/>
                  </a:schemeClr>
                </a:solidFill>
                <a:effectLst/>
                <a:latin typeface="+mj-lt"/>
              </a:rPr>
              <a:t>try { </a:t>
            </a:r>
          </a:p>
          <a:p>
            <a:r>
              <a:rPr lang="en-IN" sz="2300" b="0" i="0" err="1">
                <a:solidFill>
                  <a:schemeClr val="bg2">
                    <a:lumMod val="25000"/>
                  </a:schemeClr>
                </a:solidFill>
                <a:effectLst/>
                <a:latin typeface="+mj-lt"/>
              </a:rPr>
              <a:t>Thread.sleep</a:t>
            </a:r>
            <a:r>
              <a:rPr lang="en-IN" sz="2300" b="0" i="0">
                <a:solidFill>
                  <a:schemeClr val="bg2">
                    <a:lumMod val="25000"/>
                  </a:schemeClr>
                </a:solidFill>
                <a:effectLst/>
                <a:latin typeface="+mj-lt"/>
              </a:rPr>
              <a:t>(2000); // Wait for a specific duration (causes "Timed Waiting" state)</a:t>
            </a:r>
          </a:p>
          <a:p>
            <a:r>
              <a:rPr lang="en-IN" sz="2300" b="0" i="0">
                <a:solidFill>
                  <a:schemeClr val="bg2">
                    <a:lumMod val="25000"/>
                  </a:schemeClr>
                </a:solidFill>
                <a:effectLst/>
                <a:latin typeface="+mj-lt"/>
              </a:rPr>
              <a:t> </a:t>
            </a:r>
            <a:r>
              <a:rPr lang="en-IN" sz="2300" b="0" i="0" err="1">
                <a:solidFill>
                  <a:schemeClr val="bg2">
                    <a:lumMod val="25000"/>
                  </a:schemeClr>
                </a:solidFill>
                <a:effectLst/>
                <a:latin typeface="+mj-lt"/>
              </a:rPr>
              <a:t>ThreadStatesExample.class.wait</a:t>
            </a:r>
            <a:r>
              <a:rPr lang="en-IN" sz="2300" b="0" i="0">
                <a:solidFill>
                  <a:schemeClr val="bg2">
                    <a:lumMod val="25000"/>
                  </a:schemeClr>
                </a:solidFill>
                <a:effectLst/>
                <a:latin typeface="+mj-lt"/>
              </a:rPr>
              <a:t>(1000); } catch (</a:t>
            </a:r>
            <a:r>
              <a:rPr lang="en-IN" sz="2300" b="0" i="0" err="1">
                <a:solidFill>
                  <a:schemeClr val="bg2">
                    <a:lumMod val="25000"/>
                  </a:schemeClr>
                </a:solidFill>
                <a:effectLst/>
                <a:latin typeface="+mj-lt"/>
              </a:rPr>
              <a:t>InterruptedException</a:t>
            </a:r>
            <a:r>
              <a:rPr lang="en-IN" sz="2300" b="0" i="0">
                <a:solidFill>
                  <a:schemeClr val="bg2">
                    <a:lumMod val="25000"/>
                  </a:schemeClr>
                </a:solidFill>
                <a:effectLst/>
                <a:latin typeface="+mj-lt"/>
              </a:rPr>
              <a:t> e) { </a:t>
            </a:r>
          </a:p>
          <a:p>
            <a:r>
              <a:rPr lang="en-IN" sz="2300" b="0" i="0" err="1">
                <a:solidFill>
                  <a:schemeClr val="bg2">
                    <a:lumMod val="25000"/>
                  </a:schemeClr>
                </a:solidFill>
                <a:effectLst/>
                <a:latin typeface="+mj-lt"/>
              </a:rPr>
              <a:t>e.printStackTrace</a:t>
            </a:r>
            <a:r>
              <a:rPr lang="en-IN" sz="2300" b="0" i="0">
                <a:solidFill>
                  <a:schemeClr val="bg2">
                    <a:lumMod val="25000"/>
                  </a:schemeClr>
                </a:solidFill>
                <a:effectLst/>
                <a:latin typeface="+mj-lt"/>
              </a:rPr>
              <a:t>(); </a:t>
            </a:r>
          </a:p>
          <a:p>
            <a:r>
              <a:rPr lang="en-IN" sz="2300" b="0" i="0">
                <a:solidFill>
                  <a:schemeClr val="bg2">
                    <a:lumMod val="25000"/>
                  </a:schemeClr>
                </a:solidFill>
                <a:effectLst/>
                <a:latin typeface="+mj-lt"/>
              </a:rPr>
              <a:t>} </a:t>
            </a:r>
          </a:p>
          <a:p>
            <a:r>
              <a:rPr lang="en-IN" sz="2300" b="0" i="0">
                <a:solidFill>
                  <a:schemeClr val="bg2">
                    <a:lumMod val="25000"/>
                  </a:schemeClr>
                </a:solidFill>
                <a:effectLst/>
                <a:latin typeface="+mj-lt"/>
              </a:rPr>
              <a:t>} </a:t>
            </a:r>
            <a:r>
              <a:rPr lang="en-IN" sz="2300" b="0" i="0" err="1">
                <a:solidFill>
                  <a:schemeClr val="bg2">
                    <a:lumMod val="25000"/>
                  </a:schemeClr>
                </a:solidFill>
                <a:effectLst/>
                <a:latin typeface="+mj-lt"/>
              </a:rPr>
              <a:t>System.out.println</a:t>
            </a:r>
            <a:r>
              <a:rPr lang="en-IN" sz="2300" b="0" i="0">
                <a:solidFill>
                  <a:schemeClr val="bg2">
                    <a:lumMod val="25000"/>
                  </a:schemeClr>
                </a:solidFill>
                <a:effectLst/>
                <a:latin typeface="+mj-lt"/>
              </a:rPr>
              <a:t>("Timed Waiting Thread is running!"); </a:t>
            </a:r>
          </a:p>
          <a:p>
            <a:r>
              <a:rPr lang="en-IN" sz="2300" b="0" i="0">
                <a:solidFill>
                  <a:schemeClr val="bg2">
                    <a:lumMod val="25000"/>
                  </a:schemeClr>
                </a:solidFill>
                <a:effectLst/>
                <a:latin typeface="+mj-lt"/>
              </a:rPr>
              <a:t>});</a:t>
            </a:r>
            <a:br>
              <a:rPr lang="en-IN" sz="2300">
                <a:latin typeface="Söhne"/>
              </a:rPr>
            </a:br>
            <a:endParaRPr lang="en-IN" sz="2300">
              <a:solidFill>
                <a:schemeClr val="bg2">
                  <a:lumMod val="25000"/>
                </a:schemeClr>
              </a:solidFill>
              <a:latin typeface="Söhne"/>
            </a:endParaRPr>
          </a:p>
        </p:txBody>
      </p:sp>
      <p:sp>
        <p:nvSpPr>
          <p:cNvPr id="4" name="Picture Placeholder 3">
            <a:extLst>
              <a:ext uri="{FF2B5EF4-FFF2-40B4-BE49-F238E27FC236}">
                <a16:creationId xmlns:a16="http://schemas.microsoft.com/office/drawing/2014/main" id="{5A7F8089-D7D2-EFDE-45A8-BC0AC94DFEAA}"/>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20EA7780-2D05-640E-EBB0-0A04F5A08AFE}"/>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00FB0BE4-F07D-3E45-758E-B8B9BD491E0D}"/>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FAD11B7D-D0EF-4456-965A-FCF3B4433E41}"/>
              </a:ext>
            </a:extLst>
          </p:cNvPr>
          <p:cNvSpPr>
            <a:spLocks noGrp="1"/>
          </p:cNvSpPr>
          <p:nvPr>
            <p:ph type="sldNum" sz="quarter" idx="12"/>
          </p:nvPr>
        </p:nvSpPr>
        <p:spPr/>
        <p:txBody>
          <a:bodyPr/>
          <a:lstStyle/>
          <a:p>
            <a:fld id="{58FB4751-880F-D840-AAA9-3A15815CC996}" type="slidenum">
              <a:rPr lang="en-US" smtClean="0"/>
              <a:t>65</a:t>
            </a:fld>
            <a:endParaRPr lang="en-US"/>
          </a:p>
        </p:txBody>
      </p:sp>
    </p:spTree>
    <p:extLst>
      <p:ext uri="{BB962C8B-B14F-4D97-AF65-F5344CB8AC3E}">
        <p14:creationId xmlns:p14="http://schemas.microsoft.com/office/powerpoint/2010/main" val="11675021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DEA8E-1506-365E-29C5-C5725164E318}"/>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27455A5-2EB0-3436-ECBF-526E5A3B55E7}"/>
              </a:ext>
            </a:extLst>
          </p:cNvPr>
          <p:cNvSpPr>
            <a:spLocks noGrp="1"/>
          </p:cNvSpPr>
          <p:nvPr>
            <p:ph type="body" sz="half" idx="2"/>
          </p:nvPr>
        </p:nvSpPr>
        <p:spPr>
          <a:xfrm>
            <a:off x="501425" y="1225684"/>
            <a:ext cx="4572000" cy="4070729"/>
          </a:xfrm>
        </p:spPr>
        <p:txBody>
          <a:bodyPr>
            <a:noAutofit/>
          </a:bodyPr>
          <a:lstStyle/>
          <a:p>
            <a:r>
              <a:rPr lang="en-US" b="0" i="0">
                <a:solidFill>
                  <a:schemeClr val="bg2">
                    <a:lumMod val="25000"/>
                  </a:schemeClr>
                </a:solidFill>
                <a:effectLst/>
                <a:latin typeface="Söhne Mono"/>
              </a:rPr>
              <a:t>// Start the </a:t>
            </a:r>
            <a:r>
              <a:rPr lang="en-US" b="0" i="0" err="1">
                <a:solidFill>
                  <a:schemeClr val="bg2">
                    <a:lumMod val="25000"/>
                  </a:schemeClr>
                </a:solidFill>
                <a:effectLst/>
                <a:latin typeface="Söhne Mono"/>
              </a:rPr>
              <a:t>timedWaitingThread</a:t>
            </a:r>
            <a:r>
              <a:rPr lang="en-US" b="0" i="0">
                <a:solidFill>
                  <a:schemeClr val="bg2">
                    <a:lumMod val="25000"/>
                  </a:schemeClr>
                </a:solidFill>
                <a:effectLst/>
                <a:latin typeface="Söhne Mono"/>
              </a:rPr>
              <a:t> </a:t>
            </a:r>
            <a:r>
              <a:rPr lang="en-US" b="0" i="0" err="1">
                <a:solidFill>
                  <a:schemeClr val="bg2">
                    <a:lumMod val="25000"/>
                  </a:schemeClr>
                </a:solidFill>
                <a:effectLst/>
                <a:latin typeface="Söhne Mono"/>
              </a:rPr>
              <a:t>timedWaitingThread.start</a:t>
            </a:r>
            <a:r>
              <a:rPr lang="en-US" b="0" i="0">
                <a:solidFill>
                  <a:schemeClr val="bg2">
                    <a:lumMod val="25000"/>
                  </a:schemeClr>
                </a:solidFill>
                <a:effectLst/>
                <a:latin typeface="Söhne Mono"/>
              </a:rPr>
              <a:t>(); // Create a thread in the "Terminated" state Thread </a:t>
            </a:r>
            <a:r>
              <a:rPr lang="en-US" b="0" i="0" err="1">
                <a:solidFill>
                  <a:schemeClr val="bg2">
                    <a:lumMod val="25000"/>
                  </a:schemeClr>
                </a:solidFill>
                <a:effectLst/>
                <a:latin typeface="Söhne Mono"/>
              </a:rPr>
              <a:t>terminatedThread</a:t>
            </a:r>
            <a:r>
              <a:rPr lang="en-US" b="0" i="0">
                <a:solidFill>
                  <a:schemeClr val="bg2">
                    <a:lumMod val="25000"/>
                  </a:schemeClr>
                </a:solidFill>
                <a:effectLst/>
                <a:latin typeface="Söhne Mono"/>
              </a:rPr>
              <a:t> = new Thread(() -&gt; {</a:t>
            </a:r>
          </a:p>
          <a:p>
            <a:r>
              <a:rPr lang="en-US" b="0" i="0">
                <a:solidFill>
                  <a:schemeClr val="bg2">
                    <a:lumMod val="25000"/>
                  </a:schemeClr>
                </a:solidFill>
                <a:effectLst/>
                <a:latin typeface="Söhne Mono"/>
              </a:rPr>
              <a:t> // This thread completes its task immediately </a:t>
            </a:r>
            <a:r>
              <a:rPr lang="en-US" b="0" i="0" err="1">
                <a:solidFill>
                  <a:schemeClr val="bg2">
                    <a:lumMod val="25000"/>
                  </a:schemeClr>
                </a:solidFill>
                <a:effectLst/>
                <a:latin typeface="Söhne Mono"/>
              </a:rPr>
              <a:t>System.out.println</a:t>
            </a:r>
            <a:r>
              <a:rPr lang="en-US" b="0" i="0">
                <a:solidFill>
                  <a:schemeClr val="bg2">
                    <a:lumMod val="25000"/>
                  </a:schemeClr>
                </a:solidFill>
                <a:effectLst/>
                <a:latin typeface="Söhne Mono"/>
              </a:rPr>
              <a:t>("Terminated Thread is running!"); </a:t>
            </a:r>
          </a:p>
          <a:p>
            <a:r>
              <a:rPr lang="en-US" b="0" i="0">
                <a:solidFill>
                  <a:schemeClr val="bg2">
                    <a:lumMod val="25000"/>
                  </a:schemeClr>
                </a:solidFill>
                <a:effectLst/>
                <a:latin typeface="Söhne Mono"/>
              </a:rPr>
              <a:t>}); // Start and immediately join the </a:t>
            </a:r>
            <a:r>
              <a:rPr lang="en-US" b="0" i="0" err="1">
                <a:solidFill>
                  <a:schemeClr val="bg2">
                    <a:lumMod val="25000"/>
                  </a:schemeClr>
                </a:solidFill>
                <a:effectLst/>
                <a:latin typeface="Söhne Mono"/>
              </a:rPr>
              <a:t>terminatedThread</a:t>
            </a:r>
            <a:r>
              <a:rPr lang="en-US" b="0" i="0">
                <a:solidFill>
                  <a:schemeClr val="bg2">
                    <a:lumMod val="25000"/>
                  </a:schemeClr>
                </a:solidFill>
                <a:effectLst/>
                <a:latin typeface="Söhne Mono"/>
              </a:rPr>
              <a:t> to ensure it completes </a:t>
            </a:r>
            <a:r>
              <a:rPr lang="en-US" b="0" i="0" err="1">
                <a:solidFill>
                  <a:schemeClr val="bg2">
                    <a:lumMod val="25000"/>
                  </a:schemeClr>
                </a:solidFill>
                <a:effectLst/>
                <a:latin typeface="Söhne Mono"/>
              </a:rPr>
              <a:t>terminatedThread.start</a:t>
            </a:r>
            <a:r>
              <a:rPr lang="en-US" b="0" i="0">
                <a:solidFill>
                  <a:schemeClr val="bg2">
                    <a:lumMod val="25000"/>
                  </a:schemeClr>
                </a:solidFill>
                <a:effectLst/>
                <a:latin typeface="Söhne Mono"/>
              </a:rPr>
              <a:t>();</a:t>
            </a:r>
          </a:p>
          <a:p>
            <a:r>
              <a:rPr lang="en-US" b="0" i="0">
                <a:solidFill>
                  <a:schemeClr val="bg2">
                    <a:lumMod val="25000"/>
                  </a:schemeClr>
                </a:solidFill>
                <a:effectLst/>
                <a:latin typeface="Söhne Mono"/>
              </a:rPr>
              <a:t> try {</a:t>
            </a:r>
          </a:p>
          <a:p>
            <a:r>
              <a:rPr lang="en-US" b="0" i="0">
                <a:solidFill>
                  <a:schemeClr val="bg2">
                    <a:lumMod val="25000"/>
                  </a:schemeClr>
                </a:solidFill>
                <a:effectLst/>
                <a:latin typeface="Söhne Mono"/>
              </a:rPr>
              <a:t> </a:t>
            </a:r>
            <a:r>
              <a:rPr lang="en-US" b="0" i="0" err="1">
                <a:solidFill>
                  <a:schemeClr val="bg2">
                    <a:lumMod val="25000"/>
                  </a:schemeClr>
                </a:solidFill>
                <a:effectLst/>
                <a:latin typeface="Söhne Mono"/>
              </a:rPr>
              <a:t>terminatedThread.join</a:t>
            </a:r>
            <a:r>
              <a:rPr lang="en-US" b="0" i="0">
                <a:solidFill>
                  <a:schemeClr val="bg2">
                    <a:lumMod val="25000"/>
                  </a:schemeClr>
                </a:solidFill>
                <a:effectLst/>
                <a:latin typeface="Söhne Mono"/>
              </a:rPr>
              <a:t>();</a:t>
            </a:r>
          </a:p>
          <a:p>
            <a:r>
              <a:rPr lang="en-US" b="0" i="0">
                <a:solidFill>
                  <a:schemeClr val="bg2">
                    <a:lumMod val="25000"/>
                  </a:schemeClr>
                </a:solidFill>
                <a:effectLst/>
                <a:latin typeface="Söhne Mono"/>
              </a:rPr>
              <a:t> } catch (</a:t>
            </a:r>
            <a:r>
              <a:rPr lang="en-US" b="0" i="0" err="1">
                <a:solidFill>
                  <a:schemeClr val="bg2">
                    <a:lumMod val="25000"/>
                  </a:schemeClr>
                </a:solidFill>
                <a:effectLst/>
                <a:latin typeface="Söhne Mono"/>
              </a:rPr>
              <a:t>InterruptedException</a:t>
            </a:r>
            <a:r>
              <a:rPr lang="en-US" b="0" i="0">
                <a:solidFill>
                  <a:schemeClr val="bg2">
                    <a:lumMod val="25000"/>
                  </a:schemeClr>
                </a:solidFill>
                <a:effectLst/>
                <a:latin typeface="Söhne Mono"/>
              </a:rPr>
              <a:t> e) { </a:t>
            </a:r>
            <a:r>
              <a:rPr lang="en-US" b="0" i="0" err="1">
                <a:solidFill>
                  <a:schemeClr val="bg2">
                    <a:lumMod val="25000"/>
                  </a:schemeClr>
                </a:solidFill>
                <a:effectLst/>
                <a:latin typeface="Söhne Mono"/>
              </a:rPr>
              <a:t>e.printStackTrace</a:t>
            </a:r>
            <a:r>
              <a:rPr lang="en-US" b="0" i="0">
                <a:solidFill>
                  <a:schemeClr val="bg2">
                    <a:lumMod val="25000"/>
                  </a:schemeClr>
                </a:solidFill>
                <a:effectLst/>
                <a:latin typeface="Söhne Mono"/>
              </a:rPr>
              <a:t>();</a:t>
            </a:r>
          </a:p>
          <a:p>
            <a:r>
              <a:rPr lang="en-US" b="0" i="0">
                <a:solidFill>
                  <a:schemeClr val="bg2">
                    <a:lumMod val="25000"/>
                  </a:schemeClr>
                </a:solidFill>
                <a:effectLst/>
                <a:latin typeface="Söhne Mono"/>
              </a:rPr>
              <a:t> }</a:t>
            </a:r>
          </a:p>
          <a:p>
            <a:r>
              <a:rPr lang="en-US" b="0" i="0">
                <a:solidFill>
                  <a:schemeClr val="bg2">
                    <a:lumMod val="25000"/>
                  </a:schemeClr>
                </a:solidFill>
                <a:effectLst/>
                <a:latin typeface="Söhne Mono"/>
              </a:rPr>
              <a:t> </a:t>
            </a:r>
            <a:r>
              <a:rPr lang="en-US" b="0" i="0" err="1">
                <a:solidFill>
                  <a:schemeClr val="bg2">
                    <a:lumMod val="25000"/>
                  </a:schemeClr>
                </a:solidFill>
                <a:effectLst/>
                <a:latin typeface="Söhne Mono"/>
              </a:rPr>
              <a:t>System.out.println</a:t>
            </a:r>
            <a:r>
              <a:rPr lang="en-US" b="0" i="0">
                <a:solidFill>
                  <a:schemeClr val="bg2">
                    <a:lumMod val="25000"/>
                  </a:schemeClr>
                </a:solidFill>
                <a:effectLst/>
                <a:latin typeface="Söhne Mono"/>
              </a:rPr>
              <a:t>("Main Thread is running!"); </a:t>
            </a:r>
          </a:p>
          <a:p>
            <a:r>
              <a:rPr lang="en-US" b="0" i="0">
                <a:solidFill>
                  <a:schemeClr val="bg2">
                    <a:lumMod val="25000"/>
                  </a:schemeClr>
                </a:solidFill>
                <a:effectLst/>
                <a:latin typeface="Söhne Mono"/>
              </a:rPr>
              <a:t>}</a:t>
            </a:r>
          </a:p>
          <a:p>
            <a:r>
              <a:rPr lang="en-US" b="0" i="0">
                <a:solidFill>
                  <a:schemeClr val="bg2">
                    <a:lumMod val="25000"/>
                  </a:schemeClr>
                </a:solidFill>
                <a:effectLst/>
                <a:latin typeface="Söhne Mono"/>
              </a:rPr>
              <a:t> }</a:t>
            </a:r>
            <a:endParaRPr lang="en-IN">
              <a:solidFill>
                <a:schemeClr val="bg2">
                  <a:lumMod val="25000"/>
                </a:schemeClr>
              </a:solidFill>
            </a:endParaRPr>
          </a:p>
        </p:txBody>
      </p:sp>
      <p:sp>
        <p:nvSpPr>
          <p:cNvPr id="4" name="Picture Placeholder 3">
            <a:extLst>
              <a:ext uri="{FF2B5EF4-FFF2-40B4-BE49-F238E27FC236}">
                <a16:creationId xmlns:a16="http://schemas.microsoft.com/office/drawing/2014/main" id="{6F1AE68B-4021-5EDA-61A2-DF5F81F16A8C}"/>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16890E61-D2FB-389F-129A-A0ABF199344C}"/>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83B6FDED-CBBB-A4C8-B142-A9AF25F4B0E0}"/>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539813CA-1284-D890-E994-53B36C980947}"/>
              </a:ext>
            </a:extLst>
          </p:cNvPr>
          <p:cNvSpPr>
            <a:spLocks noGrp="1"/>
          </p:cNvSpPr>
          <p:nvPr>
            <p:ph type="sldNum" sz="quarter" idx="12"/>
          </p:nvPr>
        </p:nvSpPr>
        <p:spPr/>
        <p:txBody>
          <a:bodyPr/>
          <a:lstStyle/>
          <a:p>
            <a:fld id="{58FB4751-880F-D840-AAA9-3A15815CC996}" type="slidenum">
              <a:rPr lang="en-US" smtClean="0"/>
              <a:t>66</a:t>
            </a:fld>
            <a:endParaRPr lang="en-US"/>
          </a:p>
        </p:txBody>
      </p:sp>
      <p:sp>
        <p:nvSpPr>
          <p:cNvPr id="9" name="TextBox 8">
            <a:extLst>
              <a:ext uri="{FF2B5EF4-FFF2-40B4-BE49-F238E27FC236}">
                <a16:creationId xmlns:a16="http://schemas.microsoft.com/office/drawing/2014/main" id="{A38C1F51-4073-032A-49DB-653C27DFECBC}"/>
              </a:ext>
            </a:extLst>
          </p:cNvPr>
          <p:cNvSpPr txBox="1"/>
          <p:nvPr/>
        </p:nvSpPr>
        <p:spPr>
          <a:xfrm>
            <a:off x="7490149" y="1961090"/>
            <a:ext cx="6134876" cy="3046988"/>
          </a:xfrm>
          <a:prstGeom prst="rect">
            <a:avLst/>
          </a:prstGeom>
          <a:noFill/>
        </p:spPr>
        <p:txBody>
          <a:bodyPr wrap="square">
            <a:spAutoFit/>
          </a:bodyPr>
          <a:lstStyle/>
          <a:p>
            <a:r>
              <a:rPr lang="en-US" sz="2400" b="0" i="0">
                <a:solidFill>
                  <a:schemeClr val="bg2">
                    <a:lumMod val="25000"/>
                  </a:schemeClr>
                </a:solidFill>
                <a:effectLst/>
                <a:latin typeface="Söhne"/>
              </a:rPr>
              <a:t>Output:-</a:t>
            </a:r>
          </a:p>
          <a:p>
            <a:r>
              <a:rPr lang="en-US" sz="2400" b="0" i="0">
                <a:solidFill>
                  <a:schemeClr val="bg2">
                    <a:lumMod val="25000"/>
                  </a:schemeClr>
                </a:solidFill>
                <a:effectLst/>
                <a:latin typeface="Söhne"/>
              </a:rPr>
              <a:t>New Thread is running! </a:t>
            </a:r>
          </a:p>
          <a:p>
            <a:r>
              <a:rPr lang="en-US" sz="2400" b="0" i="0">
                <a:solidFill>
                  <a:schemeClr val="bg2">
                    <a:lumMod val="25000"/>
                  </a:schemeClr>
                </a:solidFill>
                <a:effectLst/>
                <a:latin typeface="Söhne"/>
              </a:rPr>
              <a:t>Runnable Thread is running! </a:t>
            </a:r>
          </a:p>
          <a:p>
            <a:r>
              <a:rPr lang="en-US" sz="2400" b="0" i="0">
                <a:solidFill>
                  <a:schemeClr val="bg2">
                    <a:lumMod val="25000"/>
                  </a:schemeClr>
                </a:solidFill>
                <a:effectLst/>
                <a:latin typeface="Söhne"/>
              </a:rPr>
              <a:t>Blocked Thread is running! </a:t>
            </a:r>
          </a:p>
          <a:p>
            <a:r>
              <a:rPr lang="en-US" sz="2400" b="0" i="0">
                <a:solidFill>
                  <a:schemeClr val="bg2">
                    <a:lumMod val="25000"/>
                  </a:schemeClr>
                </a:solidFill>
                <a:effectLst/>
                <a:latin typeface="Söhne"/>
              </a:rPr>
              <a:t>Waiting Thread is running! </a:t>
            </a:r>
          </a:p>
          <a:p>
            <a:r>
              <a:rPr lang="en-US" sz="2400" b="0" i="0">
                <a:solidFill>
                  <a:schemeClr val="bg2">
                    <a:lumMod val="25000"/>
                  </a:schemeClr>
                </a:solidFill>
                <a:effectLst/>
                <a:latin typeface="Söhne"/>
              </a:rPr>
              <a:t>Timed Waiting Thread is running! </a:t>
            </a:r>
          </a:p>
          <a:p>
            <a:r>
              <a:rPr lang="en-US" sz="2400" b="0" i="0">
                <a:solidFill>
                  <a:schemeClr val="bg2">
                    <a:lumMod val="25000"/>
                  </a:schemeClr>
                </a:solidFill>
                <a:effectLst/>
                <a:latin typeface="Söhne"/>
              </a:rPr>
              <a:t>Terminated Thread is running! </a:t>
            </a:r>
          </a:p>
          <a:p>
            <a:r>
              <a:rPr lang="en-US" sz="2400" b="0" i="0">
                <a:solidFill>
                  <a:schemeClr val="bg2">
                    <a:lumMod val="25000"/>
                  </a:schemeClr>
                </a:solidFill>
                <a:effectLst/>
                <a:latin typeface="Söhne"/>
              </a:rPr>
              <a:t>Main Thread is running</a:t>
            </a:r>
            <a:r>
              <a:rPr lang="en-US" b="0" i="0">
                <a:solidFill>
                  <a:schemeClr val="bg2">
                    <a:lumMod val="25000"/>
                  </a:schemeClr>
                </a:solidFill>
                <a:effectLst/>
                <a:latin typeface="Söhne"/>
              </a:rPr>
              <a:t>!</a:t>
            </a:r>
            <a:endParaRPr lang="en-IN">
              <a:solidFill>
                <a:schemeClr val="bg2">
                  <a:lumMod val="25000"/>
                </a:schemeClr>
              </a:solidFill>
              <a:latin typeface="Söhne"/>
            </a:endParaRPr>
          </a:p>
        </p:txBody>
      </p:sp>
    </p:spTree>
    <p:extLst>
      <p:ext uri="{BB962C8B-B14F-4D97-AF65-F5344CB8AC3E}">
        <p14:creationId xmlns:p14="http://schemas.microsoft.com/office/powerpoint/2010/main" val="5662206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B0362-02C5-2278-400B-3428912FCCF4}"/>
              </a:ext>
            </a:extLst>
          </p:cNvPr>
          <p:cNvSpPr>
            <a:spLocks noGrp="1"/>
          </p:cNvSpPr>
          <p:nvPr>
            <p:ph type="title"/>
          </p:nvPr>
        </p:nvSpPr>
        <p:spPr/>
        <p:txBody>
          <a:bodyPr/>
          <a:lstStyle/>
          <a:p>
            <a:r>
              <a:rPr lang="en-US"/>
              <a:t>Collections:-</a:t>
            </a:r>
            <a:endParaRPr lang="en-IN"/>
          </a:p>
        </p:txBody>
      </p:sp>
      <p:sp>
        <p:nvSpPr>
          <p:cNvPr id="3" name="Text Placeholder 2">
            <a:extLst>
              <a:ext uri="{FF2B5EF4-FFF2-40B4-BE49-F238E27FC236}">
                <a16:creationId xmlns:a16="http://schemas.microsoft.com/office/drawing/2014/main" id="{9F9AC126-E01A-CB2A-C4D2-871DC822E9BD}"/>
              </a:ext>
            </a:extLst>
          </p:cNvPr>
          <p:cNvSpPr>
            <a:spLocks noGrp="1"/>
          </p:cNvSpPr>
          <p:nvPr>
            <p:ph type="body" sz="half" idx="2"/>
          </p:nvPr>
        </p:nvSpPr>
        <p:spPr/>
        <p:txBody>
          <a:bodyPr/>
          <a:lstStyle/>
          <a:p>
            <a:pPr algn="l"/>
            <a:r>
              <a:rPr lang="en-US" sz="2400" b="1" i="0">
                <a:solidFill>
                  <a:schemeClr val="bg2">
                    <a:lumMod val="25000"/>
                  </a:schemeClr>
                </a:solidFill>
                <a:effectLst/>
                <a:latin typeface="Söhne"/>
              </a:rPr>
              <a:t>Introduction to Collections Framework</a:t>
            </a:r>
            <a:endParaRPr lang="en-US" sz="2400" b="0" i="0">
              <a:solidFill>
                <a:schemeClr val="bg2">
                  <a:lumMod val="25000"/>
                </a:schemeClr>
              </a:solidFill>
              <a:effectLst/>
              <a:latin typeface="Söhne"/>
            </a:endParaRPr>
          </a:p>
          <a:p>
            <a:pPr algn="l">
              <a:buFont typeface="Arial" panose="020B0604020202020204" pitchFamily="34" charset="0"/>
              <a:buChar char="•"/>
            </a:pPr>
            <a:r>
              <a:rPr lang="en-US" sz="2400" b="1" i="0">
                <a:solidFill>
                  <a:schemeClr val="bg2">
                    <a:lumMod val="25000"/>
                  </a:schemeClr>
                </a:solidFill>
                <a:effectLst/>
                <a:latin typeface="Söhne"/>
              </a:rPr>
              <a:t>Definition of Collection:</a:t>
            </a:r>
            <a:endParaRPr lang="en-US" sz="2400" b="0" i="0">
              <a:solidFill>
                <a:schemeClr val="bg2">
                  <a:lumMod val="25000"/>
                </a:schemeClr>
              </a:solidFill>
              <a:effectLst/>
              <a:latin typeface="Söhne"/>
            </a:endParaRPr>
          </a:p>
          <a:p>
            <a:pPr marL="742950" lvl="1" indent="-285750" algn="l">
              <a:buFont typeface="Arial" panose="020B0604020202020204" pitchFamily="34" charset="0"/>
              <a:buChar char="•"/>
            </a:pPr>
            <a:r>
              <a:rPr lang="en-US" sz="2400" b="0" i="0">
                <a:solidFill>
                  <a:schemeClr val="bg2">
                    <a:lumMod val="25000"/>
                  </a:schemeClr>
                </a:solidFill>
                <a:effectLst/>
                <a:latin typeface="Söhne"/>
              </a:rPr>
              <a:t>A "collection" in Java refers to a group of objects that are stored and manipulated as a single unit.</a:t>
            </a:r>
          </a:p>
          <a:p>
            <a:pPr marL="742950" lvl="1" indent="-285750" algn="l">
              <a:buFont typeface="Arial" panose="020B0604020202020204" pitchFamily="34" charset="0"/>
              <a:buChar char="•"/>
            </a:pPr>
            <a:r>
              <a:rPr lang="en-US" sz="2400" b="0" i="0">
                <a:solidFill>
                  <a:schemeClr val="bg2">
                    <a:lumMod val="25000"/>
                  </a:schemeClr>
                </a:solidFill>
                <a:effectLst/>
                <a:latin typeface="Söhne"/>
              </a:rPr>
              <a:t>Collections allow you to manage, store, and process multiple objects efficiently.</a:t>
            </a:r>
          </a:p>
          <a:p>
            <a:endParaRPr lang="en-IN"/>
          </a:p>
        </p:txBody>
      </p:sp>
      <p:sp>
        <p:nvSpPr>
          <p:cNvPr id="4" name="Picture Placeholder 3">
            <a:extLst>
              <a:ext uri="{FF2B5EF4-FFF2-40B4-BE49-F238E27FC236}">
                <a16:creationId xmlns:a16="http://schemas.microsoft.com/office/drawing/2014/main" id="{55B4BE02-E4C3-BE9C-12CB-DD1B26C5126B}"/>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D2513F47-236D-94A0-1EDC-58B503904364}"/>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B84CFFA5-ED8D-ABDE-9493-621927EFFB6E}"/>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36ADF7E1-9055-E301-D859-9052C847F458}"/>
              </a:ext>
            </a:extLst>
          </p:cNvPr>
          <p:cNvSpPr>
            <a:spLocks noGrp="1"/>
          </p:cNvSpPr>
          <p:nvPr>
            <p:ph type="sldNum" sz="quarter" idx="12"/>
          </p:nvPr>
        </p:nvSpPr>
        <p:spPr/>
        <p:txBody>
          <a:bodyPr/>
          <a:lstStyle/>
          <a:p>
            <a:fld id="{58FB4751-880F-D840-AAA9-3A15815CC996}" type="slidenum">
              <a:rPr lang="en-US" smtClean="0"/>
              <a:t>67</a:t>
            </a:fld>
            <a:endParaRPr lang="en-US"/>
          </a:p>
        </p:txBody>
      </p:sp>
      <p:pic>
        <p:nvPicPr>
          <p:cNvPr id="1026" name="Picture 2" descr="Collections in Java - javatpoint">
            <a:extLst>
              <a:ext uri="{FF2B5EF4-FFF2-40B4-BE49-F238E27FC236}">
                <a16:creationId xmlns:a16="http://schemas.microsoft.com/office/drawing/2014/main" id="{D9AB7C1E-BF0A-CCE7-0FF1-CE78C80F36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6842" y="769246"/>
            <a:ext cx="6204857" cy="5194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1690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A54D-D0BC-CCBC-073F-38D4C2DD7238}"/>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1FF3336-4A81-A1B1-E006-82BE9D38CF23}"/>
              </a:ext>
            </a:extLst>
          </p:cNvPr>
          <p:cNvSpPr>
            <a:spLocks noGrp="1"/>
          </p:cNvSpPr>
          <p:nvPr>
            <p:ph type="body" sz="half" idx="2"/>
          </p:nvPr>
        </p:nvSpPr>
        <p:spPr>
          <a:xfrm>
            <a:off x="589081" y="1827151"/>
            <a:ext cx="4572000" cy="4070729"/>
          </a:xfrm>
        </p:spPr>
        <p:txBody>
          <a:bodyPr>
            <a:normAutofit lnSpcReduction="10000"/>
          </a:bodyPr>
          <a:lstStyle/>
          <a:p>
            <a:pPr algn="l"/>
            <a:r>
              <a:rPr lang="en-US" sz="2400" b="1" i="0">
                <a:solidFill>
                  <a:schemeClr val="bg2">
                    <a:lumMod val="25000"/>
                  </a:schemeClr>
                </a:solidFill>
                <a:effectLst/>
                <a:latin typeface="Söhne"/>
              </a:rPr>
              <a:t>Definition of Framework:</a:t>
            </a:r>
            <a:endParaRPr lang="en-US" sz="2400" b="0" i="0">
              <a:solidFill>
                <a:schemeClr val="bg2">
                  <a:lumMod val="25000"/>
                </a:schemeClr>
              </a:solidFill>
              <a:effectLst/>
              <a:latin typeface="Söhne"/>
            </a:endParaRPr>
          </a:p>
          <a:p>
            <a:pPr algn="l">
              <a:buFont typeface="Arial" panose="020B0604020202020204" pitchFamily="34" charset="0"/>
              <a:buChar char="•"/>
            </a:pPr>
            <a:r>
              <a:rPr lang="en-US" sz="2400" b="0" i="0">
                <a:solidFill>
                  <a:schemeClr val="bg2">
                    <a:lumMod val="25000"/>
                  </a:schemeClr>
                </a:solidFill>
                <a:effectLst/>
                <a:latin typeface="Söhne"/>
              </a:rPr>
              <a:t>A "framework" in software development is a pre-designed set of classes and interfaces that provide a reusable and structured way to solve common programming problems.</a:t>
            </a:r>
          </a:p>
          <a:p>
            <a:pPr algn="l">
              <a:buFont typeface="Arial" panose="020B0604020202020204" pitchFamily="34" charset="0"/>
              <a:buChar char="•"/>
            </a:pPr>
            <a:r>
              <a:rPr lang="en-US" sz="2400" b="0" i="0">
                <a:solidFill>
                  <a:schemeClr val="bg2">
                    <a:lumMod val="25000"/>
                  </a:schemeClr>
                </a:solidFill>
                <a:effectLst/>
                <a:latin typeface="Söhne"/>
              </a:rPr>
              <a:t>The Java Collections Framework is a standardized framework that provides interfaces and classes to work with collections efficiently.</a:t>
            </a:r>
          </a:p>
          <a:p>
            <a:endParaRPr lang="en-IN"/>
          </a:p>
        </p:txBody>
      </p:sp>
      <p:sp>
        <p:nvSpPr>
          <p:cNvPr id="4" name="Picture Placeholder 3">
            <a:extLst>
              <a:ext uri="{FF2B5EF4-FFF2-40B4-BE49-F238E27FC236}">
                <a16:creationId xmlns:a16="http://schemas.microsoft.com/office/drawing/2014/main" id="{1EBB2D8A-F058-6BB5-1A8F-B18EE21070C6}"/>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F36DDF8B-FCC6-9B31-1DCD-E0314F902063}"/>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A0624AEE-3A9B-B9BF-83D3-5EDC4A9FACD0}"/>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B71FFA9D-C7EE-828F-45F5-251B6C2E09C3}"/>
              </a:ext>
            </a:extLst>
          </p:cNvPr>
          <p:cNvSpPr>
            <a:spLocks noGrp="1"/>
          </p:cNvSpPr>
          <p:nvPr>
            <p:ph type="sldNum" sz="quarter" idx="12"/>
          </p:nvPr>
        </p:nvSpPr>
        <p:spPr/>
        <p:txBody>
          <a:bodyPr/>
          <a:lstStyle/>
          <a:p>
            <a:fld id="{58FB4751-880F-D840-AAA9-3A15815CC996}" type="slidenum">
              <a:rPr lang="en-US" smtClean="0"/>
              <a:t>68</a:t>
            </a:fld>
            <a:endParaRPr lang="en-US"/>
          </a:p>
        </p:txBody>
      </p:sp>
    </p:spTree>
    <p:extLst>
      <p:ext uri="{BB962C8B-B14F-4D97-AF65-F5344CB8AC3E}">
        <p14:creationId xmlns:p14="http://schemas.microsoft.com/office/powerpoint/2010/main" val="2813386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4377-A037-92FF-CF0F-C6B3D8A5B66C}"/>
              </a:ext>
            </a:extLst>
          </p:cNvPr>
          <p:cNvSpPr>
            <a:spLocks noGrp="1"/>
          </p:cNvSpPr>
          <p:nvPr>
            <p:ph type="title"/>
          </p:nvPr>
        </p:nvSpPr>
        <p:spPr/>
        <p:txBody>
          <a:bodyPr/>
          <a:lstStyle/>
          <a:p>
            <a:r>
              <a:rPr lang="en-US"/>
              <a:t>List Interface:-</a:t>
            </a:r>
            <a:endParaRPr lang="en-IN"/>
          </a:p>
        </p:txBody>
      </p:sp>
      <p:sp>
        <p:nvSpPr>
          <p:cNvPr id="3" name="Text Placeholder 2">
            <a:extLst>
              <a:ext uri="{FF2B5EF4-FFF2-40B4-BE49-F238E27FC236}">
                <a16:creationId xmlns:a16="http://schemas.microsoft.com/office/drawing/2014/main" id="{60771C9C-5119-CB7C-E8DB-FE3DC2EE52E2}"/>
              </a:ext>
            </a:extLst>
          </p:cNvPr>
          <p:cNvSpPr>
            <a:spLocks noGrp="1"/>
          </p:cNvSpPr>
          <p:nvPr>
            <p:ph type="body" sz="half" idx="2"/>
          </p:nvPr>
        </p:nvSpPr>
        <p:spPr>
          <a:xfrm>
            <a:off x="482766" y="1761058"/>
            <a:ext cx="4572000" cy="4070729"/>
          </a:xfrm>
        </p:spPr>
        <p:txBody>
          <a:bodyPr/>
          <a:lstStyle/>
          <a:p>
            <a:pPr algn="l"/>
            <a:endParaRPr lang="en-US" sz="2000" b="0" i="0">
              <a:solidFill>
                <a:schemeClr val="bg2">
                  <a:lumMod val="25000"/>
                </a:schemeClr>
              </a:solidFill>
              <a:effectLst/>
              <a:latin typeface="Söhne"/>
            </a:endParaRPr>
          </a:p>
          <a:p>
            <a:pPr algn="l">
              <a:buFont typeface="Arial" panose="020B0604020202020204" pitchFamily="34" charset="0"/>
              <a:buChar char="•"/>
            </a:pPr>
            <a:r>
              <a:rPr lang="en-US" sz="2000" b="1" i="0">
                <a:solidFill>
                  <a:schemeClr val="bg2">
                    <a:lumMod val="25000"/>
                  </a:schemeClr>
                </a:solidFill>
                <a:effectLst/>
                <a:latin typeface="Söhne"/>
              </a:rPr>
              <a:t>Definition:</a:t>
            </a:r>
            <a:endParaRPr lang="en-US" sz="2000" b="0" i="0">
              <a:solidFill>
                <a:schemeClr val="bg2">
                  <a:lumMod val="25000"/>
                </a:schemeClr>
              </a:solidFill>
              <a:effectLst/>
              <a:latin typeface="Söhne"/>
            </a:endParaRPr>
          </a:p>
          <a:p>
            <a:pPr marL="742950" lvl="1" indent="-285750" algn="l">
              <a:buFont typeface="Arial" panose="020B0604020202020204" pitchFamily="34" charset="0"/>
              <a:buChar char="•"/>
            </a:pPr>
            <a:r>
              <a:rPr lang="en-US" sz="2000" b="0" i="0">
                <a:solidFill>
                  <a:schemeClr val="bg2">
                    <a:lumMod val="25000"/>
                  </a:schemeClr>
                </a:solidFill>
                <a:effectLst/>
                <a:latin typeface="Söhne"/>
              </a:rPr>
              <a:t>The List interface in Java is part of the Java Collections Framework.</a:t>
            </a:r>
          </a:p>
          <a:p>
            <a:pPr marL="742950" lvl="1" indent="-285750" algn="l">
              <a:buFont typeface="Arial" panose="020B0604020202020204" pitchFamily="34" charset="0"/>
              <a:buChar char="•"/>
            </a:pPr>
            <a:r>
              <a:rPr lang="en-US" sz="2000" b="0" i="0">
                <a:solidFill>
                  <a:schemeClr val="bg2">
                    <a:lumMod val="25000"/>
                  </a:schemeClr>
                </a:solidFill>
                <a:effectLst/>
                <a:latin typeface="Söhne"/>
              </a:rPr>
              <a:t>It represents an ordered collection of elements where duplicates are allowed.</a:t>
            </a:r>
          </a:p>
          <a:p>
            <a:pPr marL="742950" lvl="1" indent="-285750" algn="l">
              <a:buFont typeface="Arial" panose="020B0604020202020204" pitchFamily="34" charset="0"/>
              <a:buChar char="•"/>
            </a:pPr>
            <a:r>
              <a:rPr lang="en-US" sz="2000" b="0" i="0">
                <a:solidFill>
                  <a:schemeClr val="bg2">
                    <a:lumMod val="25000"/>
                  </a:schemeClr>
                </a:solidFill>
                <a:effectLst/>
                <a:latin typeface="Söhne"/>
              </a:rPr>
              <a:t>Lists allow elements to be inserted or accessed based on their positional index.</a:t>
            </a:r>
          </a:p>
          <a:p>
            <a:endParaRPr lang="en-IN"/>
          </a:p>
        </p:txBody>
      </p:sp>
      <p:sp>
        <p:nvSpPr>
          <p:cNvPr id="4" name="Picture Placeholder 3">
            <a:extLst>
              <a:ext uri="{FF2B5EF4-FFF2-40B4-BE49-F238E27FC236}">
                <a16:creationId xmlns:a16="http://schemas.microsoft.com/office/drawing/2014/main" id="{04607FAD-852C-06A1-C78F-55DDA90D64FE}"/>
              </a:ext>
            </a:extLst>
          </p:cNvPr>
          <p:cNvSpPr>
            <a:spLocks noGrp="1"/>
          </p:cNvSpPr>
          <p:nvPr>
            <p:ph type="pic" idx="1"/>
          </p:nvPr>
        </p:nvSpPr>
        <p:spPr>
          <a:xfrm>
            <a:off x="7815470" y="-46653"/>
            <a:ext cx="4376530" cy="6018401"/>
          </a:xfrm>
        </p:spPr>
        <p:txBody>
          <a:bodyPr/>
          <a:lstStyle/>
          <a:p>
            <a:endParaRPr lang="en-IN"/>
          </a:p>
        </p:txBody>
      </p:sp>
      <p:sp>
        <p:nvSpPr>
          <p:cNvPr id="5" name="Date Placeholder 4">
            <a:extLst>
              <a:ext uri="{FF2B5EF4-FFF2-40B4-BE49-F238E27FC236}">
                <a16:creationId xmlns:a16="http://schemas.microsoft.com/office/drawing/2014/main" id="{03A8E267-E1EF-5856-DC50-77A87BBE300E}"/>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7A2223D7-6F33-5F97-9A64-0885D224B5D3}"/>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CEF14B54-48A2-80A3-9B08-505FA2881445}"/>
              </a:ext>
            </a:extLst>
          </p:cNvPr>
          <p:cNvSpPr>
            <a:spLocks noGrp="1"/>
          </p:cNvSpPr>
          <p:nvPr>
            <p:ph type="sldNum" sz="quarter" idx="12"/>
          </p:nvPr>
        </p:nvSpPr>
        <p:spPr/>
        <p:txBody>
          <a:bodyPr/>
          <a:lstStyle/>
          <a:p>
            <a:fld id="{58FB4751-880F-D840-AAA9-3A15815CC996}" type="slidenum">
              <a:rPr lang="en-US" smtClean="0"/>
              <a:t>69</a:t>
            </a:fld>
            <a:endParaRPr lang="en-US"/>
          </a:p>
        </p:txBody>
      </p:sp>
      <p:sp>
        <p:nvSpPr>
          <p:cNvPr id="8" name="Rectangle 1">
            <a:extLst>
              <a:ext uri="{FF2B5EF4-FFF2-40B4-BE49-F238E27FC236}">
                <a16:creationId xmlns:a16="http://schemas.microsoft.com/office/drawing/2014/main" id="{84489BA5-4BDB-6A0E-EB2A-880425A6C79E}"/>
              </a:ext>
            </a:extLst>
          </p:cNvPr>
          <p:cNvSpPr>
            <a:spLocks noChangeArrowheads="1"/>
          </p:cNvSpPr>
          <p:nvPr/>
        </p:nvSpPr>
        <p:spPr bwMode="auto">
          <a:xfrm>
            <a:off x="5533053" y="2226504"/>
            <a:ext cx="6326155" cy="3139836"/>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2">
                    <a:lumMod val="25000"/>
                  </a:schemeClr>
                </a:solidFill>
                <a:effectLst/>
                <a:latin typeface="Söhne"/>
              </a:rPr>
              <a:t>List Interface - Key Methods</a:t>
            </a:r>
            <a:endParaRPr kumimoji="0" lang="en-US" altLang="en-US" sz="2000" b="0" i="0" u="none" strike="noStrike" cap="none" normalizeH="0" baseline="0">
              <a:ln>
                <a:noFill/>
              </a:ln>
              <a:solidFill>
                <a:schemeClr val="bg2">
                  <a:lumMod val="2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bg2">
                    <a:lumMod val="25000"/>
                  </a:schemeClr>
                </a:solidFill>
                <a:effectLst/>
                <a:latin typeface="Söhne"/>
              </a:rPr>
              <a:t>Common Methods:</a:t>
            </a:r>
            <a:endParaRPr kumimoji="0" lang="en-US" altLang="en-US" sz="2000" b="0" i="0" u="none" strike="noStrike" cap="none" normalizeH="0" baseline="0">
              <a:ln>
                <a:noFill/>
              </a:ln>
              <a:solidFill>
                <a:schemeClr val="bg2">
                  <a:lumMod val="25000"/>
                </a:schemeClr>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bg2">
                    <a:lumMod val="25000"/>
                  </a:schemeClr>
                </a:solidFill>
                <a:effectLst/>
                <a:latin typeface="Söhne Mono"/>
              </a:rPr>
              <a:t>add(E element)</a:t>
            </a:r>
            <a:r>
              <a:rPr kumimoji="0" lang="en-US" altLang="en-US" sz="2000" b="0" i="0" u="none" strike="noStrike" cap="none" normalizeH="0" baseline="0">
                <a:ln>
                  <a:noFill/>
                </a:ln>
                <a:solidFill>
                  <a:schemeClr val="bg2">
                    <a:lumMod val="25000"/>
                  </a:schemeClr>
                </a:solidFill>
                <a:effectLst/>
                <a:latin typeface="Söhne"/>
              </a:rPr>
              <a:t>: Adds an element to the end of the list.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bg2">
                    <a:lumMod val="25000"/>
                  </a:schemeClr>
                </a:solidFill>
                <a:effectLst/>
                <a:latin typeface="Söhne Mono"/>
              </a:rPr>
              <a:t>get(int index)</a:t>
            </a:r>
            <a:r>
              <a:rPr kumimoji="0" lang="en-US" altLang="en-US" sz="2000" b="0" i="0" u="none" strike="noStrike" cap="none" normalizeH="0" baseline="0">
                <a:ln>
                  <a:noFill/>
                </a:ln>
                <a:solidFill>
                  <a:schemeClr val="bg2">
                    <a:lumMod val="25000"/>
                  </a:schemeClr>
                </a:solidFill>
                <a:effectLst/>
                <a:latin typeface="Söhne"/>
              </a:rPr>
              <a:t>: Retrieves an element at the specified index.</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bg2">
                    <a:lumMod val="25000"/>
                  </a:schemeClr>
                </a:solidFill>
                <a:effectLst/>
                <a:latin typeface="Söhne Mono"/>
              </a:rPr>
              <a:t>remove(int index)</a:t>
            </a:r>
            <a:r>
              <a:rPr kumimoji="0" lang="en-US" altLang="en-US" sz="2000" b="0" i="0" u="none" strike="noStrike" cap="none" normalizeH="0" baseline="0">
                <a:ln>
                  <a:noFill/>
                </a:ln>
                <a:solidFill>
                  <a:schemeClr val="bg2">
                    <a:lumMod val="25000"/>
                  </a:schemeClr>
                </a:solidFill>
                <a:effectLst/>
                <a:latin typeface="Söhne"/>
              </a:rPr>
              <a:t>: Removes and returns an element at the specified index.</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bg2">
                    <a:lumMod val="25000"/>
                  </a:schemeClr>
                </a:solidFill>
                <a:effectLst/>
                <a:latin typeface="Söhne Mono"/>
              </a:rPr>
              <a:t>size()</a:t>
            </a:r>
            <a:r>
              <a:rPr kumimoji="0" lang="en-US" altLang="en-US" sz="2000" b="0" i="0" u="none" strike="noStrike" cap="none" normalizeH="0" baseline="0">
                <a:ln>
                  <a:noFill/>
                </a:ln>
                <a:solidFill>
                  <a:schemeClr val="bg2">
                    <a:lumMod val="25000"/>
                  </a:schemeClr>
                </a:solidFill>
                <a:effectLst/>
                <a:latin typeface="Söhne"/>
              </a:rPr>
              <a:t>: Returns the number of elements in the list.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8622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1A168-A5CB-E96C-1AFF-90D45A051658}"/>
              </a:ext>
            </a:extLst>
          </p:cNvPr>
          <p:cNvSpPr>
            <a:spLocks noGrp="1"/>
          </p:cNvSpPr>
          <p:nvPr>
            <p:ph type="title"/>
          </p:nvPr>
        </p:nvSpPr>
        <p:spPr>
          <a:xfrm>
            <a:off x="270588" y="82296"/>
            <a:ext cx="7809722" cy="1298448"/>
          </a:xfrm>
        </p:spPr>
        <p:txBody>
          <a:bodyPr/>
          <a:lstStyle/>
          <a:p>
            <a:r>
              <a:rPr lang="en-US"/>
              <a:t>Example : Java Program</a:t>
            </a:r>
            <a:endParaRPr lang="en-IN"/>
          </a:p>
        </p:txBody>
      </p:sp>
      <p:sp>
        <p:nvSpPr>
          <p:cNvPr id="4" name="Picture Placeholder 3">
            <a:extLst>
              <a:ext uri="{FF2B5EF4-FFF2-40B4-BE49-F238E27FC236}">
                <a16:creationId xmlns:a16="http://schemas.microsoft.com/office/drawing/2014/main" id="{4F80F855-7352-B3CF-A24D-CCFD66C798A3}"/>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7C0C5796-F02A-AFE9-6305-BF241AD16DAB}"/>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A5AE88E4-0703-81CB-5486-000C9D281468}"/>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0A446E31-E624-B148-46ED-6A301BB9E5B3}"/>
              </a:ext>
            </a:extLst>
          </p:cNvPr>
          <p:cNvSpPr>
            <a:spLocks noGrp="1"/>
          </p:cNvSpPr>
          <p:nvPr>
            <p:ph type="sldNum" sz="quarter" idx="12"/>
          </p:nvPr>
        </p:nvSpPr>
        <p:spPr/>
        <p:txBody>
          <a:bodyPr/>
          <a:lstStyle/>
          <a:p>
            <a:fld id="{58FB4751-880F-D840-AAA9-3A15815CC996}" type="slidenum">
              <a:rPr lang="en-US" smtClean="0"/>
              <a:t>7</a:t>
            </a:fld>
            <a:endParaRPr lang="en-US"/>
          </a:p>
        </p:txBody>
      </p:sp>
      <p:sp>
        <p:nvSpPr>
          <p:cNvPr id="8" name="Rectangle 1">
            <a:extLst>
              <a:ext uri="{FF2B5EF4-FFF2-40B4-BE49-F238E27FC236}">
                <a16:creationId xmlns:a16="http://schemas.microsoft.com/office/drawing/2014/main" id="{D2DB7E67-2F10-C785-DE27-6253AAA7A3F1}"/>
              </a:ext>
            </a:extLst>
          </p:cNvPr>
          <p:cNvSpPr>
            <a:spLocks noGrp="1" noChangeArrowheads="1"/>
          </p:cNvSpPr>
          <p:nvPr>
            <p:ph type="body" sz="half" idx="2"/>
          </p:nvPr>
        </p:nvSpPr>
        <p:spPr bwMode="auto">
          <a:xfrm>
            <a:off x="457726" y="2496968"/>
            <a:ext cx="6274495" cy="286232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inherit"/>
              </a:rPr>
              <a:t>public class </a:t>
            </a:r>
            <a:r>
              <a:rPr kumimoji="0" lang="en-US" altLang="en-US" sz="2000" b="0" i="0" u="none" strike="noStrike" cap="none" normalizeH="0" baseline="0" err="1">
                <a:ln>
                  <a:noFill/>
                </a:ln>
                <a:solidFill>
                  <a:srgbClr val="000000"/>
                </a:solidFill>
                <a:effectLst/>
                <a:latin typeface="inherit"/>
              </a:rPr>
              <a:t>MyFirstJavaProgram</a:t>
            </a:r>
            <a:r>
              <a:rPr kumimoji="0" lang="en-US" altLang="en-US" sz="2000" b="0" i="0" u="none" strike="noStrike" cap="none" normalizeH="0" baseline="0">
                <a:ln>
                  <a:noFill/>
                </a:ln>
                <a:solidFill>
                  <a:srgbClr val="000000"/>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inherit"/>
              </a:rPr>
              <a:t> /* This is my first java program. </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a:ln>
                  <a:noFill/>
                </a:ln>
                <a:solidFill>
                  <a:srgbClr val="000000"/>
                </a:solidFill>
                <a:effectLst/>
                <a:latin typeface="inherit"/>
              </a:rPr>
              <a:t>This will print 'Hello World' as the output </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a:ln>
                  <a:noFill/>
                </a:ln>
                <a:solidFill>
                  <a:srgbClr val="000000"/>
                </a:solidFill>
                <a:effectLst/>
                <a:latin typeface="inherit"/>
              </a:rPr>
              <a:t>*/</a:t>
            </a:r>
            <a:endParaRPr lang="en-US" altLang="en-US" sz="2000">
              <a:solidFill>
                <a:srgbClr val="000000"/>
              </a:solidFill>
              <a:latin typeface="inherit"/>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a:ln>
                  <a:noFill/>
                </a:ln>
                <a:solidFill>
                  <a:srgbClr val="000000"/>
                </a:solidFill>
                <a:effectLst/>
                <a:latin typeface="inherit"/>
              </a:rPr>
              <a:t> public static void main(String[] </a:t>
            </a:r>
            <a:r>
              <a:rPr kumimoji="0" lang="en-US" altLang="en-US" sz="2000" b="0" i="0" u="none" strike="noStrike" cap="none" normalizeH="0" baseline="0" err="1">
                <a:ln>
                  <a:noFill/>
                </a:ln>
                <a:solidFill>
                  <a:srgbClr val="000000"/>
                </a:solidFill>
                <a:effectLst/>
                <a:latin typeface="inherit"/>
              </a:rPr>
              <a:t>args</a:t>
            </a:r>
            <a:r>
              <a:rPr kumimoji="0" lang="en-US" altLang="en-US" sz="2000" b="0" i="0" u="none" strike="noStrike" cap="none" normalizeH="0" baseline="0">
                <a:ln>
                  <a:noFill/>
                </a:ln>
                <a:solidFill>
                  <a:srgbClr val="000000"/>
                </a:solidFill>
                <a:effectLst/>
                <a:latin typeface="inherit"/>
              </a:rPr>
              <a:t>) { </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err="1">
                <a:ln>
                  <a:noFill/>
                </a:ln>
                <a:solidFill>
                  <a:srgbClr val="000000"/>
                </a:solidFill>
                <a:effectLst/>
                <a:latin typeface="inherit"/>
              </a:rPr>
              <a:t>System.out.println</a:t>
            </a:r>
            <a:r>
              <a:rPr kumimoji="0" lang="en-US" altLang="en-US" sz="2000" b="0" i="0" u="none" strike="noStrike" cap="none" normalizeH="0" baseline="0">
                <a:ln>
                  <a:noFill/>
                </a:ln>
                <a:solidFill>
                  <a:srgbClr val="000000"/>
                </a:solidFill>
                <a:effectLst/>
                <a:latin typeface="inherit"/>
              </a:rPr>
              <a:t>("Hello World"); // prints Hello World</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a:ln>
                  <a:noFill/>
                </a:ln>
                <a:solidFill>
                  <a:srgbClr val="000000"/>
                </a:solidFill>
                <a:effectLst/>
                <a:latin typeface="inherit"/>
              </a:rPr>
              <a:t> }</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a:ln>
                  <a:noFill/>
                </a:ln>
                <a:solidFill>
                  <a:srgbClr val="000000"/>
                </a:solidFill>
                <a:effectLst/>
                <a:latin typeface="inherit"/>
              </a:rPr>
              <a:t> }</a:t>
            </a:r>
            <a:r>
              <a:rPr kumimoji="0" lang="en-US" altLang="en-US" sz="2000" b="0" i="0" u="none" strike="noStrike" cap="none" normalizeH="0" baseline="0">
                <a:ln>
                  <a:noFill/>
                </a:ln>
                <a:solidFill>
                  <a:schemeClr val="tx1"/>
                </a:solidFill>
                <a:effectLst/>
              </a:rPr>
              <a:t> </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a:ln>
                  <a:noFill/>
                </a:ln>
                <a:effectLst/>
                <a:latin typeface="Arial"/>
                <a:cs typeface="Arial"/>
              </a:rPr>
              <a:t>Output:-- Hello World</a:t>
            </a:r>
          </a:p>
        </p:txBody>
      </p:sp>
    </p:spTree>
    <p:extLst>
      <p:ext uri="{BB962C8B-B14F-4D97-AF65-F5344CB8AC3E}">
        <p14:creationId xmlns:p14="http://schemas.microsoft.com/office/powerpoint/2010/main" val="12687045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0C63C-04D4-9F07-2913-C894F11AD6F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0C5770B-6022-1700-496F-A0D50CC9DEF6}"/>
              </a:ext>
            </a:extLst>
          </p:cNvPr>
          <p:cNvSpPr>
            <a:spLocks noGrp="1"/>
          </p:cNvSpPr>
          <p:nvPr>
            <p:ph type="body" sz="half" idx="2"/>
          </p:nvPr>
        </p:nvSpPr>
        <p:spPr>
          <a:xfrm>
            <a:off x="365760" y="79341"/>
            <a:ext cx="12165252" cy="6181500"/>
          </a:xfrm>
        </p:spPr>
        <p:txBody>
          <a:bodyPr>
            <a:normAutofit fontScale="25000" lnSpcReduction="20000"/>
          </a:bodyPr>
          <a:lstStyle/>
          <a:p>
            <a:r>
              <a:rPr lang="en-IN" sz="6400">
                <a:latin typeface="Söhne"/>
              </a:rPr>
              <a:t>import </a:t>
            </a:r>
            <a:r>
              <a:rPr lang="en-IN" sz="6400" err="1">
                <a:latin typeface="Söhne"/>
              </a:rPr>
              <a:t>java.util.ArrayList</a:t>
            </a:r>
            <a:r>
              <a:rPr lang="en-IN" sz="6400">
                <a:latin typeface="Söhne"/>
              </a:rPr>
              <a:t>;</a:t>
            </a:r>
          </a:p>
          <a:p>
            <a:r>
              <a:rPr lang="en-IN" sz="6400">
                <a:latin typeface="Söhne"/>
              </a:rPr>
              <a:t>import </a:t>
            </a:r>
            <a:r>
              <a:rPr lang="en-IN" sz="6400" err="1">
                <a:latin typeface="Söhne"/>
              </a:rPr>
              <a:t>java.util.List</a:t>
            </a:r>
            <a:r>
              <a:rPr lang="en-IN" sz="6400">
                <a:latin typeface="Söhne"/>
              </a:rPr>
              <a:t>;</a:t>
            </a:r>
          </a:p>
          <a:p>
            <a:r>
              <a:rPr lang="en-IN" sz="6400">
                <a:latin typeface="Söhne"/>
              </a:rPr>
              <a:t>public class </a:t>
            </a:r>
            <a:r>
              <a:rPr lang="en-IN" sz="6400" err="1">
                <a:latin typeface="Söhne"/>
              </a:rPr>
              <a:t>ArrayListExample</a:t>
            </a:r>
            <a:r>
              <a:rPr lang="en-IN" sz="6400">
                <a:latin typeface="Söhne"/>
              </a:rPr>
              <a:t> {</a:t>
            </a:r>
          </a:p>
          <a:p>
            <a:r>
              <a:rPr lang="en-IN" sz="6400">
                <a:latin typeface="Söhne"/>
              </a:rPr>
              <a:t>public static void main(String[] </a:t>
            </a:r>
            <a:r>
              <a:rPr lang="en-IN" sz="6400" err="1">
                <a:latin typeface="Söhne"/>
              </a:rPr>
              <a:t>args</a:t>
            </a:r>
            <a:r>
              <a:rPr lang="en-IN" sz="6400">
                <a:latin typeface="Söhne"/>
              </a:rPr>
              <a:t>) {</a:t>
            </a:r>
          </a:p>
          <a:p>
            <a:r>
              <a:rPr lang="en-IN" sz="6400">
                <a:latin typeface="Söhne"/>
              </a:rPr>
              <a:t>        // Create an </a:t>
            </a:r>
            <a:r>
              <a:rPr lang="en-IN" sz="6400" err="1">
                <a:latin typeface="Söhne"/>
              </a:rPr>
              <a:t>ArrayList</a:t>
            </a:r>
            <a:r>
              <a:rPr lang="en-IN" sz="6400">
                <a:latin typeface="Söhne"/>
              </a:rPr>
              <a:t> of strings</a:t>
            </a:r>
          </a:p>
          <a:p>
            <a:r>
              <a:rPr lang="en-IN" sz="6400">
                <a:latin typeface="Söhne"/>
              </a:rPr>
              <a:t>        List&lt;String&gt; names = new </a:t>
            </a:r>
            <a:r>
              <a:rPr lang="en-IN" sz="6400" err="1">
                <a:latin typeface="Söhne"/>
              </a:rPr>
              <a:t>ArrayList</a:t>
            </a:r>
            <a:r>
              <a:rPr lang="en-IN" sz="6400">
                <a:latin typeface="Söhne"/>
              </a:rPr>
              <a:t>&lt;&gt;();</a:t>
            </a:r>
          </a:p>
          <a:p>
            <a:r>
              <a:rPr lang="en-IN" sz="6400">
                <a:latin typeface="Söhne"/>
              </a:rPr>
              <a:t>// Add elements to the list</a:t>
            </a:r>
          </a:p>
          <a:p>
            <a:r>
              <a:rPr lang="en-IN" sz="6400">
                <a:latin typeface="Söhne"/>
              </a:rPr>
              <a:t>        </a:t>
            </a:r>
            <a:r>
              <a:rPr lang="en-IN" sz="6400" err="1">
                <a:latin typeface="Söhne"/>
              </a:rPr>
              <a:t>names.add</a:t>
            </a:r>
            <a:r>
              <a:rPr lang="en-IN" sz="6400">
                <a:latin typeface="Söhne"/>
              </a:rPr>
              <a:t>("Alice");</a:t>
            </a:r>
          </a:p>
          <a:p>
            <a:r>
              <a:rPr lang="en-IN" sz="6400">
                <a:latin typeface="Söhne"/>
              </a:rPr>
              <a:t>        </a:t>
            </a:r>
            <a:r>
              <a:rPr lang="en-IN" sz="6400" err="1">
                <a:latin typeface="Söhne"/>
              </a:rPr>
              <a:t>names.add</a:t>
            </a:r>
            <a:r>
              <a:rPr lang="en-IN" sz="6400">
                <a:latin typeface="Söhne"/>
              </a:rPr>
              <a:t>("Bob");</a:t>
            </a:r>
          </a:p>
          <a:p>
            <a:r>
              <a:rPr lang="en-IN" sz="6400">
                <a:latin typeface="Söhne"/>
              </a:rPr>
              <a:t>        </a:t>
            </a:r>
            <a:r>
              <a:rPr lang="en-IN" sz="6400" err="1">
                <a:latin typeface="Söhne"/>
              </a:rPr>
              <a:t>names.add</a:t>
            </a:r>
            <a:r>
              <a:rPr lang="en-IN" sz="6400">
                <a:latin typeface="Söhne"/>
              </a:rPr>
              <a:t>("Charlie");</a:t>
            </a:r>
          </a:p>
          <a:p>
            <a:endParaRPr lang="en-IN" sz="6400">
              <a:latin typeface="Söhne"/>
            </a:endParaRPr>
          </a:p>
          <a:p>
            <a:r>
              <a:rPr lang="en-IN" sz="6400">
                <a:latin typeface="Söhne"/>
              </a:rPr>
              <a:t>        // Display the list</a:t>
            </a:r>
          </a:p>
          <a:p>
            <a:r>
              <a:rPr lang="en-IN" sz="6400">
                <a:latin typeface="Söhne"/>
              </a:rPr>
              <a:t>        </a:t>
            </a:r>
            <a:r>
              <a:rPr lang="en-IN" sz="6400" err="1">
                <a:latin typeface="Söhne"/>
              </a:rPr>
              <a:t>System.out.println</a:t>
            </a:r>
            <a:r>
              <a:rPr lang="en-IN" sz="6400">
                <a:latin typeface="Söhne"/>
              </a:rPr>
              <a:t>("</a:t>
            </a:r>
            <a:r>
              <a:rPr lang="en-IN" sz="6400" err="1">
                <a:latin typeface="Söhne"/>
              </a:rPr>
              <a:t>ArrayList</a:t>
            </a:r>
            <a:r>
              <a:rPr lang="en-IN" sz="6400">
                <a:latin typeface="Söhne"/>
              </a:rPr>
              <a:t>: " + names);</a:t>
            </a:r>
          </a:p>
          <a:p>
            <a:endParaRPr lang="en-IN" sz="6400">
              <a:latin typeface="Söhne"/>
            </a:endParaRPr>
          </a:p>
          <a:p>
            <a:r>
              <a:rPr lang="en-IN" sz="6400">
                <a:latin typeface="Söhne"/>
              </a:rPr>
              <a:t>        // Access elements by index</a:t>
            </a:r>
          </a:p>
          <a:p>
            <a:r>
              <a:rPr lang="en-IN" sz="6400">
                <a:latin typeface="Söhne"/>
              </a:rPr>
              <a:t>        String </a:t>
            </a:r>
            <a:r>
              <a:rPr lang="en-IN" sz="6400" err="1">
                <a:latin typeface="Söhne"/>
              </a:rPr>
              <a:t>secondElement</a:t>
            </a:r>
            <a:r>
              <a:rPr lang="en-IN" sz="6400">
                <a:latin typeface="Söhne"/>
              </a:rPr>
              <a:t> = </a:t>
            </a:r>
            <a:r>
              <a:rPr lang="en-IN" sz="6400" err="1">
                <a:latin typeface="Söhne"/>
              </a:rPr>
              <a:t>names.get</a:t>
            </a:r>
            <a:r>
              <a:rPr lang="en-IN" sz="6400">
                <a:latin typeface="Söhne"/>
              </a:rPr>
              <a:t>(1);</a:t>
            </a:r>
          </a:p>
          <a:p>
            <a:r>
              <a:rPr lang="en-IN" sz="6400">
                <a:latin typeface="Söhne"/>
              </a:rPr>
              <a:t>        </a:t>
            </a:r>
            <a:r>
              <a:rPr lang="en-IN" sz="6400" err="1">
                <a:latin typeface="Söhne"/>
              </a:rPr>
              <a:t>System.out.println</a:t>
            </a:r>
            <a:r>
              <a:rPr lang="en-IN" sz="6400">
                <a:latin typeface="Söhne"/>
              </a:rPr>
              <a:t>("Second element: " + </a:t>
            </a:r>
            <a:r>
              <a:rPr lang="en-IN" sz="6400" err="1">
                <a:latin typeface="Söhne"/>
              </a:rPr>
              <a:t>secondElement</a:t>
            </a:r>
            <a:r>
              <a:rPr lang="en-IN" sz="6400">
                <a:latin typeface="Söhne"/>
              </a:rPr>
              <a:t>);</a:t>
            </a:r>
          </a:p>
          <a:p>
            <a:endParaRPr lang="en-IN" sz="6400">
              <a:latin typeface="Söhne"/>
            </a:endParaRPr>
          </a:p>
          <a:p>
            <a:r>
              <a:rPr lang="en-IN" sz="6400">
                <a:latin typeface="Söhne"/>
              </a:rPr>
              <a:t>        // Modify an element by index</a:t>
            </a:r>
          </a:p>
          <a:p>
            <a:r>
              <a:rPr lang="en-IN" sz="6400">
                <a:latin typeface="Söhne"/>
              </a:rPr>
              <a:t>        </a:t>
            </a:r>
            <a:r>
              <a:rPr lang="en-IN" sz="6400" err="1">
                <a:latin typeface="Söhne"/>
              </a:rPr>
              <a:t>names.set</a:t>
            </a:r>
            <a:r>
              <a:rPr lang="en-IN" sz="6400">
                <a:latin typeface="Söhne"/>
              </a:rPr>
              <a:t>(0, "Alicia");</a:t>
            </a:r>
          </a:p>
          <a:p>
            <a:r>
              <a:rPr lang="en-IN" sz="6400">
                <a:latin typeface="Söhne"/>
              </a:rPr>
              <a:t>        </a:t>
            </a:r>
            <a:r>
              <a:rPr lang="en-IN" sz="6400" err="1">
                <a:latin typeface="Söhne"/>
              </a:rPr>
              <a:t>System.out.println</a:t>
            </a:r>
            <a:r>
              <a:rPr lang="en-IN" sz="6400">
                <a:latin typeface="Söhne"/>
              </a:rPr>
              <a:t>("After modifying the first element: " + names);</a:t>
            </a:r>
          </a:p>
          <a:p>
            <a:endParaRPr lang="en-IN" sz="6400">
              <a:latin typeface="Söhne"/>
            </a:endParaRPr>
          </a:p>
          <a:p>
            <a:r>
              <a:rPr lang="en-IN" sz="6400">
                <a:latin typeface="Söhne"/>
              </a:rPr>
              <a:t>        // Remove an element by index</a:t>
            </a:r>
          </a:p>
          <a:p>
            <a:r>
              <a:rPr lang="en-IN" sz="6400">
                <a:latin typeface="Söhne"/>
              </a:rPr>
              <a:t>        </a:t>
            </a:r>
            <a:r>
              <a:rPr lang="en-IN" sz="6400" err="1">
                <a:latin typeface="Söhne"/>
              </a:rPr>
              <a:t>names.remove</a:t>
            </a:r>
            <a:r>
              <a:rPr lang="en-IN" sz="6400">
                <a:latin typeface="Söhne"/>
              </a:rPr>
              <a:t>(2);</a:t>
            </a:r>
          </a:p>
          <a:p>
            <a:r>
              <a:rPr lang="en-IN" sz="6400">
                <a:latin typeface="Söhne"/>
              </a:rPr>
              <a:t>        </a:t>
            </a:r>
            <a:r>
              <a:rPr lang="en-IN" sz="6400" err="1">
                <a:latin typeface="Söhne"/>
              </a:rPr>
              <a:t>System.out.println</a:t>
            </a:r>
            <a:r>
              <a:rPr lang="en-IN" sz="6400">
                <a:latin typeface="Söhne"/>
              </a:rPr>
              <a:t>("After removing the third element: " + names);</a:t>
            </a:r>
          </a:p>
          <a:p>
            <a:endParaRPr lang="en-IN" sz="6400">
              <a:latin typeface="Söhne"/>
            </a:endParaRPr>
          </a:p>
          <a:p>
            <a:r>
              <a:rPr lang="en-IN" sz="6400">
                <a:latin typeface="Söhne"/>
              </a:rPr>
              <a:t>        // Get the size of the list</a:t>
            </a:r>
          </a:p>
          <a:p>
            <a:r>
              <a:rPr lang="en-IN" sz="6400">
                <a:latin typeface="Söhne"/>
              </a:rPr>
              <a:t>        int size = </a:t>
            </a:r>
            <a:r>
              <a:rPr lang="en-IN" sz="6400" err="1">
                <a:latin typeface="Söhne"/>
              </a:rPr>
              <a:t>names.size</a:t>
            </a:r>
            <a:r>
              <a:rPr lang="en-IN" sz="6400">
                <a:latin typeface="Söhne"/>
              </a:rPr>
              <a:t>();</a:t>
            </a:r>
          </a:p>
          <a:p>
            <a:r>
              <a:rPr lang="en-IN" sz="6400">
                <a:latin typeface="Söhne"/>
              </a:rPr>
              <a:t>        </a:t>
            </a:r>
            <a:r>
              <a:rPr lang="en-IN" sz="6400" err="1">
                <a:latin typeface="Söhne"/>
              </a:rPr>
              <a:t>System.out.println</a:t>
            </a:r>
            <a:r>
              <a:rPr lang="en-IN" sz="6400">
                <a:latin typeface="Söhne"/>
              </a:rPr>
              <a:t>("Size of the list: " + size);</a:t>
            </a:r>
          </a:p>
          <a:p>
            <a:r>
              <a:rPr lang="en-IN" sz="6400">
                <a:latin typeface="Söhne"/>
              </a:rPr>
              <a:t>    }</a:t>
            </a:r>
          </a:p>
          <a:p>
            <a:r>
              <a:rPr lang="en-IN" sz="6400">
                <a:latin typeface="Söhne"/>
              </a:rPr>
              <a:t>}</a:t>
            </a:r>
          </a:p>
          <a:p>
            <a:endParaRPr lang="en-IN"/>
          </a:p>
        </p:txBody>
      </p:sp>
      <p:sp>
        <p:nvSpPr>
          <p:cNvPr id="4" name="Picture Placeholder 3">
            <a:extLst>
              <a:ext uri="{FF2B5EF4-FFF2-40B4-BE49-F238E27FC236}">
                <a16:creationId xmlns:a16="http://schemas.microsoft.com/office/drawing/2014/main" id="{8BF81CF3-D7DC-478F-F567-D503C5500054}"/>
              </a:ext>
            </a:extLst>
          </p:cNvPr>
          <p:cNvSpPr>
            <a:spLocks noGrp="1"/>
          </p:cNvSpPr>
          <p:nvPr>
            <p:ph type="pic" idx="1"/>
          </p:nvPr>
        </p:nvSpPr>
        <p:spPr>
          <a:xfrm>
            <a:off x="7815470" y="0"/>
            <a:ext cx="4376530" cy="1938993"/>
          </a:xfrm>
        </p:spPr>
        <p:txBody>
          <a:bodyPr/>
          <a:lstStyle/>
          <a:p>
            <a:r>
              <a:rPr lang="en-US" sz="4400">
                <a:solidFill>
                  <a:schemeClr val="bg2">
                    <a:lumMod val="25000"/>
                  </a:schemeClr>
                </a:solidFill>
                <a:latin typeface="+mj-lt"/>
              </a:rPr>
              <a:t>Array List</a:t>
            </a:r>
            <a:endParaRPr lang="en-IN" sz="4400">
              <a:solidFill>
                <a:schemeClr val="bg2">
                  <a:lumMod val="25000"/>
                </a:schemeClr>
              </a:solidFill>
              <a:latin typeface="+mj-lt"/>
            </a:endParaRPr>
          </a:p>
        </p:txBody>
      </p:sp>
      <p:sp>
        <p:nvSpPr>
          <p:cNvPr id="5" name="Date Placeholder 4">
            <a:extLst>
              <a:ext uri="{FF2B5EF4-FFF2-40B4-BE49-F238E27FC236}">
                <a16:creationId xmlns:a16="http://schemas.microsoft.com/office/drawing/2014/main" id="{A81DACFC-002E-5F9D-E02E-BFB940E99F01}"/>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0BA93673-DF3A-0E0B-27D8-8833A3445C0B}"/>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D3C9FB5B-FBE2-AA90-E854-9853E1599660}"/>
              </a:ext>
            </a:extLst>
          </p:cNvPr>
          <p:cNvSpPr>
            <a:spLocks noGrp="1"/>
          </p:cNvSpPr>
          <p:nvPr>
            <p:ph type="sldNum" sz="quarter" idx="12"/>
          </p:nvPr>
        </p:nvSpPr>
        <p:spPr/>
        <p:txBody>
          <a:bodyPr/>
          <a:lstStyle/>
          <a:p>
            <a:fld id="{58FB4751-880F-D840-AAA9-3A15815CC996}" type="slidenum">
              <a:rPr lang="en-US" smtClean="0"/>
              <a:t>70</a:t>
            </a:fld>
            <a:endParaRPr lang="en-US"/>
          </a:p>
        </p:txBody>
      </p:sp>
      <p:sp>
        <p:nvSpPr>
          <p:cNvPr id="9" name="TextBox 8">
            <a:extLst>
              <a:ext uri="{FF2B5EF4-FFF2-40B4-BE49-F238E27FC236}">
                <a16:creationId xmlns:a16="http://schemas.microsoft.com/office/drawing/2014/main" id="{B699A225-7464-B89E-0138-9BEC49D78606}"/>
              </a:ext>
            </a:extLst>
          </p:cNvPr>
          <p:cNvSpPr txBox="1"/>
          <p:nvPr/>
        </p:nvSpPr>
        <p:spPr>
          <a:xfrm>
            <a:off x="6373741" y="2440049"/>
            <a:ext cx="6265506" cy="1938992"/>
          </a:xfrm>
          <a:prstGeom prst="rect">
            <a:avLst/>
          </a:prstGeom>
          <a:noFill/>
        </p:spPr>
        <p:txBody>
          <a:bodyPr wrap="square">
            <a:spAutoFit/>
          </a:bodyPr>
          <a:lstStyle/>
          <a:p>
            <a:r>
              <a:rPr lang="en-IN" sz="2000">
                <a:solidFill>
                  <a:schemeClr val="bg2">
                    <a:lumMod val="25000"/>
                  </a:schemeClr>
                </a:solidFill>
                <a:latin typeface="Söhne"/>
              </a:rPr>
              <a:t>Output:-</a:t>
            </a:r>
          </a:p>
          <a:p>
            <a:r>
              <a:rPr lang="en-IN" sz="2000" err="1">
                <a:solidFill>
                  <a:schemeClr val="bg2">
                    <a:lumMod val="25000"/>
                  </a:schemeClr>
                </a:solidFill>
                <a:latin typeface="Söhne"/>
              </a:rPr>
              <a:t>ArrayList</a:t>
            </a:r>
            <a:r>
              <a:rPr lang="en-IN" sz="2000">
                <a:solidFill>
                  <a:schemeClr val="bg2">
                    <a:lumMod val="25000"/>
                  </a:schemeClr>
                </a:solidFill>
                <a:latin typeface="Söhne"/>
              </a:rPr>
              <a:t>: [Alice, Bob, Charlie]</a:t>
            </a:r>
          </a:p>
          <a:p>
            <a:r>
              <a:rPr lang="en-IN" sz="2000">
                <a:solidFill>
                  <a:schemeClr val="bg2">
                    <a:lumMod val="25000"/>
                  </a:schemeClr>
                </a:solidFill>
                <a:latin typeface="Söhne"/>
              </a:rPr>
              <a:t>Second element: Bob</a:t>
            </a:r>
          </a:p>
          <a:p>
            <a:r>
              <a:rPr lang="en-IN" sz="2000">
                <a:solidFill>
                  <a:schemeClr val="bg2">
                    <a:lumMod val="25000"/>
                  </a:schemeClr>
                </a:solidFill>
                <a:latin typeface="Söhne"/>
              </a:rPr>
              <a:t>After modifying the first element: [Alicia, Bob, Charlie]</a:t>
            </a:r>
          </a:p>
          <a:p>
            <a:r>
              <a:rPr lang="en-IN" sz="2000">
                <a:solidFill>
                  <a:schemeClr val="bg2">
                    <a:lumMod val="25000"/>
                  </a:schemeClr>
                </a:solidFill>
                <a:latin typeface="Söhne"/>
              </a:rPr>
              <a:t>After removing the third element: [Alicia, Bob]</a:t>
            </a:r>
          </a:p>
          <a:p>
            <a:r>
              <a:rPr lang="en-IN" sz="2000">
                <a:solidFill>
                  <a:schemeClr val="bg2">
                    <a:lumMod val="25000"/>
                  </a:schemeClr>
                </a:solidFill>
                <a:latin typeface="Söhne"/>
              </a:rPr>
              <a:t>Size of the list: 2</a:t>
            </a:r>
          </a:p>
        </p:txBody>
      </p:sp>
    </p:spTree>
    <p:extLst>
      <p:ext uri="{BB962C8B-B14F-4D97-AF65-F5344CB8AC3E}">
        <p14:creationId xmlns:p14="http://schemas.microsoft.com/office/powerpoint/2010/main" val="40898527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A356-B898-B946-51E8-211F42B31276}"/>
              </a:ext>
            </a:extLst>
          </p:cNvPr>
          <p:cNvSpPr>
            <a:spLocks noGrp="1"/>
          </p:cNvSpPr>
          <p:nvPr>
            <p:ph type="title"/>
          </p:nvPr>
        </p:nvSpPr>
        <p:spPr>
          <a:xfrm>
            <a:off x="90878" y="-446407"/>
            <a:ext cx="8008093" cy="1298448"/>
          </a:xfrm>
        </p:spPr>
        <p:txBody>
          <a:bodyPr/>
          <a:lstStyle/>
          <a:p>
            <a:r>
              <a:rPr lang="en-US"/>
              <a:t>Advantages of Array List:-</a:t>
            </a:r>
            <a:endParaRPr lang="en-IN"/>
          </a:p>
        </p:txBody>
      </p:sp>
      <p:sp>
        <p:nvSpPr>
          <p:cNvPr id="4" name="Picture Placeholder 3">
            <a:extLst>
              <a:ext uri="{FF2B5EF4-FFF2-40B4-BE49-F238E27FC236}">
                <a16:creationId xmlns:a16="http://schemas.microsoft.com/office/drawing/2014/main" id="{4CD1ED4C-7E1D-E9A3-3E09-3A6D01A8D439}"/>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C1B175CA-3D54-7B57-01EC-E5C8ACF157A9}"/>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75E53267-6ED8-9BBB-8DAF-B9FCD4218E29}"/>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111B4E64-2B40-51B4-CAAC-C87720A6D3DF}"/>
              </a:ext>
            </a:extLst>
          </p:cNvPr>
          <p:cNvSpPr>
            <a:spLocks noGrp="1"/>
          </p:cNvSpPr>
          <p:nvPr>
            <p:ph type="sldNum" sz="quarter" idx="12"/>
          </p:nvPr>
        </p:nvSpPr>
        <p:spPr/>
        <p:txBody>
          <a:bodyPr/>
          <a:lstStyle/>
          <a:p>
            <a:fld id="{58FB4751-880F-D840-AAA9-3A15815CC996}" type="slidenum">
              <a:rPr lang="en-US" smtClean="0"/>
              <a:t>71</a:t>
            </a:fld>
            <a:endParaRPr lang="en-US"/>
          </a:p>
        </p:txBody>
      </p:sp>
      <p:graphicFrame>
        <p:nvGraphicFramePr>
          <p:cNvPr id="8" name="Table 7">
            <a:extLst>
              <a:ext uri="{FF2B5EF4-FFF2-40B4-BE49-F238E27FC236}">
                <a16:creationId xmlns:a16="http://schemas.microsoft.com/office/drawing/2014/main" id="{6152E30F-6BF6-6166-B63E-E433EC10F0D9}"/>
              </a:ext>
            </a:extLst>
          </p:cNvPr>
          <p:cNvGraphicFramePr>
            <a:graphicFrameLocks noGrp="1"/>
          </p:cNvGraphicFramePr>
          <p:nvPr>
            <p:extLst>
              <p:ext uri="{D42A27DB-BD31-4B8C-83A1-F6EECF244321}">
                <p14:modId xmlns:p14="http://schemas.microsoft.com/office/powerpoint/2010/main" val="2169495089"/>
              </p:ext>
            </p:extLst>
          </p:nvPr>
        </p:nvGraphicFramePr>
        <p:xfrm>
          <a:off x="365760" y="1827151"/>
          <a:ext cx="7191798" cy="4076110"/>
        </p:xfrm>
        <a:graphic>
          <a:graphicData uri="http://schemas.openxmlformats.org/drawingml/2006/table">
            <a:tbl>
              <a:tblPr/>
              <a:tblGrid>
                <a:gridCol w="7191798">
                  <a:extLst>
                    <a:ext uri="{9D8B030D-6E8A-4147-A177-3AD203B41FA5}">
                      <a16:colId xmlns:a16="http://schemas.microsoft.com/office/drawing/2014/main" val="2600183363"/>
                    </a:ext>
                  </a:extLst>
                </a:gridCol>
              </a:tblGrid>
              <a:tr h="487112">
                <a:tc>
                  <a:txBody>
                    <a:bodyPr/>
                    <a:lstStyle/>
                    <a:p>
                      <a:pPr fontAlgn="b"/>
                      <a:r>
                        <a:rPr lang="en-IN" sz="1600" b="1">
                          <a:effectLst/>
                        </a:rPr>
                        <a:t>Pros</a:t>
                      </a:r>
                    </a:p>
                  </a:txBody>
                  <a:tcPr marL="82101" marR="82101" marT="41050" marB="41050"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247830557"/>
                  </a:ext>
                </a:extLst>
              </a:tr>
              <a:tr h="512714">
                <a:tc>
                  <a:txBody>
                    <a:bodyPr/>
                    <a:lstStyle/>
                    <a:p>
                      <a:pPr fontAlgn="base"/>
                      <a:r>
                        <a:rPr lang="en-US" sz="1600">
                          <a:effectLst/>
                        </a:rPr>
                        <a:t>Dynamic Sizing: Automatically resizes as needed to accommodate elements.</a:t>
                      </a:r>
                    </a:p>
                  </a:txBody>
                  <a:tcPr marL="82101" marR="82101" marT="41050" marB="4105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087937318"/>
                  </a:ext>
                </a:extLst>
              </a:tr>
              <a:tr h="512714">
                <a:tc>
                  <a:txBody>
                    <a:bodyPr/>
                    <a:lstStyle/>
                    <a:p>
                      <a:pPr fontAlgn="base"/>
                      <a:r>
                        <a:rPr lang="en-US" sz="1600">
                          <a:effectLst/>
                        </a:rPr>
                        <a:t>Random Access: Provides quick access to elements by their index.</a:t>
                      </a:r>
                    </a:p>
                  </a:txBody>
                  <a:tcPr marL="82101" marR="82101" marT="41050" marB="4105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328659959"/>
                  </a:ext>
                </a:extLst>
              </a:tr>
              <a:tr h="512714">
                <a:tc>
                  <a:txBody>
                    <a:bodyPr/>
                    <a:lstStyle/>
                    <a:p>
                      <a:pPr fontAlgn="base"/>
                      <a:r>
                        <a:rPr lang="en-US" sz="1600">
                          <a:effectLst/>
                        </a:rPr>
                        <a:t>Simple to Use: Easy to understand and use, especially for beginners.</a:t>
                      </a:r>
                    </a:p>
                  </a:txBody>
                  <a:tcPr marL="82101" marR="82101" marT="41050" marB="4105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113449609"/>
                  </a:ext>
                </a:extLst>
              </a:tr>
              <a:tr h="512714">
                <a:tc>
                  <a:txBody>
                    <a:bodyPr/>
                    <a:lstStyle/>
                    <a:p>
                      <a:pPr fontAlgn="base"/>
                      <a:r>
                        <a:rPr lang="en-US" sz="1600">
                          <a:effectLst/>
                        </a:rPr>
                        <a:t>Generics Support: Ensures type safety by specifying the data type.</a:t>
                      </a:r>
                    </a:p>
                  </a:txBody>
                  <a:tcPr marL="82101" marR="82101" marT="41050" marB="4105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434509596"/>
                  </a:ext>
                </a:extLst>
              </a:tr>
              <a:tr h="512714">
                <a:tc>
                  <a:txBody>
                    <a:bodyPr/>
                    <a:lstStyle/>
                    <a:p>
                      <a:pPr fontAlgn="base"/>
                      <a:r>
                        <a:rPr lang="en-US" sz="1600">
                          <a:effectLst/>
                        </a:rPr>
                        <a:t>Integration with Collections Framework: Part of Java's standard library for collections.</a:t>
                      </a:r>
                    </a:p>
                  </a:txBody>
                  <a:tcPr marL="82101" marR="82101" marT="41050" marB="4105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625720040"/>
                  </a:ext>
                </a:extLst>
              </a:tr>
              <a:tr h="512714">
                <a:tc>
                  <a:txBody>
                    <a:bodyPr/>
                    <a:lstStyle/>
                    <a:p>
                      <a:pPr fontAlgn="base"/>
                      <a:r>
                        <a:rPr lang="en-IN" sz="1600">
                          <a:effectLst/>
                        </a:rPr>
                        <a:t>Efficient Iteration: Supports efficient traversal of elements.</a:t>
                      </a:r>
                    </a:p>
                  </a:txBody>
                  <a:tcPr marL="82101" marR="82101" marT="41050" marB="4105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090847623"/>
                  </a:ext>
                </a:extLst>
              </a:tr>
              <a:tr h="512714">
                <a:tc>
                  <a:txBody>
                    <a:bodyPr/>
                    <a:lstStyle/>
                    <a:p>
                      <a:pPr fontAlgn="base"/>
                      <a:r>
                        <a:rPr lang="en-US" sz="1600">
                          <a:effectLst/>
                        </a:rPr>
                        <a:t>Backed by an Array: Provides memory-efficient storage.</a:t>
                      </a:r>
                    </a:p>
                  </a:txBody>
                  <a:tcPr marL="82101" marR="82101" marT="41050" marB="4105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161581004"/>
                  </a:ext>
                </a:extLst>
              </a:tr>
            </a:tbl>
          </a:graphicData>
        </a:graphic>
      </p:graphicFrame>
      <p:sp>
        <p:nvSpPr>
          <p:cNvPr id="9" name="Rectangle 1">
            <a:extLst>
              <a:ext uri="{FF2B5EF4-FFF2-40B4-BE49-F238E27FC236}">
                <a16:creationId xmlns:a16="http://schemas.microsoft.com/office/drawing/2014/main" id="{6412330F-443D-E8A7-5F81-104E054C5662}"/>
              </a:ext>
            </a:extLst>
          </p:cNvPr>
          <p:cNvSpPr>
            <a:spLocks noGrp="1" noChangeArrowheads="1"/>
          </p:cNvSpPr>
          <p:nvPr>
            <p:ph type="body" sz="half" idx="2"/>
          </p:nvPr>
        </p:nvSpPr>
        <p:spPr bwMode="auto">
          <a:xfrm>
            <a:off x="1353312" y="6979460"/>
            <a:ext cx="5758489" cy="27699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374151"/>
                </a:solidFill>
                <a:effectLst/>
                <a:latin typeface="Söhne"/>
              </a:rPr>
              <a:t>Advantages of ArrayList: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00314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4862A-BCCA-CEE8-BF3E-5977A9D0884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FCC6DE0-7E70-9B42-6C47-900BA0650DD1}"/>
              </a:ext>
            </a:extLst>
          </p:cNvPr>
          <p:cNvSpPr>
            <a:spLocks noGrp="1"/>
          </p:cNvSpPr>
          <p:nvPr>
            <p:ph type="body" sz="half" idx="2"/>
          </p:nvPr>
        </p:nvSpPr>
        <p:spPr>
          <a:xfrm>
            <a:off x="29399" y="82296"/>
            <a:ext cx="8694264" cy="4070729"/>
          </a:xfrm>
        </p:spPr>
        <p:txBody>
          <a:bodyPr>
            <a:normAutofit fontScale="25000" lnSpcReduction="20000"/>
          </a:bodyPr>
          <a:lstStyle/>
          <a:p>
            <a:r>
              <a:rPr lang="en-IN" sz="6400">
                <a:solidFill>
                  <a:schemeClr val="bg2">
                    <a:lumMod val="25000"/>
                  </a:schemeClr>
                </a:solidFill>
                <a:latin typeface="Söhne"/>
              </a:rPr>
              <a:t>import </a:t>
            </a:r>
            <a:r>
              <a:rPr lang="en-IN" sz="6400" err="1">
                <a:solidFill>
                  <a:schemeClr val="bg2">
                    <a:lumMod val="25000"/>
                  </a:schemeClr>
                </a:solidFill>
                <a:latin typeface="Söhne"/>
              </a:rPr>
              <a:t>java.util.LinkedList</a:t>
            </a:r>
            <a:r>
              <a:rPr lang="en-IN" sz="6400">
                <a:solidFill>
                  <a:schemeClr val="bg2">
                    <a:lumMod val="25000"/>
                  </a:schemeClr>
                </a:solidFill>
                <a:latin typeface="Söhne"/>
              </a:rPr>
              <a:t>;</a:t>
            </a:r>
          </a:p>
          <a:p>
            <a:r>
              <a:rPr lang="en-IN" sz="6400">
                <a:solidFill>
                  <a:schemeClr val="bg2">
                    <a:lumMod val="25000"/>
                  </a:schemeClr>
                </a:solidFill>
                <a:latin typeface="Söhne"/>
              </a:rPr>
              <a:t>import </a:t>
            </a:r>
            <a:r>
              <a:rPr lang="en-IN" sz="6400" err="1">
                <a:solidFill>
                  <a:schemeClr val="bg2">
                    <a:lumMod val="25000"/>
                  </a:schemeClr>
                </a:solidFill>
                <a:latin typeface="Söhne"/>
              </a:rPr>
              <a:t>java.util.List</a:t>
            </a:r>
            <a:r>
              <a:rPr lang="en-IN" sz="6400">
                <a:solidFill>
                  <a:schemeClr val="bg2">
                    <a:lumMod val="25000"/>
                  </a:schemeClr>
                </a:solidFill>
                <a:latin typeface="Söhne"/>
              </a:rPr>
              <a:t>;</a:t>
            </a:r>
          </a:p>
          <a:p>
            <a:r>
              <a:rPr lang="en-IN" sz="6400">
                <a:solidFill>
                  <a:schemeClr val="bg2">
                    <a:lumMod val="25000"/>
                  </a:schemeClr>
                </a:solidFill>
                <a:latin typeface="Söhne"/>
              </a:rPr>
              <a:t>public class </a:t>
            </a:r>
            <a:r>
              <a:rPr lang="en-IN" sz="6400" err="1">
                <a:solidFill>
                  <a:schemeClr val="bg2">
                    <a:lumMod val="25000"/>
                  </a:schemeClr>
                </a:solidFill>
                <a:latin typeface="Söhne"/>
              </a:rPr>
              <a:t>LinkedListExample</a:t>
            </a:r>
            <a:r>
              <a:rPr lang="en-IN" sz="6400">
                <a:solidFill>
                  <a:schemeClr val="bg2">
                    <a:lumMod val="25000"/>
                  </a:schemeClr>
                </a:solidFill>
                <a:latin typeface="Söhne"/>
              </a:rPr>
              <a:t> {</a:t>
            </a:r>
          </a:p>
          <a:p>
            <a:r>
              <a:rPr lang="en-IN" sz="6400">
                <a:solidFill>
                  <a:schemeClr val="bg2">
                    <a:lumMod val="25000"/>
                  </a:schemeClr>
                </a:solidFill>
                <a:latin typeface="Söhne"/>
              </a:rPr>
              <a:t>public static void main(String[] </a:t>
            </a:r>
            <a:r>
              <a:rPr lang="en-IN" sz="6400" err="1">
                <a:solidFill>
                  <a:schemeClr val="bg2">
                    <a:lumMod val="25000"/>
                  </a:schemeClr>
                </a:solidFill>
                <a:latin typeface="Söhne"/>
              </a:rPr>
              <a:t>args</a:t>
            </a:r>
            <a:r>
              <a:rPr lang="en-IN" sz="6400">
                <a:solidFill>
                  <a:schemeClr val="bg2">
                    <a:lumMod val="25000"/>
                  </a:schemeClr>
                </a:solidFill>
                <a:latin typeface="Söhne"/>
              </a:rPr>
              <a:t>) {</a:t>
            </a:r>
          </a:p>
          <a:p>
            <a:r>
              <a:rPr lang="en-IN" sz="6400">
                <a:solidFill>
                  <a:schemeClr val="bg2">
                    <a:lumMod val="25000"/>
                  </a:schemeClr>
                </a:solidFill>
                <a:latin typeface="Söhne"/>
              </a:rPr>
              <a:t>        // Create a LinkedList of integers</a:t>
            </a:r>
          </a:p>
          <a:p>
            <a:r>
              <a:rPr lang="en-IN" sz="6400">
                <a:solidFill>
                  <a:schemeClr val="bg2">
                    <a:lumMod val="25000"/>
                  </a:schemeClr>
                </a:solidFill>
                <a:latin typeface="Söhne"/>
              </a:rPr>
              <a:t>        List&lt;Integer&gt; numbers = new LinkedList&lt;&gt;();</a:t>
            </a:r>
          </a:p>
          <a:p>
            <a:r>
              <a:rPr lang="en-IN" sz="6400">
                <a:solidFill>
                  <a:schemeClr val="bg2">
                    <a:lumMod val="25000"/>
                  </a:schemeClr>
                </a:solidFill>
                <a:latin typeface="Söhne"/>
              </a:rPr>
              <a:t>// Add elements to the list</a:t>
            </a:r>
          </a:p>
          <a:p>
            <a:r>
              <a:rPr lang="en-IN" sz="6400">
                <a:solidFill>
                  <a:schemeClr val="bg2">
                    <a:lumMod val="25000"/>
                  </a:schemeClr>
                </a:solidFill>
                <a:latin typeface="Söhne"/>
              </a:rPr>
              <a:t>        </a:t>
            </a:r>
            <a:r>
              <a:rPr lang="en-IN" sz="6400" err="1">
                <a:solidFill>
                  <a:schemeClr val="bg2">
                    <a:lumMod val="25000"/>
                  </a:schemeClr>
                </a:solidFill>
                <a:latin typeface="Söhne"/>
              </a:rPr>
              <a:t>numbers.add</a:t>
            </a:r>
            <a:r>
              <a:rPr lang="en-IN" sz="6400">
                <a:solidFill>
                  <a:schemeClr val="bg2">
                    <a:lumMod val="25000"/>
                  </a:schemeClr>
                </a:solidFill>
                <a:latin typeface="Söhne"/>
              </a:rPr>
              <a:t>(1);</a:t>
            </a:r>
          </a:p>
          <a:p>
            <a:r>
              <a:rPr lang="en-IN" sz="6400">
                <a:solidFill>
                  <a:schemeClr val="bg2">
                    <a:lumMod val="25000"/>
                  </a:schemeClr>
                </a:solidFill>
                <a:latin typeface="Söhne"/>
              </a:rPr>
              <a:t>        </a:t>
            </a:r>
            <a:r>
              <a:rPr lang="en-IN" sz="6400" err="1">
                <a:solidFill>
                  <a:schemeClr val="bg2">
                    <a:lumMod val="25000"/>
                  </a:schemeClr>
                </a:solidFill>
                <a:latin typeface="Söhne"/>
              </a:rPr>
              <a:t>numbers.add</a:t>
            </a:r>
            <a:r>
              <a:rPr lang="en-IN" sz="6400">
                <a:solidFill>
                  <a:schemeClr val="bg2">
                    <a:lumMod val="25000"/>
                  </a:schemeClr>
                </a:solidFill>
                <a:latin typeface="Söhne"/>
              </a:rPr>
              <a:t>(2);</a:t>
            </a:r>
          </a:p>
          <a:p>
            <a:r>
              <a:rPr lang="en-IN" sz="6400">
                <a:solidFill>
                  <a:schemeClr val="bg2">
                    <a:lumMod val="25000"/>
                  </a:schemeClr>
                </a:solidFill>
                <a:latin typeface="Söhne"/>
              </a:rPr>
              <a:t>        </a:t>
            </a:r>
            <a:r>
              <a:rPr lang="en-IN" sz="6400" err="1">
                <a:solidFill>
                  <a:schemeClr val="bg2">
                    <a:lumMod val="25000"/>
                  </a:schemeClr>
                </a:solidFill>
                <a:latin typeface="Söhne"/>
              </a:rPr>
              <a:t>numbers.add</a:t>
            </a:r>
            <a:r>
              <a:rPr lang="en-IN" sz="6400">
                <a:solidFill>
                  <a:schemeClr val="bg2">
                    <a:lumMod val="25000"/>
                  </a:schemeClr>
                </a:solidFill>
                <a:latin typeface="Söhne"/>
              </a:rPr>
              <a:t>(3);</a:t>
            </a:r>
          </a:p>
          <a:p>
            <a:endParaRPr lang="en-IN" sz="6400">
              <a:solidFill>
                <a:schemeClr val="bg2">
                  <a:lumMod val="25000"/>
                </a:schemeClr>
              </a:solidFill>
              <a:latin typeface="Söhne"/>
            </a:endParaRPr>
          </a:p>
          <a:p>
            <a:r>
              <a:rPr lang="en-IN" sz="6400">
                <a:solidFill>
                  <a:schemeClr val="bg2">
                    <a:lumMod val="25000"/>
                  </a:schemeClr>
                </a:solidFill>
                <a:latin typeface="Söhne"/>
              </a:rPr>
              <a:t>        // Display the list</a:t>
            </a:r>
          </a:p>
          <a:p>
            <a:r>
              <a:rPr lang="en-IN" sz="6400">
                <a:solidFill>
                  <a:schemeClr val="bg2">
                    <a:lumMod val="25000"/>
                  </a:schemeClr>
                </a:solidFill>
                <a:latin typeface="Söhne"/>
              </a:rPr>
              <a:t>        </a:t>
            </a:r>
            <a:r>
              <a:rPr lang="en-IN" sz="6400" err="1">
                <a:solidFill>
                  <a:schemeClr val="bg2">
                    <a:lumMod val="25000"/>
                  </a:schemeClr>
                </a:solidFill>
                <a:latin typeface="Söhne"/>
              </a:rPr>
              <a:t>System.out.println</a:t>
            </a:r>
            <a:r>
              <a:rPr lang="en-IN" sz="6400">
                <a:solidFill>
                  <a:schemeClr val="bg2">
                    <a:lumMod val="25000"/>
                  </a:schemeClr>
                </a:solidFill>
                <a:latin typeface="Söhne"/>
              </a:rPr>
              <a:t>("LinkedList: " + numbers);</a:t>
            </a:r>
          </a:p>
          <a:p>
            <a:endParaRPr lang="en-IN" sz="6400">
              <a:solidFill>
                <a:schemeClr val="bg2">
                  <a:lumMod val="25000"/>
                </a:schemeClr>
              </a:solidFill>
              <a:latin typeface="Söhne"/>
            </a:endParaRPr>
          </a:p>
          <a:p>
            <a:r>
              <a:rPr lang="en-IN" sz="6400">
                <a:solidFill>
                  <a:schemeClr val="bg2">
                    <a:lumMod val="25000"/>
                  </a:schemeClr>
                </a:solidFill>
                <a:latin typeface="Söhne"/>
              </a:rPr>
              <a:t>        // Access elements by index</a:t>
            </a:r>
          </a:p>
          <a:p>
            <a:r>
              <a:rPr lang="en-IN" sz="6400">
                <a:solidFill>
                  <a:schemeClr val="bg2">
                    <a:lumMod val="25000"/>
                  </a:schemeClr>
                </a:solidFill>
                <a:latin typeface="Söhne"/>
              </a:rPr>
              <a:t>        int </a:t>
            </a:r>
            <a:r>
              <a:rPr lang="en-IN" sz="6400" err="1">
                <a:solidFill>
                  <a:schemeClr val="bg2">
                    <a:lumMod val="25000"/>
                  </a:schemeClr>
                </a:solidFill>
                <a:latin typeface="Söhne"/>
              </a:rPr>
              <a:t>thirdElement</a:t>
            </a:r>
            <a:r>
              <a:rPr lang="en-IN" sz="6400">
                <a:solidFill>
                  <a:schemeClr val="bg2">
                    <a:lumMod val="25000"/>
                  </a:schemeClr>
                </a:solidFill>
                <a:latin typeface="Söhne"/>
              </a:rPr>
              <a:t> = </a:t>
            </a:r>
            <a:r>
              <a:rPr lang="en-IN" sz="6400" err="1">
                <a:solidFill>
                  <a:schemeClr val="bg2">
                    <a:lumMod val="25000"/>
                  </a:schemeClr>
                </a:solidFill>
                <a:latin typeface="Söhne"/>
              </a:rPr>
              <a:t>numbers.get</a:t>
            </a:r>
            <a:r>
              <a:rPr lang="en-IN" sz="6400">
                <a:solidFill>
                  <a:schemeClr val="bg2">
                    <a:lumMod val="25000"/>
                  </a:schemeClr>
                </a:solidFill>
                <a:latin typeface="Söhne"/>
              </a:rPr>
              <a:t>(2);</a:t>
            </a:r>
          </a:p>
          <a:p>
            <a:r>
              <a:rPr lang="en-IN" sz="6400">
                <a:solidFill>
                  <a:schemeClr val="bg2">
                    <a:lumMod val="25000"/>
                  </a:schemeClr>
                </a:solidFill>
                <a:latin typeface="Söhne"/>
              </a:rPr>
              <a:t>        </a:t>
            </a:r>
            <a:r>
              <a:rPr lang="en-IN" sz="6400" err="1">
                <a:solidFill>
                  <a:schemeClr val="bg2">
                    <a:lumMod val="25000"/>
                  </a:schemeClr>
                </a:solidFill>
                <a:latin typeface="Söhne"/>
              </a:rPr>
              <a:t>System.out.println</a:t>
            </a:r>
            <a:r>
              <a:rPr lang="en-IN" sz="6400">
                <a:solidFill>
                  <a:schemeClr val="bg2">
                    <a:lumMod val="25000"/>
                  </a:schemeClr>
                </a:solidFill>
                <a:latin typeface="Söhne"/>
              </a:rPr>
              <a:t>("Third element: " + </a:t>
            </a:r>
            <a:r>
              <a:rPr lang="en-IN" sz="6400" err="1">
                <a:solidFill>
                  <a:schemeClr val="bg2">
                    <a:lumMod val="25000"/>
                  </a:schemeClr>
                </a:solidFill>
                <a:latin typeface="Söhne"/>
              </a:rPr>
              <a:t>thirdElement</a:t>
            </a:r>
            <a:r>
              <a:rPr lang="en-IN" sz="6400">
                <a:solidFill>
                  <a:schemeClr val="bg2">
                    <a:lumMod val="25000"/>
                  </a:schemeClr>
                </a:solidFill>
                <a:latin typeface="Söhne"/>
              </a:rPr>
              <a:t>);</a:t>
            </a:r>
          </a:p>
          <a:p>
            <a:endParaRPr lang="en-IN" sz="6400">
              <a:solidFill>
                <a:schemeClr val="bg2">
                  <a:lumMod val="25000"/>
                </a:schemeClr>
              </a:solidFill>
              <a:latin typeface="Söhne"/>
            </a:endParaRPr>
          </a:p>
          <a:p>
            <a:r>
              <a:rPr lang="en-IN" sz="6400">
                <a:solidFill>
                  <a:schemeClr val="bg2">
                    <a:lumMod val="25000"/>
                  </a:schemeClr>
                </a:solidFill>
                <a:latin typeface="Söhne"/>
              </a:rPr>
              <a:t>        // Modify an element by index</a:t>
            </a:r>
          </a:p>
          <a:p>
            <a:r>
              <a:rPr lang="en-IN" sz="6400">
                <a:solidFill>
                  <a:schemeClr val="bg2">
                    <a:lumMod val="25000"/>
                  </a:schemeClr>
                </a:solidFill>
                <a:latin typeface="Söhne"/>
              </a:rPr>
              <a:t>        </a:t>
            </a:r>
            <a:r>
              <a:rPr lang="en-IN" sz="6400" err="1">
                <a:solidFill>
                  <a:schemeClr val="bg2">
                    <a:lumMod val="25000"/>
                  </a:schemeClr>
                </a:solidFill>
                <a:latin typeface="Söhne"/>
              </a:rPr>
              <a:t>numbers.set</a:t>
            </a:r>
            <a:r>
              <a:rPr lang="en-IN" sz="6400">
                <a:solidFill>
                  <a:schemeClr val="bg2">
                    <a:lumMod val="25000"/>
                  </a:schemeClr>
                </a:solidFill>
                <a:latin typeface="Söhne"/>
              </a:rPr>
              <a:t>(1, 22);</a:t>
            </a:r>
          </a:p>
          <a:p>
            <a:r>
              <a:rPr lang="en-IN" sz="6400">
                <a:solidFill>
                  <a:schemeClr val="bg2">
                    <a:lumMod val="25000"/>
                  </a:schemeClr>
                </a:solidFill>
                <a:latin typeface="Söhne"/>
              </a:rPr>
              <a:t>        </a:t>
            </a:r>
            <a:r>
              <a:rPr lang="en-IN" sz="6400" err="1">
                <a:solidFill>
                  <a:schemeClr val="bg2">
                    <a:lumMod val="25000"/>
                  </a:schemeClr>
                </a:solidFill>
                <a:latin typeface="Söhne"/>
              </a:rPr>
              <a:t>System.out.println</a:t>
            </a:r>
            <a:r>
              <a:rPr lang="en-IN" sz="6400">
                <a:solidFill>
                  <a:schemeClr val="bg2">
                    <a:lumMod val="25000"/>
                  </a:schemeClr>
                </a:solidFill>
                <a:latin typeface="Söhne"/>
              </a:rPr>
              <a:t>("After modifying the second element: " + numbers);</a:t>
            </a:r>
          </a:p>
          <a:p>
            <a:endParaRPr lang="en-IN" sz="6400">
              <a:solidFill>
                <a:schemeClr val="bg2">
                  <a:lumMod val="25000"/>
                </a:schemeClr>
              </a:solidFill>
              <a:latin typeface="Söhne"/>
            </a:endParaRPr>
          </a:p>
          <a:p>
            <a:r>
              <a:rPr lang="en-IN" sz="6400">
                <a:solidFill>
                  <a:schemeClr val="bg2">
                    <a:lumMod val="25000"/>
                  </a:schemeClr>
                </a:solidFill>
                <a:latin typeface="Söhne"/>
              </a:rPr>
              <a:t>        // Remove an element by index</a:t>
            </a:r>
          </a:p>
          <a:p>
            <a:r>
              <a:rPr lang="en-IN" sz="6400">
                <a:solidFill>
                  <a:schemeClr val="bg2">
                    <a:lumMod val="25000"/>
                  </a:schemeClr>
                </a:solidFill>
                <a:latin typeface="Söhne"/>
              </a:rPr>
              <a:t>        </a:t>
            </a:r>
            <a:r>
              <a:rPr lang="en-IN" sz="6400" err="1">
                <a:solidFill>
                  <a:schemeClr val="bg2">
                    <a:lumMod val="25000"/>
                  </a:schemeClr>
                </a:solidFill>
                <a:latin typeface="Söhne"/>
              </a:rPr>
              <a:t>numbers.remove</a:t>
            </a:r>
            <a:r>
              <a:rPr lang="en-IN" sz="6400">
                <a:solidFill>
                  <a:schemeClr val="bg2">
                    <a:lumMod val="25000"/>
                  </a:schemeClr>
                </a:solidFill>
                <a:latin typeface="Söhne"/>
              </a:rPr>
              <a:t>(0);</a:t>
            </a:r>
          </a:p>
          <a:p>
            <a:r>
              <a:rPr lang="en-IN" sz="6400">
                <a:solidFill>
                  <a:schemeClr val="bg2">
                    <a:lumMod val="25000"/>
                  </a:schemeClr>
                </a:solidFill>
                <a:latin typeface="Söhne"/>
              </a:rPr>
              <a:t>        </a:t>
            </a:r>
            <a:r>
              <a:rPr lang="en-IN" sz="6400" err="1">
                <a:solidFill>
                  <a:schemeClr val="bg2">
                    <a:lumMod val="25000"/>
                  </a:schemeClr>
                </a:solidFill>
                <a:latin typeface="Söhne"/>
              </a:rPr>
              <a:t>System.out.println</a:t>
            </a:r>
            <a:r>
              <a:rPr lang="en-IN" sz="6400">
                <a:solidFill>
                  <a:schemeClr val="bg2">
                    <a:lumMod val="25000"/>
                  </a:schemeClr>
                </a:solidFill>
                <a:latin typeface="Söhne"/>
              </a:rPr>
              <a:t>("After removing the first element: " + numbers);</a:t>
            </a:r>
          </a:p>
          <a:p>
            <a:endParaRPr lang="en-IN" sz="6400">
              <a:solidFill>
                <a:schemeClr val="bg2">
                  <a:lumMod val="25000"/>
                </a:schemeClr>
              </a:solidFill>
              <a:latin typeface="Söhne"/>
            </a:endParaRPr>
          </a:p>
          <a:p>
            <a:r>
              <a:rPr lang="en-IN" sz="6400">
                <a:solidFill>
                  <a:schemeClr val="bg2">
                    <a:lumMod val="25000"/>
                  </a:schemeClr>
                </a:solidFill>
                <a:latin typeface="Söhne"/>
              </a:rPr>
              <a:t>        // Get the size of the list</a:t>
            </a:r>
          </a:p>
          <a:p>
            <a:r>
              <a:rPr lang="en-IN" sz="6400">
                <a:solidFill>
                  <a:schemeClr val="bg2">
                    <a:lumMod val="25000"/>
                  </a:schemeClr>
                </a:solidFill>
                <a:latin typeface="Söhne"/>
              </a:rPr>
              <a:t>        int size = </a:t>
            </a:r>
            <a:r>
              <a:rPr lang="en-IN" sz="6400" err="1">
                <a:solidFill>
                  <a:schemeClr val="bg2">
                    <a:lumMod val="25000"/>
                  </a:schemeClr>
                </a:solidFill>
                <a:latin typeface="Söhne"/>
              </a:rPr>
              <a:t>numbers.size</a:t>
            </a:r>
            <a:r>
              <a:rPr lang="en-IN" sz="6400">
                <a:solidFill>
                  <a:schemeClr val="bg2">
                    <a:lumMod val="25000"/>
                  </a:schemeClr>
                </a:solidFill>
                <a:latin typeface="Söhne"/>
              </a:rPr>
              <a:t>();</a:t>
            </a:r>
          </a:p>
          <a:p>
            <a:r>
              <a:rPr lang="en-IN" sz="6400">
                <a:solidFill>
                  <a:schemeClr val="bg2">
                    <a:lumMod val="25000"/>
                  </a:schemeClr>
                </a:solidFill>
                <a:latin typeface="Söhne"/>
              </a:rPr>
              <a:t>        </a:t>
            </a:r>
            <a:r>
              <a:rPr lang="en-IN" sz="6400" err="1">
                <a:solidFill>
                  <a:schemeClr val="bg2">
                    <a:lumMod val="25000"/>
                  </a:schemeClr>
                </a:solidFill>
                <a:latin typeface="Söhne"/>
              </a:rPr>
              <a:t>System.out.println</a:t>
            </a:r>
            <a:r>
              <a:rPr lang="en-IN" sz="6400">
                <a:solidFill>
                  <a:schemeClr val="bg2">
                    <a:lumMod val="25000"/>
                  </a:schemeClr>
                </a:solidFill>
                <a:latin typeface="Söhne"/>
              </a:rPr>
              <a:t>("Size of the list: " + size);</a:t>
            </a:r>
          </a:p>
          <a:p>
            <a:r>
              <a:rPr lang="en-IN" sz="6400">
                <a:solidFill>
                  <a:schemeClr val="bg2">
                    <a:lumMod val="25000"/>
                  </a:schemeClr>
                </a:solidFill>
                <a:latin typeface="Söhne"/>
              </a:rPr>
              <a:t>    }</a:t>
            </a:r>
          </a:p>
          <a:p>
            <a:r>
              <a:rPr lang="en-IN" sz="4200">
                <a:solidFill>
                  <a:schemeClr val="bg2">
                    <a:lumMod val="25000"/>
                  </a:schemeClr>
                </a:solidFill>
                <a:latin typeface="Söhne"/>
              </a:rPr>
              <a:t>}</a:t>
            </a:r>
          </a:p>
          <a:p>
            <a:endParaRPr lang="en-IN"/>
          </a:p>
        </p:txBody>
      </p:sp>
      <p:sp>
        <p:nvSpPr>
          <p:cNvPr id="4" name="Picture Placeholder 3">
            <a:extLst>
              <a:ext uri="{FF2B5EF4-FFF2-40B4-BE49-F238E27FC236}">
                <a16:creationId xmlns:a16="http://schemas.microsoft.com/office/drawing/2014/main" id="{3BE26074-A763-BB71-3E6D-1305FFF82AA6}"/>
              </a:ext>
            </a:extLst>
          </p:cNvPr>
          <p:cNvSpPr>
            <a:spLocks noGrp="1"/>
          </p:cNvSpPr>
          <p:nvPr>
            <p:ph type="pic" idx="1"/>
          </p:nvPr>
        </p:nvSpPr>
        <p:spPr>
          <a:xfrm>
            <a:off x="7786071" y="0"/>
            <a:ext cx="4376530" cy="6018401"/>
          </a:xfrm>
        </p:spPr>
        <p:txBody>
          <a:bodyPr/>
          <a:lstStyle/>
          <a:p>
            <a:pPr algn="l"/>
            <a:r>
              <a:rPr lang="en-US" sz="4000">
                <a:latin typeface="+mj-lt"/>
              </a:rPr>
              <a:t>Linked List</a:t>
            </a:r>
          </a:p>
          <a:p>
            <a:pPr algn="l"/>
            <a:endParaRPr lang="en-US" sz="4000">
              <a:latin typeface="+mj-lt"/>
            </a:endParaRPr>
          </a:p>
          <a:p>
            <a:pPr algn="l"/>
            <a:endParaRPr lang="en-US" sz="4000">
              <a:latin typeface="+mj-lt"/>
            </a:endParaRPr>
          </a:p>
          <a:p>
            <a:pPr algn="l"/>
            <a:r>
              <a:rPr lang="en-US" sz="2000">
                <a:latin typeface="Söhne"/>
              </a:rPr>
              <a:t>Output:-</a:t>
            </a:r>
          </a:p>
          <a:p>
            <a:pPr algn="l"/>
            <a:r>
              <a:rPr lang="en-US" sz="2000">
                <a:latin typeface="Söhne"/>
              </a:rPr>
              <a:t>LinkedList: [1, 2, 3]</a:t>
            </a:r>
          </a:p>
          <a:p>
            <a:pPr algn="l"/>
            <a:r>
              <a:rPr lang="en-US" sz="2000">
                <a:latin typeface="Söhne"/>
              </a:rPr>
              <a:t>Third element: 3</a:t>
            </a:r>
          </a:p>
          <a:p>
            <a:pPr algn="l"/>
            <a:r>
              <a:rPr lang="en-US" sz="2000">
                <a:latin typeface="Söhne"/>
              </a:rPr>
              <a:t>After modifying the second element: [1, 22, 3]</a:t>
            </a:r>
          </a:p>
          <a:p>
            <a:pPr algn="l"/>
            <a:r>
              <a:rPr lang="en-US" sz="2000">
                <a:latin typeface="Söhne"/>
              </a:rPr>
              <a:t>After removing the first element: [22, 3]</a:t>
            </a:r>
          </a:p>
          <a:p>
            <a:pPr algn="l"/>
            <a:r>
              <a:rPr lang="en-US" sz="2000">
                <a:latin typeface="Söhne"/>
              </a:rPr>
              <a:t>Size of the list: 2</a:t>
            </a:r>
          </a:p>
          <a:p>
            <a:endParaRPr lang="en-IN"/>
          </a:p>
        </p:txBody>
      </p:sp>
      <p:sp>
        <p:nvSpPr>
          <p:cNvPr id="5" name="Date Placeholder 4">
            <a:extLst>
              <a:ext uri="{FF2B5EF4-FFF2-40B4-BE49-F238E27FC236}">
                <a16:creationId xmlns:a16="http://schemas.microsoft.com/office/drawing/2014/main" id="{C7A714B8-C59B-F48C-3EDF-16E8E415221C}"/>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683A3D3E-9E5C-4358-2E55-7D2654D2777E}"/>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B7052195-1E0C-5F75-A5A6-2ED8747F50E1}"/>
              </a:ext>
            </a:extLst>
          </p:cNvPr>
          <p:cNvSpPr>
            <a:spLocks noGrp="1"/>
          </p:cNvSpPr>
          <p:nvPr>
            <p:ph type="sldNum" sz="quarter" idx="12"/>
          </p:nvPr>
        </p:nvSpPr>
        <p:spPr/>
        <p:txBody>
          <a:bodyPr/>
          <a:lstStyle/>
          <a:p>
            <a:fld id="{58FB4751-880F-D840-AAA9-3A15815CC996}" type="slidenum">
              <a:rPr lang="en-US" smtClean="0"/>
              <a:t>72</a:t>
            </a:fld>
            <a:endParaRPr lang="en-US"/>
          </a:p>
        </p:txBody>
      </p:sp>
    </p:spTree>
    <p:extLst>
      <p:ext uri="{BB962C8B-B14F-4D97-AF65-F5344CB8AC3E}">
        <p14:creationId xmlns:p14="http://schemas.microsoft.com/office/powerpoint/2010/main" val="18588668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EF48D-664A-C182-C051-EDDECEC7E3D9}"/>
              </a:ext>
            </a:extLst>
          </p:cNvPr>
          <p:cNvSpPr>
            <a:spLocks noGrp="1"/>
          </p:cNvSpPr>
          <p:nvPr>
            <p:ph type="title"/>
          </p:nvPr>
        </p:nvSpPr>
        <p:spPr>
          <a:xfrm>
            <a:off x="100210" y="82296"/>
            <a:ext cx="8829186" cy="676656"/>
          </a:xfrm>
        </p:spPr>
        <p:txBody>
          <a:bodyPr/>
          <a:lstStyle/>
          <a:p>
            <a:r>
              <a:rPr lang="en-US"/>
              <a:t>Advantages of Linked List:-</a:t>
            </a:r>
            <a:endParaRPr lang="en-IN"/>
          </a:p>
        </p:txBody>
      </p:sp>
      <p:sp>
        <p:nvSpPr>
          <p:cNvPr id="3" name="Text Placeholder 2">
            <a:extLst>
              <a:ext uri="{FF2B5EF4-FFF2-40B4-BE49-F238E27FC236}">
                <a16:creationId xmlns:a16="http://schemas.microsoft.com/office/drawing/2014/main" id="{A3388A89-65F6-B51A-AE81-5F1D2AFA5D97}"/>
              </a:ext>
            </a:extLst>
          </p:cNvPr>
          <p:cNvSpPr>
            <a:spLocks noGrp="1"/>
          </p:cNvSpPr>
          <p:nvPr>
            <p:ph type="body" sz="half" idx="2"/>
          </p:nvPr>
        </p:nvSpPr>
        <p:spPr/>
        <p:txBody>
          <a:bodyPr/>
          <a:lstStyle/>
          <a:p>
            <a:endParaRPr lang="en-IN"/>
          </a:p>
        </p:txBody>
      </p:sp>
      <p:sp>
        <p:nvSpPr>
          <p:cNvPr id="4" name="Picture Placeholder 3">
            <a:extLst>
              <a:ext uri="{FF2B5EF4-FFF2-40B4-BE49-F238E27FC236}">
                <a16:creationId xmlns:a16="http://schemas.microsoft.com/office/drawing/2014/main" id="{A70C5B98-34AA-AFCF-C103-A844E50DA4E7}"/>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21EC294E-85A1-8105-E439-FC57EB95ED6B}"/>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B09284DE-9E2E-8C92-1FA5-B5D9CC5539AE}"/>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A66B25EB-E230-E53C-303E-A8904ECB2A9A}"/>
              </a:ext>
            </a:extLst>
          </p:cNvPr>
          <p:cNvSpPr>
            <a:spLocks noGrp="1"/>
          </p:cNvSpPr>
          <p:nvPr>
            <p:ph type="sldNum" sz="quarter" idx="12"/>
          </p:nvPr>
        </p:nvSpPr>
        <p:spPr/>
        <p:txBody>
          <a:bodyPr/>
          <a:lstStyle/>
          <a:p>
            <a:fld id="{58FB4751-880F-D840-AAA9-3A15815CC996}" type="slidenum">
              <a:rPr lang="en-US" smtClean="0"/>
              <a:t>73</a:t>
            </a:fld>
            <a:endParaRPr lang="en-US"/>
          </a:p>
        </p:txBody>
      </p:sp>
      <p:graphicFrame>
        <p:nvGraphicFramePr>
          <p:cNvPr id="8" name="Table 7">
            <a:extLst>
              <a:ext uri="{FF2B5EF4-FFF2-40B4-BE49-F238E27FC236}">
                <a16:creationId xmlns:a16="http://schemas.microsoft.com/office/drawing/2014/main" id="{806ABCA0-CB70-8768-EE79-E376BE852516}"/>
              </a:ext>
            </a:extLst>
          </p:cNvPr>
          <p:cNvGraphicFramePr>
            <a:graphicFrameLocks noGrp="1"/>
          </p:cNvGraphicFramePr>
          <p:nvPr>
            <p:extLst>
              <p:ext uri="{D42A27DB-BD31-4B8C-83A1-F6EECF244321}">
                <p14:modId xmlns:p14="http://schemas.microsoft.com/office/powerpoint/2010/main" val="1988539237"/>
              </p:ext>
            </p:extLst>
          </p:nvPr>
        </p:nvGraphicFramePr>
        <p:xfrm>
          <a:off x="470198" y="1694087"/>
          <a:ext cx="6789017" cy="4351339"/>
        </p:xfrm>
        <a:graphic>
          <a:graphicData uri="http://schemas.openxmlformats.org/drawingml/2006/table">
            <a:tbl>
              <a:tblPr/>
              <a:tblGrid>
                <a:gridCol w="6789017">
                  <a:extLst>
                    <a:ext uri="{9D8B030D-6E8A-4147-A177-3AD203B41FA5}">
                      <a16:colId xmlns:a16="http://schemas.microsoft.com/office/drawing/2014/main" val="1952900285"/>
                    </a:ext>
                  </a:extLst>
                </a:gridCol>
              </a:tblGrid>
              <a:tr h="355211">
                <a:tc>
                  <a:txBody>
                    <a:bodyPr/>
                    <a:lstStyle/>
                    <a:p>
                      <a:pPr fontAlgn="b"/>
                      <a:r>
                        <a:rPr lang="en-IN" sz="1700" b="1">
                          <a:effectLst/>
                        </a:rPr>
                        <a:t>Pros</a:t>
                      </a:r>
                    </a:p>
                  </a:txBody>
                  <a:tcPr marL="88803" marR="88803" marT="44401" marB="44401"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50720552"/>
                  </a:ext>
                </a:extLst>
              </a:tr>
              <a:tr h="621620">
                <a:tc>
                  <a:txBody>
                    <a:bodyPr/>
                    <a:lstStyle/>
                    <a:p>
                      <a:pPr fontAlgn="base"/>
                      <a:r>
                        <a:rPr lang="en-US" sz="1700">
                          <a:effectLst/>
                        </a:rPr>
                        <a:t>Efficient Insertions/Deletions: Allows for quick insertions and deletions anywhere in the list.</a:t>
                      </a:r>
                    </a:p>
                  </a:txBody>
                  <a:tcPr marL="88803" marR="88803" marT="44401" marB="4440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686913223"/>
                  </a:ext>
                </a:extLst>
              </a:tr>
              <a:tr h="621620">
                <a:tc>
                  <a:txBody>
                    <a:bodyPr/>
                    <a:lstStyle/>
                    <a:p>
                      <a:pPr fontAlgn="base"/>
                      <a:r>
                        <a:rPr lang="en-US" sz="1700">
                          <a:effectLst/>
                        </a:rPr>
                        <a:t>Dynamic Sizing: Automatically adjusts its size as needed.</a:t>
                      </a:r>
                    </a:p>
                  </a:txBody>
                  <a:tcPr marL="88803" marR="88803" marT="44401" marB="4440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755925247"/>
                  </a:ext>
                </a:extLst>
              </a:tr>
              <a:tr h="621620">
                <a:tc>
                  <a:txBody>
                    <a:bodyPr/>
                    <a:lstStyle/>
                    <a:p>
                      <a:pPr fontAlgn="base"/>
                      <a:r>
                        <a:rPr lang="en-US" sz="1700">
                          <a:effectLst/>
                        </a:rPr>
                        <a:t>No Wasted Memory: Consumes memory only for elements and their links.</a:t>
                      </a:r>
                    </a:p>
                  </a:txBody>
                  <a:tcPr marL="88803" marR="88803" marT="44401" marB="4440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591484640"/>
                  </a:ext>
                </a:extLst>
              </a:tr>
              <a:tr h="621620">
                <a:tc>
                  <a:txBody>
                    <a:bodyPr/>
                    <a:lstStyle/>
                    <a:p>
                      <a:pPr fontAlgn="base"/>
                      <a:r>
                        <a:rPr lang="en-US" sz="1700">
                          <a:effectLst/>
                        </a:rPr>
                        <a:t>Well-suited for Implementing Queues and Stacks: Provides efficient operations for these data structures.</a:t>
                      </a:r>
                    </a:p>
                  </a:txBody>
                  <a:tcPr marL="88803" marR="88803" marT="44401" marB="4440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025978961"/>
                  </a:ext>
                </a:extLst>
              </a:tr>
              <a:tr h="621620">
                <a:tc>
                  <a:txBody>
                    <a:bodyPr/>
                    <a:lstStyle/>
                    <a:p>
                      <a:pPr fontAlgn="base"/>
                      <a:r>
                        <a:rPr lang="en-US" sz="1700">
                          <a:effectLst/>
                        </a:rPr>
                        <a:t>No Need for Reallocation: No need to copy elements when resizing.</a:t>
                      </a:r>
                    </a:p>
                  </a:txBody>
                  <a:tcPr marL="88803" marR="88803" marT="44401" marB="4440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03940875"/>
                  </a:ext>
                </a:extLst>
              </a:tr>
              <a:tr h="888028">
                <a:tc>
                  <a:txBody>
                    <a:bodyPr/>
                    <a:lstStyle/>
                    <a:p>
                      <a:pPr fontAlgn="base"/>
                      <a:r>
                        <a:rPr lang="en-US" sz="1700">
                          <a:effectLst/>
                        </a:rPr>
                        <a:t>Can Be More Memory Efficient: In certain scenarios, </a:t>
                      </a:r>
                      <a:r>
                        <a:rPr lang="en-US" sz="1700" err="1">
                          <a:effectLst/>
                        </a:rPr>
                        <a:t>LinkedLists</a:t>
                      </a:r>
                      <a:r>
                        <a:rPr lang="en-US" sz="1700">
                          <a:effectLst/>
                        </a:rPr>
                        <a:t> can be more memory-efficient than </a:t>
                      </a:r>
                      <a:r>
                        <a:rPr lang="en-US" sz="1700" err="1">
                          <a:effectLst/>
                        </a:rPr>
                        <a:t>ArrayLists</a:t>
                      </a:r>
                      <a:r>
                        <a:rPr lang="en-US" sz="1700">
                          <a:effectLst/>
                        </a:rPr>
                        <a:t> for small data structures.</a:t>
                      </a:r>
                    </a:p>
                  </a:txBody>
                  <a:tcPr marL="88803" marR="88803" marT="44401" marB="44401"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4560203"/>
                  </a:ext>
                </a:extLst>
              </a:tr>
            </a:tbl>
          </a:graphicData>
        </a:graphic>
      </p:graphicFrame>
    </p:spTree>
    <p:extLst>
      <p:ext uri="{BB962C8B-B14F-4D97-AF65-F5344CB8AC3E}">
        <p14:creationId xmlns:p14="http://schemas.microsoft.com/office/powerpoint/2010/main" val="486101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B1FA2-0B4D-68FF-1FAD-B64FCB2C6E65}"/>
              </a:ext>
            </a:extLst>
          </p:cNvPr>
          <p:cNvSpPr>
            <a:spLocks noGrp="1"/>
          </p:cNvSpPr>
          <p:nvPr>
            <p:ph type="title"/>
          </p:nvPr>
        </p:nvSpPr>
        <p:spPr/>
        <p:txBody>
          <a:bodyPr/>
          <a:lstStyle/>
          <a:p>
            <a:r>
              <a:rPr lang="en-US"/>
              <a:t>Queue Interface:-</a:t>
            </a:r>
            <a:endParaRPr lang="en-IN"/>
          </a:p>
        </p:txBody>
      </p:sp>
      <p:sp>
        <p:nvSpPr>
          <p:cNvPr id="3" name="Text Placeholder 2">
            <a:extLst>
              <a:ext uri="{FF2B5EF4-FFF2-40B4-BE49-F238E27FC236}">
                <a16:creationId xmlns:a16="http://schemas.microsoft.com/office/drawing/2014/main" id="{951D4D50-60CD-ED73-3473-4A50CB04E614}"/>
              </a:ext>
            </a:extLst>
          </p:cNvPr>
          <p:cNvSpPr>
            <a:spLocks noGrp="1"/>
          </p:cNvSpPr>
          <p:nvPr>
            <p:ph type="body" sz="half" idx="2"/>
          </p:nvPr>
        </p:nvSpPr>
        <p:spPr>
          <a:xfrm>
            <a:off x="296154" y="1692443"/>
            <a:ext cx="4572000" cy="4070729"/>
          </a:xfrm>
        </p:spPr>
        <p:txBody>
          <a:bodyPr/>
          <a:lstStyle/>
          <a:p>
            <a:pPr algn="l"/>
            <a:r>
              <a:rPr lang="en-US" b="1" i="0">
                <a:solidFill>
                  <a:schemeClr val="bg2">
                    <a:lumMod val="25000"/>
                  </a:schemeClr>
                </a:solidFill>
                <a:effectLst/>
                <a:latin typeface="Söhne"/>
              </a:rPr>
              <a:t>Queue Definition:</a:t>
            </a:r>
            <a:endParaRPr lang="en-US" b="0" i="0">
              <a:solidFill>
                <a:schemeClr val="bg2">
                  <a:lumMod val="25000"/>
                </a:schemeClr>
              </a:solidFill>
              <a:effectLst/>
              <a:latin typeface="Söhne"/>
            </a:endParaRPr>
          </a:p>
          <a:p>
            <a:pPr algn="l">
              <a:buFont typeface="Arial" panose="020B0604020202020204" pitchFamily="34" charset="0"/>
              <a:buChar char="•"/>
            </a:pPr>
            <a:r>
              <a:rPr lang="en-US" b="0" i="0">
                <a:solidFill>
                  <a:schemeClr val="bg2">
                    <a:lumMod val="25000"/>
                  </a:schemeClr>
                </a:solidFill>
                <a:effectLst/>
                <a:latin typeface="Söhne"/>
              </a:rPr>
              <a:t>A queue is a linear data structure that follows the "First-In-First-Out" (FIFO) principle, meaning the element added first will be the one to be removed first.</a:t>
            </a:r>
          </a:p>
          <a:p>
            <a:pPr algn="l">
              <a:buFont typeface="Arial" panose="020B0604020202020204" pitchFamily="34" charset="0"/>
              <a:buChar char="•"/>
            </a:pPr>
            <a:r>
              <a:rPr lang="en-US" b="0" i="0">
                <a:solidFill>
                  <a:schemeClr val="bg2">
                    <a:lumMod val="25000"/>
                  </a:schemeClr>
                </a:solidFill>
                <a:effectLst/>
                <a:latin typeface="Söhne"/>
              </a:rPr>
              <a:t>Queues are often used to manage tasks or elements in a sequential order, like in task scheduling, printing tasks, or order processing.</a:t>
            </a:r>
          </a:p>
          <a:p>
            <a:endParaRPr lang="en-IN"/>
          </a:p>
        </p:txBody>
      </p:sp>
      <p:sp>
        <p:nvSpPr>
          <p:cNvPr id="4" name="Picture Placeholder 3">
            <a:extLst>
              <a:ext uri="{FF2B5EF4-FFF2-40B4-BE49-F238E27FC236}">
                <a16:creationId xmlns:a16="http://schemas.microsoft.com/office/drawing/2014/main" id="{A6C35050-DB5C-772E-DE07-A2B76A6C5992}"/>
              </a:ext>
            </a:extLst>
          </p:cNvPr>
          <p:cNvSpPr>
            <a:spLocks noGrp="1"/>
          </p:cNvSpPr>
          <p:nvPr>
            <p:ph type="pic" idx="1"/>
          </p:nvPr>
        </p:nvSpPr>
        <p:spPr>
          <a:xfrm>
            <a:off x="7815470" y="4298852"/>
            <a:ext cx="4376530" cy="2648105"/>
          </a:xfrm>
        </p:spPr>
        <p:txBody>
          <a:bodyPr/>
          <a:lstStyle/>
          <a:p>
            <a:endParaRPr lang="en-IN"/>
          </a:p>
        </p:txBody>
      </p:sp>
      <p:sp>
        <p:nvSpPr>
          <p:cNvPr id="5" name="Date Placeholder 4">
            <a:extLst>
              <a:ext uri="{FF2B5EF4-FFF2-40B4-BE49-F238E27FC236}">
                <a16:creationId xmlns:a16="http://schemas.microsoft.com/office/drawing/2014/main" id="{8D532D3B-9A61-D7FA-0653-E91F4A0E28BB}"/>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136A838B-5907-79CA-179E-283474FDA179}"/>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E22457D3-261F-CEB5-8975-F57B9A5AF11A}"/>
              </a:ext>
            </a:extLst>
          </p:cNvPr>
          <p:cNvSpPr>
            <a:spLocks noGrp="1"/>
          </p:cNvSpPr>
          <p:nvPr>
            <p:ph type="sldNum" sz="quarter" idx="12"/>
          </p:nvPr>
        </p:nvSpPr>
        <p:spPr/>
        <p:txBody>
          <a:bodyPr/>
          <a:lstStyle/>
          <a:p>
            <a:fld id="{58FB4751-880F-D840-AAA9-3A15815CC996}" type="slidenum">
              <a:rPr lang="en-US" smtClean="0"/>
              <a:t>74</a:t>
            </a:fld>
            <a:endParaRPr lang="en-US"/>
          </a:p>
        </p:txBody>
      </p:sp>
      <p:sp>
        <p:nvSpPr>
          <p:cNvPr id="8" name="Rectangle 1">
            <a:extLst>
              <a:ext uri="{FF2B5EF4-FFF2-40B4-BE49-F238E27FC236}">
                <a16:creationId xmlns:a16="http://schemas.microsoft.com/office/drawing/2014/main" id="{4334D44E-BD97-D5A6-4557-12837BC3C678}"/>
              </a:ext>
            </a:extLst>
          </p:cNvPr>
          <p:cNvSpPr>
            <a:spLocks noChangeArrowheads="1"/>
          </p:cNvSpPr>
          <p:nvPr/>
        </p:nvSpPr>
        <p:spPr bwMode="auto">
          <a:xfrm rot="10800000" flipV="1">
            <a:off x="5268212" y="1692443"/>
            <a:ext cx="6799405" cy="4063166"/>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2">
                    <a:lumMod val="25000"/>
                  </a:schemeClr>
                </a:solidFill>
                <a:effectLst/>
                <a:latin typeface="Söhne"/>
              </a:rPr>
              <a:t>Queue Classes in Java:</a:t>
            </a:r>
            <a:endParaRPr kumimoji="0" lang="en-US" altLang="en-US" sz="2000" b="0" i="0" u="none" strike="noStrike" cap="none" normalizeH="0" baseline="0">
              <a:ln>
                <a:noFill/>
              </a:ln>
              <a:solidFill>
                <a:schemeClr val="bg2">
                  <a:lumMod val="2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2">
                    <a:lumMod val="25000"/>
                  </a:schemeClr>
                </a:solidFill>
                <a:effectLst/>
                <a:latin typeface="Söhne"/>
              </a:rPr>
              <a:t>Java provides several classes and interfaces to work with queues, primarily in the </a:t>
            </a:r>
            <a:r>
              <a:rPr kumimoji="0" lang="en-US" altLang="en-US" sz="2000" b="1" i="0" u="none" strike="noStrike" cap="none" normalizeH="0" baseline="0" err="1">
                <a:ln>
                  <a:noFill/>
                </a:ln>
                <a:solidFill>
                  <a:schemeClr val="bg2">
                    <a:lumMod val="25000"/>
                  </a:schemeClr>
                </a:solidFill>
                <a:effectLst/>
                <a:latin typeface="Söhne Mono"/>
              </a:rPr>
              <a:t>java.util</a:t>
            </a:r>
            <a:r>
              <a:rPr kumimoji="0" lang="en-US" altLang="en-US" sz="2000" b="0" i="0" u="none" strike="noStrike" cap="none" normalizeH="0" baseline="0">
                <a:ln>
                  <a:noFill/>
                </a:ln>
                <a:solidFill>
                  <a:schemeClr val="bg2">
                    <a:lumMod val="25000"/>
                  </a:schemeClr>
                </a:solidFill>
                <a:effectLst/>
                <a:latin typeface="Söhne"/>
              </a:rPr>
              <a:t> package. Here are some of the key classes and interfaces related to queues:</a:t>
            </a:r>
            <a:endParaRPr kumimoji="0" lang="en-US" altLang="en-US" sz="2000" b="0" i="0" u="none" strike="noStrike" cap="none" normalizeH="0" baseline="0">
              <a:ln>
                <a:noFill/>
              </a:ln>
              <a:solidFill>
                <a:schemeClr val="bg2">
                  <a:lumMod val="2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a:ln>
                  <a:noFill/>
                </a:ln>
                <a:solidFill>
                  <a:schemeClr val="bg2">
                    <a:lumMod val="25000"/>
                  </a:schemeClr>
                </a:solidFill>
                <a:effectLst/>
                <a:latin typeface="Söhne"/>
              </a:rPr>
              <a:t>Queue Interface:</a:t>
            </a:r>
            <a:r>
              <a:rPr kumimoji="0" lang="en-US" altLang="en-US" sz="2000" b="0" i="0" u="none" strike="noStrike" cap="none" normalizeH="0" baseline="0">
                <a:ln>
                  <a:noFill/>
                </a:ln>
                <a:solidFill>
                  <a:schemeClr val="bg2">
                    <a:lumMod val="25000"/>
                  </a:schemeClr>
                </a:solidFill>
                <a:effectLst/>
                <a:latin typeface="Söhne"/>
              </a:rPr>
              <a:t> This is the root interface for all queue types in Java. It defines common methods such as </a:t>
            </a:r>
            <a:r>
              <a:rPr kumimoji="0" lang="en-US" altLang="en-US" sz="2000" b="1" i="0" u="none" strike="noStrike" cap="none" normalizeH="0" baseline="0">
                <a:ln>
                  <a:noFill/>
                </a:ln>
                <a:solidFill>
                  <a:schemeClr val="bg2">
                    <a:lumMod val="25000"/>
                  </a:schemeClr>
                </a:solidFill>
                <a:effectLst/>
                <a:latin typeface="Söhne Mono"/>
              </a:rPr>
              <a:t>add</a:t>
            </a:r>
            <a:r>
              <a:rPr kumimoji="0" lang="en-US" altLang="en-US" sz="2000" b="0" i="0" u="none" strike="noStrike" cap="none" normalizeH="0" baseline="0">
                <a:ln>
                  <a:noFill/>
                </a:ln>
                <a:solidFill>
                  <a:schemeClr val="bg2">
                    <a:lumMod val="25000"/>
                  </a:schemeClr>
                </a:solidFill>
                <a:effectLst/>
                <a:latin typeface="Söhne"/>
              </a:rPr>
              <a:t>, </a:t>
            </a:r>
            <a:r>
              <a:rPr kumimoji="0" lang="en-US" altLang="en-US" sz="2000" b="1" i="0" u="none" strike="noStrike" cap="none" normalizeH="0" baseline="0">
                <a:ln>
                  <a:noFill/>
                </a:ln>
                <a:solidFill>
                  <a:schemeClr val="bg2">
                    <a:lumMod val="25000"/>
                  </a:schemeClr>
                </a:solidFill>
                <a:effectLst/>
                <a:latin typeface="Söhne Mono"/>
              </a:rPr>
              <a:t>remove</a:t>
            </a:r>
            <a:r>
              <a:rPr kumimoji="0" lang="en-US" altLang="en-US" sz="2000" b="0" i="0" u="none" strike="noStrike" cap="none" normalizeH="0" baseline="0">
                <a:ln>
                  <a:noFill/>
                </a:ln>
                <a:solidFill>
                  <a:schemeClr val="bg2">
                    <a:lumMod val="25000"/>
                  </a:schemeClr>
                </a:solidFill>
                <a:effectLst/>
                <a:latin typeface="Söhne"/>
              </a:rPr>
              <a:t>, and </a:t>
            </a:r>
            <a:r>
              <a:rPr kumimoji="0" lang="en-US" altLang="en-US" sz="2000" b="1" i="0" u="none" strike="noStrike" cap="none" normalizeH="0" baseline="0">
                <a:ln>
                  <a:noFill/>
                </a:ln>
                <a:solidFill>
                  <a:schemeClr val="bg2">
                    <a:lumMod val="25000"/>
                  </a:schemeClr>
                </a:solidFill>
                <a:effectLst/>
                <a:latin typeface="Söhne Mono"/>
              </a:rPr>
              <a:t>peek</a:t>
            </a:r>
            <a:r>
              <a:rPr kumimoji="0" lang="en-US" altLang="en-US" sz="2000" b="0" i="0" u="none" strike="noStrike" cap="none" normalizeH="0" baseline="0">
                <a:ln>
                  <a:noFill/>
                </a:ln>
                <a:solidFill>
                  <a:schemeClr val="bg2">
                    <a:lumMod val="25000"/>
                  </a:schemeClr>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a:ln>
                  <a:noFill/>
                </a:ln>
                <a:solidFill>
                  <a:schemeClr val="bg2">
                    <a:lumMod val="25000"/>
                  </a:schemeClr>
                </a:solidFill>
                <a:effectLst/>
                <a:latin typeface="Söhne"/>
              </a:rPr>
              <a:t>LinkedList:</a:t>
            </a:r>
            <a:r>
              <a:rPr kumimoji="0" lang="en-US" altLang="en-US" sz="2000" b="0" i="0" u="none" strike="noStrike" cap="none" normalizeH="0" baseline="0">
                <a:ln>
                  <a:noFill/>
                </a:ln>
                <a:solidFill>
                  <a:schemeClr val="bg2">
                    <a:lumMod val="25000"/>
                  </a:schemeClr>
                </a:solidFill>
                <a:effectLst/>
                <a:latin typeface="Söhne"/>
              </a:rPr>
              <a:t> </a:t>
            </a:r>
            <a:r>
              <a:rPr kumimoji="0" lang="en-US" altLang="en-US" sz="2000" b="1" i="0" u="none" strike="noStrike" cap="none" normalizeH="0" baseline="0" err="1">
                <a:ln>
                  <a:noFill/>
                </a:ln>
                <a:solidFill>
                  <a:schemeClr val="bg2">
                    <a:lumMod val="25000"/>
                  </a:schemeClr>
                </a:solidFill>
                <a:effectLst/>
                <a:latin typeface="Söhne Mono"/>
              </a:rPr>
              <a:t>java.util.LinkedList</a:t>
            </a:r>
            <a:r>
              <a:rPr kumimoji="0" lang="en-US" altLang="en-US" sz="2000" b="0" i="0" u="none" strike="noStrike" cap="none" normalizeH="0" baseline="0">
                <a:ln>
                  <a:noFill/>
                </a:ln>
                <a:solidFill>
                  <a:schemeClr val="bg2">
                    <a:lumMod val="25000"/>
                  </a:schemeClr>
                </a:solidFill>
                <a:effectLst/>
                <a:latin typeface="Söhne"/>
              </a:rPr>
              <a:t> implements the Queue interface and is commonly used as a basic queue implementation.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err="1">
                <a:ln>
                  <a:noFill/>
                </a:ln>
                <a:solidFill>
                  <a:schemeClr val="bg2">
                    <a:lumMod val="25000"/>
                  </a:schemeClr>
                </a:solidFill>
                <a:effectLst/>
                <a:latin typeface="Söhne"/>
              </a:rPr>
              <a:t>PriorityQueue</a:t>
            </a:r>
            <a:r>
              <a:rPr kumimoji="0" lang="en-US" altLang="en-US" sz="2000" b="1" i="0" u="none" strike="noStrike" cap="none" normalizeH="0" baseline="0">
                <a:ln>
                  <a:noFill/>
                </a:ln>
                <a:solidFill>
                  <a:schemeClr val="bg2">
                    <a:lumMod val="25000"/>
                  </a:schemeClr>
                </a:solidFill>
                <a:effectLst/>
                <a:latin typeface="Söhne"/>
              </a:rPr>
              <a:t>:</a:t>
            </a:r>
            <a:r>
              <a:rPr kumimoji="0" lang="en-US" altLang="en-US" sz="2000" b="0" i="0" u="none" strike="noStrike" cap="none" normalizeH="0" baseline="0">
                <a:ln>
                  <a:noFill/>
                </a:ln>
                <a:solidFill>
                  <a:schemeClr val="bg2">
                    <a:lumMod val="25000"/>
                  </a:schemeClr>
                </a:solidFill>
                <a:effectLst/>
                <a:latin typeface="Söhne"/>
              </a:rPr>
              <a:t> </a:t>
            </a:r>
            <a:r>
              <a:rPr kumimoji="0" lang="en-US" altLang="en-US" sz="2000" b="1" i="0" u="none" strike="noStrike" cap="none" normalizeH="0" baseline="0" err="1">
                <a:ln>
                  <a:noFill/>
                </a:ln>
                <a:solidFill>
                  <a:schemeClr val="bg2">
                    <a:lumMod val="25000"/>
                  </a:schemeClr>
                </a:solidFill>
                <a:effectLst/>
                <a:latin typeface="Söhne Mono"/>
              </a:rPr>
              <a:t>java.util.PriorityQueue</a:t>
            </a:r>
            <a:r>
              <a:rPr kumimoji="0" lang="en-US" altLang="en-US" sz="2000" b="0" i="0" u="none" strike="noStrike" cap="none" normalizeH="0" baseline="0">
                <a:ln>
                  <a:noFill/>
                </a:ln>
                <a:solidFill>
                  <a:schemeClr val="bg2">
                    <a:lumMod val="25000"/>
                  </a:schemeClr>
                </a:solidFill>
                <a:effectLst/>
                <a:latin typeface="Söhne"/>
              </a:rPr>
              <a:t> is an implementation of a priority queue, which allows elements with higher priority to be processed first.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37837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4A259-3A12-F336-DEDE-5399026765C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F897802-F7EF-E5DF-71D4-9A0808FC1775}"/>
              </a:ext>
            </a:extLst>
          </p:cNvPr>
          <p:cNvSpPr>
            <a:spLocks noGrp="1"/>
          </p:cNvSpPr>
          <p:nvPr>
            <p:ph type="body" sz="half" idx="2"/>
          </p:nvPr>
        </p:nvSpPr>
        <p:spPr>
          <a:xfrm>
            <a:off x="576071" y="704088"/>
            <a:ext cx="4572000" cy="4070729"/>
          </a:xfrm>
        </p:spPr>
        <p:txBody>
          <a:bodyPr>
            <a:normAutofit fontScale="25000" lnSpcReduction="20000"/>
          </a:bodyPr>
          <a:lstStyle/>
          <a:p>
            <a:r>
              <a:rPr lang="en-IN" sz="7200">
                <a:latin typeface="Söhne"/>
              </a:rPr>
              <a:t>import </a:t>
            </a:r>
            <a:r>
              <a:rPr lang="en-IN" sz="7200" err="1">
                <a:latin typeface="Söhne"/>
              </a:rPr>
              <a:t>java.util.LinkedList</a:t>
            </a:r>
            <a:r>
              <a:rPr lang="en-IN" sz="7200">
                <a:latin typeface="Söhne"/>
              </a:rPr>
              <a:t>;</a:t>
            </a:r>
          </a:p>
          <a:p>
            <a:r>
              <a:rPr lang="en-IN" sz="7200">
                <a:latin typeface="Söhne"/>
              </a:rPr>
              <a:t>import </a:t>
            </a:r>
            <a:r>
              <a:rPr lang="en-IN" sz="7200" err="1">
                <a:latin typeface="Söhne"/>
              </a:rPr>
              <a:t>java.util.Queue</a:t>
            </a:r>
            <a:r>
              <a:rPr lang="en-IN" sz="7200">
                <a:latin typeface="Söhne"/>
              </a:rPr>
              <a:t>;</a:t>
            </a:r>
          </a:p>
          <a:p>
            <a:endParaRPr lang="en-IN" sz="7200">
              <a:latin typeface="Söhne"/>
            </a:endParaRPr>
          </a:p>
          <a:p>
            <a:r>
              <a:rPr lang="en-IN" sz="7200">
                <a:latin typeface="Söhne"/>
              </a:rPr>
              <a:t>public class </a:t>
            </a:r>
            <a:r>
              <a:rPr lang="en-IN" sz="7200" err="1">
                <a:latin typeface="Söhne"/>
              </a:rPr>
              <a:t>QueueExample</a:t>
            </a:r>
            <a:r>
              <a:rPr lang="en-IN" sz="7200">
                <a:latin typeface="Söhne"/>
              </a:rPr>
              <a:t> {</a:t>
            </a:r>
          </a:p>
          <a:p>
            <a:endParaRPr lang="en-IN" sz="7200">
              <a:latin typeface="Söhne"/>
            </a:endParaRPr>
          </a:p>
          <a:p>
            <a:r>
              <a:rPr lang="en-IN" sz="7200">
                <a:latin typeface="Söhne"/>
              </a:rPr>
              <a:t>    public static void main(String[] </a:t>
            </a:r>
            <a:r>
              <a:rPr lang="en-IN" sz="7200" err="1">
                <a:latin typeface="Söhne"/>
              </a:rPr>
              <a:t>args</a:t>
            </a:r>
            <a:r>
              <a:rPr lang="en-IN" sz="7200">
                <a:latin typeface="Söhne"/>
              </a:rPr>
              <a:t>) {</a:t>
            </a:r>
          </a:p>
          <a:p>
            <a:r>
              <a:rPr lang="en-IN" sz="7200">
                <a:latin typeface="Söhne"/>
              </a:rPr>
              <a:t>        // Create a Queue using LinkedList</a:t>
            </a:r>
          </a:p>
          <a:p>
            <a:r>
              <a:rPr lang="en-IN" sz="7200">
                <a:latin typeface="Söhne"/>
              </a:rPr>
              <a:t>        Queue&lt;String&gt; </a:t>
            </a:r>
            <a:r>
              <a:rPr lang="en-IN" sz="7200" err="1">
                <a:latin typeface="Söhne"/>
              </a:rPr>
              <a:t>taskQueue</a:t>
            </a:r>
            <a:r>
              <a:rPr lang="en-IN" sz="7200">
                <a:latin typeface="Söhne"/>
              </a:rPr>
              <a:t> = new LinkedList&lt;&gt;();</a:t>
            </a:r>
          </a:p>
          <a:p>
            <a:endParaRPr lang="en-IN" sz="7200">
              <a:latin typeface="Söhne"/>
            </a:endParaRPr>
          </a:p>
          <a:p>
            <a:r>
              <a:rPr lang="en-IN" sz="7200">
                <a:latin typeface="Söhne"/>
              </a:rPr>
              <a:t>        // Adding elements to the queue</a:t>
            </a:r>
          </a:p>
          <a:p>
            <a:r>
              <a:rPr lang="en-IN" sz="7200">
                <a:latin typeface="Söhne"/>
              </a:rPr>
              <a:t>        </a:t>
            </a:r>
            <a:r>
              <a:rPr lang="en-IN" sz="7200" err="1">
                <a:latin typeface="Söhne"/>
              </a:rPr>
              <a:t>taskQueue.add</a:t>
            </a:r>
            <a:r>
              <a:rPr lang="en-IN" sz="7200">
                <a:latin typeface="Söhne"/>
              </a:rPr>
              <a:t>("Task 1");</a:t>
            </a:r>
          </a:p>
          <a:p>
            <a:r>
              <a:rPr lang="en-IN" sz="7200">
                <a:latin typeface="Söhne"/>
              </a:rPr>
              <a:t>        </a:t>
            </a:r>
            <a:r>
              <a:rPr lang="en-IN" sz="7200" err="1">
                <a:latin typeface="Söhne"/>
              </a:rPr>
              <a:t>taskQueue.add</a:t>
            </a:r>
            <a:r>
              <a:rPr lang="en-IN" sz="7200">
                <a:latin typeface="Söhne"/>
              </a:rPr>
              <a:t>("Task 2");</a:t>
            </a:r>
          </a:p>
          <a:p>
            <a:r>
              <a:rPr lang="en-IN" sz="7200">
                <a:latin typeface="Söhne"/>
              </a:rPr>
              <a:t>        </a:t>
            </a:r>
            <a:r>
              <a:rPr lang="en-IN" sz="7200" err="1">
                <a:latin typeface="Söhne"/>
              </a:rPr>
              <a:t>taskQueue.add</a:t>
            </a:r>
            <a:r>
              <a:rPr lang="en-IN" sz="7200">
                <a:latin typeface="Söhne"/>
              </a:rPr>
              <a:t>("Task 3");</a:t>
            </a:r>
          </a:p>
          <a:p>
            <a:endParaRPr lang="en-IN" sz="7200">
              <a:latin typeface="Söhne"/>
            </a:endParaRPr>
          </a:p>
          <a:p>
            <a:r>
              <a:rPr lang="en-IN" sz="7200">
                <a:latin typeface="Söhne"/>
              </a:rPr>
              <a:t>        // Removing and processing elements in FIFO order</a:t>
            </a:r>
          </a:p>
          <a:p>
            <a:r>
              <a:rPr lang="en-IN" sz="7200">
                <a:latin typeface="Söhne"/>
              </a:rPr>
              <a:t>        while (!</a:t>
            </a:r>
            <a:r>
              <a:rPr lang="en-IN" sz="7200" err="1">
                <a:latin typeface="Söhne"/>
              </a:rPr>
              <a:t>taskQueue.isEmpty</a:t>
            </a:r>
            <a:r>
              <a:rPr lang="en-IN" sz="7200">
                <a:latin typeface="Söhne"/>
              </a:rPr>
              <a:t>()) {</a:t>
            </a:r>
          </a:p>
          <a:p>
            <a:r>
              <a:rPr lang="en-IN" sz="7200">
                <a:latin typeface="Söhne"/>
              </a:rPr>
              <a:t>            String task = </a:t>
            </a:r>
            <a:r>
              <a:rPr lang="en-IN" sz="7200" err="1">
                <a:latin typeface="Söhne"/>
              </a:rPr>
              <a:t>taskQueue.poll</a:t>
            </a:r>
            <a:r>
              <a:rPr lang="en-IN" sz="7200">
                <a:latin typeface="Söhne"/>
              </a:rPr>
              <a:t>(); // Retrieves and removes the head of the queue</a:t>
            </a:r>
          </a:p>
          <a:p>
            <a:r>
              <a:rPr lang="en-IN" sz="7200">
                <a:latin typeface="Söhne"/>
              </a:rPr>
              <a:t>            </a:t>
            </a:r>
            <a:r>
              <a:rPr lang="en-IN" sz="7200" err="1">
                <a:latin typeface="Söhne"/>
              </a:rPr>
              <a:t>System.out.println</a:t>
            </a:r>
            <a:r>
              <a:rPr lang="en-IN" sz="7200">
                <a:latin typeface="Söhne"/>
              </a:rPr>
              <a:t>("Processing: " + task);</a:t>
            </a:r>
          </a:p>
          <a:p>
            <a:r>
              <a:rPr lang="en-IN" sz="7200">
                <a:latin typeface="Söhne"/>
              </a:rPr>
              <a:t>        }</a:t>
            </a:r>
          </a:p>
          <a:p>
            <a:r>
              <a:rPr lang="en-IN" sz="7200">
                <a:latin typeface="Söhne"/>
              </a:rPr>
              <a:t>    }</a:t>
            </a:r>
          </a:p>
          <a:p>
            <a:r>
              <a:rPr lang="en-IN" sz="7200">
                <a:latin typeface="Söhne"/>
              </a:rPr>
              <a:t>}</a:t>
            </a:r>
          </a:p>
          <a:p>
            <a:endParaRPr lang="en-IN"/>
          </a:p>
        </p:txBody>
      </p:sp>
      <p:sp>
        <p:nvSpPr>
          <p:cNvPr id="4" name="Picture Placeholder 3">
            <a:extLst>
              <a:ext uri="{FF2B5EF4-FFF2-40B4-BE49-F238E27FC236}">
                <a16:creationId xmlns:a16="http://schemas.microsoft.com/office/drawing/2014/main" id="{6C5FA923-83C5-1550-AD4A-757CD19DADD6}"/>
              </a:ext>
            </a:extLst>
          </p:cNvPr>
          <p:cNvSpPr>
            <a:spLocks noGrp="1"/>
          </p:cNvSpPr>
          <p:nvPr>
            <p:ph type="pic" idx="1"/>
          </p:nvPr>
        </p:nvSpPr>
        <p:spPr>
          <a:xfrm>
            <a:off x="7740825" y="0"/>
            <a:ext cx="4376530" cy="6018401"/>
          </a:xfrm>
        </p:spPr>
        <p:txBody>
          <a:bodyPr/>
          <a:lstStyle/>
          <a:p>
            <a:endParaRPr lang="en-IN"/>
          </a:p>
        </p:txBody>
      </p:sp>
      <p:sp>
        <p:nvSpPr>
          <p:cNvPr id="5" name="Date Placeholder 4">
            <a:extLst>
              <a:ext uri="{FF2B5EF4-FFF2-40B4-BE49-F238E27FC236}">
                <a16:creationId xmlns:a16="http://schemas.microsoft.com/office/drawing/2014/main" id="{A1E2CA7A-D303-8A9F-FFAC-34ACDA8FC960}"/>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F5DDBA75-14C2-447F-ECE1-17E769F7BAB3}"/>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1E8F2441-2E76-C775-9F2A-36E8BEA4092D}"/>
              </a:ext>
            </a:extLst>
          </p:cNvPr>
          <p:cNvSpPr>
            <a:spLocks noGrp="1"/>
          </p:cNvSpPr>
          <p:nvPr>
            <p:ph type="sldNum" sz="quarter" idx="12"/>
          </p:nvPr>
        </p:nvSpPr>
        <p:spPr/>
        <p:txBody>
          <a:bodyPr/>
          <a:lstStyle/>
          <a:p>
            <a:fld id="{58FB4751-880F-D840-AAA9-3A15815CC996}" type="slidenum">
              <a:rPr lang="en-US" smtClean="0"/>
              <a:t>75</a:t>
            </a:fld>
            <a:endParaRPr lang="en-US"/>
          </a:p>
        </p:txBody>
      </p:sp>
      <p:sp>
        <p:nvSpPr>
          <p:cNvPr id="9" name="TextBox 8">
            <a:extLst>
              <a:ext uri="{FF2B5EF4-FFF2-40B4-BE49-F238E27FC236}">
                <a16:creationId xmlns:a16="http://schemas.microsoft.com/office/drawing/2014/main" id="{266C8D18-0B5D-26FA-0F43-AA9A5E22BD92}"/>
              </a:ext>
            </a:extLst>
          </p:cNvPr>
          <p:cNvSpPr txBox="1"/>
          <p:nvPr/>
        </p:nvSpPr>
        <p:spPr>
          <a:xfrm>
            <a:off x="7960226" y="2146241"/>
            <a:ext cx="6134876" cy="1569660"/>
          </a:xfrm>
          <a:prstGeom prst="rect">
            <a:avLst/>
          </a:prstGeom>
          <a:noFill/>
        </p:spPr>
        <p:txBody>
          <a:bodyPr wrap="square">
            <a:spAutoFit/>
          </a:bodyPr>
          <a:lstStyle/>
          <a:p>
            <a:r>
              <a:rPr lang="en-IN" sz="2400">
                <a:solidFill>
                  <a:schemeClr val="bg2">
                    <a:lumMod val="25000"/>
                  </a:schemeClr>
                </a:solidFill>
                <a:latin typeface="Söhne"/>
              </a:rPr>
              <a:t>Output:-</a:t>
            </a:r>
          </a:p>
          <a:p>
            <a:r>
              <a:rPr lang="en-IN" sz="2400">
                <a:solidFill>
                  <a:schemeClr val="bg2">
                    <a:lumMod val="25000"/>
                  </a:schemeClr>
                </a:solidFill>
                <a:latin typeface="Söhne"/>
              </a:rPr>
              <a:t>Processing: Task 1</a:t>
            </a:r>
          </a:p>
          <a:p>
            <a:r>
              <a:rPr lang="en-IN" sz="2400">
                <a:solidFill>
                  <a:schemeClr val="bg2">
                    <a:lumMod val="25000"/>
                  </a:schemeClr>
                </a:solidFill>
                <a:latin typeface="Söhne"/>
              </a:rPr>
              <a:t>Processing: Task 2</a:t>
            </a:r>
          </a:p>
          <a:p>
            <a:r>
              <a:rPr lang="en-IN" sz="2400">
                <a:solidFill>
                  <a:schemeClr val="bg2">
                    <a:lumMod val="25000"/>
                  </a:schemeClr>
                </a:solidFill>
                <a:latin typeface="Söhne"/>
              </a:rPr>
              <a:t>Processing: Task 3</a:t>
            </a:r>
          </a:p>
        </p:txBody>
      </p:sp>
    </p:spTree>
    <p:extLst>
      <p:ext uri="{BB962C8B-B14F-4D97-AF65-F5344CB8AC3E}">
        <p14:creationId xmlns:p14="http://schemas.microsoft.com/office/powerpoint/2010/main" val="36545899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98AC1-8BE3-E24B-0C83-8C024D870C4C}"/>
              </a:ext>
            </a:extLst>
          </p:cNvPr>
          <p:cNvSpPr>
            <a:spLocks noGrp="1"/>
          </p:cNvSpPr>
          <p:nvPr>
            <p:ph type="title"/>
          </p:nvPr>
        </p:nvSpPr>
        <p:spPr>
          <a:xfrm>
            <a:off x="255247" y="237744"/>
            <a:ext cx="7560223" cy="676656"/>
          </a:xfrm>
        </p:spPr>
        <p:txBody>
          <a:bodyPr/>
          <a:lstStyle/>
          <a:p>
            <a:r>
              <a:rPr lang="en-US"/>
              <a:t>Advantages of Queue:-</a:t>
            </a:r>
            <a:endParaRPr lang="en-IN"/>
          </a:p>
        </p:txBody>
      </p:sp>
      <p:sp>
        <p:nvSpPr>
          <p:cNvPr id="3" name="Text Placeholder 2">
            <a:extLst>
              <a:ext uri="{FF2B5EF4-FFF2-40B4-BE49-F238E27FC236}">
                <a16:creationId xmlns:a16="http://schemas.microsoft.com/office/drawing/2014/main" id="{D7DC5307-4CC9-654C-3DB4-179E0D0ED10D}"/>
              </a:ext>
            </a:extLst>
          </p:cNvPr>
          <p:cNvSpPr>
            <a:spLocks noGrp="1"/>
          </p:cNvSpPr>
          <p:nvPr>
            <p:ph type="body" sz="half" idx="2"/>
          </p:nvPr>
        </p:nvSpPr>
        <p:spPr>
          <a:xfrm>
            <a:off x="408356" y="1949910"/>
            <a:ext cx="7239398" cy="4670346"/>
          </a:xfrm>
        </p:spPr>
        <p:txBody>
          <a:bodyPr>
            <a:normAutofit fontScale="62500" lnSpcReduction="20000"/>
          </a:bodyPr>
          <a:lstStyle/>
          <a:p>
            <a:pPr algn="l">
              <a:buFont typeface="+mj-lt"/>
              <a:buAutoNum type="arabicPeriod"/>
            </a:pPr>
            <a:r>
              <a:rPr lang="en-US" sz="3200" b="1" i="0">
                <a:solidFill>
                  <a:schemeClr val="bg2">
                    <a:lumMod val="25000"/>
                  </a:schemeClr>
                </a:solidFill>
                <a:effectLst/>
                <a:latin typeface="Söhne"/>
              </a:rPr>
              <a:t>Order Preservation:</a:t>
            </a:r>
            <a:r>
              <a:rPr lang="en-US" sz="3200" b="0" i="0">
                <a:solidFill>
                  <a:schemeClr val="bg2">
                    <a:lumMod val="25000"/>
                  </a:schemeClr>
                </a:solidFill>
                <a:effectLst/>
                <a:latin typeface="Söhne"/>
              </a:rPr>
              <a:t> Queues maintain the order of elements, ensuring that the first element added is the first to be processed.</a:t>
            </a:r>
          </a:p>
          <a:p>
            <a:pPr algn="l">
              <a:buFont typeface="+mj-lt"/>
              <a:buAutoNum type="arabicPeriod"/>
            </a:pPr>
            <a:r>
              <a:rPr lang="en-US" sz="3200" b="1" i="0">
                <a:solidFill>
                  <a:schemeClr val="bg2">
                    <a:lumMod val="25000"/>
                  </a:schemeClr>
                </a:solidFill>
                <a:effectLst/>
                <a:latin typeface="Söhne"/>
              </a:rPr>
              <a:t>FIFO Principle:</a:t>
            </a:r>
            <a:r>
              <a:rPr lang="en-US" sz="3200" b="0" i="0">
                <a:solidFill>
                  <a:schemeClr val="bg2">
                    <a:lumMod val="25000"/>
                  </a:schemeClr>
                </a:solidFill>
                <a:effectLst/>
                <a:latin typeface="Söhne"/>
              </a:rPr>
              <a:t> The FIFO principle ensures that tasks or elements are processed in a fair and predictable manner.</a:t>
            </a:r>
          </a:p>
          <a:p>
            <a:pPr algn="l">
              <a:buFont typeface="+mj-lt"/>
              <a:buAutoNum type="arabicPeriod"/>
            </a:pPr>
            <a:r>
              <a:rPr lang="en-US" sz="3200" b="1" i="0">
                <a:solidFill>
                  <a:schemeClr val="bg2">
                    <a:lumMod val="25000"/>
                  </a:schemeClr>
                </a:solidFill>
                <a:effectLst/>
                <a:latin typeface="Söhne"/>
              </a:rPr>
              <a:t>Synchronization:</a:t>
            </a:r>
            <a:r>
              <a:rPr lang="en-US" sz="3200" b="0" i="0">
                <a:solidFill>
                  <a:schemeClr val="bg2">
                    <a:lumMod val="25000"/>
                  </a:schemeClr>
                </a:solidFill>
                <a:effectLst/>
                <a:latin typeface="Söhne"/>
              </a:rPr>
              <a:t> In multi-threaded applications, queues can be used for safe data sharing and task scheduling.</a:t>
            </a:r>
          </a:p>
          <a:p>
            <a:pPr algn="l">
              <a:buFont typeface="+mj-lt"/>
              <a:buAutoNum type="arabicPeriod"/>
            </a:pPr>
            <a:r>
              <a:rPr lang="en-US" sz="3200" b="1" i="0">
                <a:solidFill>
                  <a:schemeClr val="bg2">
                    <a:lumMod val="25000"/>
                  </a:schemeClr>
                </a:solidFill>
                <a:effectLst/>
                <a:latin typeface="Söhne"/>
              </a:rPr>
              <a:t>Task Prioritization:</a:t>
            </a:r>
            <a:r>
              <a:rPr lang="en-US" sz="3200" b="0" i="0">
                <a:solidFill>
                  <a:schemeClr val="bg2">
                    <a:lumMod val="25000"/>
                  </a:schemeClr>
                </a:solidFill>
                <a:effectLst/>
                <a:latin typeface="Söhne"/>
              </a:rPr>
              <a:t> Priority queues allow for the processing of high-priority tasks first, useful in scenarios where tasks have different levels of urgency.</a:t>
            </a:r>
          </a:p>
          <a:p>
            <a:pPr algn="l">
              <a:buFont typeface="+mj-lt"/>
              <a:buAutoNum type="arabicPeriod"/>
            </a:pPr>
            <a:r>
              <a:rPr lang="en-US" sz="3200" b="1" i="0">
                <a:solidFill>
                  <a:schemeClr val="bg2">
                    <a:lumMod val="25000"/>
                  </a:schemeClr>
                </a:solidFill>
                <a:effectLst/>
                <a:latin typeface="Söhne"/>
              </a:rPr>
              <a:t>Efficient Enqueue and Dequeue:</a:t>
            </a:r>
            <a:r>
              <a:rPr lang="en-US" sz="3200" b="0" i="0">
                <a:solidFill>
                  <a:schemeClr val="bg2">
                    <a:lumMod val="25000"/>
                  </a:schemeClr>
                </a:solidFill>
                <a:effectLst/>
                <a:latin typeface="Söhne"/>
              </a:rPr>
              <a:t> Queues provide efficient insertion and removal of elements, making them suitable for scenarios requiring quick task management.</a:t>
            </a:r>
          </a:p>
          <a:p>
            <a:pPr algn="l">
              <a:buFont typeface="+mj-lt"/>
              <a:buAutoNum type="arabicPeriod"/>
            </a:pPr>
            <a:r>
              <a:rPr lang="en-US" sz="3200" b="1" i="0">
                <a:solidFill>
                  <a:schemeClr val="bg2">
                    <a:lumMod val="25000"/>
                  </a:schemeClr>
                </a:solidFill>
                <a:effectLst/>
                <a:latin typeface="Söhne"/>
              </a:rPr>
              <a:t>Data Buffering:</a:t>
            </a:r>
            <a:r>
              <a:rPr lang="en-US" sz="3200" b="0" i="0">
                <a:solidFill>
                  <a:schemeClr val="bg2">
                    <a:lumMod val="25000"/>
                  </a:schemeClr>
                </a:solidFill>
                <a:effectLst/>
                <a:latin typeface="Söhne"/>
              </a:rPr>
              <a:t> Queues can be used as buffers for data flow control in applications like data streaming and message processing.</a:t>
            </a:r>
          </a:p>
          <a:p>
            <a:pPr algn="l">
              <a:buFont typeface="+mj-lt"/>
              <a:buAutoNum type="arabicPeriod"/>
            </a:pPr>
            <a:r>
              <a:rPr lang="en-US" sz="3200" b="1" i="0">
                <a:solidFill>
                  <a:schemeClr val="bg2">
                    <a:lumMod val="25000"/>
                  </a:schemeClr>
                </a:solidFill>
                <a:effectLst/>
                <a:latin typeface="Söhne"/>
              </a:rPr>
              <a:t>Well-Defined APIs:</a:t>
            </a:r>
            <a:r>
              <a:rPr lang="en-US" sz="3200" b="0" i="0">
                <a:solidFill>
                  <a:schemeClr val="bg2">
                    <a:lumMod val="25000"/>
                  </a:schemeClr>
                </a:solidFill>
                <a:effectLst/>
                <a:latin typeface="Söhne"/>
              </a:rPr>
              <a:t> Java's Queue interface offers a well-defined set of methods for working with queues, making them easy to use.</a:t>
            </a:r>
          </a:p>
          <a:p>
            <a:endParaRPr lang="en-IN"/>
          </a:p>
        </p:txBody>
      </p:sp>
      <p:sp>
        <p:nvSpPr>
          <p:cNvPr id="4" name="Picture Placeholder 3">
            <a:extLst>
              <a:ext uri="{FF2B5EF4-FFF2-40B4-BE49-F238E27FC236}">
                <a16:creationId xmlns:a16="http://schemas.microsoft.com/office/drawing/2014/main" id="{CCC32630-4C9D-E869-E589-496ECF85B7E1}"/>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1637BD9B-4AFA-2E9F-D9C6-F170E0C90C09}"/>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E03F4A92-1C71-1547-8975-732E381F0135}"/>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BF0E85F9-BB4A-DCE2-C518-0B1C69CF4338}"/>
              </a:ext>
            </a:extLst>
          </p:cNvPr>
          <p:cNvSpPr>
            <a:spLocks noGrp="1"/>
          </p:cNvSpPr>
          <p:nvPr>
            <p:ph type="sldNum" sz="quarter" idx="12"/>
          </p:nvPr>
        </p:nvSpPr>
        <p:spPr/>
        <p:txBody>
          <a:bodyPr/>
          <a:lstStyle/>
          <a:p>
            <a:fld id="{58FB4751-880F-D840-AAA9-3A15815CC996}" type="slidenum">
              <a:rPr lang="en-US" smtClean="0"/>
              <a:t>76</a:t>
            </a:fld>
            <a:endParaRPr lang="en-US"/>
          </a:p>
        </p:txBody>
      </p:sp>
    </p:spTree>
    <p:extLst>
      <p:ext uri="{BB962C8B-B14F-4D97-AF65-F5344CB8AC3E}">
        <p14:creationId xmlns:p14="http://schemas.microsoft.com/office/powerpoint/2010/main" val="26711850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74203-E6AA-CA44-D53E-9D01B2A38683}"/>
              </a:ext>
            </a:extLst>
          </p:cNvPr>
          <p:cNvSpPr>
            <a:spLocks noGrp="1"/>
          </p:cNvSpPr>
          <p:nvPr>
            <p:ph type="title"/>
          </p:nvPr>
        </p:nvSpPr>
        <p:spPr/>
        <p:txBody>
          <a:bodyPr/>
          <a:lstStyle/>
          <a:p>
            <a:r>
              <a:rPr lang="en-US"/>
              <a:t>Set Interface:-</a:t>
            </a:r>
            <a:endParaRPr lang="en-IN"/>
          </a:p>
        </p:txBody>
      </p:sp>
      <p:sp>
        <p:nvSpPr>
          <p:cNvPr id="3" name="Text Placeholder 2">
            <a:extLst>
              <a:ext uri="{FF2B5EF4-FFF2-40B4-BE49-F238E27FC236}">
                <a16:creationId xmlns:a16="http://schemas.microsoft.com/office/drawing/2014/main" id="{99212DB8-37AF-6B40-BB0B-889977F9E4B1}"/>
              </a:ext>
            </a:extLst>
          </p:cNvPr>
          <p:cNvSpPr>
            <a:spLocks noGrp="1"/>
          </p:cNvSpPr>
          <p:nvPr>
            <p:ph type="body" sz="half" idx="2"/>
          </p:nvPr>
        </p:nvSpPr>
        <p:spPr>
          <a:xfrm>
            <a:off x="492097" y="1695745"/>
            <a:ext cx="4572000" cy="4070729"/>
          </a:xfrm>
        </p:spPr>
        <p:txBody>
          <a:bodyPr>
            <a:normAutofit lnSpcReduction="10000"/>
          </a:bodyPr>
          <a:lstStyle/>
          <a:p>
            <a:pPr algn="l">
              <a:buFont typeface="Arial" panose="020B0604020202020204" pitchFamily="34" charset="0"/>
              <a:buChar char="•"/>
            </a:pPr>
            <a:r>
              <a:rPr lang="en-US" sz="2400" b="0" i="0">
                <a:solidFill>
                  <a:schemeClr val="bg2">
                    <a:lumMod val="25000"/>
                  </a:schemeClr>
                </a:solidFill>
                <a:effectLst/>
                <a:latin typeface="Söhne"/>
              </a:rPr>
              <a:t>The Set interface in Java is a part of the Java Collections Framework.</a:t>
            </a:r>
          </a:p>
          <a:p>
            <a:pPr algn="l">
              <a:buFont typeface="Arial" panose="020B0604020202020204" pitchFamily="34" charset="0"/>
              <a:buChar char="•"/>
            </a:pPr>
            <a:r>
              <a:rPr lang="en-US" sz="2400" b="0" i="0">
                <a:solidFill>
                  <a:schemeClr val="bg2">
                    <a:lumMod val="25000"/>
                  </a:schemeClr>
                </a:solidFill>
                <a:effectLst/>
                <a:latin typeface="Söhne"/>
              </a:rPr>
              <a:t>It represents an unordered collection of unique elements, which means no duplicate elements are allowed.</a:t>
            </a:r>
          </a:p>
          <a:p>
            <a:pPr algn="l">
              <a:buFont typeface="Arial" panose="020B0604020202020204" pitchFamily="34" charset="0"/>
              <a:buChar char="•"/>
            </a:pPr>
            <a:r>
              <a:rPr lang="en-US" sz="2400" b="0" i="0">
                <a:solidFill>
                  <a:schemeClr val="bg2">
                    <a:lumMod val="25000"/>
                  </a:schemeClr>
                </a:solidFill>
                <a:effectLst/>
                <a:latin typeface="Söhne"/>
              </a:rPr>
              <a:t>Sets are used when you need to store a collection of elements with no duplicates.</a:t>
            </a:r>
          </a:p>
          <a:p>
            <a:pPr algn="l">
              <a:buFont typeface="Arial" panose="020B0604020202020204" pitchFamily="34" charset="0"/>
              <a:buChar char="•"/>
            </a:pPr>
            <a:r>
              <a:rPr lang="en-US" sz="2400" b="0" i="0">
                <a:solidFill>
                  <a:schemeClr val="bg2">
                    <a:lumMod val="25000"/>
                  </a:schemeClr>
                </a:solidFill>
                <a:effectLst/>
                <a:latin typeface="Söhne"/>
              </a:rPr>
              <a:t>The Set interface extends the Collection interface and does not allow duplicate elements.</a:t>
            </a:r>
          </a:p>
          <a:p>
            <a:endParaRPr lang="en-IN"/>
          </a:p>
        </p:txBody>
      </p:sp>
      <p:sp>
        <p:nvSpPr>
          <p:cNvPr id="4" name="Picture Placeholder 3">
            <a:extLst>
              <a:ext uri="{FF2B5EF4-FFF2-40B4-BE49-F238E27FC236}">
                <a16:creationId xmlns:a16="http://schemas.microsoft.com/office/drawing/2014/main" id="{501D6EA3-7692-A59C-0BC1-65218B8EA39B}"/>
              </a:ext>
            </a:extLst>
          </p:cNvPr>
          <p:cNvSpPr>
            <a:spLocks noGrp="1"/>
          </p:cNvSpPr>
          <p:nvPr>
            <p:ph type="pic" idx="1"/>
          </p:nvPr>
        </p:nvSpPr>
        <p:spPr>
          <a:xfrm rot="10800000" flipV="1">
            <a:off x="9766555" y="7343348"/>
            <a:ext cx="2371365" cy="52200414"/>
          </a:xfrm>
        </p:spPr>
        <p:txBody>
          <a:bodyPr/>
          <a:lstStyle/>
          <a:p>
            <a:endParaRPr lang="en-IN"/>
          </a:p>
        </p:txBody>
      </p:sp>
      <p:sp>
        <p:nvSpPr>
          <p:cNvPr id="5" name="Date Placeholder 4">
            <a:extLst>
              <a:ext uri="{FF2B5EF4-FFF2-40B4-BE49-F238E27FC236}">
                <a16:creationId xmlns:a16="http://schemas.microsoft.com/office/drawing/2014/main" id="{8C366971-781D-738C-1005-B762FBB55C9D}"/>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42F96E09-8291-BE82-B331-2BF0485C06AF}"/>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B8885292-68A3-1DA9-8427-1ADBC2BE413F}"/>
              </a:ext>
            </a:extLst>
          </p:cNvPr>
          <p:cNvSpPr>
            <a:spLocks noGrp="1"/>
          </p:cNvSpPr>
          <p:nvPr>
            <p:ph type="sldNum" sz="quarter" idx="12"/>
          </p:nvPr>
        </p:nvSpPr>
        <p:spPr/>
        <p:txBody>
          <a:bodyPr/>
          <a:lstStyle/>
          <a:p>
            <a:fld id="{58FB4751-880F-D840-AAA9-3A15815CC996}" type="slidenum">
              <a:rPr lang="en-US" smtClean="0"/>
              <a:t>77</a:t>
            </a:fld>
            <a:endParaRPr lang="en-US"/>
          </a:p>
        </p:txBody>
      </p:sp>
      <p:sp>
        <p:nvSpPr>
          <p:cNvPr id="8" name="Rectangle 1">
            <a:extLst>
              <a:ext uri="{FF2B5EF4-FFF2-40B4-BE49-F238E27FC236}">
                <a16:creationId xmlns:a16="http://schemas.microsoft.com/office/drawing/2014/main" id="{EA93C9AE-8FC7-5283-E752-30E3C8051E61}"/>
              </a:ext>
            </a:extLst>
          </p:cNvPr>
          <p:cNvSpPr>
            <a:spLocks noChangeArrowheads="1"/>
          </p:cNvSpPr>
          <p:nvPr/>
        </p:nvSpPr>
        <p:spPr bwMode="auto">
          <a:xfrm rot="10800000" flipV="1">
            <a:off x="5337110" y="1779972"/>
            <a:ext cx="6606074" cy="4063166"/>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bg2">
                    <a:lumMod val="25000"/>
                  </a:schemeClr>
                </a:solidFill>
                <a:effectLst/>
                <a:latin typeface="Söhne"/>
              </a:rPr>
              <a:t>Set Classes in Java:</a:t>
            </a:r>
            <a:endParaRPr kumimoji="0" lang="en-US" altLang="en-US" sz="2000" b="0" i="0" u="none" strike="noStrike" cap="none" normalizeH="0" baseline="0">
              <a:ln>
                <a:noFill/>
              </a:ln>
              <a:solidFill>
                <a:schemeClr val="bg2">
                  <a:lumMod val="2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bg2">
                    <a:lumMod val="25000"/>
                  </a:schemeClr>
                </a:solidFill>
                <a:effectLst/>
                <a:latin typeface="Söhne"/>
              </a:rPr>
              <a:t>Java provides several classes and interfaces to work with sets. Here are some of the key classes and interfaces related to sets:</a:t>
            </a:r>
            <a:endParaRPr kumimoji="0" lang="en-US" altLang="en-US" sz="2000" b="0" i="0" u="none" strike="noStrike" cap="none" normalizeH="0" baseline="0">
              <a:ln>
                <a:noFill/>
              </a:ln>
              <a:solidFill>
                <a:schemeClr val="bg2">
                  <a:lumMod val="2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a:ln>
                  <a:noFill/>
                </a:ln>
                <a:solidFill>
                  <a:schemeClr val="bg2">
                    <a:lumMod val="25000"/>
                  </a:schemeClr>
                </a:solidFill>
                <a:effectLst/>
                <a:latin typeface="Söhne"/>
              </a:rPr>
              <a:t>HashSet:</a:t>
            </a:r>
            <a:r>
              <a:rPr kumimoji="0" lang="en-US" altLang="en-US" sz="2000" b="0" i="0" u="none" strike="noStrike" cap="none" normalizeH="0" baseline="0">
                <a:ln>
                  <a:noFill/>
                </a:ln>
                <a:solidFill>
                  <a:schemeClr val="bg2">
                    <a:lumMod val="25000"/>
                  </a:schemeClr>
                </a:solidFill>
                <a:effectLst/>
                <a:latin typeface="Söhne"/>
              </a:rPr>
              <a:t> </a:t>
            </a:r>
            <a:r>
              <a:rPr kumimoji="0" lang="en-US" altLang="en-US" sz="2000" b="1" i="0" u="none" strike="noStrike" cap="none" normalizeH="0" baseline="0" err="1">
                <a:ln>
                  <a:noFill/>
                </a:ln>
                <a:solidFill>
                  <a:schemeClr val="bg2">
                    <a:lumMod val="25000"/>
                  </a:schemeClr>
                </a:solidFill>
                <a:effectLst/>
                <a:latin typeface="Söhne Mono"/>
              </a:rPr>
              <a:t>java.util.HashSet</a:t>
            </a:r>
            <a:r>
              <a:rPr kumimoji="0" lang="en-US" altLang="en-US" sz="2000" b="0" i="0" u="none" strike="noStrike" cap="none" normalizeH="0" baseline="0">
                <a:ln>
                  <a:noFill/>
                </a:ln>
                <a:solidFill>
                  <a:schemeClr val="bg2">
                    <a:lumMod val="25000"/>
                  </a:schemeClr>
                </a:solidFill>
                <a:effectLst/>
                <a:latin typeface="Söhne"/>
              </a:rPr>
              <a:t> is one of the most commonly used implementations of the Set interface. It uses a hash table for efficient storage and retrieval of elements.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err="1">
                <a:ln>
                  <a:noFill/>
                </a:ln>
                <a:solidFill>
                  <a:schemeClr val="bg2">
                    <a:lumMod val="25000"/>
                  </a:schemeClr>
                </a:solidFill>
                <a:effectLst/>
                <a:latin typeface="Söhne"/>
              </a:rPr>
              <a:t>LinkedHashSet</a:t>
            </a:r>
            <a:r>
              <a:rPr kumimoji="0" lang="en-US" altLang="en-US" sz="2000" b="1" i="0" u="none" strike="noStrike" cap="none" normalizeH="0" baseline="0">
                <a:ln>
                  <a:noFill/>
                </a:ln>
                <a:solidFill>
                  <a:schemeClr val="bg2">
                    <a:lumMod val="25000"/>
                  </a:schemeClr>
                </a:solidFill>
                <a:effectLst/>
                <a:latin typeface="Söhne"/>
              </a:rPr>
              <a:t>:</a:t>
            </a:r>
            <a:r>
              <a:rPr kumimoji="0" lang="en-US" altLang="en-US" sz="2000" b="0" i="0" u="none" strike="noStrike" cap="none" normalizeH="0" baseline="0">
                <a:ln>
                  <a:noFill/>
                </a:ln>
                <a:solidFill>
                  <a:schemeClr val="bg2">
                    <a:lumMod val="25000"/>
                  </a:schemeClr>
                </a:solidFill>
                <a:effectLst/>
                <a:latin typeface="Söhne"/>
              </a:rPr>
              <a:t> </a:t>
            </a:r>
            <a:r>
              <a:rPr kumimoji="0" lang="en-US" altLang="en-US" sz="2000" b="1" i="0" u="none" strike="noStrike" cap="none" normalizeH="0" baseline="0" err="1">
                <a:ln>
                  <a:noFill/>
                </a:ln>
                <a:solidFill>
                  <a:schemeClr val="bg2">
                    <a:lumMod val="25000"/>
                  </a:schemeClr>
                </a:solidFill>
                <a:effectLst/>
                <a:latin typeface="Söhne Mono"/>
              </a:rPr>
              <a:t>java.util.LinkedHashSet</a:t>
            </a:r>
            <a:r>
              <a:rPr kumimoji="0" lang="en-US" altLang="en-US" sz="2000" b="0" i="0" u="none" strike="noStrike" cap="none" normalizeH="0" baseline="0">
                <a:ln>
                  <a:noFill/>
                </a:ln>
                <a:solidFill>
                  <a:schemeClr val="bg2">
                    <a:lumMod val="25000"/>
                  </a:schemeClr>
                </a:solidFill>
                <a:effectLst/>
                <a:latin typeface="Söhne"/>
              </a:rPr>
              <a:t> is similar to HashSet but maintains the insertion order of elements.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err="1">
                <a:ln>
                  <a:noFill/>
                </a:ln>
                <a:solidFill>
                  <a:schemeClr val="bg2">
                    <a:lumMod val="25000"/>
                  </a:schemeClr>
                </a:solidFill>
                <a:effectLst/>
                <a:latin typeface="Söhne"/>
              </a:rPr>
              <a:t>TreeSet</a:t>
            </a:r>
            <a:r>
              <a:rPr kumimoji="0" lang="en-US" altLang="en-US" sz="2000" b="1" i="0" u="none" strike="noStrike" cap="none" normalizeH="0" baseline="0">
                <a:ln>
                  <a:noFill/>
                </a:ln>
                <a:solidFill>
                  <a:schemeClr val="bg2">
                    <a:lumMod val="25000"/>
                  </a:schemeClr>
                </a:solidFill>
                <a:effectLst/>
                <a:latin typeface="Söhne"/>
              </a:rPr>
              <a:t>:</a:t>
            </a:r>
            <a:r>
              <a:rPr kumimoji="0" lang="en-US" altLang="en-US" sz="2000" b="0" i="0" u="none" strike="noStrike" cap="none" normalizeH="0" baseline="0">
                <a:ln>
                  <a:noFill/>
                </a:ln>
                <a:solidFill>
                  <a:schemeClr val="bg2">
                    <a:lumMod val="25000"/>
                  </a:schemeClr>
                </a:solidFill>
                <a:effectLst/>
                <a:latin typeface="Söhne"/>
              </a:rPr>
              <a:t> </a:t>
            </a:r>
            <a:r>
              <a:rPr kumimoji="0" lang="en-US" altLang="en-US" sz="2000" b="1" i="0" u="none" strike="noStrike" cap="none" normalizeH="0" baseline="0" err="1">
                <a:ln>
                  <a:noFill/>
                </a:ln>
                <a:solidFill>
                  <a:schemeClr val="bg2">
                    <a:lumMod val="25000"/>
                  </a:schemeClr>
                </a:solidFill>
                <a:effectLst/>
                <a:latin typeface="Söhne Mono"/>
              </a:rPr>
              <a:t>java.util.TreeSet</a:t>
            </a:r>
            <a:r>
              <a:rPr kumimoji="0" lang="en-US" altLang="en-US" sz="2000" b="0" i="0" u="none" strike="noStrike" cap="none" normalizeH="0" baseline="0">
                <a:ln>
                  <a:noFill/>
                </a:ln>
                <a:solidFill>
                  <a:schemeClr val="bg2">
                    <a:lumMod val="25000"/>
                  </a:schemeClr>
                </a:solidFill>
                <a:effectLst/>
                <a:latin typeface="Söhne"/>
              </a:rPr>
              <a:t> is an implementation of a Set that maintains elements in a sorted order. It uses a Red-Black tree data structure for storage.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17354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3B0DD-80E0-CB90-B56E-302F24D1FC1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AB57FAF-AB29-7319-5500-2E3ECA259AAD}"/>
              </a:ext>
            </a:extLst>
          </p:cNvPr>
          <p:cNvSpPr>
            <a:spLocks noGrp="1"/>
          </p:cNvSpPr>
          <p:nvPr>
            <p:ph type="body" sz="half" idx="2"/>
          </p:nvPr>
        </p:nvSpPr>
        <p:spPr>
          <a:xfrm>
            <a:off x="589080" y="1555785"/>
            <a:ext cx="6119629" cy="5022297"/>
          </a:xfrm>
        </p:spPr>
        <p:txBody>
          <a:bodyPr>
            <a:normAutofit fontScale="40000" lnSpcReduction="20000"/>
          </a:bodyPr>
          <a:lstStyle/>
          <a:p>
            <a:r>
              <a:rPr lang="en-IN" sz="4500">
                <a:solidFill>
                  <a:schemeClr val="bg2">
                    <a:lumMod val="25000"/>
                  </a:schemeClr>
                </a:solidFill>
                <a:latin typeface="Söhne"/>
              </a:rPr>
              <a:t>import </a:t>
            </a:r>
            <a:r>
              <a:rPr lang="en-IN" sz="4500" err="1">
                <a:solidFill>
                  <a:schemeClr val="bg2">
                    <a:lumMod val="25000"/>
                  </a:schemeClr>
                </a:solidFill>
                <a:latin typeface="Söhne"/>
              </a:rPr>
              <a:t>java.util.HashSet</a:t>
            </a:r>
            <a:r>
              <a:rPr lang="en-IN" sz="4500">
                <a:solidFill>
                  <a:schemeClr val="bg2">
                    <a:lumMod val="25000"/>
                  </a:schemeClr>
                </a:solidFill>
                <a:latin typeface="Söhne"/>
              </a:rPr>
              <a:t>;</a:t>
            </a:r>
          </a:p>
          <a:p>
            <a:r>
              <a:rPr lang="en-IN" sz="4500">
                <a:solidFill>
                  <a:schemeClr val="bg2">
                    <a:lumMod val="25000"/>
                  </a:schemeClr>
                </a:solidFill>
                <a:latin typeface="Söhne"/>
              </a:rPr>
              <a:t>import </a:t>
            </a:r>
            <a:r>
              <a:rPr lang="en-IN" sz="4500" err="1">
                <a:solidFill>
                  <a:schemeClr val="bg2">
                    <a:lumMod val="25000"/>
                  </a:schemeClr>
                </a:solidFill>
                <a:latin typeface="Söhne"/>
              </a:rPr>
              <a:t>java.util.Set</a:t>
            </a:r>
            <a:r>
              <a:rPr lang="en-IN" sz="4500">
                <a:solidFill>
                  <a:schemeClr val="bg2">
                    <a:lumMod val="25000"/>
                  </a:schemeClr>
                </a:solidFill>
                <a:latin typeface="Söhne"/>
              </a:rPr>
              <a:t>;</a:t>
            </a:r>
          </a:p>
          <a:p>
            <a:endParaRPr lang="en-IN" sz="4500">
              <a:solidFill>
                <a:schemeClr val="bg2">
                  <a:lumMod val="25000"/>
                </a:schemeClr>
              </a:solidFill>
              <a:latin typeface="Söhne"/>
            </a:endParaRPr>
          </a:p>
          <a:p>
            <a:r>
              <a:rPr lang="en-IN" sz="4500">
                <a:solidFill>
                  <a:schemeClr val="bg2">
                    <a:lumMod val="25000"/>
                  </a:schemeClr>
                </a:solidFill>
                <a:latin typeface="Söhne"/>
              </a:rPr>
              <a:t>public class </a:t>
            </a:r>
            <a:r>
              <a:rPr lang="en-IN" sz="4500" err="1">
                <a:solidFill>
                  <a:schemeClr val="bg2">
                    <a:lumMod val="25000"/>
                  </a:schemeClr>
                </a:solidFill>
                <a:latin typeface="Söhne"/>
              </a:rPr>
              <a:t>SetExample</a:t>
            </a:r>
            <a:r>
              <a:rPr lang="en-IN" sz="4500">
                <a:solidFill>
                  <a:schemeClr val="bg2">
                    <a:lumMod val="25000"/>
                  </a:schemeClr>
                </a:solidFill>
                <a:latin typeface="Söhne"/>
              </a:rPr>
              <a:t> {</a:t>
            </a:r>
          </a:p>
          <a:p>
            <a:endParaRPr lang="en-IN" sz="4500">
              <a:solidFill>
                <a:schemeClr val="bg2">
                  <a:lumMod val="25000"/>
                </a:schemeClr>
              </a:solidFill>
              <a:latin typeface="Söhne"/>
            </a:endParaRPr>
          </a:p>
          <a:p>
            <a:r>
              <a:rPr lang="en-IN" sz="4500">
                <a:solidFill>
                  <a:schemeClr val="bg2">
                    <a:lumMod val="25000"/>
                  </a:schemeClr>
                </a:solidFill>
                <a:latin typeface="Söhne"/>
              </a:rPr>
              <a:t>    public static void main(String[] </a:t>
            </a:r>
            <a:r>
              <a:rPr lang="en-IN" sz="4500" err="1">
                <a:solidFill>
                  <a:schemeClr val="bg2">
                    <a:lumMod val="25000"/>
                  </a:schemeClr>
                </a:solidFill>
                <a:latin typeface="Söhne"/>
              </a:rPr>
              <a:t>args</a:t>
            </a:r>
            <a:r>
              <a:rPr lang="en-IN" sz="4500">
                <a:solidFill>
                  <a:schemeClr val="bg2">
                    <a:lumMod val="25000"/>
                  </a:schemeClr>
                </a:solidFill>
                <a:latin typeface="Söhne"/>
              </a:rPr>
              <a:t>) {</a:t>
            </a:r>
          </a:p>
          <a:p>
            <a:r>
              <a:rPr lang="en-IN" sz="4500">
                <a:solidFill>
                  <a:schemeClr val="bg2">
                    <a:lumMod val="25000"/>
                  </a:schemeClr>
                </a:solidFill>
                <a:latin typeface="Söhne"/>
              </a:rPr>
              <a:t>        // Create a Set using HashSet</a:t>
            </a:r>
          </a:p>
          <a:p>
            <a:r>
              <a:rPr lang="en-IN" sz="4500">
                <a:solidFill>
                  <a:schemeClr val="bg2">
                    <a:lumMod val="25000"/>
                  </a:schemeClr>
                </a:solidFill>
                <a:latin typeface="Söhne"/>
              </a:rPr>
              <a:t>        Set&lt;String&gt; fruits = new HashSet&lt;&gt;();</a:t>
            </a:r>
          </a:p>
          <a:p>
            <a:endParaRPr lang="en-IN" sz="4500">
              <a:solidFill>
                <a:schemeClr val="bg2">
                  <a:lumMod val="25000"/>
                </a:schemeClr>
              </a:solidFill>
              <a:latin typeface="Söhne"/>
            </a:endParaRPr>
          </a:p>
          <a:p>
            <a:r>
              <a:rPr lang="en-IN" sz="4500">
                <a:solidFill>
                  <a:schemeClr val="bg2">
                    <a:lumMod val="25000"/>
                  </a:schemeClr>
                </a:solidFill>
                <a:latin typeface="Söhne"/>
              </a:rPr>
              <a:t>        // Adding elements to the set</a:t>
            </a:r>
          </a:p>
          <a:p>
            <a:r>
              <a:rPr lang="en-IN" sz="4500">
                <a:solidFill>
                  <a:schemeClr val="bg2">
                    <a:lumMod val="25000"/>
                  </a:schemeClr>
                </a:solidFill>
                <a:latin typeface="Söhne"/>
              </a:rPr>
              <a:t>        </a:t>
            </a:r>
            <a:r>
              <a:rPr lang="en-IN" sz="4500" err="1">
                <a:solidFill>
                  <a:schemeClr val="bg2">
                    <a:lumMod val="25000"/>
                  </a:schemeClr>
                </a:solidFill>
                <a:latin typeface="Söhne"/>
              </a:rPr>
              <a:t>fruits.add</a:t>
            </a:r>
            <a:r>
              <a:rPr lang="en-IN" sz="4500">
                <a:solidFill>
                  <a:schemeClr val="bg2">
                    <a:lumMod val="25000"/>
                  </a:schemeClr>
                </a:solidFill>
                <a:latin typeface="Söhne"/>
              </a:rPr>
              <a:t>("Apple");</a:t>
            </a:r>
          </a:p>
          <a:p>
            <a:r>
              <a:rPr lang="en-IN" sz="4500">
                <a:solidFill>
                  <a:schemeClr val="bg2">
                    <a:lumMod val="25000"/>
                  </a:schemeClr>
                </a:solidFill>
                <a:latin typeface="Söhne"/>
              </a:rPr>
              <a:t>        </a:t>
            </a:r>
            <a:r>
              <a:rPr lang="en-IN" sz="4500" err="1">
                <a:solidFill>
                  <a:schemeClr val="bg2">
                    <a:lumMod val="25000"/>
                  </a:schemeClr>
                </a:solidFill>
                <a:latin typeface="Söhne"/>
              </a:rPr>
              <a:t>fruits.add</a:t>
            </a:r>
            <a:r>
              <a:rPr lang="en-IN" sz="4500">
                <a:solidFill>
                  <a:schemeClr val="bg2">
                    <a:lumMod val="25000"/>
                  </a:schemeClr>
                </a:solidFill>
                <a:latin typeface="Söhne"/>
              </a:rPr>
              <a:t>("Banana");</a:t>
            </a:r>
          </a:p>
          <a:p>
            <a:r>
              <a:rPr lang="en-IN" sz="4500">
                <a:solidFill>
                  <a:schemeClr val="bg2">
                    <a:lumMod val="25000"/>
                  </a:schemeClr>
                </a:solidFill>
                <a:latin typeface="Söhne"/>
              </a:rPr>
              <a:t>        </a:t>
            </a:r>
            <a:r>
              <a:rPr lang="en-IN" sz="4500" err="1">
                <a:solidFill>
                  <a:schemeClr val="bg2">
                    <a:lumMod val="25000"/>
                  </a:schemeClr>
                </a:solidFill>
                <a:latin typeface="Söhne"/>
              </a:rPr>
              <a:t>fruits.add</a:t>
            </a:r>
            <a:r>
              <a:rPr lang="en-IN" sz="4500">
                <a:solidFill>
                  <a:schemeClr val="bg2">
                    <a:lumMod val="25000"/>
                  </a:schemeClr>
                </a:solidFill>
                <a:latin typeface="Söhne"/>
              </a:rPr>
              <a:t>("Cherry");</a:t>
            </a:r>
          </a:p>
          <a:p>
            <a:r>
              <a:rPr lang="en-IN" sz="4500">
                <a:solidFill>
                  <a:schemeClr val="bg2">
                    <a:lumMod val="25000"/>
                  </a:schemeClr>
                </a:solidFill>
                <a:latin typeface="Söhne"/>
              </a:rPr>
              <a:t>        </a:t>
            </a:r>
            <a:r>
              <a:rPr lang="en-IN" sz="4500" err="1">
                <a:solidFill>
                  <a:schemeClr val="bg2">
                    <a:lumMod val="25000"/>
                  </a:schemeClr>
                </a:solidFill>
                <a:latin typeface="Söhne"/>
              </a:rPr>
              <a:t>fruits.add</a:t>
            </a:r>
            <a:r>
              <a:rPr lang="en-IN" sz="4500">
                <a:solidFill>
                  <a:schemeClr val="bg2">
                    <a:lumMod val="25000"/>
                  </a:schemeClr>
                </a:solidFill>
                <a:latin typeface="Söhne"/>
              </a:rPr>
              <a:t>("Banana"); // Duplicate element, will not be added</a:t>
            </a:r>
          </a:p>
          <a:p>
            <a:endParaRPr lang="en-IN" sz="4500">
              <a:solidFill>
                <a:schemeClr val="bg2">
                  <a:lumMod val="25000"/>
                </a:schemeClr>
              </a:solidFill>
              <a:latin typeface="Söhne"/>
            </a:endParaRPr>
          </a:p>
          <a:p>
            <a:r>
              <a:rPr lang="en-IN" sz="4500">
                <a:solidFill>
                  <a:schemeClr val="bg2">
                    <a:lumMod val="25000"/>
                  </a:schemeClr>
                </a:solidFill>
                <a:latin typeface="Söhne"/>
              </a:rPr>
              <a:t>        // Display the set</a:t>
            </a:r>
          </a:p>
          <a:p>
            <a:r>
              <a:rPr lang="en-IN" sz="4500">
                <a:solidFill>
                  <a:schemeClr val="bg2">
                    <a:lumMod val="25000"/>
                  </a:schemeClr>
                </a:solidFill>
                <a:latin typeface="Söhne"/>
              </a:rPr>
              <a:t>        </a:t>
            </a:r>
            <a:r>
              <a:rPr lang="en-IN" sz="4500" err="1">
                <a:solidFill>
                  <a:schemeClr val="bg2">
                    <a:lumMod val="25000"/>
                  </a:schemeClr>
                </a:solidFill>
                <a:latin typeface="Söhne"/>
              </a:rPr>
              <a:t>System.out.println</a:t>
            </a:r>
            <a:r>
              <a:rPr lang="en-IN" sz="4500">
                <a:solidFill>
                  <a:schemeClr val="bg2">
                    <a:lumMod val="25000"/>
                  </a:schemeClr>
                </a:solidFill>
                <a:latin typeface="Söhne"/>
              </a:rPr>
              <a:t>("Fruits Set: " + fruits);</a:t>
            </a:r>
          </a:p>
          <a:p>
            <a:r>
              <a:rPr lang="en-IN" sz="4500">
                <a:solidFill>
                  <a:schemeClr val="bg2">
                    <a:lumMod val="25000"/>
                  </a:schemeClr>
                </a:solidFill>
                <a:latin typeface="Söhne"/>
              </a:rPr>
              <a:t>    }</a:t>
            </a:r>
          </a:p>
          <a:p>
            <a:r>
              <a:rPr lang="en-IN" sz="2400">
                <a:solidFill>
                  <a:schemeClr val="bg2">
                    <a:lumMod val="25000"/>
                  </a:schemeClr>
                </a:solidFill>
                <a:latin typeface="Söhne"/>
              </a:rPr>
              <a:t>}</a:t>
            </a:r>
          </a:p>
          <a:p>
            <a:endParaRPr lang="en-IN"/>
          </a:p>
        </p:txBody>
      </p:sp>
      <p:sp>
        <p:nvSpPr>
          <p:cNvPr id="4" name="Picture Placeholder 3">
            <a:extLst>
              <a:ext uri="{FF2B5EF4-FFF2-40B4-BE49-F238E27FC236}">
                <a16:creationId xmlns:a16="http://schemas.microsoft.com/office/drawing/2014/main" id="{F2946F13-E9C0-16BE-F3BE-EC6109C43C9F}"/>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C46CD875-75C2-1C1E-A165-617683DAF8BA}"/>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FBBAD430-2F33-5384-E693-CF80024CE0B2}"/>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96319DDE-5D83-FB1C-40A9-87CD7007787A}"/>
              </a:ext>
            </a:extLst>
          </p:cNvPr>
          <p:cNvSpPr>
            <a:spLocks noGrp="1"/>
          </p:cNvSpPr>
          <p:nvPr>
            <p:ph type="sldNum" sz="quarter" idx="12"/>
          </p:nvPr>
        </p:nvSpPr>
        <p:spPr/>
        <p:txBody>
          <a:bodyPr/>
          <a:lstStyle/>
          <a:p>
            <a:fld id="{58FB4751-880F-D840-AAA9-3A15815CC996}" type="slidenum">
              <a:rPr lang="en-US" smtClean="0"/>
              <a:t>78</a:t>
            </a:fld>
            <a:endParaRPr lang="en-US"/>
          </a:p>
        </p:txBody>
      </p:sp>
      <p:sp>
        <p:nvSpPr>
          <p:cNvPr id="9" name="TextBox 8">
            <a:extLst>
              <a:ext uri="{FF2B5EF4-FFF2-40B4-BE49-F238E27FC236}">
                <a16:creationId xmlns:a16="http://schemas.microsoft.com/office/drawing/2014/main" id="{BBD762C5-615E-42A4-1A44-7EE8F2F14649}"/>
              </a:ext>
            </a:extLst>
          </p:cNvPr>
          <p:cNvSpPr txBox="1"/>
          <p:nvPr/>
        </p:nvSpPr>
        <p:spPr>
          <a:xfrm>
            <a:off x="8174084" y="3219139"/>
            <a:ext cx="6134876" cy="1015663"/>
          </a:xfrm>
          <a:prstGeom prst="rect">
            <a:avLst/>
          </a:prstGeom>
          <a:noFill/>
        </p:spPr>
        <p:txBody>
          <a:bodyPr wrap="square">
            <a:spAutoFit/>
          </a:bodyPr>
          <a:lstStyle/>
          <a:p>
            <a:r>
              <a:rPr lang="en-IN" sz="2000">
                <a:solidFill>
                  <a:schemeClr val="bg2">
                    <a:lumMod val="25000"/>
                  </a:schemeClr>
                </a:solidFill>
                <a:latin typeface="Söhne"/>
              </a:rPr>
              <a:t>Output:-</a:t>
            </a:r>
          </a:p>
          <a:p>
            <a:endParaRPr lang="en-IN" sz="2000">
              <a:solidFill>
                <a:schemeClr val="bg2">
                  <a:lumMod val="25000"/>
                </a:schemeClr>
              </a:solidFill>
              <a:latin typeface="Söhne"/>
            </a:endParaRPr>
          </a:p>
          <a:p>
            <a:r>
              <a:rPr lang="en-IN" sz="2000">
                <a:solidFill>
                  <a:schemeClr val="bg2">
                    <a:lumMod val="25000"/>
                  </a:schemeClr>
                </a:solidFill>
                <a:latin typeface="Söhne"/>
              </a:rPr>
              <a:t>Fruits Set: [Apple, Banana, Cherry]</a:t>
            </a:r>
          </a:p>
        </p:txBody>
      </p:sp>
    </p:spTree>
    <p:extLst>
      <p:ext uri="{BB962C8B-B14F-4D97-AF65-F5344CB8AC3E}">
        <p14:creationId xmlns:p14="http://schemas.microsoft.com/office/powerpoint/2010/main" val="21775592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0EDDE-7728-7670-19B5-AD01C61E4AD5}"/>
              </a:ext>
            </a:extLst>
          </p:cNvPr>
          <p:cNvSpPr>
            <a:spLocks noGrp="1"/>
          </p:cNvSpPr>
          <p:nvPr>
            <p:ph type="title"/>
          </p:nvPr>
        </p:nvSpPr>
        <p:spPr>
          <a:xfrm>
            <a:off x="365760" y="209566"/>
            <a:ext cx="6502620" cy="676656"/>
          </a:xfrm>
        </p:spPr>
        <p:txBody>
          <a:bodyPr/>
          <a:lstStyle/>
          <a:p>
            <a:r>
              <a:rPr lang="en-US"/>
              <a:t>Advantages of set:-</a:t>
            </a:r>
            <a:endParaRPr lang="en-IN"/>
          </a:p>
        </p:txBody>
      </p:sp>
      <p:sp>
        <p:nvSpPr>
          <p:cNvPr id="3" name="Text Placeholder 2">
            <a:extLst>
              <a:ext uri="{FF2B5EF4-FFF2-40B4-BE49-F238E27FC236}">
                <a16:creationId xmlns:a16="http://schemas.microsoft.com/office/drawing/2014/main" id="{9E0086E4-878A-4837-7CEC-128ABB85BB82}"/>
              </a:ext>
            </a:extLst>
          </p:cNvPr>
          <p:cNvSpPr>
            <a:spLocks noGrp="1"/>
          </p:cNvSpPr>
          <p:nvPr>
            <p:ph type="body" sz="half" idx="2"/>
          </p:nvPr>
        </p:nvSpPr>
        <p:spPr>
          <a:xfrm>
            <a:off x="589080" y="1639761"/>
            <a:ext cx="5998331" cy="4825047"/>
          </a:xfrm>
        </p:spPr>
        <p:txBody>
          <a:bodyPr>
            <a:normAutofit fontScale="70000" lnSpcReduction="20000"/>
          </a:bodyPr>
          <a:lstStyle/>
          <a:p>
            <a:pPr algn="l">
              <a:buFont typeface="+mj-lt"/>
              <a:buAutoNum type="arabicPeriod"/>
            </a:pPr>
            <a:r>
              <a:rPr lang="en-US" sz="2900" b="1" i="0">
                <a:solidFill>
                  <a:schemeClr val="bg2">
                    <a:lumMod val="25000"/>
                  </a:schemeClr>
                </a:solidFill>
                <a:effectLst/>
                <a:latin typeface="Söhne"/>
              </a:rPr>
              <a:t>Uniqueness:</a:t>
            </a:r>
            <a:r>
              <a:rPr lang="en-US" sz="2900" b="0" i="0">
                <a:solidFill>
                  <a:schemeClr val="bg2">
                    <a:lumMod val="25000"/>
                  </a:schemeClr>
                </a:solidFill>
                <a:effectLst/>
                <a:latin typeface="Söhne"/>
              </a:rPr>
              <a:t> Sets enforce uniqueness, ensuring that duplicate elements are automatically eliminated.</a:t>
            </a:r>
          </a:p>
          <a:p>
            <a:pPr algn="l">
              <a:buFont typeface="+mj-lt"/>
              <a:buAutoNum type="arabicPeriod"/>
            </a:pPr>
            <a:r>
              <a:rPr lang="en-US" sz="2900" b="1" i="0">
                <a:solidFill>
                  <a:schemeClr val="bg2">
                    <a:lumMod val="25000"/>
                  </a:schemeClr>
                </a:solidFill>
                <a:effectLst/>
                <a:latin typeface="Söhne"/>
              </a:rPr>
              <a:t>Fast Lookup:</a:t>
            </a:r>
            <a:r>
              <a:rPr lang="en-US" sz="2900" b="0" i="0">
                <a:solidFill>
                  <a:schemeClr val="bg2">
                    <a:lumMod val="25000"/>
                  </a:schemeClr>
                </a:solidFill>
                <a:effectLst/>
                <a:latin typeface="Söhne"/>
              </a:rPr>
              <a:t> Sets provide efficient methods for element lookup, making them suitable for scenarios where you need to quickly check for element existence.</a:t>
            </a:r>
          </a:p>
          <a:p>
            <a:pPr algn="l">
              <a:buFont typeface="+mj-lt"/>
              <a:buAutoNum type="arabicPeriod"/>
            </a:pPr>
            <a:r>
              <a:rPr lang="en-US" sz="2900" b="1" i="0">
                <a:solidFill>
                  <a:schemeClr val="bg2">
                    <a:lumMod val="25000"/>
                  </a:schemeClr>
                </a:solidFill>
                <a:effectLst/>
                <a:latin typeface="Söhne"/>
              </a:rPr>
              <a:t>No Defined Order:</a:t>
            </a:r>
            <a:r>
              <a:rPr lang="en-US" sz="2900" b="0" i="0">
                <a:solidFill>
                  <a:schemeClr val="bg2">
                    <a:lumMod val="25000"/>
                  </a:schemeClr>
                </a:solidFill>
                <a:effectLst/>
                <a:latin typeface="Söhne"/>
              </a:rPr>
              <a:t> Sets do not maintain the order of elements, which can be advantageous in some situations where order is not important.</a:t>
            </a:r>
          </a:p>
          <a:p>
            <a:pPr algn="l">
              <a:buFont typeface="+mj-lt"/>
              <a:buAutoNum type="arabicPeriod"/>
            </a:pPr>
            <a:r>
              <a:rPr lang="en-US" sz="2900" b="1" i="0">
                <a:solidFill>
                  <a:schemeClr val="bg2">
                    <a:lumMod val="25000"/>
                  </a:schemeClr>
                </a:solidFill>
                <a:effectLst/>
                <a:latin typeface="Söhne"/>
              </a:rPr>
              <a:t>Well-Defined APIs:</a:t>
            </a:r>
            <a:r>
              <a:rPr lang="en-US" sz="2900" b="0" i="0">
                <a:solidFill>
                  <a:schemeClr val="bg2">
                    <a:lumMod val="25000"/>
                  </a:schemeClr>
                </a:solidFill>
                <a:effectLst/>
                <a:latin typeface="Söhne"/>
              </a:rPr>
              <a:t> Java's Set interface offers a well-defined set of methods for working with sets, making them easy to use.</a:t>
            </a:r>
          </a:p>
          <a:p>
            <a:pPr algn="l">
              <a:buFont typeface="+mj-lt"/>
              <a:buAutoNum type="arabicPeriod"/>
            </a:pPr>
            <a:r>
              <a:rPr lang="en-US" sz="2900" b="1" i="0">
                <a:solidFill>
                  <a:schemeClr val="bg2">
                    <a:lumMod val="25000"/>
                  </a:schemeClr>
                </a:solidFill>
                <a:effectLst/>
                <a:latin typeface="Söhne"/>
              </a:rPr>
              <a:t>Efficient Storage:</a:t>
            </a:r>
            <a:r>
              <a:rPr lang="en-US" sz="2900" b="0" i="0">
                <a:solidFill>
                  <a:schemeClr val="bg2">
                    <a:lumMod val="25000"/>
                  </a:schemeClr>
                </a:solidFill>
                <a:effectLst/>
                <a:latin typeface="Söhne"/>
              </a:rPr>
              <a:t> Different set implementations (e.g., HashSet, </a:t>
            </a:r>
            <a:r>
              <a:rPr lang="en-US" sz="2900" b="0" i="0" err="1">
                <a:solidFill>
                  <a:schemeClr val="bg2">
                    <a:lumMod val="25000"/>
                  </a:schemeClr>
                </a:solidFill>
                <a:effectLst/>
                <a:latin typeface="Söhne"/>
              </a:rPr>
              <a:t>TreeSet</a:t>
            </a:r>
            <a:r>
              <a:rPr lang="en-US" sz="2900" b="0" i="0">
                <a:solidFill>
                  <a:schemeClr val="bg2">
                    <a:lumMod val="25000"/>
                  </a:schemeClr>
                </a:solidFill>
                <a:effectLst/>
                <a:latin typeface="Söhne"/>
              </a:rPr>
              <a:t>) provide efficient storage and retrieval mechanisms, allowing you to choose the best fit for your needs.</a:t>
            </a:r>
          </a:p>
          <a:p>
            <a:pPr algn="l">
              <a:buFont typeface="+mj-lt"/>
              <a:buAutoNum type="arabicPeriod"/>
            </a:pPr>
            <a:r>
              <a:rPr lang="en-US" sz="2900" b="1" i="0">
                <a:solidFill>
                  <a:schemeClr val="bg2">
                    <a:lumMod val="25000"/>
                  </a:schemeClr>
                </a:solidFill>
                <a:effectLst/>
                <a:latin typeface="Söhne"/>
              </a:rPr>
              <a:t>Set Operations:</a:t>
            </a:r>
            <a:r>
              <a:rPr lang="en-US" sz="2900" b="0" i="0">
                <a:solidFill>
                  <a:schemeClr val="bg2">
                    <a:lumMod val="25000"/>
                  </a:schemeClr>
                </a:solidFill>
                <a:effectLst/>
                <a:latin typeface="Söhne"/>
              </a:rPr>
              <a:t> Sets support common set operations like union, intersection, and difference, making them useful in various applications.</a:t>
            </a:r>
          </a:p>
          <a:p>
            <a:endParaRPr lang="en-IN"/>
          </a:p>
        </p:txBody>
      </p:sp>
      <p:sp>
        <p:nvSpPr>
          <p:cNvPr id="4" name="Picture Placeholder 3">
            <a:extLst>
              <a:ext uri="{FF2B5EF4-FFF2-40B4-BE49-F238E27FC236}">
                <a16:creationId xmlns:a16="http://schemas.microsoft.com/office/drawing/2014/main" id="{D68DF5A0-6801-139A-3890-5AC5AB1681F0}"/>
              </a:ext>
            </a:extLst>
          </p:cNvPr>
          <p:cNvSpPr>
            <a:spLocks noGrp="1"/>
          </p:cNvSpPr>
          <p:nvPr>
            <p:ph type="pic" idx="1"/>
          </p:nvPr>
        </p:nvSpPr>
        <p:spPr/>
        <p:txBody>
          <a:bodyPr/>
          <a:lstStyle/>
          <a:p>
            <a:endParaRPr lang="en-IN"/>
          </a:p>
        </p:txBody>
      </p:sp>
      <p:sp>
        <p:nvSpPr>
          <p:cNvPr id="5" name="Date Placeholder 4">
            <a:extLst>
              <a:ext uri="{FF2B5EF4-FFF2-40B4-BE49-F238E27FC236}">
                <a16:creationId xmlns:a16="http://schemas.microsoft.com/office/drawing/2014/main" id="{550A47E4-653E-BFBB-FED3-2DD2ADAE4A10}"/>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F2AA626B-E430-3C54-4917-755EFE509963}"/>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A0A4227E-5E61-7D33-9CA9-6A0C94113F31}"/>
              </a:ext>
            </a:extLst>
          </p:cNvPr>
          <p:cNvSpPr>
            <a:spLocks noGrp="1"/>
          </p:cNvSpPr>
          <p:nvPr>
            <p:ph type="sldNum" sz="quarter" idx="12"/>
          </p:nvPr>
        </p:nvSpPr>
        <p:spPr/>
        <p:txBody>
          <a:bodyPr/>
          <a:lstStyle/>
          <a:p>
            <a:fld id="{58FB4751-880F-D840-AAA9-3A15815CC996}" type="slidenum">
              <a:rPr lang="en-US" smtClean="0"/>
              <a:t>79</a:t>
            </a:fld>
            <a:endParaRPr lang="en-US"/>
          </a:p>
        </p:txBody>
      </p:sp>
    </p:spTree>
    <p:extLst>
      <p:ext uri="{BB962C8B-B14F-4D97-AF65-F5344CB8AC3E}">
        <p14:creationId xmlns:p14="http://schemas.microsoft.com/office/powerpoint/2010/main" val="3864758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177CA-5FB9-02FF-66F0-2F4E29A8F981}"/>
              </a:ext>
            </a:extLst>
          </p:cNvPr>
          <p:cNvSpPr>
            <a:spLocks noGrp="1"/>
          </p:cNvSpPr>
          <p:nvPr>
            <p:ph type="title"/>
          </p:nvPr>
        </p:nvSpPr>
        <p:spPr>
          <a:xfrm>
            <a:off x="576072" y="82296"/>
            <a:ext cx="7812148" cy="676656"/>
          </a:xfrm>
        </p:spPr>
        <p:txBody>
          <a:bodyPr/>
          <a:lstStyle/>
          <a:p>
            <a:r>
              <a:rPr lang="en-US" sz="4000">
                <a:solidFill>
                  <a:schemeClr val="bg2">
                    <a:lumMod val="50000"/>
                  </a:schemeClr>
                </a:solidFill>
              </a:rPr>
              <a:t>D</a:t>
            </a:r>
            <a:r>
              <a:rPr lang="en-IN" sz="4000" err="1">
                <a:solidFill>
                  <a:schemeClr val="bg2">
                    <a:lumMod val="50000"/>
                  </a:schemeClr>
                </a:solidFill>
              </a:rPr>
              <a:t>ataTypes</a:t>
            </a:r>
            <a:r>
              <a:rPr lang="en-IN" sz="4000">
                <a:solidFill>
                  <a:schemeClr val="bg2">
                    <a:lumMod val="50000"/>
                  </a:schemeClr>
                </a:solidFill>
              </a:rPr>
              <a:t> and Variables:-</a:t>
            </a:r>
          </a:p>
        </p:txBody>
      </p:sp>
      <p:sp>
        <p:nvSpPr>
          <p:cNvPr id="3" name="Text Placeholder 2">
            <a:extLst>
              <a:ext uri="{FF2B5EF4-FFF2-40B4-BE49-F238E27FC236}">
                <a16:creationId xmlns:a16="http://schemas.microsoft.com/office/drawing/2014/main" id="{812EB07C-7DCE-2FA0-9255-0D4A30DCEB70}"/>
              </a:ext>
            </a:extLst>
          </p:cNvPr>
          <p:cNvSpPr>
            <a:spLocks noGrp="1"/>
          </p:cNvSpPr>
          <p:nvPr>
            <p:ph type="body" sz="half" idx="2"/>
          </p:nvPr>
        </p:nvSpPr>
        <p:spPr>
          <a:xfrm>
            <a:off x="446936" y="1293052"/>
            <a:ext cx="7371184" cy="5482652"/>
          </a:xfrm>
        </p:spPr>
        <p:txBody>
          <a:bodyPr>
            <a:normAutofit fontScale="92500" lnSpcReduction="20000"/>
          </a:bodyPr>
          <a:lstStyle/>
          <a:p>
            <a:pPr algn="l"/>
            <a:r>
              <a:rPr lang="en-US" sz="1900" b="0" i="0">
                <a:solidFill>
                  <a:srgbClr val="374151"/>
                </a:solidFill>
                <a:effectLst/>
                <a:latin typeface="Söhne"/>
              </a:rPr>
              <a:t>public class </a:t>
            </a:r>
            <a:r>
              <a:rPr lang="en-US" sz="1900" b="0" i="0" err="1">
                <a:solidFill>
                  <a:srgbClr val="374151"/>
                </a:solidFill>
                <a:effectLst/>
                <a:latin typeface="Söhne"/>
              </a:rPr>
              <a:t>DataTypesExample</a:t>
            </a:r>
            <a:r>
              <a:rPr lang="en-US" sz="1900" b="0" i="0">
                <a:solidFill>
                  <a:srgbClr val="374151"/>
                </a:solidFill>
                <a:effectLst/>
                <a:latin typeface="Söhne"/>
              </a:rPr>
              <a:t> {</a:t>
            </a:r>
          </a:p>
          <a:p>
            <a:pPr algn="l"/>
            <a:r>
              <a:rPr lang="en-US" sz="1900" b="0" i="0">
                <a:solidFill>
                  <a:srgbClr val="374151"/>
                </a:solidFill>
                <a:effectLst/>
                <a:latin typeface="Söhne"/>
              </a:rPr>
              <a:t>    public static void main(String[] </a:t>
            </a:r>
            <a:r>
              <a:rPr lang="en-US" sz="1900" b="0" i="0" err="1">
                <a:solidFill>
                  <a:srgbClr val="374151"/>
                </a:solidFill>
                <a:effectLst/>
                <a:latin typeface="Söhne"/>
              </a:rPr>
              <a:t>args</a:t>
            </a:r>
            <a:r>
              <a:rPr lang="en-US" sz="1900" b="0" i="0">
                <a:solidFill>
                  <a:srgbClr val="374151"/>
                </a:solidFill>
                <a:effectLst/>
                <a:latin typeface="Söhne"/>
              </a:rPr>
              <a:t>) {</a:t>
            </a:r>
          </a:p>
          <a:p>
            <a:pPr algn="l"/>
            <a:r>
              <a:rPr lang="en-US" sz="1900" b="0" i="0">
                <a:solidFill>
                  <a:srgbClr val="374151"/>
                </a:solidFill>
                <a:effectLst/>
                <a:latin typeface="Söhne"/>
              </a:rPr>
              <a:t>        // Primitive data types</a:t>
            </a:r>
          </a:p>
          <a:p>
            <a:pPr algn="l"/>
            <a:r>
              <a:rPr lang="en-US" sz="1900" b="0" i="0">
                <a:solidFill>
                  <a:srgbClr val="374151"/>
                </a:solidFill>
                <a:effectLst/>
                <a:latin typeface="Söhne"/>
              </a:rPr>
              <a:t>        byte age = 25;</a:t>
            </a:r>
          </a:p>
          <a:p>
            <a:pPr algn="l"/>
            <a:r>
              <a:rPr lang="en-US" sz="1900" b="0" i="0">
                <a:solidFill>
                  <a:srgbClr val="374151"/>
                </a:solidFill>
                <a:effectLst/>
                <a:latin typeface="Söhne"/>
              </a:rPr>
              <a:t>        short temperature = -10;</a:t>
            </a:r>
          </a:p>
          <a:p>
            <a:pPr algn="l"/>
            <a:r>
              <a:rPr lang="en-US" sz="1900" b="0" i="0">
                <a:solidFill>
                  <a:srgbClr val="374151"/>
                </a:solidFill>
                <a:effectLst/>
                <a:latin typeface="Söhne"/>
              </a:rPr>
              <a:t>        int population = 1000000;</a:t>
            </a:r>
          </a:p>
          <a:p>
            <a:pPr algn="l"/>
            <a:r>
              <a:rPr lang="en-US" sz="1900" b="0" i="0">
                <a:solidFill>
                  <a:srgbClr val="374151"/>
                </a:solidFill>
                <a:effectLst/>
                <a:latin typeface="Söhne"/>
              </a:rPr>
              <a:t>        long distance = 1500000000L;</a:t>
            </a:r>
          </a:p>
          <a:p>
            <a:pPr algn="l"/>
            <a:r>
              <a:rPr lang="en-US" sz="1900" b="0" i="0">
                <a:solidFill>
                  <a:srgbClr val="374151"/>
                </a:solidFill>
                <a:effectLst/>
                <a:latin typeface="Söhne"/>
              </a:rPr>
              <a:t>        float pi = 3.14f;</a:t>
            </a:r>
          </a:p>
          <a:p>
            <a:pPr algn="l"/>
            <a:r>
              <a:rPr lang="en-US" sz="1900" b="0" i="0">
                <a:solidFill>
                  <a:srgbClr val="374151"/>
                </a:solidFill>
                <a:effectLst/>
                <a:latin typeface="Söhne"/>
              </a:rPr>
              <a:t>        double </a:t>
            </a:r>
            <a:r>
              <a:rPr lang="en-US" sz="1900" b="0" i="0" err="1">
                <a:solidFill>
                  <a:srgbClr val="374151"/>
                </a:solidFill>
                <a:effectLst/>
                <a:latin typeface="Söhne"/>
              </a:rPr>
              <a:t>circleArea</a:t>
            </a:r>
            <a:r>
              <a:rPr lang="en-US" sz="1900" b="0" i="0">
                <a:solidFill>
                  <a:srgbClr val="374151"/>
                </a:solidFill>
                <a:effectLst/>
                <a:latin typeface="Söhne"/>
              </a:rPr>
              <a:t> = 7.07;</a:t>
            </a:r>
          </a:p>
          <a:p>
            <a:pPr algn="l"/>
            <a:r>
              <a:rPr lang="en-US" sz="1900" b="0" i="0">
                <a:solidFill>
                  <a:srgbClr val="374151"/>
                </a:solidFill>
                <a:effectLst/>
                <a:latin typeface="Söhne"/>
              </a:rPr>
              <a:t>        char grade = 'A';</a:t>
            </a:r>
          </a:p>
          <a:p>
            <a:pPr algn="l"/>
            <a:r>
              <a:rPr lang="en-US" sz="1900" b="0" i="0">
                <a:solidFill>
                  <a:srgbClr val="374151"/>
                </a:solidFill>
                <a:effectLst/>
                <a:latin typeface="Söhne"/>
              </a:rPr>
              <a:t>        </a:t>
            </a:r>
            <a:r>
              <a:rPr lang="en-US" sz="1900" b="0" i="0" err="1">
                <a:solidFill>
                  <a:srgbClr val="374151"/>
                </a:solidFill>
                <a:effectLst/>
                <a:latin typeface="Söhne"/>
              </a:rPr>
              <a:t>boolean</a:t>
            </a:r>
            <a:r>
              <a:rPr lang="en-US" sz="1900" b="0" i="0">
                <a:solidFill>
                  <a:srgbClr val="374151"/>
                </a:solidFill>
                <a:effectLst/>
                <a:latin typeface="Söhne"/>
              </a:rPr>
              <a:t> </a:t>
            </a:r>
            <a:r>
              <a:rPr lang="en-US" sz="1900" b="0" i="0" err="1">
                <a:solidFill>
                  <a:srgbClr val="374151"/>
                </a:solidFill>
                <a:effectLst/>
                <a:latin typeface="Söhne"/>
              </a:rPr>
              <a:t>isJavaFun</a:t>
            </a:r>
            <a:r>
              <a:rPr lang="en-US" sz="1900" b="0" i="0">
                <a:solidFill>
                  <a:srgbClr val="374151"/>
                </a:solidFill>
                <a:effectLst/>
                <a:latin typeface="Söhne"/>
              </a:rPr>
              <a:t> = true;</a:t>
            </a:r>
          </a:p>
          <a:p>
            <a:pPr algn="l"/>
            <a:endParaRPr lang="en-US" sz="1900" b="0" i="0">
              <a:solidFill>
                <a:srgbClr val="374151"/>
              </a:solidFill>
              <a:effectLst/>
              <a:latin typeface="Söhne"/>
            </a:endParaRPr>
          </a:p>
          <a:p>
            <a:pPr algn="l"/>
            <a:r>
              <a:rPr lang="en-US" sz="1900" b="0" i="0">
                <a:solidFill>
                  <a:srgbClr val="374151"/>
                </a:solidFill>
                <a:effectLst/>
                <a:latin typeface="Söhne"/>
              </a:rPr>
              <a:t>        </a:t>
            </a:r>
            <a:r>
              <a:rPr lang="en-US" sz="1900" b="0" i="0" err="1">
                <a:solidFill>
                  <a:srgbClr val="374151"/>
                </a:solidFill>
                <a:effectLst/>
                <a:latin typeface="Söhne"/>
              </a:rPr>
              <a:t>System.out.println</a:t>
            </a:r>
            <a:r>
              <a:rPr lang="en-US" sz="1900" b="0" i="0">
                <a:solidFill>
                  <a:srgbClr val="374151"/>
                </a:solidFill>
                <a:effectLst/>
                <a:latin typeface="Söhne"/>
              </a:rPr>
              <a:t>("Age: " + age);</a:t>
            </a:r>
          </a:p>
          <a:p>
            <a:pPr algn="l"/>
            <a:r>
              <a:rPr lang="en-US" sz="1900" b="0" i="0">
                <a:solidFill>
                  <a:srgbClr val="374151"/>
                </a:solidFill>
                <a:effectLst/>
                <a:latin typeface="Söhne"/>
              </a:rPr>
              <a:t>        </a:t>
            </a:r>
            <a:r>
              <a:rPr lang="en-US" sz="1900" b="0" i="0" err="1">
                <a:solidFill>
                  <a:srgbClr val="374151"/>
                </a:solidFill>
                <a:effectLst/>
                <a:latin typeface="Söhne"/>
              </a:rPr>
              <a:t>System.out.println</a:t>
            </a:r>
            <a:r>
              <a:rPr lang="en-US" sz="1900" b="0" i="0">
                <a:solidFill>
                  <a:srgbClr val="374151"/>
                </a:solidFill>
                <a:effectLst/>
                <a:latin typeface="Söhne"/>
              </a:rPr>
              <a:t>("Temperature: " + temperature);</a:t>
            </a:r>
          </a:p>
          <a:p>
            <a:pPr algn="l"/>
            <a:r>
              <a:rPr lang="en-US" sz="1900" b="0" i="0">
                <a:solidFill>
                  <a:srgbClr val="374151"/>
                </a:solidFill>
                <a:effectLst/>
                <a:latin typeface="Söhne"/>
              </a:rPr>
              <a:t>        </a:t>
            </a:r>
            <a:r>
              <a:rPr lang="en-US" sz="1900" b="0" i="0" err="1">
                <a:solidFill>
                  <a:srgbClr val="374151"/>
                </a:solidFill>
                <a:effectLst/>
                <a:latin typeface="Söhne"/>
              </a:rPr>
              <a:t>System.out.println</a:t>
            </a:r>
            <a:r>
              <a:rPr lang="en-US" sz="1900" b="0" i="0">
                <a:solidFill>
                  <a:srgbClr val="374151"/>
                </a:solidFill>
                <a:effectLst/>
                <a:latin typeface="Söhne"/>
              </a:rPr>
              <a:t>("Population: " + population);</a:t>
            </a:r>
          </a:p>
          <a:p>
            <a:pPr algn="l"/>
            <a:r>
              <a:rPr lang="en-US" sz="1900" b="0" i="0">
                <a:solidFill>
                  <a:srgbClr val="374151"/>
                </a:solidFill>
                <a:effectLst/>
                <a:latin typeface="Söhne"/>
              </a:rPr>
              <a:t>        </a:t>
            </a:r>
            <a:r>
              <a:rPr lang="en-US" sz="1900" b="0" i="0" err="1">
                <a:solidFill>
                  <a:srgbClr val="374151"/>
                </a:solidFill>
                <a:effectLst/>
                <a:latin typeface="Söhne"/>
              </a:rPr>
              <a:t>System.out.println</a:t>
            </a:r>
            <a:r>
              <a:rPr lang="en-US" sz="1900" b="0" i="0">
                <a:solidFill>
                  <a:srgbClr val="374151"/>
                </a:solidFill>
                <a:effectLst/>
                <a:latin typeface="Söhne"/>
              </a:rPr>
              <a:t>("Distance: " + distance);</a:t>
            </a:r>
          </a:p>
          <a:p>
            <a:pPr algn="l"/>
            <a:r>
              <a:rPr lang="en-US" sz="1900" b="0" i="0">
                <a:solidFill>
                  <a:srgbClr val="374151"/>
                </a:solidFill>
                <a:effectLst/>
                <a:latin typeface="Söhne"/>
              </a:rPr>
              <a:t>        </a:t>
            </a:r>
            <a:r>
              <a:rPr lang="en-US" sz="1900" b="0" i="0" err="1">
                <a:solidFill>
                  <a:srgbClr val="374151"/>
                </a:solidFill>
                <a:effectLst/>
                <a:latin typeface="Söhne"/>
              </a:rPr>
              <a:t>System.out.println</a:t>
            </a:r>
            <a:r>
              <a:rPr lang="en-US" sz="1900" b="0" i="0">
                <a:solidFill>
                  <a:srgbClr val="374151"/>
                </a:solidFill>
                <a:effectLst/>
                <a:latin typeface="Söhne"/>
              </a:rPr>
              <a:t>("Pi: " + pi);</a:t>
            </a:r>
          </a:p>
          <a:p>
            <a:pPr algn="l"/>
            <a:r>
              <a:rPr lang="en-US" sz="1900" b="0" i="0">
                <a:solidFill>
                  <a:srgbClr val="374151"/>
                </a:solidFill>
                <a:effectLst/>
                <a:latin typeface="Söhne"/>
              </a:rPr>
              <a:t>        </a:t>
            </a:r>
            <a:r>
              <a:rPr lang="en-US" sz="1900" b="0" i="0" err="1">
                <a:solidFill>
                  <a:srgbClr val="374151"/>
                </a:solidFill>
                <a:effectLst/>
                <a:latin typeface="Söhne"/>
              </a:rPr>
              <a:t>System.out.println</a:t>
            </a:r>
            <a:r>
              <a:rPr lang="en-US" sz="1900" b="0" i="0">
                <a:solidFill>
                  <a:srgbClr val="374151"/>
                </a:solidFill>
                <a:effectLst/>
                <a:latin typeface="Söhne"/>
              </a:rPr>
              <a:t>("Circle Area: " + </a:t>
            </a:r>
            <a:r>
              <a:rPr lang="en-US" sz="1900" b="0" i="0" err="1">
                <a:solidFill>
                  <a:srgbClr val="374151"/>
                </a:solidFill>
                <a:effectLst/>
                <a:latin typeface="Söhne"/>
              </a:rPr>
              <a:t>circleArea</a:t>
            </a:r>
            <a:r>
              <a:rPr lang="en-US" sz="1900" b="0" i="0">
                <a:solidFill>
                  <a:srgbClr val="374151"/>
                </a:solidFill>
                <a:effectLst/>
                <a:latin typeface="Söhne"/>
              </a:rPr>
              <a:t>);</a:t>
            </a:r>
          </a:p>
          <a:p>
            <a:pPr algn="l"/>
            <a:r>
              <a:rPr lang="en-US" sz="1900" b="0" i="0">
                <a:solidFill>
                  <a:srgbClr val="374151"/>
                </a:solidFill>
                <a:effectLst/>
                <a:latin typeface="Söhne"/>
              </a:rPr>
              <a:t>        </a:t>
            </a:r>
            <a:r>
              <a:rPr lang="en-US" sz="1900" b="0" i="0" err="1">
                <a:solidFill>
                  <a:srgbClr val="374151"/>
                </a:solidFill>
                <a:effectLst/>
                <a:latin typeface="Söhne"/>
              </a:rPr>
              <a:t>System.out.println</a:t>
            </a:r>
            <a:r>
              <a:rPr lang="en-US" sz="1900" b="0" i="0">
                <a:solidFill>
                  <a:srgbClr val="374151"/>
                </a:solidFill>
                <a:effectLst/>
                <a:latin typeface="Söhne"/>
              </a:rPr>
              <a:t>("Grade: " + grade);</a:t>
            </a:r>
          </a:p>
          <a:p>
            <a:pPr algn="l"/>
            <a:r>
              <a:rPr lang="en-US" sz="1900" b="0" i="0">
                <a:solidFill>
                  <a:srgbClr val="374151"/>
                </a:solidFill>
                <a:effectLst/>
                <a:latin typeface="Söhne"/>
              </a:rPr>
              <a:t>        </a:t>
            </a:r>
            <a:r>
              <a:rPr lang="en-US" sz="1900" b="0" i="0" err="1">
                <a:solidFill>
                  <a:srgbClr val="374151"/>
                </a:solidFill>
                <a:effectLst/>
                <a:latin typeface="Söhne"/>
              </a:rPr>
              <a:t>System.out.println</a:t>
            </a:r>
            <a:r>
              <a:rPr lang="en-US" sz="1900" b="0" i="0">
                <a:solidFill>
                  <a:srgbClr val="374151"/>
                </a:solidFill>
                <a:effectLst/>
                <a:latin typeface="Söhne"/>
              </a:rPr>
              <a:t>("Is Java Fun? " + </a:t>
            </a:r>
            <a:r>
              <a:rPr lang="en-US" sz="1900" b="0" i="0" err="1">
                <a:solidFill>
                  <a:srgbClr val="374151"/>
                </a:solidFill>
                <a:effectLst/>
                <a:latin typeface="Söhne"/>
              </a:rPr>
              <a:t>isJavaFun</a:t>
            </a:r>
            <a:r>
              <a:rPr lang="en-US" sz="1900" b="0" i="0">
                <a:solidFill>
                  <a:srgbClr val="374151"/>
                </a:solidFill>
                <a:effectLst/>
                <a:latin typeface="Söhne"/>
              </a:rPr>
              <a:t>);</a:t>
            </a:r>
          </a:p>
          <a:p>
            <a:pPr algn="l"/>
            <a:r>
              <a:rPr lang="en-US" sz="1900" b="0" i="0">
                <a:solidFill>
                  <a:srgbClr val="374151"/>
                </a:solidFill>
                <a:effectLst/>
                <a:latin typeface="Söhne"/>
              </a:rPr>
              <a:t>    }</a:t>
            </a:r>
          </a:p>
          <a:p>
            <a:pPr algn="l"/>
            <a:r>
              <a:rPr lang="en-US" sz="1900" b="0" i="0">
                <a:solidFill>
                  <a:srgbClr val="374151"/>
                </a:solidFill>
                <a:effectLst/>
                <a:latin typeface="Söhne"/>
              </a:rPr>
              <a:t>}</a:t>
            </a:r>
          </a:p>
          <a:p>
            <a:pPr algn="l"/>
            <a:endParaRPr lang="en-US" b="0" i="0">
              <a:solidFill>
                <a:srgbClr val="374151"/>
              </a:solidFill>
              <a:effectLst/>
              <a:latin typeface="Söhne"/>
            </a:endParaRPr>
          </a:p>
        </p:txBody>
      </p:sp>
      <p:sp>
        <p:nvSpPr>
          <p:cNvPr id="5" name="Date Placeholder 4">
            <a:extLst>
              <a:ext uri="{FF2B5EF4-FFF2-40B4-BE49-F238E27FC236}">
                <a16:creationId xmlns:a16="http://schemas.microsoft.com/office/drawing/2014/main" id="{9B909FCD-1513-F963-B8C2-36E261005B81}"/>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6C93B5D4-8BE2-572E-7206-ECB9E81A3A10}"/>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904FA25B-A361-A2E2-5D33-0228EF0947CF}"/>
              </a:ext>
            </a:extLst>
          </p:cNvPr>
          <p:cNvSpPr>
            <a:spLocks noGrp="1"/>
          </p:cNvSpPr>
          <p:nvPr>
            <p:ph type="sldNum" sz="quarter" idx="12"/>
          </p:nvPr>
        </p:nvSpPr>
        <p:spPr/>
        <p:txBody>
          <a:bodyPr/>
          <a:lstStyle/>
          <a:p>
            <a:fld id="{58FB4751-880F-D840-AAA9-3A15815CC996}" type="slidenum">
              <a:rPr lang="en-US" smtClean="0"/>
              <a:t>8</a:t>
            </a:fld>
            <a:endParaRPr lang="en-US"/>
          </a:p>
        </p:txBody>
      </p:sp>
      <p:pic>
        <p:nvPicPr>
          <p:cNvPr id="1026" name="Picture 2" descr="Basic Datatypes and Variables in Java - Java Tutorial | Intellipaat.com">
            <a:extLst>
              <a:ext uri="{FF2B5EF4-FFF2-40B4-BE49-F238E27FC236}">
                <a16:creationId xmlns:a16="http://schemas.microsoft.com/office/drawing/2014/main" id="{27E579C2-2C06-C1F4-7128-8B4C8C7B46CE}"/>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2528" t="3410" r="9577"/>
          <a:stretch/>
        </p:blipFill>
        <p:spPr bwMode="auto">
          <a:xfrm>
            <a:off x="7025951" y="1054359"/>
            <a:ext cx="4958484" cy="5001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2967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7936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4392-6310-1881-97B1-B94F07F435AE}"/>
              </a:ext>
            </a:extLst>
          </p:cNvPr>
          <p:cNvSpPr>
            <a:spLocks noGrp="1"/>
          </p:cNvSpPr>
          <p:nvPr>
            <p:ph type="title"/>
          </p:nvPr>
        </p:nvSpPr>
        <p:spPr/>
        <p:txBody>
          <a:bodyPr/>
          <a:lstStyle/>
          <a:p>
            <a:r>
              <a:rPr lang="en-US"/>
              <a:t>Variables:-</a:t>
            </a:r>
            <a:endParaRPr lang="en-IN"/>
          </a:p>
        </p:txBody>
      </p:sp>
      <p:sp>
        <p:nvSpPr>
          <p:cNvPr id="3" name="Text Placeholder 2">
            <a:extLst>
              <a:ext uri="{FF2B5EF4-FFF2-40B4-BE49-F238E27FC236}">
                <a16:creationId xmlns:a16="http://schemas.microsoft.com/office/drawing/2014/main" id="{A17996B7-FF9A-1AA7-F88A-ECA0B08598CB}"/>
              </a:ext>
            </a:extLst>
          </p:cNvPr>
          <p:cNvSpPr>
            <a:spLocks noGrp="1"/>
          </p:cNvSpPr>
          <p:nvPr>
            <p:ph type="body" sz="half" idx="2"/>
          </p:nvPr>
        </p:nvSpPr>
        <p:spPr>
          <a:xfrm>
            <a:off x="4807008" y="4970720"/>
            <a:ext cx="1547139" cy="1291613"/>
          </a:xfrm>
        </p:spPr>
        <p:txBody>
          <a:bodyPr>
            <a:normAutofit/>
          </a:bodyPr>
          <a:lstStyle/>
          <a:p>
            <a:r>
              <a:rPr lang="en-US" sz="2400">
                <a:solidFill>
                  <a:schemeClr val="tx1">
                    <a:lumMod val="60000"/>
                    <a:lumOff val="40000"/>
                  </a:schemeClr>
                </a:solidFill>
                <a:latin typeface="+mj-lt"/>
              </a:rPr>
              <a:t>Example:</a:t>
            </a:r>
          </a:p>
          <a:p>
            <a:r>
              <a:rPr lang="en-US" sz="2400">
                <a:solidFill>
                  <a:schemeClr val="tx1">
                    <a:lumMod val="60000"/>
                    <a:lumOff val="40000"/>
                  </a:schemeClr>
                </a:solidFill>
                <a:latin typeface="+mj-lt"/>
              </a:rPr>
              <a:t>Int a=10;</a:t>
            </a:r>
            <a:endParaRPr lang="en-IN" sz="2400">
              <a:solidFill>
                <a:schemeClr val="tx1">
                  <a:lumMod val="60000"/>
                  <a:lumOff val="40000"/>
                </a:schemeClr>
              </a:solidFill>
              <a:latin typeface="+mj-lt"/>
            </a:endParaRPr>
          </a:p>
        </p:txBody>
      </p:sp>
      <p:sp>
        <p:nvSpPr>
          <p:cNvPr id="5" name="Date Placeholder 4">
            <a:extLst>
              <a:ext uri="{FF2B5EF4-FFF2-40B4-BE49-F238E27FC236}">
                <a16:creationId xmlns:a16="http://schemas.microsoft.com/office/drawing/2014/main" id="{2EDCAC07-18C3-9F9F-2939-648D69A872D5}"/>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59A2B587-9DAA-542D-4A0D-1B7A903BC189}"/>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EC4512D9-F94D-4206-5814-258596B73552}"/>
              </a:ext>
            </a:extLst>
          </p:cNvPr>
          <p:cNvSpPr>
            <a:spLocks noGrp="1"/>
          </p:cNvSpPr>
          <p:nvPr>
            <p:ph type="sldNum" sz="quarter" idx="12"/>
          </p:nvPr>
        </p:nvSpPr>
        <p:spPr/>
        <p:txBody>
          <a:bodyPr/>
          <a:lstStyle/>
          <a:p>
            <a:fld id="{58FB4751-880F-D840-AAA9-3A15815CC996}" type="slidenum">
              <a:rPr lang="en-US" smtClean="0"/>
              <a:t>9</a:t>
            </a:fld>
            <a:endParaRPr lang="en-US"/>
          </a:p>
        </p:txBody>
      </p:sp>
      <p:pic>
        <p:nvPicPr>
          <p:cNvPr id="2050" name="Picture 2" descr="LESSON 3 IO, Variables and Operators - ppt download">
            <a:extLst>
              <a:ext uri="{FF2B5EF4-FFF2-40B4-BE49-F238E27FC236}">
                <a16:creationId xmlns:a16="http://schemas.microsoft.com/office/drawing/2014/main" id="{86E282D3-ADDF-6E1C-3A76-4FFDD364EE2D}"/>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601" t="4805" r="12107"/>
          <a:stretch/>
        </p:blipFill>
        <p:spPr bwMode="auto">
          <a:xfrm>
            <a:off x="6354147" y="1681491"/>
            <a:ext cx="5374433" cy="433691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341 Vegetable Shop Keeper Images, Stock Photos &amp; Vectors | Shutterstock">
            <a:extLst>
              <a:ext uri="{FF2B5EF4-FFF2-40B4-BE49-F238E27FC236}">
                <a16:creationId xmlns:a16="http://schemas.microsoft.com/office/drawing/2014/main" id="{6C5D2B50-EB43-4A3B-246B-A3EB3CB7FD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1588069"/>
            <a:ext cx="4327538" cy="4471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178492"/>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F6C2ABF3-C322-42BE-B48A-63C78EC4C218}"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webextension1.xml><?xml version="1.0" encoding="utf-8"?>
<we:webextension xmlns:we="http://schemas.microsoft.com/office/webextensions/webextension/2010/11" id="{1D4E5A39-0387-4B39-936F-9966470BC3B3}">
  <we:reference id="wa200002908" version="1.1.0.0" store="en-US" storeType="omex"/>
  <we:alternateReferences>
    <we:reference id="wa200002908" version="1.1.0.0" store="omex"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13FD1EE-2EF1-42E3-9260-53F7A9198B10}">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9A499FA-9FE2-4A54-8493-B62A0ECF1677}">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707964E6-3618-4106-9F0D-0B5B9150681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{72A8D920-09B0-47B9-A003-215F2C324440}tf11964407_win32</Template>
  <Application>Microsoft Office PowerPoint</Application>
  <PresentationFormat>Widescreen</PresentationFormat>
  <Slides>80</Slides>
  <Notes>1</Notes>
  <HiddenSlides>0</HiddenSlide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Custom</vt:lpstr>
      <vt:lpstr>JAVA</vt:lpstr>
      <vt:lpstr>agenda</vt:lpstr>
      <vt:lpstr>introduction</vt:lpstr>
      <vt:lpstr>Features:-</vt:lpstr>
      <vt:lpstr>Popularity and Use cases:-</vt:lpstr>
      <vt:lpstr>Architecture of Java:-</vt:lpstr>
      <vt:lpstr>Example : Java Program</vt:lpstr>
      <vt:lpstr>DataTypes and Variables:-</vt:lpstr>
      <vt:lpstr>Variables:-</vt:lpstr>
      <vt:lpstr>Operators:-</vt:lpstr>
      <vt:lpstr>Java Control Statements:-</vt:lpstr>
      <vt:lpstr>Control Statements programming examples:- 1. If Statement:</vt:lpstr>
      <vt:lpstr>2. If-Else Statement:</vt:lpstr>
      <vt:lpstr>3. Nested If Statement:</vt:lpstr>
      <vt:lpstr>4. If-Else If Statement:</vt:lpstr>
      <vt:lpstr>5. Switch Statement:</vt:lpstr>
      <vt:lpstr>1. While Loop:</vt:lpstr>
      <vt:lpstr>2. Do-While Loop:</vt:lpstr>
      <vt:lpstr>3. For Loop:</vt:lpstr>
      <vt:lpstr>1. Break Statement: </vt:lpstr>
      <vt:lpstr>2. Continue Statement:</vt:lpstr>
      <vt:lpstr>3. Return Statement:</vt:lpstr>
      <vt:lpstr>Arrays:</vt:lpstr>
      <vt:lpstr>PowerPoint Presentation</vt:lpstr>
      <vt:lpstr>PowerPoint Presentation</vt:lpstr>
      <vt:lpstr>Strings:-</vt:lpstr>
      <vt:lpstr>PowerPoint Presentation</vt:lpstr>
      <vt:lpstr>PowerPoint Presentation</vt:lpstr>
      <vt:lpstr>some common methods in strings:-</vt:lpstr>
      <vt:lpstr>PowerPoint Presentation</vt:lpstr>
      <vt:lpstr>Importance of Strings:-</vt:lpstr>
      <vt:lpstr>Classes and Objects:</vt:lpstr>
      <vt:lpstr>PowerPoint Presentation</vt:lpstr>
      <vt:lpstr>Object-Oriented Programming (OOP) Concepts:</vt:lpstr>
      <vt:lpstr>1. Encapsulation:</vt:lpstr>
      <vt:lpstr>Encapsulation Example:</vt:lpstr>
      <vt:lpstr>2. Abstraction:</vt:lpstr>
      <vt:lpstr>Abstraction Example:</vt:lpstr>
      <vt:lpstr>3. Inheritance: </vt:lpstr>
      <vt:lpstr>Inheritance Example:</vt:lpstr>
      <vt:lpstr>4. Polymorphism:</vt:lpstr>
      <vt:lpstr>Polymorphism Examples:</vt:lpstr>
      <vt:lpstr>PowerPoint Presentation</vt:lpstr>
      <vt:lpstr>Exception Handling:</vt:lpstr>
      <vt:lpstr>Different type of Exceptions Examples:</vt:lpstr>
      <vt:lpstr>PowerPoint Presentation</vt:lpstr>
      <vt:lpstr>PowerPoint Presentation</vt:lpstr>
      <vt:lpstr>PowerPoint Presentation</vt:lpstr>
      <vt:lpstr>PowerPoint Presentation</vt:lpstr>
      <vt:lpstr>Throwing Custom Exceptions: </vt:lpstr>
      <vt:lpstr>PowerPoint Presentation</vt:lpstr>
      <vt:lpstr>File Handling in Java:-</vt:lpstr>
      <vt:lpstr>PowerPoint Presentation</vt:lpstr>
      <vt:lpstr>PowerPoint Presentation</vt:lpstr>
      <vt:lpstr>PowerPoint Presentation</vt:lpstr>
      <vt:lpstr>PowerPoint Presentation</vt:lpstr>
      <vt:lpstr>PowerPoint Presentation</vt:lpstr>
      <vt:lpstr>Differences between BufferedReader and FileReader:</vt:lpstr>
      <vt:lpstr>Difference between BufferedWriter and FileWriter:</vt:lpstr>
      <vt:lpstr>Threads in java:</vt:lpstr>
      <vt:lpstr>PowerPoint Presentation</vt:lpstr>
      <vt:lpstr>PowerPoint Presentation</vt:lpstr>
      <vt:lpstr>PowerPoint Presentation</vt:lpstr>
      <vt:lpstr>PowerPoint Presentation</vt:lpstr>
      <vt:lpstr>PowerPoint Presentation</vt:lpstr>
      <vt:lpstr>PowerPoint Presentation</vt:lpstr>
      <vt:lpstr>Collections:-</vt:lpstr>
      <vt:lpstr>PowerPoint Presentation</vt:lpstr>
      <vt:lpstr>List Interface:-</vt:lpstr>
      <vt:lpstr>PowerPoint Presentation</vt:lpstr>
      <vt:lpstr>Advantages of Array List:-</vt:lpstr>
      <vt:lpstr>PowerPoint Presentation</vt:lpstr>
      <vt:lpstr>Advantages of Linked List:-</vt:lpstr>
      <vt:lpstr>Queue Interface:-</vt:lpstr>
      <vt:lpstr>PowerPoint Presentation</vt:lpstr>
      <vt:lpstr>Advantages of Queue:-</vt:lpstr>
      <vt:lpstr>Set Interface:-</vt:lpstr>
      <vt:lpstr>PowerPoint Presentation</vt:lpstr>
      <vt:lpstr>Advantages of set:-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Punna Srija</dc:creator>
  <cp:revision>2</cp:revision>
  <dcterms:created xsi:type="dcterms:W3CDTF">2023-09-11T19:40:39Z</dcterms:created>
  <dcterms:modified xsi:type="dcterms:W3CDTF">2024-06-18T04:34:53Z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