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3" r:id="rId3"/>
    <p:sldId id="257" r:id="rId4"/>
    <p:sldId id="261" r:id="rId5"/>
    <p:sldId id="258" r:id="rId6"/>
    <p:sldId id="269" r:id="rId7"/>
    <p:sldId id="264" r:id="rId8"/>
    <p:sldId id="259" r:id="rId9"/>
    <p:sldId id="260" r:id="rId10"/>
    <p:sldId id="266" r:id="rId11"/>
    <p:sldId id="267" r:id="rId12"/>
    <p:sldId id="274" r:id="rId13"/>
    <p:sldId id="283" r:id="rId14"/>
    <p:sldId id="265" r:id="rId15"/>
    <p:sldId id="268" r:id="rId16"/>
    <p:sldId id="282" r:id="rId17"/>
    <p:sldId id="281" r:id="rId18"/>
    <p:sldId id="276" r:id="rId19"/>
    <p:sldId id="278" r:id="rId20"/>
    <p:sldId id="279" r:id="rId21"/>
    <p:sldId id="280" r:id="rId22"/>
    <p:sldId id="277" r:id="rId23"/>
    <p:sldId id="271" r:id="rId24"/>
    <p:sldId id="272" r:id="rId25"/>
    <p:sldId id="273"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4750CAA-B00F-4AD1-A1B2-E26AF7BD8481}" type="datetimeFigureOut">
              <a:rPr lang="en-US" smtClean="0"/>
              <a:t>4/3/2019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54409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50CAA-B00F-4AD1-A1B2-E26AF7BD8481}"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318273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50CAA-B00F-4AD1-A1B2-E26AF7BD8481}"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2036296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50CAA-B00F-4AD1-A1B2-E26AF7BD8481}"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87854-4FB4-41EA-B074-1862C6C888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329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50CAA-B00F-4AD1-A1B2-E26AF7BD8481}"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192102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750CAA-B00F-4AD1-A1B2-E26AF7BD8481}"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1536301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750CAA-B00F-4AD1-A1B2-E26AF7BD8481}"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306972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50CAA-B00F-4AD1-A1B2-E26AF7BD8481}"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1634880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50CAA-B00F-4AD1-A1B2-E26AF7BD8481}"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421761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50CAA-B00F-4AD1-A1B2-E26AF7BD8481}"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10611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50CAA-B00F-4AD1-A1B2-E26AF7BD8481}"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340979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50CAA-B00F-4AD1-A1B2-E26AF7BD8481}"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423643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50CAA-B00F-4AD1-A1B2-E26AF7BD8481}"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298337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50CAA-B00F-4AD1-A1B2-E26AF7BD8481}"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18464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50CAA-B00F-4AD1-A1B2-E26AF7BD8481}"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385357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50CAA-B00F-4AD1-A1B2-E26AF7BD8481}"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4214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50CAA-B00F-4AD1-A1B2-E26AF7BD8481}"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87854-4FB4-41EA-B074-1862C6C88846}" type="slidenum">
              <a:rPr lang="en-US" smtClean="0"/>
              <a:t>‹#›</a:t>
            </a:fld>
            <a:endParaRPr lang="en-US"/>
          </a:p>
        </p:txBody>
      </p:sp>
    </p:spTree>
    <p:extLst>
      <p:ext uri="{BB962C8B-B14F-4D97-AF65-F5344CB8AC3E}">
        <p14:creationId xmlns:p14="http://schemas.microsoft.com/office/powerpoint/2010/main" val="279240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750CAA-B00F-4AD1-A1B2-E26AF7BD8481}" type="datetimeFigureOut">
              <a:rPr lang="en-US" smtClean="0"/>
              <a:t>4/3/2019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87854-4FB4-41EA-B074-1862C6C88846}" type="slidenum">
              <a:rPr lang="en-US" smtClean="0"/>
              <a:t>‹#›</a:t>
            </a:fld>
            <a:endParaRPr lang="en-US"/>
          </a:p>
        </p:txBody>
      </p:sp>
    </p:spTree>
    <p:extLst>
      <p:ext uri="{BB962C8B-B14F-4D97-AF65-F5344CB8AC3E}">
        <p14:creationId xmlns:p14="http://schemas.microsoft.com/office/powerpoint/2010/main" val="349749285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dsx-tech/e-voting" TargetMode="External"/><Relationship Id="rId3" Type="http://schemas.openxmlformats.org/officeDocument/2006/relationships/hyperlink" Target="https://github.com/fernandolobato" TargetMode="External"/><Relationship Id="rId7" Type="http://schemas.openxmlformats.org/officeDocument/2006/relationships/hyperlink" Target="https://github.com/yfgeek" TargetMode="External"/><Relationship Id="rId2" Type="http://schemas.openxmlformats.org/officeDocument/2006/relationships/hyperlink" Target="https://github.com/fernandolobato/decentralized-blockchain-voting" TargetMode="External"/><Relationship Id="rId1" Type="http://schemas.openxmlformats.org/officeDocument/2006/relationships/slideLayout" Target="../slideLayouts/slideLayout2.xml"/><Relationship Id="rId6" Type="http://schemas.openxmlformats.org/officeDocument/2006/relationships/hyperlink" Target="https://github.com/yfgeek/BlockVotes" TargetMode="External"/><Relationship Id="rId5" Type="http://schemas.openxmlformats.org/officeDocument/2006/relationships/hyperlink" Target="https://github.com/greymass" TargetMode="External"/><Relationship Id="rId4" Type="http://schemas.openxmlformats.org/officeDocument/2006/relationships/hyperlink" Target="https://github.com/greymass/eos-voter" TargetMode="External"/><Relationship Id="rId9" Type="http://schemas.openxmlformats.org/officeDocument/2006/relationships/hyperlink" Target="https://github.com/dsx-tec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296E-C461-45C4-B8D9-BE78F060EBAF}"/>
              </a:ext>
            </a:extLst>
          </p:cNvPr>
          <p:cNvSpPr>
            <a:spLocks noGrp="1"/>
          </p:cNvSpPr>
          <p:nvPr>
            <p:ph type="ctrTitle"/>
          </p:nvPr>
        </p:nvSpPr>
        <p:spPr/>
        <p:txBody>
          <a:bodyPr/>
          <a:lstStyle/>
          <a:p>
            <a:pPr algn="ctr"/>
            <a:r>
              <a:rPr lang="en-US" dirty="0"/>
              <a:t>Votechain </a:t>
            </a:r>
          </a:p>
        </p:txBody>
      </p:sp>
      <p:sp>
        <p:nvSpPr>
          <p:cNvPr id="3" name="Subtitle 2">
            <a:extLst>
              <a:ext uri="{FF2B5EF4-FFF2-40B4-BE49-F238E27FC236}">
                <a16:creationId xmlns:a16="http://schemas.microsoft.com/office/drawing/2014/main" id="{607E322A-040E-404B-858D-10B71B9B4886}"/>
              </a:ext>
            </a:extLst>
          </p:cNvPr>
          <p:cNvSpPr>
            <a:spLocks noGrp="1"/>
          </p:cNvSpPr>
          <p:nvPr>
            <p:ph type="subTitle" idx="1"/>
          </p:nvPr>
        </p:nvSpPr>
        <p:spPr>
          <a:xfrm>
            <a:off x="1975484" y="3830638"/>
            <a:ext cx="9934576" cy="3118802"/>
          </a:xfrm>
        </p:spPr>
        <p:txBody>
          <a:bodyPr>
            <a:normAutofit/>
          </a:bodyPr>
          <a:lstStyle/>
          <a:p>
            <a:r>
              <a:rPr lang="en-US" dirty="0"/>
              <a:t>By-</a:t>
            </a:r>
          </a:p>
          <a:p>
            <a:pPr marL="342900" indent="-342900">
              <a:buFont typeface="Arial" panose="020B0604020202020204" pitchFamily="34" charset="0"/>
              <a:buChar char="•"/>
            </a:pPr>
            <a:r>
              <a:rPr lang="en-US" dirty="0"/>
              <a:t>Rajiv ramchandani</a:t>
            </a:r>
          </a:p>
          <a:p>
            <a:pPr marL="342900" indent="-342900">
              <a:buFont typeface="Arial" panose="020B0604020202020204" pitchFamily="34" charset="0"/>
              <a:buChar char="•"/>
            </a:pPr>
            <a:r>
              <a:rPr lang="en-US" dirty="0"/>
              <a:t>Akhil </a:t>
            </a:r>
            <a:r>
              <a:rPr lang="en-US" dirty="0" err="1"/>
              <a:t>singh</a:t>
            </a:r>
            <a:r>
              <a:rPr lang="en-US" dirty="0"/>
              <a:t> </a:t>
            </a:r>
          </a:p>
          <a:p>
            <a:pPr marL="342900" indent="-342900">
              <a:buFont typeface="Arial" panose="020B0604020202020204" pitchFamily="34" charset="0"/>
              <a:buChar char="•"/>
            </a:pPr>
            <a:r>
              <a:rPr lang="en-US" dirty="0"/>
              <a:t>Vaibhav </a:t>
            </a:r>
            <a:r>
              <a:rPr lang="en-US" dirty="0" err="1"/>
              <a:t>jaiswal</a:t>
            </a:r>
            <a:endParaRPr lang="en-US" dirty="0"/>
          </a:p>
          <a:p>
            <a:pPr marL="342900" indent="-342900">
              <a:buFont typeface="Arial" panose="020B0604020202020204" pitchFamily="34" charset="0"/>
              <a:buChar char="•"/>
            </a:pPr>
            <a:r>
              <a:rPr lang="en-US" dirty="0" err="1"/>
              <a:t>Mohhamad</a:t>
            </a:r>
            <a:r>
              <a:rPr lang="en-US" dirty="0"/>
              <a:t> </a:t>
            </a:r>
            <a:r>
              <a:rPr lang="en-US" dirty="0" err="1"/>
              <a:t>noor</a:t>
            </a:r>
            <a:endParaRPr lang="en-US" dirty="0"/>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F5A615A3-0F9D-431D-99FE-19A532ABB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8BDC9AB3-F2BA-4B22-B784-B9F0E041AB9A}"/>
              </a:ext>
            </a:extLst>
          </p:cNvPr>
          <p:cNvSpPr txBox="1"/>
          <p:nvPr/>
        </p:nvSpPr>
        <p:spPr>
          <a:xfrm>
            <a:off x="495300" y="447675"/>
            <a:ext cx="4495800" cy="1015663"/>
          </a:xfrm>
          <a:prstGeom prst="rect">
            <a:avLst/>
          </a:prstGeom>
          <a:noFill/>
        </p:spPr>
        <p:txBody>
          <a:bodyPr wrap="square" rtlCol="0">
            <a:spAutoFit/>
          </a:bodyPr>
          <a:lstStyle/>
          <a:p>
            <a:r>
              <a:rPr lang="en-US" sz="6000" dirty="0">
                <a:solidFill>
                  <a:schemeClr val="bg2">
                    <a:lumMod val="60000"/>
                    <a:lumOff val="40000"/>
                  </a:schemeClr>
                </a:solidFill>
                <a:latin typeface="Constantia" panose="02030602050306030303" pitchFamily="18" charset="0"/>
              </a:rPr>
              <a:t>CryptoBallot</a:t>
            </a:r>
          </a:p>
        </p:txBody>
      </p:sp>
      <p:sp>
        <p:nvSpPr>
          <p:cNvPr id="9" name="TextBox 8">
            <a:extLst>
              <a:ext uri="{FF2B5EF4-FFF2-40B4-BE49-F238E27FC236}">
                <a16:creationId xmlns:a16="http://schemas.microsoft.com/office/drawing/2014/main" id="{47FFB182-F91F-4913-A704-F52C57F59E93}"/>
              </a:ext>
            </a:extLst>
          </p:cNvPr>
          <p:cNvSpPr txBox="1"/>
          <p:nvPr/>
        </p:nvSpPr>
        <p:spPr>
          <a:xfrm>
            <a:off x="7256144" y="4632326"/>
            <a:ext cx="4863466" cy="1938992"/>
          </a:xfrm>
          <a:prstGeom prst="rect">
            <a:avLst/>
          </a:prstGeom>
          <a:noFill/>
        </p:spPr>
        <p:txBody>
          <a:bodyPr wrap="square" rtlCol="0">
            <a:spAutoFit/>
          </a:bodyPr>
          <a:lstStyle/>
          <a:p>
            <a:r>
              <a:rPr lang="en-US" sz="2400" b="1" dirty="0">
                <a:solidFill>
                  <a:schemeClr val="bg2">
                    <a:lumMod val="60000"/>
                    <a:lumOff val="40000"/>
                  </a:schemeClr>
                </a:solidFill>
              </a:rPr>
              <a:t>By-</a:t>
            </a:r>
          </a:p>
          <a:p>
            <a:pPr marL="285750" indent="-285750">
              <a:buFont typeface="Arial" panose="020B0604020202020204" pitchFamily="34" charset="0"/>
              <a:buChar char="•"/>
            </a:pPr>
            <a:r>
              <a:rPr lang="en-US" sz="2400" b="1" dirty="0">
                <a:solidFill>
                  <a:schemeClr val="bg2">
                    <a:lumMod val="60000"/>
                    <a:lumOff val="40000"/>
                  </a:schemeClr>
                </a:solidFill>
              </a:rPr>
              <a:t>Rajiv Ramchandani</a:t>
            </a:r>
          </a:p>
          <a:p>
            <a:pPr marL="285750" indent="-285750">
              <a:buFont typeface="Arial" panose="020B0604020202020204" pitchFamily="34" charset="0"/>
              <a:buChar char="•"/>
            </a:pPr>
            <a:r>
              <a:rPr lang="en-US" sz="2400" b="1" dirty="0">
                <a:solidFill>
                  <a:schemeClr val="bg2">
                    <a:lumMod val="60000"/>
                    <a:lumOff val="40000"/>
                  </a:schemeClr>
                </a:solidFill>
              </a:rPr>
              <a:t>Akhil Singh </a:t>
            </a:r>
          </a:p>
          <a:p>
            <a:pPr marL="285750" indent="-285750">
              <a:buFont typeface="Arial" panose="020B0604020202020204" pitchFamily="34" charset="0"/>
              <a:buChar char="•"/>
            </a:pPr>
            <a:r>
              <a:rPr lang="en-US" sz="2400" b="1" dirty="0">
                <a:solidFill>
                  <a:schemeClr val="bg2">
                    <a:lumMod val="60000"/>
                    <a:lumOff val="40000"/>
                  </a:schemeClr>
                </a:solidFill>
              </a:rPr>
              <a:t>Vaibhav Jaiswal </a:t>
            </a:r>
          </a:p>
          <a:p>
            <a:pPr marL="285750" indent="-285750">
              <a:buFont typeface="Arial" panose="020B0604020202020204" pitchFamily="34" charset="0"/>
              <a:buChar char="•"/>
            </a:pPr>
            <a:r>
              <a:rPr lang="en-US" sz="2400" b="1" dirty="0">
                <a:solidFill>
                  <a:schemeClr val="bg2">
                    <a:lumMod val="60000"/>
                    <a:lumOff val="40000"/>
                  </a:schemeClr>
                </a:solidFill>
              </a:rPr>
              <a:t>Mohammad Noor</a:t>
            </a:r>
          </a:p>
        </p:txBody>
      </p:sp>
    </p:spTree>
    <p:extLst>
      <p:ext uri="{BB962C8B-B14F-4D97-AF65-F5344CB8AC3E}">
        <p14:creationId xmlns:p14="http://schemas.microsoft.com/office/powerpoint/2010/main" val="145883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BF8C73B-FD9B-4EAE-AE1F-617F570B783B}"/>
              </a:ext>
            </a:extLst>
          </p:cNvPr>
          <p:cNvPicPr>
            <a:picLocks noChangeAspect="1"/>
          </p:cNvPicPr>
          <p:nvPr/>
        </p:nvPicPr>
        <p:blipFill rotWithShape="1">
          <a:blip r:embed="rId2">
            <a:extLst>
              <a:ext uri="{28A0092B-C50C-407E-A947-70E740481C1C}">
                <a14:useLocalDpi xmlns:a14="http://schemas.microsoft.com/office/drawing/2010/main" val="0"/>
              </a:ext>
            </a:extLst>
          </a:blip>
          <a:srcRect l="22738" r="21668" b="10972"/>
          <a:stretch/>
        </p:blipFill>
        <p:spPr>
          <a:xfrm>
            <a:off x="3314700" y="-12725"/>
            <a:ext cx="5562600" cy="6883449"/>
          </a:xfrm>
          <a:prstGeom prst="rect">
            <a:avLst/>
          </a:prstGeom>
        </p:spPr>
      </p:pic>
    </p:spTree>
    <p:extLst>
      <p:ext uri="{BB962C8B-B14F-4D97-AF65-F5344CB8AC3E}">
        <p14:creationId xmlns:p14="http://schemas.microsoft.com/office/powerpoint/2010/main" val="267562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3E631B-1B33-4FAF-8200-549CA7B4B9F3}"/>
              </a:ext>
            </a:extLst>
          </p:cNvPr>
          <p:cNvPicPr>
            <a:picLocks noChangeAspect="1"/>
          </p:cNvPicPr>
          <p:nvPr/>
        </p:nvPicPr>
        <p:blipFill rotWithShape="1">
          <a:blip r:embed="rId2">
            <a:extLst>
              <a:ext uri="{28A0092B-C50C-407E-A947-70E740481C1C}">
                <a14:useLocalDpi xmlns:a14="http://schemas.microsoft.com/office/drawing/2010/main" val="0"/>
              </a:ext>
            </a:extLst>
          </a:blip>
          <a:srcRect l="17744" t="3472" r="16334" b="12917"/>
          <a:stretch/>
        </p:blipFill>
        <p:spPr>
          <a:xfrm>
            <a:off x="2605087" y="1461"/>
            <a:ext cx="6981825" cy="6856539"/>
          </a:xfrm>
          <a:prstGeom prst="rect">
            <a:avLst/>
          </a:prstGeom>
        </p:spPr>
      </p:pic>
    </p:spTree>
    <p:extLst>
      <p:ext uri="{BB962C8B-B14F-4D97-AF65-F5344CB8AC3E}">
        <p14:creationId xmlns:p14="http://schemas.microsoft.com/office/powerpoint/2010/main" val="385589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63" y="793648"/>
            <a:ext cx="6222874" cy="5572853"/>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506931" y="143123"/>
            <a:ext cx="8718446" cy="584775"/>
          </a:xfrm>
          <a:prstGeom prst="rect">
            <a:avLst/>
          </a:prstGeom>
          <a:noFill/>
        </p:spPr>
        <p:txBody>
          <a:bodyPr wrap="square" rtlCol="0">
            <a:spAutoFit/>
          </a:bodyPr>
          <a:lstStyle/>
          <a:p>
            <a:pPr algn="ctr"/>
            <a:r>
              <a:rPr lang="en-IN" sz="3200" dirty="0"/>
              <a:t>Database Structure</a:t>
            </a:r>
          </a:p>
        </p:txBody>
      </p:sp>
    </p:spTree>
    <p:extLst>
      <p:ext uri="{BB962C8B-B14F-4D97-AF65-F5344CB8AC3E}">
        <p14:creationId xmlns:p14="http://schemas.microsoft.com/office/powerpoint/2010/main" val="385730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88" y="1134473"/>
            <a:ext cx="9660834" cy="5417401"/>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506931" y="143123"/>
            <a:ext cx="8718446" cy="584775"/>
          </a:xfrm>
          <a:prstGeom prst="rect">
            <a:avLst/>
          </a:prstGeom>
          <a:noFill/>
        </p:spPr>
        <p:txBody>
          <a:bodyPr wrap="square" rtlCol="0">
            <a:spAutoFit/>
          </a:bodyPr>
          <a:lstStyle/>
          <a:p>
            <a:pPr algn="ctr"/>
            <a:r>
              <a:rPr lang="en-IN" sz="3200" dirty="0"/>
              <a:t>Database</a:t>
            </a:r>
          </a:p>
        </p:txBody>
      </p:sp>
    </p:spTree>
    <p:extLst>
      <p:ext uri="{BB962C8B-B14F-4D97-AF65-F5344CB8AC3E}">
        <p14:creationId xmlns:p14="http://schemas.microsoft.com/office/powerpoint/2010/main" val="183472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EA7235-07C6-460A-8F33-6995EFF82646}"/>
              </a:ext>
            </a:extLst>
          </p:cNvPr>
          <p:cNvPicPr>
            <a:picLocks noChangeAspect="1"/>
          </p:cNvPicPr>
          <p:nvPr/>
        </p:nvPicPr>
        <p:blipFill rotWithShape="1">
          <a:blip r:embed="rId2">
            <a:extLst>
              <a:ext uri="{28A0092B-C50C-407E-A947-70E740481C1C}">
                <a14:useLocalDpi xmlns:a14="http://schemas.microsoft.com/office/drawing/2010/main" val="0"/>
              </a:ext>
            </a:extLst>
          </a:blip>
          <a:srcRect l="2885" b="6388"/>
          <a:stretch/>
        </p:blipFill>
        <p:spPr>
          <a:xfrm>
            <a:off x="1492377" y="0"/>
            <a:ext cx="9207245" cy="6858000"/>
          </a:xfrm>
          <a:prstGeom prst="rect">
            <a:avLst/>
          </a:prstGeom>
        </p:spPr>
      </p:pic>
    </p:spTree>
    <p:extLst>
      <p:ext uri="{BB962C8B-B14F-4D97-AF65-F5344CB8AC3E}">
        <p14:creationId xmlns:p14="http://schemas.microsoft.com/office/powerpoint/2010/main" val="11420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A21C57-9771-4DBB-AE61-55475DACE063}"/>
              </a:ext>
            </a:extLst>
          </p:cNvPr>
          <p:cNvPicPr>
            <a:picLocks noChangeAspect="1"/>
          </p:cNvPicPr>
          <p:nvPr/>
        </p:nvPicPr>
        <p:blipFill rotWithShape="1">
          <a:blip r:embed="rId2">
            <a:extLst>
              <a:ext uri="{28A0092B-C50C-407E-A947-70E740481C1C}">
                <a14:useLocalDpi xmlns:a14="http://schemas.microsoft.com/office/drawing/2010/main" val="0"/>
              </a:ext>
            </a:extLst>
          </a:blip>
          <a:srcRect l="12329" r="9110" b="12361"/>
          <a:stretch/>
        </p:blipFill>
        <p:spPr>
          <a:xfrm>
            <a:off x="2118142" y="0"/>
            <a:ext cx="7955715" cy="6858000"/>
          </a:xfrm>
          <a:prstGeom prst="rect">
            <a:avLst/>
          </a:prstGeom>
        </p:spPr>
      </p:pic>
    </p:spTree>
    <p:extLst>
      <p:ext uri="{BB962C8B-B14F-4D97-AF65-F5344CB8AC3E}">
        <p14:creationId xmlns:p14="http://schemas.microsoft.com/office/powerpoint/2010/main" val="394839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931" y="1431235"/>
            <a:ext cx="8785442" cy="3824577"/>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506931" y="143123"/>
            <a:ext cx="8718446" cy="584775"/>
          </a:xfrm>
          <a:prstGeom prst="rect">
            <a:avLst/>
          </a:prstGeom>
          <a:noFill/>
        </p:spPr>
        <p:txBody>
          <a:bodyPr wrap="square" rtlCol="0">
            <a:spAutoFit/>
          </a:bodyPr>
          <a:lstStyle/>
          <a:p>
            <a:pPr algn="ctr"/>
            <a:r>
              <a:rPr lang="en-IN" sz="3200" dirty="0"/>
              <a:t>Successful Vote Cast</a:t>
            </a:r>
          </a:p>
        </p:txBody>
      </p:sp>
    </p:spTree>
    <p:extLst>
      <p:ext uri="{BB962C8B-B14F-4D97-AF65-F5344CB8AC3E}">
        <p14:creationId xmlns:p14="http://schemas.microsoft.com/office/powerpoint/2010/main" val="285970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931" y="1431235"/>
            <a:ext cx="8785442" cy="3824577"/>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506931" y="143123"/>
            <a:ext cx="8718446" cy="584775"/>
          </a:xfrm>
          <a:prstGeom prst="rect">
            <a:avLst/>
          </a:prstGeom>
          <a:noFill/>
        </p:spPr>
        <p:txBody>
          <a:bodyPr wrap="square" rtlCol="0">
            <a:spAutoFit/>
          </a:bodyPr>
          <a:lstStyle/>
          <a:p>
            <a:pPr algn="ctr"/>
            <a:r>
              <a:rPr lang="en-IN" sz="3200" dirty="0"/>
              <a:t>Successful Vote Cast</a:t>
            </a:r>
          </a:p>
        </p:txBody>
      </p:sp>
    </p:spTree>
    <p:extLst>
      <p:ext uri="{BB962C8B-B14F-4D97-AF65-F5344CB8AC3E}">
        <p14:creationId xmlns:p14="http://schemas.microsoft.com/office/powerpoint/2010/main" val="1178854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866" y="1431235"/>
            <a:ext cx="5319572" cy="3824577"/>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602347" y="254442"/>
            <a:ext cx="8718446" cy="584775"/>
          </a:xfrm>
          <a:prstGeom prst="rect">
            <a:avLst/>
          </a:prstGeom>
          <a:noFill/>
        </p:spPr>
        <p:txBody>
          <a:bodyPr wrap="square" rtlCol="0">
            <a:spAutoFit/>
          </a:bodyPr>
          <a:lstStyle/>
          <a:p>
            <a:pPr algn="ctr"/>
            <a:r>
              <a:rPr lang="en-IN" sz="3200" dirty="0"/>
              <a:t>Wrong Credentials Entered</a:t>
            </a:r>
          </a:p>
        </p:txBody>
      </p:sp>
    </p:spTree>
    <p:extLst>
      <p:ext uri="{BB962C8B-B14F-4D97-AF65-F5344CB8AC3E}">
        <p14:creationId xmlns:p14="http://schemas.microsoft.com/office/powerpoint/2010/main" val="19467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754" y="1064849"/>
            <a:ext cx="7788594" cy="5538709"/>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602347" y="254442"/>
            <a:ext cx="8718446" cy="584775"/>
          </a:xfrm>
          <a:prstGeom prst="rect">
            <a:avLst/>
          </a:prstGeom>
          <a:noFill/>
        </p:spPr>
        <p:txBody>
          <a:bodyPr wrap="square" rtlCol="0">
            <a:spAutoFit/>
          </a:bodyPr>
          <a:lstStyle/>
          <a:p>
            <a:pPr algn="ctr"/>
            <a:r>
              <a:rPr lang="en-IN" sz="3200" dirty="0"/>
              <a:t>If Wrong QR code Provided</a:t>
            </a:r>
          </a:p>
        </p:txBody>
      </p:sp>
    </p:spTree>
    <p:extLst>
      <p:ext uri="{BB962C8B-B14F-4D97-AF65-F5344CB8AC3E}">
        <p14:creationId xmlns:p14="http://schemas.microsoft.com/office/powerpoint/2010/main" val="251065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8CBDC4-4125-4A99-A1A8-71F48E952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626211"/>
            <a:ext cx="8077200" cy="5605577"/>
          </a:xfrm>
          <a:prstGeom prst="rect">
            <a:avLst/>
          </a:prstGeom>
        </p:spPr>
      </p:pic>
    </p:spTree>
    <p:extLst>
      <p:ext uri="{BB962C8B-B14F-4D97-AF65-F5344CB8AC3E}">
        <p14:creationId xmlns:p14="http://schemas.microsoft.com/office/powerpoint/2010/main" val="203469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988" y="977385"/>
            <a:ext cx="6377163" cy="5538709"/>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602347" y="254442"/>
            <a:ext cx="8718446" cy="584775"/>
          </a:xfrm>
          <a:prstGeom prst="rect">
            <a:avLst/>
          </a:prstGeom>
          <a:noFill/>
        </p:spPr>
        <p:txBody>
          <a:bodyPr wrap="square" rtlCol="0">
            <a:spAutoFit/>
          </a:bodyPr>
          <a:lstStyle/>
          <a:p>
            <a:pPr algn="ctr"/>
            <a:r>
              <a:rPr lang="en-IN" sz="3200" dirty="0"/>
              <a:t>Final Vote Counting – part 1</a:t>
            </a:r>
          </a:p>
        </p:txBody>
      </p:sp>
    </p:spTree>
    <p:extLst>
      <p:ext uri="{BB962C8B-B14F-4D97-AF65-F5344CB8AC3E}">
        <p14:creationId xmlns:p14="http://schemas.microsoft.com/office/powerpoint/2010/main" val="369262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988" y="1491709"/>
            <a:ext cx="6377163" cy="4510060"/>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602347" y="254442"/>
            <a:ext cx="8718446" cy="584775"/>
          </a:xfrm>
          <a:prstGeom prst="rect">
            <a:avLst/>
          </a:prstGeom>
          <a:noFill/>
        </p:spPr>
        <p:txBody>
          <a:bodyPr wrap="square" rtlCol="0">
            <a:spAutoFit/>
          </a:bodyPr>
          <a:lstStyle/>
          <a:p>
            <a:pPr algn="ctr"/>
            <a:r>
              <a:rPr lang="en-IN" sz="3200" dirty="0"/>
              <a:t>Final Vote Counting – part 2</a:t>
            </a:r>
          </a:p>
        </p:txBody>
      </p:sp>
    </p:spTree>
    <p:extLst>
      <p:ext uri="{BB962C8B-B14F-4D97-AF65-F5344CB8AC3E}">
        <p14:creationId xmlns:p14="http://schemas.microsoft.com/office/powerpoint/2010/main" val="148936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FACE7-D366-47D0-BCB3-045015604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51" y="846460"/>
            <a:ext cx="7506805" cy="5778398"/>
          </a:xfrm>
          <a:prstGeom prst="rect">
            <a:avLst/>
          </a:prstGeom>
        </p:spPr>
      </p:pic>
      <p:sp>
        <p:nvSpPr>
          <p:cNvPr id="5" name="TextBox 4">
            <a:extLst>
              <a:ext uri="{FF2B5EF4-FFF2-40B4-BE49-F238E27FC236}">
                <a16:creationId xmlns:a16="http://schemas.microsoft.com/office/drawing/2014/main" id="{E3FD25A4-9F5E-4324-9D00-1F4E84E3F853}"/>
              </a:ext>
            </a:extLst>
          </p:cNvPr>
          <p:cNvSpPr txBox="1"/>
          <p:nvPr/>
        </p:nvSpPr>
        <p:spPr>
          <a:xfrm>
            <a:off x="1506931" y="143123"/>
            <a:ext cx="8718446" cy="584775"/>
          </a:xfrm>
          <a:prstGeom prst="rect">
            <a:avLst/>
          </a:prstGeom>
          <a:noFill/>
        </p:spPr>
        <p:txBody>
          <a:bodyPr wrap="square" rtlCol="0">
            <a:spAutoFit/>
          </a:bodyPr>
          <a:lstStyle/>
          <a:p>
            <a:pPr algn="ctr"/>
            <a:r>
              <a:rPr lang="en-IN" sz="3200" dirty="0"/>
              <a:t>Attempted Tampering of Blockchain</a:t>
            </a:r>
          </a:p>
        </p:txBody>
      </p:sp>
    </p:spTree>
    <p:extLst>
      <p:ext uri="{BB962C8B-B14F-4D97-AF65-F5344CB8AC3E}">
        <p14:creationId xmlns:p14="http://schemas.microsoft.com/office/powerpoint/2010/main" val="235862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D250-1B19-46C1-8862-5CC810385C22}"/>
              </a:ext>
            </a:extLst>
          </p:cNvPr>
          <p:cNvSpPr>
            <a:spLocks noGrp="1"/>
          </p:cNvSpPr>
          <p:nvPr>
            <p:ph type="title"/>
          </p:nvPr>
        </p:nvSpPr>
        <p:spPr>
          <a:xfrm>
            <a:off x="1141413" y="618518"/>
            <a:ext cx="9905998" cy="1153132"/>
          </a:xfrm>
        </p:spPr>
        <p:txBody>
          <a:bodyPr/>
          <a:lstStyle/>
          <a:p>
            <a:pPr algn="ctr"/>
            <a:r>
              <a:rPr lang="en-US" dirty="0"/>
              <a:t>Related projects</a:t>
            </a:r>
          </a:p>
        </p:txBody>
      </p:sp>
      <p:sp>
        <p:nvSpPr>
          <p:cNvPr id="3" name="Content Placeholder 2">
            <a:extLst>
              <a:ext uri="{FF2B5EF4-FFF2-40B4-BE49-F238E27FC236}">
                <a16:creationId xmlns:a16="http://schemas.microsoft.com/office/drawing/2014/main" id="{7FC1CFCF-0AE8-4424-B864-385EEB957D51}"/>
              </a:ext>
            </a:extLst>
          </p:cNvPr>
          <p:cNvSpPr>
            <a:spLocks noGrp="1"/>
          </p:cNvSpPr>
          <p:nvPr>
            <p:ph idx="1"/>
          </p:nvPr>
        </p:nvSpPr>
        <p:spPr>
          <a:xfrm>
            <a:off x="1141412" y="2000250"/>
            <a:ext cx="9905999" cy="3790951"/>
          </a:xfrm>
        </p:spPr>
        <p:txBody>
          <a:bodyPr>
            <a:normAutofit fontScale="92500" lnSpcReduction="10000"/>
          </a:bodyPr>
          <a:lstStyle/>
          <a:p>
            <a:pPr marL="285750" indent="-285750"/>
            <a:r>
              <a:rPr lang="en-US" b="1" dirty="0">
                <a:hlinkClick r:id="rId2"/>
              </a:rPr>
              <a:t>decentralized-blockchain-voting</a:t>
            </a:r>
            <a:r>
              <a:rPr lang="en-US" b="1" dirty="0"/>
              <a:t> by </a:t>
            </a:r>
            <a:r>
              <a:rPr lang="en-US" b="1" dirty="0">
                <a:hlinkClick r:id="rId3"/>
              </a:rPr>
              <a:t>fernandolobato</a:t>
            </a:r>
            <a:endParaRPr lang="en-US" b="1" dirty="0"/>
          </a:p>
          <a:p>
            <a:pPr marL="285750" indent="-285750"/>
            <a:r>
              <a:rPr lang="en-US" b="1" dirty="0" err="1">
                <a:hlinkClick r:id="rId4"/>
              </a:rPr>
              <a:t>eos</a:t>
            </a:r>
            <a:r>
              <a:rPr lang="en-US" b="1" dirty="0">
                <a:hlinkClick r:id="rId4"/>
              </a:rPr>
              <a:t>-voter</a:t>
            </a:r>
            <a:r>
              <a:rPr lang="en-US" b="1" dirty="0"/>
              <a:t> by </a:t>
            </a:r>
            <a:r>
              <a:rPr lang="en-US" b="1" dirty="0" err="1">
                <a:hlinkClick r:id="rId5"/>
              </a:rPr>
              <a:t>greymass</a:t>
            </a:r>
            <a:r>
              <a:rPr lang="en-US" b="1" dirty="0"/>
              <a:t> : </a:t>
            </a:r>
          </a:p>
          <a:p>
            <a:pPr marL="0" indent="0">
              <a:buNone/>
            </a:pPr>
            <a:r>
              <a:rPr lang="en-US" b="1" dirty="0" err="1"/>
              <a:t>eos</a:t>
            </a:r>
            <a:r>
              <a:rPr lang="en-US" b="1" dirty="0"/>
              <a:t>-voter is a limited-functionality release of a light wallet being designed for the EOS blockchain. This application can be used to connect to a remote EOS  API endpoint to perform producer voting actions and a few basic wallet commands.</a:t>
            </a:r>
          </a:p>
          <a:p>
            <a:pPr marL="285750" indent="-285750"/>
            <a:r>
              <a:rPr lang="en-US" b="1" dirty="0" err="1">
                <a:hlinkClick r:id="rId6"/>
              </a:rPr>
              <a:t>BlockVotes</a:t>
            </a:r>
            <a:r>
              <a:rPr lang="en-US" b="1" dirty="0"/>
              <a:t> by </a:t>
            </a:r>
            <a:r>
              <a:rPr lang="en-US" b="1" dirty="0" err="1">
                <a:hlinkClick r:id="rId7"/>
              </a:rPr>
              <a:t>yfgeek</a:t>
            </a:r>
            <a:r>
              <a:rPr lang="en-US" b="1" dirty="0"/>
              <a:t> :</a:t>
            </a:r>
          </a:p>
          <a:p>
            <a:pPr marL="0" indent="0">
              <a:buNone/>
            </a:pPr>
            <a:r>
              <a:rPr lang="en-US" b="1" dirty="0"/>
              <a:t>An e-voting system based on blockchain using ring signature </a:t>
            </a:r>
          </a:p>
          <a:p>
            <a:pPr marL="285750" indent="-285750"/>
            <a:r>
              <a:rPr lang="en-US" b="1" dirty="0">
                <a:hlinkClick r:id="rId8"/>
              </a:rPr>
              <a:t>e-voting</a:t>
            </a:r>
            <a:r>
              <a:rPr lang="en-US" b="1" dirty="0"/>
              <a:t> by </a:t>
            </a:r>
            <a:r>
              <a:rPr lang="en-US" b="1" dirty="0" err="1">
                <a:hlinkClick r:id="rId9"/>
              </a:rPr>
              <a:t>dsx</a:t>
            </a:r>
            <a:r>
              <a:rPr lang="en-US" b="1" dirty="0">
                <a:hlinkClick r:id="rId9"/>
              </a:rPr>
              <a:t>-tech</a:t>
            </a:r>
            <a:endParaRPr lang="en-US" b="1" dirty="0"/>
          </a:p>
          <a:p>
            <a:endParaRPr lang="en-US" dirty="0"/>
          </a:p>
        </p:txBody>
      </p:sp>
    </p:spTree>
    <p:extLst>
      <p:ext uri="{BB962C8B-B14F-4D97-AF65-F5344CB8AC3E}">
        <p14:creationId xmlns:p14="http://schemas.microsoft.com/office/powerpoint/2010/main" val="85043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D4BC43-FD6E-4A96-9BDF-64F37EEA4883}"/>
              </a:ext>
            </a:extLst>
          </p:cNvPr>
          <p:cNvSpPr txBox="1"/>
          <p:nvPr/>
        </p:nvSpPr>
        <p:spPr>
          <a:xfrm>
            <a:off x="1552575" y="333375"/>
            <a:ext cx="9239250" cy="646331"/>
          </a:xfrm>
          <a:prstGeom prst="rect">
            <a:avLst/>
          </a:prstGeom>
          <a:noFill/>
        </p:spPr>
        <p:txBody>
          <a:bodyPr wrap="square" rtlCol="0">
            <a:spAutoFit/>
          </a:bodyPr>
          <a:lstStyle/>
          <a:p>
            <a:pPr algn="ctr"/>
            <a:r>
              <a:rPr lang="en-US" sz="3600" dirty="0"/>
              <a:t>Security Implementations and Improvements</a:t>
            </a:r>
          </a:p>
        </p:txBody>
      </p:sp>
      <p:sp>
        <p:nvSpPr>
          <p:cNvPr id="5" name="TextBox 4">
            <a:extLst>
              <a:ext uri="{FF2B5EF4-FFF2-40B4-BE49-F238E27FC236}">
                <a16:creationId xmlns:a16="http://schemas.microsoft.com/office/drawing/2014/main" id="{DC4E9893-E69D-4505-93F7-13D8B558A418}"/>
              </a:ext>
            </a:extLst>
          </p:cNvPr>
          <p:cNvSpPr txBox="1"/>
          <p:nvPr/>
        </p:nvSpPr>
        <p:spPr>
          <a:xfrm>
            <a:off x="1162050" y="1238250"/>
            <a:ext cx="1011555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data inside the database is hashed and then stored so that none of the details are directly available to the central server hosting the mother database.</a:t>
            </a:r>
          </a:p>
          <a:p>
            <a:pPr marL="285750" indent="-285750">
              <a:buFont typeface="Arial" panose="020B0604020202020204" pitchFamily="34" charset="0"/>
              <a:buChar char="•"/>
            </a:pPr>
            <a:r>
              <a:rPr lang="en-US" sz="2400" dirty="0"/>
              <a:t>The mother database has Name, DoB and Voter ID. Each voting season is simulated by a “session” which copies the mother database, shuffles the database rows and then assigns the key pairs. This removes any pattern appearing in consecutive voting seasons thereby securing it.</a:t>
            </a:r>
          </a:p>
          <a:p>
            <a:pPr marL="285750" indent="-285750">
              <a:buFont typeface="Arial" panose="020B0604020202020204" pitchFamily="34" charset="0"/>
              <a:buChar char="•"/>
            </a:pPr>
            <a:r>
              <a:rPr lang="en-US" sz="2400" dirty="0"/>
              <a:t>Apart from this, the user is handed an encoded private key as QR Code, which is stored in a lookup table. Thereby forming two tables. In order for an attacker to authorize the vote he has to gain access to two different tables as each of them individually has no meaning.</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14264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4C1EE-5951-4DB3-8B12-389DEAC2EEE9}"/>
              </a:ext>
            </a:extLst>
          </p:cNvPr>
          <p:cNvSpPr txBox="1"/>
          <p:nvPr/>
        </p:nvSpPr>
        <p:spPr>
          <a:xfrm>
            <a:off x="1228725" y="1562100"/>
            <a:ext cx="1000125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Since the scope of this project lies to voting, it has been tailored/specialized for the purpose. This makes it extremely streamlined and easy to implement compared to other “generic” libraries present. </a:t>
            </a:r>
          </a:p>
          <a:p>
            <a:pPr marL="285750" indent="-285750">
              <a:buFont typeface="Arial" panose="020B0604020202020204" pitchFamily="34" charset="0"/>
              <a:buChar char="•"/>
            </a:pPr>
            <a:r>
              <a:rPr lang="en-US" sz="2400" dirty="0"/>
              <a:t>In other words, You can setup the voting session in about 5-10 lines of codes for finest settings or go for defaults and be ready in 3-6 lines. Thus, it offers better abstraction at the loss of generics.</a:t>
            </a:r>
          </a:p>
          <a:p>
            <a:pPr marL="285750" indent="-285750">
              <a:buFont typeface="Arial" panose="020B0604020202020204" pitchFamily="34" charset="0"/>
              <a:buChar char="•"/>
            </a:pPr>
            <a:r>
              <a:rPr lang="en-US" sz="2400" dirty="0"/>
              <a:t>The block validation requires each individual transaction to be valid, in the same state as processed, matching with the transaction Output in order to be validated adding few more levels of security.</a:t>
            </a:r>
          </a:p>
          <a:p>
            <a:pPr marL="285750" indent="-285750">
              <a:buFont typeface="Arial" panose="020B0604020202020204" pitchFamily="34" charset="0"/>
              <a:buChar char="•"/>
            </a:pPr>
            <a:r>
              <a:rPr lang="en-US" sz="2400" dirty="0"/>
              <a:t>Once a voter casts his vote he/she is removed from the “shuffled database” to make sure multiple voting by a person is not possible. </a:t>
            </a:r>
          </a:p>
          <a:p>
            <a:endParaRPr lang="en-US" sz="2400" dirty="0"/>
          </a:p>
        </p:txBody>
      </p:sp>
      <p:sp>
        <p:nvSpPr>
          <p:cNvPr id="3" name="TextBox 2">
            <a:extLst>
              <a:ext uri="{FF2B5EF4-FFF2-40B4-BE49-F238E27FC236}">
                <a16:creationId xmlns:a16="http://schemas.microsoft.com/office/drawing/2014/main" id="{1B1280B6-ADED-43EF-87B5-C8FD6DF6F031}"/>
              </a:ext>
            </a:extLst>
          </p:cNvPr>
          <p:cNvSpPr txBox="1"/>
          <p:nvPr/>
        </p:nvSpPr>
        <p:spPr>
          <a:xfrm>
            <a:off x="2009775" y="479197"/>
            <a:ext cx="8439150" cy="584775"/>
          </a:xfrm>
          <a:prstGeom prst="rect">
            <a:avLst/>
          </a:prstGeom>
          <a:noFill/>
        </p:spPr>
        <p:txBody>
          <a:bodyPr wrap="square" rtlCol="0">
            <a:spAutoFit/>
          </a:bodyPr>
          <a:lstStyle/>
          <a:p>
            <a:r>
              <a:rPr lang="en-US" sz="3200" dirty="0"/>
              <a:t>Security Implementations and Improvements</a:t>
            </a:r>
          </a:p>
        </p:txBody>
      </p:sp>
    </p:spTree>
    <p:extLst>
      <p:ext uri="{BB962C8B-B14F-4D97-AF65-F5344CB8AC3E}">
        <p14:creationId xmlns:p14="http://schemas.microsoft.com/office/powerpoint/2010/main" val="108159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59E2E1-E674-418A-9962-8BD0BD4D5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571500"/>
            <a:ext cx="7543800" cy="5715000"/>
          </a:xfrm>
          <a:prstGeom prst="rect">
            <a:avLst/>
          </a:prstGeom>
        </p:spPr>
      </p:pic>
    </p:spTree>
    <p:extLst>
      <p:ext uri="{BB962C8B-B14F-4D97-AF65-F5344CB8AC3E}">
        <p14:creationId xmlns:p14="http://schemas.microsoft.com/office/powerpoint/2010/main" val="340534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D018-CBB8-42E6-8F85-21FB2C6C028E}"/>
              </a:ext>
            </a:extLst>
          </p:cNvPr>
          <p:cNvSpPr>
            <a:spLocks noGrp="1"/>
          </p:cNvSpPr>
          <p:nvPr>
            <p:ph type="title"/>
          </p:nvPr>
        </p:nvSpPr>
        <p:spPr>
          <a:xfrm>
            <a:off x="1143001" y="485168"/>
            <a:ext cx="9905998" cy="1478570"/>
          </a:xfrm>
        </p:spPr>
        <p:txBody>
          <a:bodyPr/>
          <a:lstStyle/>
          <a:p>
            <a:pPr algn="ctr"/>
            <a:r>
              <a:rPr lang="en-US" dirty="0"/>
              <a:t>What is blockchain ?		</a:t>
            </a:r>
          </a:p>
        </p:txBody>
      </p:sp>
      <p:sp>
        <p:nvSpPr>
          <p:cNvPr id="3" name="Content Placeholder 2">
            <a:extLst>
              <a:ext uri="{FF2B5EF4-FFF2-40B4-BE49-F238E27FC236}">
                <a16:creationId xmlns:a16="http://schemas.microsoft.com/office/drawing/2014/main" id="{FE37DAC1-D349-4153-924E-D64611D376A2}"/>
              </a:ext>
            </a:extLst>
          </p:cNvPr>
          <p:cNvSpPr>
            <a:spLocks noGrp="1"/>
          </p:cNvSpPr>
          <p:nvPr>
            <p:ph idx="1"/>
          </p:nvPr>
        </p:nvSpPr>
        <p:spPr>
          <a:xfrm>
            <a:off x="919638" y="1782761"/>
            <a:ext cx="10853262" cy="4799014"/>
          </a:xfrm>
        </p:spPr>
        <p:txBody>
          <a:bodyPr>
            <a:normAutofit fontScale="92500"/>
          </a:bodyPr>
          <a:lstStyle/>
          <a:p>
            <a:r>
              <a:rPr lang="en-US" dirty="0">
                <a:latin typeface="Times New Roman" panose="02020603050405020304" pitchFamily="18" charset="0"/>
                <a:cs typeface="Times New Roman" panose="02020603050405020304" pitchFamily="18" charset="0"/>
              </a:rPr>
              <a:t>A blockchain is, in the simplest of terms, a time-stamped series of immutable record of data that is managed by cluster of computers not owned by any single entity. Each of these blocks of data (i.e. block) are secured and bound to each other using cryptographic principles (i.e. chain).</a:t>
            </a:r>
          </a:p>
          <a:p>
            <a:r>
              <a:rPr lang="en-US" dirty="0">
                <a:latin typeface="Times New Roman" panose="02020603050405020304" pitchFamily="18" charset="0"/>
                <a:cs typeface="Times New Roman" panose="02020603050405020304" pitchFamily="18" charset="0"/>
              </a:rPr>
              <a:t>The blockchain is an incorruptible digital ledger of economic transactions that can be programmed to record not just financial transactions but virtually everything of value.</a:t>
            </a:r>
          </a:p>
          <a:p>
            <a:r>
              <a:rPr lang="en-US" dirty="0">
                <a:latin typeface="Times New Roman" panose="02020603050405020304" pitchFamily="18" charset="0"/>
                <a:cs typeface="Times New Roman" panose="02020603050405020304" pitchFamily="18" charset="0"/>
              </a:rPr>
              <a:t>By allowing </a:t>
            </a:r>
            <a:r>
              <a:rPr lang="en-US" sz="2800" dirty="0">
                <a:latin typeface="Times New Roman" panose="02020603050405020304" pitchFamily="18" charset="0"/>
                <a:cs typeface="Times New Roman" panose="02020603050405020304" pitchFamily="18" charset="0"/>
              </a:rPr>
              <a:t>digital</a:t>
            </a:r>
            <a:r>
              <a:rPr lang="en-US" dirty="0">
                <a:latin typeface="Times New Roman" panose="02020603050405020304" pitchFamily="18" charset="0"/>
                <a:cs typeface="Times New Roman" panose="02020603050405020304" pitchFamily="18" charset="0"/>
              </a:rPr>
              <a:t> information to be distributed but not copied, blockchain technology created the backbone of a new type of internet. Originally devised for the digital currency, the tech community has now found other potential uses for the technology. </a:t>
            </a:r>
          </a:p>
          <a:p>
            <a:pPr marL="0" indent="0">
              <a:buNone/>
            </a:pPr>
            <a:r>
              <a:rPr lang="en-US" dirty="0"/>
              <a:t>	</a:t>
            </a:r>
          </a:p>
        </p:txBody>
      </p:sp>
    </p:spTree>
    <p:extLst>
      <p:ext uri="{BB962C8B-B14F-4D97-AF65-F5344CB8AC3E}">
        <p14:creationId xmlns:p14="http://schemas.microsoft.com/office/powerpoint/2010/main" val="199029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EE6860-F06E-45FC-8A15-2A35BB3D3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323" y="981744"/>
            <a:ext cx="8701353" cy="4894511"/>
          </a:xfrm>
          <a:prstGeom prst="rect">
            <a:avLst/>
          </a:prstGeom>
        </p:spPr>
      </p:pic>
    </p:spTree>
    <p:extLst>
      <p:ext uri="{BB962C8B-B14F-4D97-AF65-F5344CB8AC3E}">
        <p14:creationId xmlns:p14="http://schemas.microsoft.com/office/powerpoint/2010/main" val="425438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1F4F-793E-4DCA-B22F-F8FAE9DCCE64}"/>
              </a:ext>
            </a:extLst>
          </p:cNvPr>
          <p:cNvSpPr>
            <a:spLocks noGrp="1"/>
          </p:cNvSpPr>
          <p:nvPr>
            <p:ph type="title"/>
          </p:nvPr>
        </p:nvSpPr>
        <p:spPr/>
        <p:txBody>
          <a:bodyPr/>
          <a:lstStyle/>
          <a:p>
            <a:pPr algn="ctr"/>
            <a:r>
              <a:rPr lang="en-US" dirty="0"/>
              <a:t>So why blockchain?</a:t>
            </a:r>
          </a:p>
        </p:txBody>
      </p:sp>
      <p:sp>
        <p:nvSpPr>
          <p:cNvPr id="3" name="Content Placeholder 2">
            <a:extLst>
              <a:ext uri="{FF2B5EF4-FFF2-40B4-BE49-F238E27FC236}">
                <a16:creationId xmlns:a16="http://schemas.microsoft.com/office/drawing/2014/main" id="{437BA987-42B6-459D-8342-4CAA4BFA38E5}"/>
              </a:ext>
            </a:extLst>
          </p:cNvPr>
          <p:cNvSpPr>
            <a:spLocks noGrp="1"/>
          </p:cNvSpPr>
          <p:nvPr>
            <p:ph idx="1"/>
          </p:nvPr>
        </p:nvSpPr>
        <p:spPr>
          <a:xfrm>
            <a:off x="1314451" y="1752601"/>
            <a:ext cx="10199686" cy="4802504"/>
          </a:xfrm>
        </p:spPr>
        <p:txBody>
          <a:bodyPr>
            <a:normAutofit fontScale="92500"/>
          </a:bodyPr>
          <a:lstStyle/>
          <a:p>
            <a:r>
              <a:rPr lang="en-US" b="1" dirty="0">
                <a:latin typeface="Times New Roman" panose="02020603050405020304" pitchFamily="18" charset="0"/>
                <a:cs typeface="Times New Roman" panose="02020603050405020304" pitchFamily="18" charset="0"/>
              </a:rPr>
              <a:t>The Three Pillars of Blockchain Technology</a:t>
            </a:r>
          </a:p>
          <a:p>
            <a:r>
              <a:rPr lang="en-US" dirty="0">
                <a:latin typeface="Times New Roman" panose="02020603050405020304" pitchFamily="18" charset="0"/>
                <a:cs typeface="Times New Roman" panose="02020603050405020304" pitchFamily="18" charset="0"/>
              </a:rPr>
              <a:t>The three main properties of the Blockchain Technology which has helped it gain widespread acclaim are as follows:</a:t>
            </a:r>
          </a:p>
          <a:p>
            <a:r>
              <a:rPr lang="en-US" dirty="0">
                <a:latin typeface="Times New Roman" panose="02020603050405020304" pitchFamily="18" charset="0"/>
                <a:cs typeface="Times New Roman" panose="02020603050405020304" pitchFamily="18" charset="0"/>
              </a:rPr>
              <a:t>Decentralization</a:t>
            </a:r>
          </a:p>
          <a:p>
            <a:r>
              <a:rPr lang="en-US" dirty="0">
                <a:latin typeface="Times New Roman" panose="02020603050405020304" pitchFamily="18" charset="0"/>
                <a:cs typeface="Times New Roman" panose="02020603050405020304" pitchFamily="18" charset="0"/>
              </a:rPr>
              <a:t>Transparency</a:t>
            </a:r>
          </a:p>
          <a:p>
            <a:r>
              <a:rPr lang="en-US" dirty="0">
                <a:latin typeface="Times New Roman" panose="02020603050405020304" pitchFamily="18" charset="0"/>
                <a:cs typeface="Times New Roman" panose="02020603050405020304" pitchFamily="18" charset="0"/>
              </a:rPr>
              <a:t>Immutability</a:t>
            </a:r>
          </a:p>
          <a:p>
            <a:r>
              <a:rPr lang="en-US" dirty="0">
                <a:latin typeface="Times New Roman" panose="02020603050405020304" pitchFamily="18" charset="0"/>
                <a:cs typeface="Times New Roman" panose="02020603050405020304" pitchFamily="18" charset="0"/>
              </a:rPr>
              <a:t>The blockchain network has no central authority — it is the very definition of a democratized system. Since it is a shared and immutable ledger, the information in it is open for anyone and everyone to see. Hence, anything that is built on the blockchain is by its very nature transparent and everyone involved is accountable for their actions.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81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37FFA-35EF-47F9-AFA0-DDDBF78E7602}"/>
              </a:ext>
            </a:extLst>
          </p:cNvPr>
          <p:cNvSpPr txBox="1"/>
          <p:nvPr/>
        </p:nvSpPr>
        <p:spPr>
          <a:xfrm>
            <a:off x="1557337" y="1874728"/>
            <a:ext cx="907732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Security of digital voting is always the biggest concern when considering to implement a digital voting system. With such monumental decisions at stake, there can be no doubt about the system’s ability to secure data and defend against potential attacks. One way the security issues can be potentially solved is through the technology of blockchains.</a:t>
            </a:r>
            <a:br>
              <a:rPr lang="en-US" sz="2800" dirty="0"/>
            </a:br>
            <a:endParaRPr lang="en-US" sz="2800" dirty="0"/>
          </a:p>
        </p:txBody>
      </p:sp>
    </p:spTree>
    <p:extLst>
      <p:ext uri="{BB962C8B-B14F-4D97-AF65-F5344CB8AC3E}">
        <p14:creationId xmlns:p14="http://schemas.microsoft.com/office/powerpoint/2010/main" val="93845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553F7D-534C-4CAF-8761-C6F030E3ED0F}"/>
              </a:ext>
            </a:extLst>
          </p:cNvPr>
          <p:cNvSpPr txBox="1"/>
          <p:nvPr/>
        </p:nvSpPr>
        <p:spPr>
          <a:xfrm>
            <a:off x="1609725" y="361950"/>
            <a:ext cx="84963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But can you tamper with it?</a:t>
            </a:r>
          </a:p>
        </p:txBody>
      </p:sp>
      <p:pic>
        <p:nvPicPr>
          <p:cNvPr id="7" name="Picture 6">
            <a:extLst>
              <a:ext uri="{FF2B5EF4-FFF2-40B4-BE49-F238E27FC236}">
                <a16:creationId xmlns:a16="http://schemas.microsoft.com/office/drawing/2014/main" id="{8AB6889F-E297-4030-A19B-983547904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087" y="1779388"/>
            <a:ext cx="7775575" cy="4373761"/>
          </a:xfrm>
          <a:prstGeom prst="rect">
            <a:avLst/>
          </a:prstGeom>
        </p:spPr>
      </p:pic>
    </p:spTree>
    <p:extLst>
      <p:ext uri="{BB962C8B-B14F-4D97-AF65-F5344CB8AC3E}">
        <p14:creationId xmlns:p14="http://schemas.microsoft.com/office/powerpoint/2010/main" val="260867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6AF7-88FB-4233-A19C-D99B04AE405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How we incorporated blockchain in voting?</a:t>
            </a:r>
          </a:p>
        </p:txBody>
      </p:sp>
      <p:sp>
        <p:nvSpPr>
          <p:cNvPr id="3" name="Content Placeholder 2">
            <a:extLst>
              <a:ext uri="{FF2B5EF4-FFF2-40B4-BE49-F238E27FC236}">
                <a16:creationId xmlns:a16="http://schemas.microsoft.com/office/drawing/2014/main" id="{82CA772C-6E4D-4286-93E4-E7F1AC5E45F2}"/>
              </a:ext>
            </a:extLst>
          </p:cNvPr>
          <p:cNvSpPr>
            <a:spLocks noGrp="1"/>
          </p:cNvSpPr>
          <p:nvPr>
            <p:ph idx="1"/>
          </p:nvPr>
        </p:nvSpPr>
        <p:spPr>
          <a:xfrm>
            <a:off x="1141412" y="2249487"/>
            <a:ext cx="10421938" cy="4370388"/>
          </a:xfrm>
        </p:spPr>
        <p:txBody>
          <a:bodyPr>
            <a:normAutofit lnSpcReduction="10000"/>
          </a:bodyPr>
          <a:lstStyle/>
          <a:p>
            <a:r>
              <a:rPr lang="en-US" dirty="0"/>
              <a:t>As you know blockchain has blocks which has transactional data stored in it. In the case of voting this data is in the form of votes casted by voters</a:t>
            </a:r>
          </a:p>
          <a:p>
            <a:r>
              <a:rPr lang="en-US" dirty="0"/>
              <a:t>Each block has fixed numbers of vote casting data which is in the form of “who gave whom 1 vote” </a:t>
            </a:r>
          </a:p>
          <a:p>
            <a:r>
              <a:rPr lang="en-US" dirty="0"/>
              <a:t>Initially , credential verification of the voter is done i.e. name, DOB, voter ID as well as their private keys are verified only after which they are allowed to cast a vote and it is recorded in a vote list.</a:t>
            </a:r>
          </a:p>
          <a:p>
            <a:r>
              <a:rPr lang="en-US" dirty="0"/>
              <a:t>As soon as the voter is done voting , his entry from the voter database is deleted so as to prevent multi-voting by same person</a:t>
            </a:r>
          </a:p>
          <a:p>
            <a:pPr marL="0" indent="0">
              <a:buNone/>
            </a:pPr>
            <a:endParaRPr lang="en-US" dirty="0"/>
          </a:p>
        </p:txBody>
      </p:sp>
    </p:spTree>
    <p:extLst>
      <p:ext uri="{BB962C8B-B14F-4D97-AF65-F5344CB8AC3E}">
        <p14:creationId xmlns:p14="http://schemas.microsoft.com/office/powerpoint/2010/main" val="25991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7C57D-EDBC-4ED1-BA95-F10F4D8AEAA9}"/>
              </a:ext>
            </a:extLst>
          </p:cNvPr>
          <p:cNvSpPr txBox="1"/>
          <p:nvPr/>
        </p:nvSpPr>
        <p:spPr>
          <a:xfrm>
            <a:off x="984885" y="-112395"/>
            <a:ext cx="10702290" cy="5232202"/>
          </a:xfrm>
          <a:prstGeom prst="rect">
            <a:avLst/>
          </a:prstGeom>
          <a:noFill/>
        </p:spPr>
        <p:txBody>
          <a:bodyPr wrap="square" rtlCol="0">
            <a:spAutoFit/>
          </a:bodyPr>
          <a:lstStyle/>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number of votes data stored in a block is set to 2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 after every 2 successful votes, a block is mined i.e. its hash is computed according to the difficulty level set to 4 (in our implementation)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mining, it is added to the blockchain list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the voting session has been completed, all the blocks are first verified and then votes are tallied and results are displayed </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187</TotalTime>
  <Words>911</Words>
  <Application>Microsoft Office PowerPoint</Application>
  <PresentationFormat>Widescreen</PresentationFormat>
  <Paragraphs>63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Constantia</vt:lpstr>
      <vt:lpstr>Times New Roman</vt:lpstr>
      <vt:lpstr>Tw Cen MT</vt:lpstr>
      <vt:lpstr>Circuit</vt:lpstr>
      <vt:lpstr>Votechain </vt:lpstr>
      <vt:lpstr>PowerPoint Presentation</vt:lpstr>
      <vt:lpstr>What is blockchain ?  </vt:lpstr>
      <vt:lpstr>PowerPoint Presentation</vt:lpstr>
      <vt:lpstr>So why blockchain?</vt:lpstr>
      <vt:lpstr>PowerPoint Presentation</vt:lpstr>
      <vt:lpstr>PowerPoint Presentation</vt:lpstr>
      <vt:lpstr>How we incorporated blockchain in voting?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Related projects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ramchandani</dc:creator>
  <cp:lastModifiedBy>Vaibhav Jaiswal</cp:lastModifiedBy>
  <cp:revision>17</cp:revision>
  <dcterms:created xsi:type="dcterms:W3CDTF">2019-04-02T15:55:50Z</dcterms:created>
  <dcterms:modified xsi:type="dcterms:W3CDTF">2019-04-03T03:38:45Z</dcterms:modified>
</cp:coreProperties>
</file>