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dunetfoundationorg-my.sharepoint.com/:x:/g/personal/namra_edunetfoundation_org/EXdRfdWRWp1JvV7bmov1hM0BEI_i8BHRSpGsVfU5BCBffQ?e=ffFTaP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247468" y="2146300"/>
            <a:ext cx="603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Exhaustive Analysis of Indian Agricultural Sector using Power BI </a:t>
            </a:r>
            <a:r>
              <a:rPr lang="en-IN" sz="3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704640-0C17-C323-DCB0-EF4593E5800D}"/>
              </a:ext>
            </a:extLst>
          </p:cNvPr>
          <p:cNvSpPr txBox="1"/>
          <p:nvPr/>
        </p:nvSpPr>
        <p:spPr>
          <a:xfrm>
            <a:off x="5064204" y="3855889"/>
            <a:ext cx="640642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    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Rajiv .R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Name      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Nehru Institute of Engineering and Technology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AICTE Student ID </a:t>
            </a: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STU6455e22a6bf3e1683350058</a:t>
            </a:r>
          </a:p>
          <a:p>
            <a:pPr algn="ctr">
              <a:lnSpc>
                <a:spcPct val="150000"/>
              </a:lnSpc>
            </a:pPr>
            <a:endParaRPr lang="en-U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E64F3-936D-B4E5-DB79-2E252C11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213C50-062E-AFEF-DA15-0A7A55D9979E}"/>
              </a:ext>
            </a:extLst>
          </p:cNvPr>
          <p:cNvSpPr/>
          <p:nvPr/>
        </p:nvSpPr>
        <p:spPr>
          <a:xfrm>
            <a:off x="3599162" y="2967335"/>
            <a:ext cx="49936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THANK YOU!!!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9E7F8-5785-BE30-F6BE-FA982DE808B1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436A8A6-3045-0D1F-0B63-504AA32C1CCD}"/>
              </a:ext>
            </a:extLst>
          </p:cNvPr>
          <p:cNvSpPr/>
          <p:nvPr/>
        </p:nvSpPr>
        <p:spPr>
          <a:xfrm>
            <a:off x="3759200" y="4237375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5AF7EB-08E4-BB6F-2F96-90437A1FED6E}"/>
              </a:ext>
            </a:extLst>
          </p:cNvPr>
          <p:cNvGrpSpPr/>
          <p:nvPr/>
        </p:nvGrpSpPr>
        <p:grpSpPr>
          <a:xfrm>
            <a:off x="4775973" y="4394136"/>
            <a:ext cx="2640053" cy="664378"/>
            <a:chOff x="2375536" y="1112060"/>
            <a:chExt cx="3292636" cy="828603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4EAABACE-B2A1-6A8C-04D0-0C9404174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13" name="Picture 12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ADF236A3-654C-EB61-B7DF-8333DEEBB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9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374791" y="1022290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426960" y="14224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FF5B7-6942-D3FB-2FB6-65DF1618E90E}"/>
              </a:ext>
            </a:extLst>
          </p:cNvPr>
          <p:cNvSpPr txBox="1"/>
          <p:nvPr/>
        </p:nvSpPr>
        <p:spPr>
          <a:xfrm>
            <a:off x="374791" y="1731933"/>
            <a:ext cx="7670800" cy="350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70" dirty="0">
                <a:latin typeface="+mj-lt"/>
              </a:rPr>
              <a:t>Understand and analyze </a:t>
            </a:r>
            <a:r>
              <a:rPr lang="en-US" sz="1870" b="1" dirty="0">
                <a:latin typeface="+mj-lt"/>
              </a:rPr>
              <a:t>historical</a:t>
            </a:r>
            <a:r>
              <a:rPr lang="en-US" sz="1870" dirty="0">
                <a:latin typeface="+mj-lt"/>
              </a:rPr>
              <a:t> agricultural data trends.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70" dirty="0">
                <a:latin typeface="+mj-lt"/>
              </a:rPr>
              <a:t>Identify key contributors to crop production and </a:t>
            </a:r>
            <a:r>
              <a:rPr lang="en-US" sz="1870" dirty="0">
                <a:solidFill>
                  <a:srgbClr val="FF0000"/>
                </a:solidFill>
                <a:latin typeface="+mj-lt"/>
              </a:rPr>
              <a:t>economic value.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70" dirty="0">
                <a:effectLst/>
                <a:latin typeface="+mj-lt"/>
                <a:ea typeface="Aptos" panose="020B0004020202020204" pitchFamily="34" charset="0"/>
              </a:rPr>
              <a:t>Develop and interpret </a:t>
            </a:r>
            <a:r>
              <a:rPr lang="en-IN" sz="1870" b="1" dirty="0">
                <a:latin typeface="+mj-lt"/>
                <a:ea typeface="Aptos" panose="020B0004020202020204" pitchFamily="34" charset="0"/>
              </a:rPr>
              <a:t>K</a:t>
            </a:r>
            <a:r>
              <a:rPr lang="en-IN" sz="1870" b="1" dirty="0">
                <a:effectLst/>
                <a:latin typeface="+mj-lt"/>
                <a:ea typeface="Aptos" panose="020B0004020202020204" pitchFamily="34" charset="0"/>
              </a:rPr>
              <a:t>ey performance indicators </a:t>
            </a:r>
            <a:r>
              <a:rPr lang="en-IN" sz="1870" dirty="0">
                <a:effectLst/>
                <a:latin typeface="+mj-lt"/>
                <a:ea typeface="Aptos" panose="020B0004020202020204" pitchFamily="34" charset="0"/>
              </a:rPr>
              <a:t>(KPIs).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70" dirty="0">
                <a:latin typeface="+mj-lt"/>
              </a:rPr>
              <a:t>Analyse </a:t>
            </a:r>
            <a:r>
              <a:rPr lang="en-IN" sz="1870" dirty="0">
                <a:solidFill>
                  <a:srgbClr val="FF0000"/>
                </a:solidFill>
                <a:latin typeface="+mj-lt"/>
              </a:rPr>
              <a:t>regional </a:t>
            </a:r>
            <a:r>
              <a:rPr lang="en-IN" sz="1870" dirty="0">
                <a:latin typeface="+mj-lt"/>
              </a:rPr>
              <a:t>variations.</a:t>
            </a:r>
            <a:endParaRPr lang="en-US" sz="187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70" dirty="0">
                <a:latin typeface="+mj-lt"/>
              </a:rPr>
              <a:t>Utilize </a:t>
            </a:r>
            <a:r>
              <a:rPr lang="en-US" sz="1870" b="1" dirty="0">
                <a:latin typeface="+mj-lt"/>
              </a:rPr>
              <a:t>Data mining </a:t>
            </a:r>
            <a:r>
              <a:rPr lang="en-US" sz="1870" dirty="0">
                <a:latin typeface="+mj-lt"/>
              </a:rPr>
              <a:t>techniques.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70" dirty="0">
                <a:latin typeface="+mj-lt"/>
              </a:rPr>
              <a:t>Build Predictive Models based on historical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70" dirty="0">
                <a:latin typeface="+mj-lt"/>
              </a:rPr>
              <a:t>Utilize </a:t>
            </a:r>
            <a:r>
              <a:rPr lang="en-US" sz="1870" b="1" dirty="0">
                <a:latin typeface="+mj-lt"/>
              </a:rPr>
              <a:t>Power BI </a:t>
            </a:r>
            <a:r>
              <a:rPr lang="en-US" sz="1870" dirty="0">
                <a:latin typeface="+mj-lt"/>
              </a:rPr>
              <a:t>for interactive data visualization and </a:t>
            </a:r>
            <a:r>
              <a:rPr lang="en-US" sz="1870" dirty="0">
                <a:solidFill>
                  <a:srgbClr val="FF0000"/>
                </a:solidFill>
                <a:latin typeface="+mj-lt"/>
              </a:rPr>
              <a:t>analysis</a:t>
            </a:r>
            <a:r>
              <a:rPr lang="en-US" sz="1870" dirty="0"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70" dirty="0">
                <a:effectLst/>
                <a:latin typeface="+mj-lt"/>
                <a:ea typeface="Aptos" panose="020B0004020202020204" pitchFamily="34" charset="0"/>
              </a:rPr>
              <a:t>Gain a deep understanding of the </a:t>
            </a:r>
            <a:r>
              <a:rPr lang="en-IN" sz="1870" b="1" dirty="0">
                <a:effectLst/>
                <a:latin typeface="+mj-lt"/>
                <a:ea typeface="Aptos" panose="020B0004020202020204" pitchFamily="34" charset="0"/>
              </a:rPr>
              <a:t>Indian agriculture sector.</a:t>
            </a:r>
            <a:endParaRPr lang="en-IN" sz="187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94640" y="108798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BCC79-58DE-CD03-8683-802D9A8AF11A}"/>
              </a:ext>
            </a:extLst>
          </p:cNvPr>
          <p:cNvSpPr txBox="1"/>
          <p:nvPr/>
        </p:nvSpPr>
        <p:spPr>
          <a:xfrm>
            <a:off x="294640" y="1727200"/>
            <a:ext cx="11734800" cy="392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70" b="1" dirty="0"/>
              <a:t>Power BI</a:t>
            </a:r>
            <a:r>
              <a:rPr lang="en-US" sz="1870" dirty="0"/>
              <a:t> – A powerful business intelligence tool by </a:t>
            </a:r>
            <a:r>
              <a:rPr lang="en-US" sz="1870" dirty="0">
                <a:solidFill>
                  <a:srgbClr val="FF0000"/>
                </a:solidFill>
              </a:rPr>
              <a:t>Microsoft</a:t>
            </a:r>
            <a:r>
              <a:rPr lang="en-US" sz="1870" dirty="0"/>
              <a:t> for data visualization, analysis, and reporting through interactive dashboards.</a:t>
            </a:r>
            <a:r>
              <a:rPr lang="en-IN" sz="187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IN" sz="1870" dirty="0">
                <a:effectLst/>
                <a:latin typeface="+mj-lt"/>
                <a:ea typeface="Aptos" panose="020B0004020202020204" pitchFamily="34" charset="0"/>
              </a:rPr>
              <a:t>Power BI offers both a desktop application for detailed analysis and a cloud-based service for sharing and collaboration.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70" b="1" dirty="0"/>
              <a:t>Microsoft Excel</a:t>
            </a:r>
            <a:r>
              <a:rPr lang="en-US" sz="1870" dirty="0"/>
              <a:t> – Used for preliminary </a:t>
            </a:r>
            <a:r>
              <a:rPr lang="en-US" sz="1870" dirty="0">
                <a:solidFill>
                  <a:srgbClr val="FF0000"/>
                </a:solidFill>
              </a:rPr>
              <a:t>data cleaning</a:t>
            </a:r>
            <a:r>
              <a:rPr lang="en-US" sz="1870" dirty="0"/>
              <a:t>, </a:t>
            </a:r>
            <a:r>
              <a:rPr lang="en-US" sz="1870" dirty="0">
                <a:solidFill>
                  <a:srgbClr val="FF0000"/>
                </a:solidFill>
              </a:rPr>
              <a:t>transformation</a:t>
            </a:r>
            <a:r>
              <a:rPr lang="en-US" sz="1870" dirty="0"/>
              <a:t>, and </a:t>
            </a:r>
            <a:r>
              <a:rPr lang="en-US" sz="1870" dirty="0">
                <a:solidFill>
                  <a:srgbClr val="FF0000"/>
                </a:solidFill>
              </a:rPr>
              <a:t>analysis</a:t>
            </a:r>
            <a:r>
              <a:rPr lang="en-US" sz="1870" dirty="0"/>
              <a:t> before importing into Power BI for visualization.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70" b="1" dirty="0"/>
              <a:t>DAX (Data Analysis Expressions)</a:t>
            </a:r>
            <a:r>
              <a:rPr lang="en-US" sz="1870" dirty="0"/>
              <a:t> – A formula language in Power BI used for performing advanced </a:t>
            </a:r>
            <a:r>
              <a:rPr lang="en-US" sz="1870" dirty="0">
                <a:solidFill>
                  <a:srgbClr val="FF0000"/>
                </a:solidFill>
              </a:rPr>
              <a:t>calculations </a:t>
            </a:r>
            <a:r>
              <a:rPr lang="en-US" sz="1870" dirty="0"/>
              <a:t>and </a:t>
            </a:r>
            <a:r>
              <a:rPr lang="en-US" sz="1870" dirty="0">
                <a:solidFill>
                  <a:srgbClr val="FF0000"/>
                </a:solidFill>
              </a:rPr>
              <a:t>aggregations</a:t>
            </a:r>
            <a:r>
              <a:rPr lang="en-US" sz="1870" dirty="0"/>
              <a:t> on data models.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70" b="1" dirty="0"/>
              <a:t>CSV Data Format</a:t>
            </a:r>
            <a:r>
              <a:rPr lang="en-US" sz="1870" dirty="0"/>
              <a:t> – A widely used file format for storing structured data, making it easy to import and manipulate </a:t>
            </a:r>
            <a:r>
              <a:rPr lang="en-US" sz="1870" dirty="0">
                <a:solidFill>
                  <a:srgbClr val="FF0000"/>
                </a:solidFill>
              </a:rPr>
              <a:t>large</a:t>
            </a:r>
            <a:r>
              <a:rPr lang="en-US" sz="1870" dirty="0"/>
              <a:t> datasets.</a:t>
            </a:r>
            <a:endParaRPr lang="en-IN" sz="187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49636" y="95369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9EE75-5948-EF33-0527-59352674A843}"/>
              </a:ext>
            </a:extLst>
          </p:cNvPr>
          <p:cNvSpPr txBox="1"/>
          <p:nvPr/>
        </p:nvSpPr>
        <p:spPr>
          <a:xfrm>
            <a:off x="284480" y="1555036"/>
            <a:ext cx="11623040" cy="478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Data Collection &amp; Cleaning</a:t>
            </a:r>
            <a:r>
              <a:rPr lang="en-US" dirty="0"/>
              <a:t> – Gathered </a:t>
            </a:r>
            <a:r>
              <a:rPr lang="en-US" dirty="0">
                <a:solidFill>
                  <a:srgbClr val="FF0000"/>
                </a:solidFill>
              </a:rPr>
              <a:t>19 years </a:t>
            </a:r>
            <a:r>
              <a:rPr lang="en-US" dirty="0"/>
              <a:t>of historical agricultural data from </a:t>
            </a:r>
            <a:r>
              <a:rPr lang="en-IN" sz="1870" dirty="0">
                <a:effectLst/>
                <a:latin typeface="+mj-lt"/>
                <a:ea typeface="Aptos" panose="020B0004020202020204" pitchFamily="34" charset="0"/>
              </a:rPr>
              <a:t>accessed from various </a:t>
            </a:r>
            <a:r>
              <a:rPr lang="en-IN" sz="187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</a:rPr>
              <a:t>government sources </a:t>
            </a:r>
            <a:r>
              <a:rPr lang="en-IN" sz="1870" dirty="0">
                <a:effectLst/>
                <a:latin typeface="+mj-lt"/>
                <a:ea typeface="Aptos" panose="020B0004020202020204" pitchFamily="34" charset="0"/>
              </a:rPr>
              <a:t>and </a:t>
            </a:r>
            <a:r>
              <a:rPr lang="en-IN" sz="187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</a:rPr>
              <a:t>agricultural research organizations</a:t>
            </a:r>
            <a:r>
              <a:rPr lang="en-US" dirty="0"/>
              <a:t>. Cleaned and structured the data to remove inconsistencies, missing values, and errors.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Data Preprocessing</a:t>
            </a:r>
            <a:r>
              <a:rPr lang="en-US" dirty="0"/>
              <a:t> – Sorted, filtered, and organized data into relevant categories such as crops, states, and seasons. Applied necessary </a:t>
            </a:r>
            <a:r>
              <a:rPr lang="en-US" dirty="0">
                <a:solidFill>
                  <a:srgbClr val="FF0000"/>
                </a:solidFill>
              </a:rPr>
              <a:t>transformations</a:t>
            </a:r>
            <a:r>
              <a:rPr lang="en-US" dirty="0"/>
              <a:t> to enhance readability and usability.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DAX Implementation</a:t>
            </a:r>
            <a:r>
              <a:rPr lang="en-US" dirty="0"/>
              <a:t> – Data Analysis Expressions (DAX) helps to perform calculations like total production, seasonal trends, and yield per hectare.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Visualization Design</a:t>
            </a:r>
            <a:r>
              <a:rPr lang="en-US" dirty="0"/>
              <a:t> – Created </a:t>
            </a:r>
            <a:r>
              <a:rPr lang="en-US" dirty="0">
                <a:solidFill>
                  <a:srgbClr val="FF0000"/>
                </a:solidFill>
              </a:rPr>
              <a:t>interactive dashboards </a:t>
            </a:r>
            <a:r>
              <a:rPr lang="en-US" dirty="0"/>
              <a:t>with charts, graphs, and maps to illustrate key insights.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Analysis &amp; Interpretation</a:t>
            </a:r>
            <a:r>
              <a:rPr lang="en-US" dirty="0"/>
              <a:t> – Examined historical trends, production variations, and regional disparities. Derived </a:t>
            </a:r>
            <a:r>
              <a:rPr lang="en-US" dirty="0">
                <a:solidFill>
                  <a:srgbClr val="FF0000"/>
                </a:solidFill>
              </a:rPr>
              <a:t>meaningful insights </a:t>
            </a:r>
            <a:r>
              <a:rPr lang="en-US" dirty="0"/>
              <a:t>to inform agricultural policies and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78624" y="10481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EF5B4-5A1B-213A-E7B5-E51F93FD0E84}"/>
              </a:ext>
            </a:extLst>
          </p:cNvPr>
          <p:cNvSpPr txBox="1"/>
          <p:nvPr/>
        </p:nvSpPr>
        <p:spPr>
          <a:xfrm>
            <a:off x="599440" y="1788160"/>
            <a:ext cx="10982960" cy="124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7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Develop an interactive Power BI dashboard to provide a comprehensive analysis of the Indian agriculture sector, leveraging 19 years of historical data from 33 states, 646 districts, and across five seasons for 122 unique crops.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B58CF-2F2D-F02E-205D-12B0C9165A22}"/>
              </a:ext>
            </a:extLst>
          </p:cNvPr>
          <p:cNvSpPr txBox="1"/>
          <p:nvPr/>
        </p:nvSpPr>
        <p:spPr>
          <a:xfrm>
            <a:off x="599440" y="1679525"/>
            <a:ext cx="10982960" cy="1168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2B466-C4D1-E102-42AF-76FF4C5E0A9B}"/>
              </a:ext>
            </a:extLst>
          </p:cNvPr>
          <p:cNvSpPr txBox="1"/>
          <p:nvPr/>
        </p:nvSpPr>
        <p:spPr>
          <a:xfrm>
            <a:off x="670560" y="3616960"/>
            <a:ext cx="10840720" cy="153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70" dirty="0">
                <a:effectLst/>
                <a:latin typeface="+mj-lt"/>
                <a:ea typeface="Aptos" panose="020B0004020202020204" pitchFamily="34" charset="0"/>
              </a:rPr>
              <a:t>The data for this project is based on the Indian Agriculture dataset, which can be accessed from various government sources and agricultural research organizations.</a:t>
            </a:r>
          </a:p>
          <a:p>
            <a:pPr algn="just"/>
            <a:endParaRPr lang="en-IN" sz="1870" dirty="0">
              <a:latin typeface="+mj-lt"/>
            </a:endParaRPr>
          </a:p>
          <a:p>
            <a:pPr algn="just"/>
            <a:r>
              <a:rPr lang="en-IN" sz="187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Link : </a:t>
            </a:r>
            <a:r>
              <a:rPr lang="en-IN" sz="1870" u="sng" kern="100" dirty="0">
                <a:solidFill>
                  <a:srgbClr val="467886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apy_1.csv</a:t>
            </a:r>
            <a:endParaRPr lang="en-IN" sz="187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51047" y="103290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43426B-64F5-5E57-A731-D7C8130520B4}"/>
              </a:ext>
            </a:extLst>
          </p:cNvPr>
          <p:cNvSpPr txBox="1"/>
          <p:nvPr/>
        </p:nvSpPr>
        <p:spPr>
          <a:xfrm>
            <a:off x="451047" y="1884783"/>
            <a:ext cx="11737910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Total Crop Production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45.17</a:t>
            </a:r>
            <a:r>
              <a:rPr lang="en-US" dirty="0"/>
              <a:t> billion tons over 19 years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Average Production per Year</a:t>
            </a:r>
            <a:r>
              <a:rPr lang="en-US" dirty="0"/>
              <a:t> – 611.81K tons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b="1" dirty="0"/>
              <a:t>Top 3 Crops by Production</a:t>
            </a:r>
            <a:r>
              <a:rPr lang="en-US" dirty="0"/>
              <a:t> –</a:t>
            </a:r>
            <a:r>
              <a:rPr lang="en-IN" dirty="0"/>
              <a:t> Coconut (42 billion tons) ,Sugarcane and Wheat.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Top 3 States in Production</a:t>
            </a:r>
            <a:r>
              <a:rPr lang="en-US" dirty="0"/>
              <a:t> – Kerala (33.14 bn tons) ,Tamil Nadu </a:t>
            </a:r>
            <a:r>
              <a:rPr lang="en-IN" dirty="0"/>
              <a:t>(4.05bn tons)</a:t>
            </a:r>
            <a:r>
              <a:rPr lang="en-US" dirty="0"/>
              <a:t> and Andhra Pradesh </a:t>
            </a:r>
            <a:r>
              <a:rPr lang="en-IN" dirty="0"/>
              <a:t>(3.6bn tons).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b="1" dirty="0"/>
              <a:t>Top 3 Producing Districts</a:t>
            </a:r>
            <a:r>
              <a:rPr lang="en-US" dirty="0"/>
              <a:t> –</a:t>
            </a:r>
            <a:r>
              <a:rPr lang="en-IN" dirty="0"/>
              <a:t> Kozhikode (6.01bn tons), Malappuram (4.38bn tons), Thrissur (3.68bn tons).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Seasonal Variations</a:t>
            </a:r>
            <a:r>
              <a:rPr lang="en-US" dirty="0"/>
              <a:t> – Kharif season dominates (93.73% production), followed by minor contributions from Winter, Rabi, and others.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Yearly Production Trends </a:t>
            </a:r>
            <a:r>
              <a:rPr lang="en-US" dirty="0"/>
              <a:t>– Highest production observed in </a:t>
            </a:r>
            <a:r>
              <a:rPr lang="en-US" dirty="0">
                <a:solidFill>
                  <a:srgbClr val="FF0000"/>
                </a:solidFill>
              </a:rPr>
              <a:t>2019 </a:t>
            </a:r>
            <a:r>
              <a:rPr lang="en-US" dirty="0"/>
              <a:t>(5.38bn tons).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Regional Disparities</a:t>
            </a:r>
            <a:r>
              <a:rPr lang="en-US" dirty="0"/>
              <a:t> – Uneven production across states and districts.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b="1" dirty="0"/>
              <a:t>Growth Potential</a:t>
            </a:r>
            <a:r>
              <a:rPr lang="en-US" dirty="0"/>
              <a:t> – Policy improvements &amp; climate resilience strategies can enhance productivity.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37984" y="87153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E058B-65A5-AEC1-8BC3-211C9583F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3242"/>
            <a:ext cx="10485120" cy="52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928A-51A6-183E-CF1C-ACD1B382B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028ADD-C933-4D00-642F-85BD8F3906B1}"/>
              </a:ext>
            </a:extLst>
          </p:cNvPr>
          <p:cNvSpPr txBox="1"/>
          <p:nvPr/>
        </p:nvSpPr>
        <p:spPr>
          <a:xfrm>
            <a:off x="437984" y="87153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5CA57-E885-4662-6A6C-84C86D3FC0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7829" y="1373242"/>
            <a:ext cx="10683551" cy="52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3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35280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98863-3F0C-43E5-9C76-04334BD4FFC1}"/>
              </a:ext>
            </a:extLst>
          </p:cNvPr>
          <p:cNvSpPr txBox="1"/>
          <p:nvPr/>
        </p:nvSpPr>
        <p:spPr>
          <a:xfrm>
            <a:off x="335280" y="1717040"/>
            <a:ext cx="11480800" cy="402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7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As the conclusion,</a:t>
            </a:r>
            <a:r>
              <a:rPr lang="en-IN" sz="187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70" kern="100" dirty="0">
                <a:solidFill>
                  <a:srgbClr val="00206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Power BI-driven analysis of the Indian agriculture sector</a:t>
            </a:r>
            <a:r>
              <a:rPr lang="en-IN" sz="187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provides valuable insights into the trends, patterns, and challenges faced by the industry. By leveraging </a:t>
            </a:r>
            <a:r>
              <a:rPr lang="en-IN" sz="1870" kern="10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19 years </a:t>
            </a:r>
            <a:r>
              <a:rPr lang="en-IN" sz="187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of historical data, the project has successfully identified key crops, regions, and seasons that contribute significantly to the overall </a:t>
            </a:r>
            <a:r>
              <a:rPr lang="en-IN" sz="1870" kern="10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production</a:t>
            </a:r>
            <a:r>
              <a:rPr lang="en-IN" sz="187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 The analysis has also revealed regional disparities, the impact of climate factors, and the potential for growth through diversification and improved agricultural practices.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870" dirty="0">
                <a:effectLst/>
                <a:latin typeface="+mj-lt"/>
                <a:ea typeface="Aptos" panose="020B0004020202020204" pitchFamily="34" charset="0"/>
              </a:rPr>
              <a:t>The interactive dashboard developed in Power BI empowers users to explore and visualize the data in a user-friendly manner, enabling informed </a:t>
            </a:r>
            <a:r>
              <a:rPr lang="en-IN" sz="187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</a:rPr>
              <a:t>decision-making</a:t>
            </a:r>
            <a:r>
              <a:rPr lang="en-IN" sz="1870" dirty="0">
                <a:effectLst/>
                <a:latin typeface="+mj-lt"/>
                <a:ea typeface="Aptos" panose="020B0004020202020204" pitchFamily="34" charset="0"/>
              </a:rPr>
              <a:t> and </a:t>
            </a:r>
            <a:r>
              <a:rPr lang="en-IN" sz="187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</a:rPr>
              <a:t>policy development</a:t>
            </a:r>
            <a:r>
              <a:rPr lang="en-IN" sz="1870" dirty="0">
                <a:effectLst/>
                <a:latin typeface="+mj-lt"/>
                <a:ea typeface="Aptos" panose="020B0004020202020204" pitchFamily="34" charset="0"/>
              </a:rPr>
              <a:t>. The findings from this analysis can be utilized by policymakers, researchers, and agricultural stakeholders to address the challenges faced by the sector and promote </a:t>
            </a:r>
            <a:r>
              <a:rPr lang="en-IN" sz="187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</a:rPr>
              <a:t>sustainable </a:t>
            </a:r>
            <a:r>
              <a:rPr lang="en-IN" sz="1870" dirty="0">
                <a:effectLst/>
                <a:latin typeface="+mj-lt"/>
                <a:ea typeface="Aptos" panose="020B0004020202020204" pitchFamily="34" charset="0"/>
              </a:rPr>
              <a:t>and equitable agricultural development in </a:t>
            </a:r>
            <a:r>
              <a:rPr lang="en-IN" sz="187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</a:rPr>
              <a:t>India</a:t>
            </a:r>
            <a:endParaRPr lang="en-IN" sz="187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165</TotalTime>
  <Words>728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Rajiv Raj</cp:lastModifiedBy>
  <cp:revision>11</cp:revision>
  <dcterms:created xsi:type="dcterms:W3CDTF">2024-12-31T09:40:01Z</dcterms:created>
  <dcterms:modified xsi:type="dcterms:W3CDTF">2025-03-15T17:15:54Z</dcterms:modified>
</cp:coreProperties>
</file>