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8" r:id="rId4"/>
    <p:sldId id="258" r:id="rId5"/>
    <p:sldId id="267" r:id="rId6"/>
    <p:sldId id="266" r:id="rId7"/>
    <p:sldId id="265" r:id="rId8"/>
    <p:sldId id="271" r:id="rId9"/>
    <p:sldId id="259" r:id="rId10"/>
    <p:sldId id="284" r:id="rId11"/>
    <p:sldId id="285" r:id="rId12"/>
    <p:sldId id="288" r:id="rId13"/>
    <p:sldId id="289" r:id="rId14"/>
    <p:sldId id="290" r:id="rId15"/>
    <p:sldId id="286" r:id="rId16"/>
    <p:sldId id="272" r:id="rId17"/>
    <p:sldId id="260" r:id="rId18"/>
    <p:sldId id="275" r:id="rId19"/>
    <p:sldId id="276" r:id="rId20"/>
    <p:sldId id="277" r:id="rId21"/>
    <p:sldId id="278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r>
              <a:rPr lang="en-US" sz="2000" b="1" dirty="0"/>
              <a:t>Dynamic Programming </a:t>
            </a:r>
            <a:r>
              <a:rPr lang="en-US" sz="2000" dirty="0"/>
              <a:t>is mainly an optimization over plain recursion.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Wherever </a:t>
            </a:r>
            <a:r>
              <a:rPr lang="en-US" sz="2000" dirty="0"/>
              <a:t>we see a recursive solution that has repeated calls for same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inputs</a:t>
            </a:r>
            <a:r>
              <a:rPr lang="en-US" sz="2000" dirty="0"/>
              <a:t>, we </a:t>
            </a:r>
            <a:r>
              <a:rPr lang="en-US" sz="2000" dirty="0" smtClean="0"/>
              <a:t>can optimize </a:t>
            </a:r>
            <a:r>
              <a:rPr lang="en-US" sz="2000" dirty="0"/>
              <a:t>it using Dynamic Programming.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this way, efficiency of the CPU can be enhanced. </a:t>
            </a:r>
          </a:p>
          <a:p>
            <a:pPr marL="0" indent="0">
              <a:buNone/>
            </a:pPr>
            <a:r>
              <a:rPr lang="en-IN" sz="2000" i="1" dirty="0" smtClean="0"/>
              <a:t>	Dynamic </a:t>
            </a:r>
            <a:r>
              <a:rPr lang="en-IN" sz="2000" i="1" dirty="0"/>
              <a:t>Programming = </a:t>
            </a:r>
            <a:r>
              <a:rPr lang="en-IN" sz="2000" i="1" dirty="0" smtClean="0"/>
              <a:t>Memorization </a:t>
            </a:r>
            <a:r>
              <a:rPr lang="en-IN" sz="2000" i="1" dirty="0"/>
              <a:t>+ </a:t>
            </a:r>
            <a:r>
              <a:rPr lang="en-IN" sz="2000" i="1" dirty="0" smtClean="0"/>
              <a:t>Recursion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Example </a:t>
            </a:r>
            <a:r>
              <a:rPr lang="en-IN" sz="2000" dirty="0"/>
              <a:t>: Fibonacci series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6705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-351473"/>
            <a:ext cx="5638800" cy="291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" y="2772537"/>
            <a:ext cx="5143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646932"/>
            <a:ext cx="57150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438400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Step1: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3438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8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Step2: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Edges (1,2), (1,3),(1,4), (2,5), (3,2), (3,5), (4,3), (4,6) ,(</a:t>
            </a:r>
            <a:r>
              <a:rPr lang="en-US" dirty="0" smtClean="0"/>
              <a:t>5,7),(</a:t>
            </a:r>
            <a:r>
              <a:rPr lang="en-US" dirty="0"/>
              <a:t>6,7)</a:t>
            </a:r>
          </a:p>
          <a:p>
            <a:pPr marL="0" indent="0">
              <a:buNone/>
            </a:pPr>
            <a:r>
              <a:rPr lang="en-US" dirty="0" smtClean="0"/>
              <a:t>Step3: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Step4:repeate step3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4" y="1143000"/>
            <a:ext cx="5676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58197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19800"/>
            <a:ext cx="35052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1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US" dirty="0"/>
              <a:t>ii)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K=2 then</a:t>
            </a:r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the edges for second time on previously updated distances </a:t>
            </a:r>
          </a:p>
          <a:p>
            <a:pPr marL="0" indent="0">
              <a:buNone/>
            </a:pPr>
            <a:r>
              <a:rPr lang="en-US" dirty="0"/>
              <a:t>Edges (1,2), (1,3),(1,4), (2,5), (3,2), (3,5), (4,3), (4,6) ,(</a:t>
            </a:r>
            <a:r>
              <a:rPr lang="en-US" dirty="0" smtClean="0"/>
              <a:t>5,7),(</a:t>
            </a:r>
            <a:r>
              <a:rPr lang="en-US" dirty="0"/>
              <a:t>6,7)</a:t>
            </a:r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first edge (1,2) </a:t>
            </a:r>
          </a:p>
          <a:p>
            <a:pPr marL="400050" lvl="1" indent="0">
              <a:buNone/>
            </a:pPr>
            <a:r>
              <a:rPr lang="en-IN" dirty="0" smtClean="0"/>
              <a:t>d[2</a:t>
            </a:r>
            <a:r>
              <a:rPr lang="en-IN" dirty="0"/>
              <a:t>] &gt; d[1] + c(1,2) </a:t>
            </a:r>
          </a:p>
          <a:p>
            <a:pPr marL="400050" lvl="1" indent="0">
              <a:buNone/>
            </a:pP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&gt; 0+6 is false so no need to update distance of d[2]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second and third edge (1,3) ,(1,4)  will not be updated </a:t>
            </a:r>
          </a:p>
          <a:p>
            <a:pPr marL="400050" lvl="1" indent="0">
              <a:buNone/>
            </a:pP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smtClean="0"/>
              <a:t>2,5)  </a:t>
            </a:r>
            <a:endParaRPr lang="en-US" dirty="0"/>
          </a:p>
          <a:p>
            <a:pPr marL="400050" lvl="1" indent="0">
              <a:buNone/>
            </a:pPr>
            <a:r>
              <a:rPr lang="en-IN" dirty="0" smtClean="0"/>
              <a:t>d[5] </a:t>
            </a:r>
            <a:r>
              <a:rPr lang="en-IN" dirty="0"/>
              <a:t>&gt; </a:t>
            </a:r>
            <a:r>
              <a:rPr lang="en-IN" dirty="0" smtClean="0"/>
              <a:t>d[2] </a:t>
            </a:r>
            <a:r>
              <a:rPr lang="en-IN" dirty="0"/>
              <a:t>+ </a:t>
            </a:r>
            <a:r>
              <a:rPr lang="en-IN" dirty="0" smtClean="0"/>
              <a:t>c(2,5) 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∞</a:t>
            </a:r>
            <a:r>
              <a:rPr lang="en-IN" dirty="0" smtClean="0"/>
              <a:t> &gt;6 -1 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∞ &gt; 5</a:t>
            </a:r>
            <a:r>
              <a:rPr lang="en-US" dirty="0" smtClean="0"/>
              <a:t> </a:t>
            </a:r>
            <a:r>
              <a:rPr lang="en-US" dirty="0"/>
              <a:t>is true so update </a:t>
            </a:r>
            <a:r>
              <a:rPr lang="en-US" dirty="0" smtClean="0"/>
              <a:t>d[5] </a:t>
            </a:r>
            <a:r>
              <a:rPr lang="en-US" dirty="0"/>
              <a:t>= 5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Edges (3,2) (</a:t>
            </a:r>
            <a:r>
              <a:rPr lang="en-US" dirty="0" smtClean="0"/>
              <a:t>3,5) </a:t>
            </a:r>
            <a:r>
              <a:rPr lang="en-US" dirty="0"/>
              <a:t>and </a:t>
            </a:r>
            <a:r>
              <a:rPr lang="en-US" dirty="0" smtClean="0"/>
              <a:t>(4,3) </a:t>
            </a:r>
            <a:r>
              <a:rPr lang="en-US" dirty="0"/>
              <a:t>distances </a:t>
            </a:r>
            <a:r>
              <a:rPr lang="en-US" dirty="0" smtClean="0"/>
              <a:t>3,5,3 </a:t>
            </a:r>
          </a:p>
          <a:p>
            <a:pPr marL="0" indent="0">
              <a:buNone/>
            </a:pPr>
            <a:r>
              <a:rPr lang="en-US" dirty="0"/>
              <a:t>In Edges </a:t>
            </a:r>
            <a:r>
              <a:rPr lang="en-US" dirty="0" smtClean="0"/>
              <a:t>(4,6) (5,7) </a:t>
            </a:r>
            <a:r>
              <a:rPr lang="en-US" dirty="0"/>
              <a:t>and </a:t>
            </a:r>
            <a:r>
              <a:rPr lang="en-US" dirty="0" smtClean="0"/>
              <a:t>(6,7) distances 4,8,7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ii) </a:t>
            </a:r>
            <a:r>
              <a:rPr lang="en-US" dirty="0" smtClean="0"/>
              <a:t>K=3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All the edges </a:t>
            </a:r>
            <a:r>
              <a:rPr lang="en-US" dirty="0" smtClean="0"/>
              <a:t>on </a:t>
            </a:r>
            <a:r>
              <a:rPr lang="en-US" dirty="0"/>
              <a:t>previously updated </a:t>
            </a:r>
            <a:r>
              <a:rPr lang="en-US" dirty="0" smtClean="0"/>
              <a:t>distances.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Edges </a:t>
            </a:r>
            <a:r>
              <a:rPr lang="en-US" dirty="0" smtClean="0"/>
              <a:t>(1,2</a:t>
            </a:r>
            <a:r>
              <a:rPr lang="en-US" dirty="0"/>
              <a:t>), (1,3),(1,4), (2,5), (3,2), (3,5), (4,3), (4,6) ,(5,7),(6,7</a:t>
            </a:r>
            <a:r>
              <a:rPr lang="en-US" dirty="0" smtClean="0"/>
              <a:t>) are 0,1,3,5,2,4,5</a:t>
            </a:r>
          </a:p>
          <a:p>
            <a:pPr marL="0" indent="0">
              <a:buNone/>
            </a:pPr>
            <a:r>
              <a:rPr lang="en-US" dirty="0"/>
              <a:t>ii) </a:t>
            </a:r>
            <a:r>
              <a:rPr lang="en-US" dirty="0" smtClean="0"/>
              <a:t>K=4 then</a:t>
            </a:r>
          </a:p>
          <a:p>
            <a:pPr marL="0" indent="0">
              <a:buNone/>
            </a:pPr>
            <a:r>
              <a:rPr lang="en-US" dirty="0" smtClean="0"/>
              <a:t>All the edges on previously updated distances .</a:t>
            </a:r>
          </a:p>
          <a:p>
            <a:pPr marL="0" indent="0">
              <a:buNone/>
            </a:pPr>
            <a:r>
              <a:rPr lang="en-US" dirty="0" smtClean="0"/>
              <a:t>Edges (1,2), (1,3),(1,4), (2,5), (3,2), (3,5), (4,3), (4,6) ,(5,7),(6,7) are 0,1,3,5,0,4,3</a:t>
            </a:r>
          </a:p>
          <a:p>
            <a:pPr marL="0" indent="0">
              <a:buNone/>
            </a:pPr>
            <a:r>
              <a:rPr lang="en-US" dirty="0" smtClean="0"/>
              <a:t>iii)K=5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All the edges on previously updated distances .</a:t>
            </a:r>
          </a:p>
          <a:p>
            <a:pPr marL="0" indent="0">
              <a:buNone/>
            </a:pPr>
            <a:r>
              <a:rPr lang="en-US" dirty="0"/>
              <a:t>Edges (1,2), (1,3),(1,4), (2,5), (3,2), (3,5), (4,3), (4,6) ,(5,7),(6,7) are </a:t>
            </a:r>
            <a:r>
              <a:rPr lang="en-US" dirty="0" smtClean="0"/>
              <a:t>0,1,3,5,0,4,3</a:t>
            </a:r>
          </a:p>
          <a:p>
            <a:pPr marL="0" indent="0">
              <a:buNone/>
            </a:pPr>
            <a:r>
              <a:rPr lang="en-US" dirty="0" smtClean="0"/>
              <a:t>iv)</a:t>
            </a:r>
          </a:p>
          <a:p>
            <a:pPr marL="0" indent="0">
              <a:buNone/>
            </a:pPr>
            <a:r>
              <a:rPr lang="en-US" dirty="0" smtClean="0"/>
              <a:t>K=6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All the edges on previously updated distances .</a:t>
            </a:r>
          </a:p>
          <a:p>
            <a:pPr marL="0" indent="0">
              <a:buNone/>
            </a:pPr>
            <a:r>
              <a:rPr lang="en-US" dirty="0"/>
              <a:t>Edges (1,2), (1,3),(1,4), (2,5), (3,2), (3,5), (4,3), (4,6) ,(5,7),(6,7) are </a:t>
            </a:r>
            <a:r>
              <a:rPr lang="en-US" dirty="0" smtClean="0"/>
              <a:t>0,1,3,5,0,4,3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4724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1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400" cy="572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7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dirty="0"/>
              <a:t>The overall complexity is O(n</a:t>
            </a:r>
            <a:r>
              <a:rPr lang="en-IN" baseline="30000" dirty="0"/>
              <a:t>3</a:t>
            </a:r>
            <a:r>
              <a:rPr lang="en-IN" dirty="0"/>
              <a:t>)</a:t>
            </a:r>
          </a:p>
          <a:p>
            <a:r>
              <a:rPr lang="en-US" dirty="0" smtClean="0"/>
              <a:t>Find </a:t>
            </a:r>
            <a:r>
              <a:rPr lang="en-US" dirty="0"/>
              <a:t>the shortest paths from node1 to every other node in the following </a:t>
            </a:r>
            <a:r>
              <a:rPr lang="en-US" dirty="0" smtClean="0"/>
              <a:t>graphs </a:t>
            </a:r>
            <a:r>
              <a:rPr lang="en-IN" dirty="0" smtClean="0"/>
              <a:t>Using </a:t>
            </a:r>
            <a:r>
              <a:rPr lang="en-IN" dirty="0"/>
              <a:t>the Bellman and Ford </a:t>
            </a:r>
            <a:r>
              <a:rPr lang="en-IN" dirty="0" smtClean="0"/>
              <a:t>algorithm.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09005"/>
            <a:ext cx="4495800" cy="306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30341"/>
            <a:ext cx="45720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9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smtClean="0"/>
              <a:t>Optimal </a:t>
            </a:r>
            <a:r>
              <a:rPr lang="en-US" dirty="0"/>
              <a:t>Binary Search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Given a fixed set of identifiers</a:t>
            </a:r>
            <a:r>
              <a:rPr lang="en-US" dirty="0" smtClean="0"/>
              <a:t>, we </a:t>
            </a:r>
            <a:r>
              <a:rPr lang="en-US" dirty="0"/>
              <a:t>wish to </a:t>
            </a:r>
            <a:r>
              <a:rPr lang="en-US" dirty="0" smtClean="0"/>
              <a:t>create a </a:t>
            </a:r>
            <a:r>
              <a:rPr lang="en-US" dirty="0"/>
              <a:t>binary </a:t>
            </a:r>
            <a:r>
              <a:rPr lang="en-US" dirty="0" smtClean="0"/>
              <a:t>search tree.</a:t>
            </a:r>
          </a:p>
          <a:p>
            <a:r>
              <a:rPr lang="en-US" dirty="0" smtClean="0"/>
              <a:t> </a:t>
            </a:r>
            <a:r>
              <a:rPr lang="en-US" dirty="0"/>
              <a:t>We may </a:t>
            </a:r>
            <a:r>
              <a:rPr lang="en-US" dirty="0" smtClean="0"/>
              <a:t>expect different </a:t>
            </a:r>
            <a:r>
              <a:rPr lang="en-US" dirty="0"/>
              <a:t>binary </a:t>
            </a:r>
            <a:r>
              <a:rPr lang="en-US" dirty="0" smtClean="0"/>
              <a:t>search trees for </a:t>
            </a:r>
            <a:r>
              <a:rPr lang="en-US" dirty="0"/>
              <a:t>the </a:t>
            </a:r>
            <a:r>
              <a:rPr lang="en-US" dirty="0" smtClean="0"/>
              <a:t>same identifiers set to </a:t>
            </a:r>
            <a:r>
              <a:rPr lang="en-US" dirty="0"/>
              <a:t>have different </a:t>
            </a:r>
            <a:r>
              <a:rPr lang="en-US" dirty="0" smtClean="0"/>
              <a:t>performance characteristics.</a:t>
            </a:r>
          </a:p>
          <a:p>
            <a:r>
              <a:rPr lang="en-US" dirty="0"/>
              <a:t>In a </a:t>
            </a:r>
            <a:r>
              <a:rPr lang="en-US" dirty="0" smtClean="0"/>
              <a:t>general situation, we </a:t>
            </a:r>
            <a:r>
              <a:rPr lang="en-US" dirty="0"/>
              <a:t>can </a:t>
            </a:r>
            <a:r>
              <a:rPr lang="en-US" dirty="0" smtClean="0"/>
              <a:t>expect different </a:t>
            </a:r>
            <a:r>
              <a:rPr lang="en-US" dirty="0"/>
              <a:t>identifiers to be </a:t>
            </a:r>
            <a:r>
              <a:rPr lang="en-US" dirty="0" smtClean="0"/>
              <a:t>searched for </a:t>
            </a:r>
            <a:r>
              <a:rPr lang="en-US" dirty="0"/>
              <a:t>with </a:t>
            </a:r>
            <a:r>
              <a:rPr lang="en-US" dirty="0" smtClean="0"/>
              <a:t>different frequencies (or probabilities) .</a:t>
            </a:r>
          </a:p>
          <a:p>
            <a:r>
              <a:rPr lang="en-US" dirty="0" smtClean="0"/>
              <a:t>Let </a:t>
            </a:r>
            <a:r>
              <a:rPr lang="en-US" dirty="0"/>
              <a:t>us </a:t>
            </a:r>
            <a:r>
              <a:rPr lang="en-US" dirty="0" smtClean="0"/>
              <a:t>assume that </a:t>
            </a:r>
            <a:r>
              <a:rPr lang="en-US" dirty="0"/>
              <a:t>the given </a:t>
            </a:r>
            <a:r>
              <a:rPr lang="en-US" dirty="0" smtClean="0"/>
              <a:t>set of </a:t>
            </a:r>
            <a:r>
              <a:rPr lang="en-US" dirty="0"/>
              <a:t>identifiers is </a:t>
            </a:r>
            <a:r>
              <a:rPr lang="en-US" dirty="0" smtClean="0"/>
              <a:t>{a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,….,a</a:t>
            </a:r>
            <a:r>
              <a:rPr lang="en-US" baseline="-25000" dirty="0" smtClean="0"/>
              <a:t>n</a:t>
            </a:r>
            <a:r>
              <a:rPr lang="en-US" dirty="0" smtClean="0"/>
              <a:t>} with 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….. &lt;a</a:t>
            </a:r>
            <a:r>
              <a:rPr lang="en-US" baseline="-25000" dirty="0" smtClean="0"/>
              <a:t>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p(i) be </a:t>
            </a:r>
            <a:r>
              <a:rPr lang="en-US" dirty="0" smtClean="0"/>
              <a:t>the probability of successful search. </a:t>
            </a:r>
          </a:p>
          <a:p>
            <a:r>
              <a:rPr lang="en-US" dirty="0" smtClean="0"/>
              <a:t>Let </a:t>
            </a:r>
            <a:r>
              <a:rPr lang="en-US" dirty="0"/>
              <a:t>q(i) be the probability </a:t>
            </a:r>
            <a:r>
              <a:rPr lang="en-US" dirty="0" smtClean="0"/>
              <a:t>of </a:t>
            </a:r>
            <a:r>
              <a:rPr lang="en-US" dirty="0"/>
              <a:t>an </a:t>
            </a:r>
            <a:r>
              <a:rPr lang="en-US" dirty="0" smtClean="0"/>
              <a:t>unsuccessful search.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this </a:t>
            </a:r>
            <a:r>
              <a:rPr lang="en-US" dirty="0" err="1" smtClean="0"/>
              <a:t>data,we</a:t>
            </a:r>
            <a:r>
              <a:rPr lang="en-US" dirty="0" smtClean="0"/>
              <a:t> </a:t>
            </a:r>
            <a:r>
              <a:rPr lang="en-US" dirty="0"/>
              <a:t>wish to </a:t>
            </a:r>
            <a:r>
              <a:rPr lang="en-US" dirty="0" smtClean="0"/>
              <a:t>construct an optimal binary search tree for </a:t>
            </a:r>
            <a:r>
              <a:rPr lang="en-US" dirty="0"/>
              <a:t>{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,…..,a</a:t>
            </a:r>
            <a:r>
              <a:rPr lang="en-US" baseline="-25000" dirty="0" smtClean="0"/>
              <a:t>n</a:t>
            </a:r>
            <a:r>
              <a:rPr lang="en-US" dirty="0"/>
              <a:t>}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08" y="4343400"/>
            <a:ext cx="5734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apply dynamic </a:t>
            </a:r>
            <a:r>
              <a:rPr lang="en-US" dirty="0" smtClean="0"/>
              <a:t>programming to the problem of obtaining an optimal binary search </a:t>
            </a:r>
            <a:r>
              <a:rPr lang="en-US" dirty="0" err="1" smtClean="0"/>
              <a:t>tree,we</a:t>
            </a:r>
            <a:r>
              <a:rPr lang="en-US" dirty="0" smtClean="0"/>
              <a:t> </a:t>
            </a:r>
            <a:r>
              <a:rPr lang="en-US" dirty="0"/>
              <a:t>need to view the </a:t>
            </a:r>
            <a:r>
              <a:rPr lang="en-US" dirty="0" smtClean="0"/>
              <a:t>construction of such a </a:t>
            </a:r>
            <a:r>
              <a:rPr lang="en-US" dirty="0"/>
              <a:t>tree as </a:t>
            </a:r>
            <a:r>
              <a:rPr lang="en-US" dirty="0" smtClean="0"/>
              <a:t>the result </a:t>
            </a:r>
            <a:r>
              <a:rPr lang="en-US" dirty="0"/>
              <a:t>of a </a:t>
            </a:r>
            <a:r>
              <a:rPr lang="en-US" dirty="0" smtClean="0"/>
              <a:t>sequence of decisions and </a:t>
            </a:r>
            <a:r>
              <a:rPr lang="en-US" dirty="0"/>
              <a:t>then </a:t>
            </a:r>
            <a:r>
              <a:rPr lang="en-US" dirty="0" smtClean="0"/>
              <a:t>observe that </a:t>
            </a:r>
            <a:r>
              <a:rPr lang="en-US" dirty="0"/>
              <a:t>the </a:t>
            </a:r>
            <a:r>
              <a:rPr lang="en-US" dirty="0" smtClean="0"/>
              <a:t>principle of optimality holds when applied to the problem state resulting from </a:t>
            </a:r>
            <a:r>
              <a:rPr lang="en-US" dirty="0"/>
              <a:t>a </a:t>
            </a:r>
            <a:r>
              <a:rPr lang="en-US" dirty="0" smtClean="0"/>
              <a:t>decision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smtClean="0"/>
              <a:t>possible approach to </a:t>
            </a:r>
            <a:r>
              <a:rPr lang="en-US" dirty="0"/>
              <a:t>this would be to </a:t>
            </a:r>
            <a:r>
              <a:rPr lang="en-US" dirty="0" smtClean="0"/>
              <a:t>make a decision as </a:t>
            </a:r>
            <a:r>
              <a:rPr lang="en-US" dirty="0"/>
              <a:t>to which of </a:t>
            </a:r>
            <a:r>
              <a:rPr lang="en-US" dirty="0" smtClean="0"/>
              <a:t>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's</a:t>
            </a:r>
            <a:r>
              <a:rPr lang="en-US" dirty="0" smtClean="0"/>
              <a:t> should be assigned to </a:t>
            </a:r>
            <a:r>
              <a:rPr lang="en-US" dirty="0"/>
              <a:t>the </a:t>
            </a:r>
            <a:r>
              <a:rPr lang="en-US" dirty="0" smtClean="0"/>
              <a:t>root node of </a:t>
            </a:r>
            <a:r>
              <a:rPr lang="en-US" dirty="0"/>
              <a:t>the tree. If we </a:t>
            </a:r>
            <a:r>
              <a:rPr lang="en-US" dirty="0" smtClean="0"/>
              <a:t>choose </a:t>
            </a:r>
            <a:r>
              <a:rPr lang="en-US" dirty="0" err="1" smtClean="0"/>
              <a:t>a</a:t>
            </a:r>
            <a:r>
              <a:rPr lang="en-US" baseline="-25000" dirty="0" err="1"/>
              <a:t>k</a:t>
            </a:r>
            <a:r>
              <a:rPr lang="en-US" dirty="0" smtClean="0"/>
              <a:t>, then it </a:t>
            </a:r>
            <a:r>
              <a:rPr lang="en-US" dirty="0"/>
              <a:t>is </a:t>
            </a:r>
            <a:r>
              <a:rPr lang="en-US" dirty="0" smtClean="0"/>
              <a:t>clear that </a:t>
            </a:r>
            <a:r>
              <a:rPr lang="en-US" dirty="0"/>
              <a:t>the </a:t>
            </a:r>
            <a:r>
              <a:rPr lang="en-US" dirty="0" smtClean="0"/>
              <a:t>internal nodes for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,..a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en-US" dirty="0"/>
              <a:t>as well as the </a:t>
            </a:r>
            <a:r>
              <a:rPr lang="en-US" dirty="0" smtClean="0"/>
              <a:t>external nodes for </a:t>
            </a:r>
            <a:r>
              <a:rPr lang="en-US" dirty="0"/>
              <a:t>the </a:t>
            </a:r>
            <a:r>
              <a:rPr lang="en-US" dirty="0" smtClean="0"/>
              <a:t>classes E</a:t>
            </a:r>
            <a:r>
              <a:rPr lang="en-US" baseline="-25000" dirty="0" smtClean="0"/>
              <a:t>0</a:t>
            </a:r>
            <a:r>
              <a:rPr lang="en-US" dirty="0" smtClean="0"/>
              <a:t>,E</a:t>
            </a:r>
            <a:r>
              <a:rPr lang="en-US" baseline="-25000" dirty="0" smtClean="0"/>
              <a:t>1</a:t>
            </a:r>
            <a:r>
              <a:rPr lang="en-US" dirty="0" smtClean="0"/>
              <a:t>,..,E</a:t>
            </a:r>
            <a:r>
              <a:rPr lang="en-US" baseline="-25000" dirty="0" smtClean="0"/>
              <a:t>k-1</a:t>
            </a:r>
            <a:r>
              <a:rPr lang="en-US" dirty="0" smtClean="0"/>
              <a:t> will lie in </a:t>
            </a:r>
            <a:r>
              <a:rPr lang="en-US" dirty="0"/>
              <a:t>the left </a:t>
            </a:r>
            <a:r>
              <a:rPr lang="en-US" dirty="0" err="1" smtClean="0"/>
              <a:t>subtree</a:t>
            </a:r>
            <a:r>
              <a:rPr lang="en-US" dirty="0" smtClean="0"/>
              <a:t> of </a:t>
            </a:r>
            <a:r>
              <a:rPr lang="en-US" dirty="0"/>
              <a:t>the </a:t>
            </a:r>
            <a:r>
              <a:rPr lang="en-US" dirty="0" smtClean="0"/>
              <a:t>root. The remaining nodes will </a:t>
            </a:r>
            <a:r>
              <a:rPr lang="en-US" dirty="0"/>
              <a:t>be in the right </a:t>
            </a:r>
            <a:r>
              <a:rPr lang="en-US" dirty="0" err="1" smtClean="0"/>
              <a:t>subtree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5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" y="190530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➢ </a:t>
            </a:r>
            <a:r>
              <a:rPr lang="en-US" dirty="0" smtClean="0"/>
              <a:t>w(i</a:t>
            </a:r>
            <a:r>
              <a:rPr lang="en-US" dirty="0"/>
              <a:t>, j) denotes weight which can be defined using the following formula: </a:t>
            </a:r>
          </a:p>
          <a:p>
            <a:r>
              <a:rPr lang="en-US" dirty="0" smtClean="0"/>
              <a:t>	w</a:t>
            </a:r>
            <a:r>
              <a:rPr lang="pl-PL" dirty="0" smtClean="0"/>
              <a:t> </a:t>
            </a:r>
            <a:r>
              <a:rPr lang="pl-PL" dirty="0"/>
              <a:t>(i, j) = </a:t>
            </a:r>
            <a:r>
              <a:rPr lang="en-US" dirty="0"/>
              <a:t>p</a:t>
            </a:r>
            <a:r>
              <a:rPr lang="pl-PL" dirty="0" smtClean="0"/>
              <a:t>(j</a:t>
            </a:r>
            <a:r>
              <a:rPr lang="pl-PL" dirty="0"/>
              <a:t>) + </a:t>
            </a:r>
            <a:r>
              <a:rPr lang="en-US" dirty="0"/>
              <a:t>q</a:t>
            </a:r>
            <a:r>
              <a:rPr lang="pl-PL" dirty="0" smtClean="0"/>
              <a:t>(j</a:t>
            </a:r>
            <a:r>
              <a:rPr lang="pl-PL" dirty="0"/>
              <a:t>) + w (i, j-1) </a:t>
            </a:r>
          </a:p>
          <a:p>
            <a:r>
              <a:rPr lang="en-US" dirty="0"/>
              <a:t>➢ </a:t>
            </a:r>
            <a:r>
              <a:rPr lang="en-US" dirty="0" smtClean="0"/>
              <a:t>c(i</a:t>
            </a:r>
            <a:r>
              <a:rPr lang="en-US" dirty="0"/>
              <a:t>, j) denotes the cost matrix for OBST C(i, j) can be defined recursively, in the following manner: </a:t>
            </a:r>
            <a:endParaRPr lang="en-IN" dirty="0"/>
          </a:p>
          <a:p>
            <a:r>
              <a:rPr lang="en-US" dirty="0" smtClean="0"/>
              <a:t>	</a:t>
            </a:r>
            <a:r>
              <a:rPr lang="en-US" dirty="0"/>
              <a:t>c</a:t>
            </a:r>
            <a:r>
              <a:rPr lang="pl-PL" dirty="0" smtClean="0"/>
              <a:t>(i</a:t>
            </a:r>
            <a:r>
              <a:rPr lang="pl-PL" dirty="0"/>
              <a:t>, j) = min </a:t>
            </a:r>
            <a:r>
              <a:rPr lang="pl-PL" dirty="0" smtClean="0"/>
              <a:t>{</a:t>
            </a:r>
            <a:r>
              <a:rPr lang="en-US" dirty="0" smtClean="0"/>
              <a:t>c</a:t>
            </a:r>
            <a:r>
              <a:rPr lang="pl-PL" dirty="0" smtClean="0"/>
              <a:t> </a:t>
            </a:r>
            <a:r>
              <a:rPr lang="pl-PL" dirty="0"/>
              <a:t>(i, </a:t>
            </a:r>
            <a:r>
              <a:rPr lang="en-US" dirty="0" smtClean="0"/>
              <a:t>k</a:t>
            </a:r>
            <a:r>
              <a:rPr lang="pl-PL" dirty="0" smtClean="0"/>
              <a:t>-1</a:t>
            </a:r>
            <a:r>
              <a:rPr lang="pl-PL" dirty="0"/>
              <a:t>) + </a:t>
            </a:r>
            <a:r>
              <a:rPr lang="en-US" dirty="0" smtClean="0"/>
              <a:t>c</a:t>
            </a:r>
            <a:r>
              <a:rPr lang="pl-PL" dirty="0" smtClean="0"/>
              <a:t>(</a:t>
            </a:r>
            <a:r>
              <a:rPr lang="en-US" dirty="0" smtClean="0"/>
              <a:t>k</a:t>
            </a:r>
            <a:r>
              <a:rPr lang="pl-PL" dirty="0" smtClean="0"/>
              <a:t>, </a:t>
            </a:r>
            <a:r>
              <a:rPr lang="pl-PL" dirty="0"/>
              <a:t>j)} + w (i, j) </a:t>
            </a:r>
            <a:endParaRPr lang="en-US" dirty="0"/>
          </a:p>
          <a:p>
            <a:r>
              <a:rPr lang="en-IN" dirty="0" smtClean="0"/>
              <a:t>                               i&lt;k</a:t>
            </a:r>
            <a:r>
              <a:rPr lang="en-IN" dirty="0"/>
              <a:t>&lt;=</a:t>
            </a:r>
            <a:r>
              <a:rPr lang="en-IN" dirty="0" smtClean="0"/>
              <a:t>j</a:t>
            </a:r>
          </a:p>
          <a:p>
            <a:endParaRPr lang="en-IN" dirty="0"/>
          </a:p>
          <a:p>
            <a:r>
              <a:rPr lang="en-US" dirty="0"/>
              <a:t>➢ r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 </a:t>
            </a:r>
            <a:r>
              <a:rPr lang="en-US" dirty="0"/>
              <a:t>) = k value chosen among </a:t>
            </a:r>
            <a:r>
              <a:rPr lang="en-US" dirty="0" smtClean="0"/>
              <a:t>c(i</a:t>
            </a:r>
            <a:r>
              <a:rPr lang="en-US" dirty="0"/>
              <a:t>, j) </a:t>
            </a:r>
          </a:p>
          <a:p>
            <a:endParaRPr lang="nn-NO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➢ </a:t>
            </a:r>
            <a:r>
              <a:rPr lang="nn-NO" dirty="0" smtClean="0"/>
              <a:t>Initially </a:t>
            </a:r>
            <a:r>
              <a:rPr lang="nn-NO" dirty="0"/>
              <a:t>c(i, i) = 0 </a:t>
            </a:r>
            <a:r>
              <a:rPr lang="nn-NO" dirty="0" smtClean="0"/>
              <a:t>,r(i,i)=0 and </a:t>
            </a:r>
            <a:r>
              <a:rPr lang="nn-NO" dirty="0"/>
              <a:t>w(i, i) = q(i) for 0 &lt; i &lt; n. 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dirty="0"/>
              <a:t>n = 4, and (a1, a2, a3, a4) = (do, if, </a:t>
            </a:r>
            <a:r>
              <a:rPr lang="en-US" dirty="0" err="1"/>
              <a:t>int</a:t>
            </a:r>
            <a:r>
              <a:rPr lang="en-US" dirty="0"/>
              <a:t>, while) Let p(1: 4) = (3, 3, 1, 1) and q</a:t>
            </a:r>
            <a:r>
              <a:rPr lang="fr-FR" dirty="0"/>
              <a:t>(0: 4) = (2, 3, 1, 1, 1) </a:t>
            </a:r>
            <a:r>
              <a:rPr lang="fr-FR" dirty="0" smtClean="0"/>
              <a:t>.</a:t>
            </a:r>
            <a:endParaRPr lang="fr-FR" dirty="0"/>
          </a:p>
          <a:p>
            <a:endParaRPr lang="nn-NO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22479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0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optimal,we</a:t>
            </a:r>
            <a:r>
              <a:rPr lang="en-IN" dirty="0"/>
              <a:t> must have </a:t>
            </a:r>
            <a:r>
              <a:rPr lang="en-IN" dirty="0" smtClean="0"/>
              <a:t>cost(l) = </a:t>
            </a:r>
            <a:r>
              <a:rPr lang="en-US" dirty="0" smtClean="0"/>
              <a:t>c(0,k-1) </a:t>
            </a:r>
            <a:r>
              <a:rPr lang="en-US" dirty="0"/>
              <a:t>and cost(r)= </a:t>
            </a:r>
            <a:r>
              <a:rPr lang="en-US" dirty="0" smtClean="0"/>
              <a:t>c(</a:t>
            </a:r>
            <a:r>
              <a:rPr lang="en-US" dirty="0" err="1" smtClean="0"/>
              <a:t>k,n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6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In the above problem of solving fib(6), it was divided into sub problems fib(5) and fib(4), fib(5) is again divided into fib(4) and fib(3) and so on.. </a:t>
            </a:r>
            <a:r>
              <a:rPr lang="en-US" dirty="0" smtClean="0"/>
              <a:t>we </a:t>
            </a:r>
            <a:r>
              <a:rPr lang="en-US" dirty="0"/>
              <a:t>can see that the same </a:t>
            </a:r>
            <a:r>
              <a:rPr lang="en-US" dirty="0" err="1"/>
              <a:t>subproblem</a:t>
            </a:r>
            <a:r>
              <a:rPr lang="en-US" dirty="0"/>
              <a:t> fib(4) is executed for more than one time making inefficient utilization of CPU. </a:t>
            </a:r>
          </a:p>
          <a:p>
            <a:r>
              <a:rPr lang="en-US" i="1" dirty="0"/>
              <a:t>‘If the sub problems are being executed more than one time why don’t we store the result somewhere on first computation itself and retrieve the same result when required’ </a:t>
            </a:r>
            <a:r>
              <a:rPr lang="en-US" dirty="0"/>
              <a:t>this is how the Dynamic programming </a:t>
            </a:r>
            <a:r>
              <a:rPr lang="en-US" dirty="0" smtClean="0"/>
              <a:t>works.</a:t>
            </a:r>
            <a:endParaRPr lang="en-US" dirty="0"/>
          </a:p>
          <a:p>
            <a:r>
              <a:rPr lang="en-US" dirty="0"/>
              <a:t>DP is generally used to solve problems which involve the following steps </a:t>
            </a:r>
          </a:p>
          <a:p>
            <a:r>
              <a:rPr lang="en-US" dirty="0"/>
              <a:t>• Split the problem into multiple small </a:t>
            </a:r>
            <a:r>
              <a:rPr lang="en-US" dirty="0" err="1"/>
              <a:t>subproblems</a:t>
            </a:r>
            <a:r>
              <a:rPr lang="en-US" dirty="0"/>
              <a:t> and store results of the sub problem. </a:t>
            </a:r>
          </a:p>
          <a:p>
            <a:r>
              <a:rPr lang="en-US" dirty="0"/>
              <a:t>• While solving each </a:t>
            </a:r>
            <a:r>
              <a:rPr lang="en-US" dirty="0" err="1"/>
              <a:t>subproblem</a:t>
            </a:r>
            <a:r>
              <a:rPr lang="en-US" dirty="0"/>
              <a:t>, check if the same problem was solved earlier. If yes, then take the stored result instead of solving the same </a:t>
            </a:r>
            <a:r>
              <a:rPr lang="en-US" dirty="0" err="1"/>
              <a:t>subproblem</a:t>
            </a:r>
            <a:r>
              <a:rPr lang="en-US" dirty="0"/>
              <a:t> again. </a:t>
            </a:r>
          </a:p>
          <a:p>
            <a:r>
              <a:rPr lang="en-US" dirty="0"/>
              <a:t>• Merge the </a:t>
            </a:r>
            <a:r>
              <a:rPr lang="en-US" dirty="0" err="1"/>
              <a:t>subproblem</a:t>
            </a:r>
            <a:r>
              <a:rPr lang="en-US" dirty="0"/>
              <a:t> results into the final result. </a:t>
            </a:r>
          </a:p>
          <a:p>
            <a:endParaRPr lang="en-IN" dirty="0"/>
          </a:p>
          <a:p>
            <a:r>
              <a:rPr lang="en-US" dirty="0"/>
              <a:t>As we are storing the answer of every </a:t>
            </a:r>
            <a:r>
              <a:rPr lang="en-US" dirty="0" err="1"/>
              <a:t>subproblem</a:t>
            </a:r>
            <a:r>
              <a:rPr lang="en-US" dirty="0"/>
              <a:t> for future use, it requires extra memory to save the data. This process is called as </a:t>
            </a:r>
            <a:r>
              <a:rPr lang="en-US" b="1" dirty="0" smtClean="0"/>
              <a:t>memorization</a:t>
            </a:r>
            <a:r>
              <a:rPr lang="en-US" dirty="0"/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6118062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019800"/>
            <a:ext cx="394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Computation of </a:t>
            </a:r>
            <a:r>
              <a:rPr lang="en-IN" dirty="0"/>
              <a:t>c(0,4</a:t>
            </a:r>
            <a:r>
              <a:rPr lang="en-IN" dirty="0" smtClean="0"/>
              <a:t>) ,w(0,4) and r(0,4)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38600"/>
            <a:ext cx="357073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7350" y="6389132"/>
            <a:ext cx="20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search tree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-54864" y="0"/>
            <a:ext cx="398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for recording w(i, j), c(i, j) and r(i, j)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26058"/>
            <a:ext cx="26670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8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2296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8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74009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Application of Dynamic programming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Pairs Shortest Paths</a:t>
            </a:r>
          </a:p>
          <a:p>
            <a:r>
              <a:rPr lang="en-US" dirty="0" smtClean="0"/>
              <a:t>Single </a:t>
            </a:r>
            <a:r>
              <a:rPr lang="en-US" dirty="0"/>
              <a:t>Source Shortest Paths General Weights</a:t>
            </a:r>
          </a:p>
          <a:p>
            <a:r>
              <a:rPr lang="en-IN" dirty="0" smtClean="0"/>
              <a:t>Optimal </a:t>
            </a:r>
            <a:r>
              <a:rPr lang="en-IN" dirty="0"/>
              <a:t>Binary Search Tree</a:t>
            </a:r>
          </a:p>
          <a:p>
            <a:r>
              <a:rPr lang="en-IN" dirty="0" smtClean="0"/>
              <a:t>String </a:t>
            </a:r>
            <a:r>
              <a:rPr lang="en-IN" dirty="0"/>
              <a:t>Edition</a:t>
            </a:r>
          </a:p>
          <a:p>
            <a:r>
              <a:rPr lang="en-IN" dirty="0" smtClean="0"/>
              <a:t>0/1 </a:t>
            </a:r>
            <a:r>
              <a:rPr lang="en-IN" dirty="0"/>
              <a:t>Knapsack Problem</a:t>
            </a:r>
          </a:p>
          <a:p>
            <a:r>
              <a:rPr lang="en-IN" dirty="0" smtClean="0"/>
              <a:t>Reliability </a:t>
            </a:r>
            <a:r>
              <a:rPr lang="en-IN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4799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 All Pairs Shortest Paths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All </a:t>
            </a:r>
            <a:r>
              <a:rPr lang="en-US" b="1" dirty="0"/>
              <a:t>pair shortest path </a:t>
            </a:r>
            <a:r>
              <a:rPr lang="en-US" dirty="0"/>
              <a:t>algorithm is also known as Floyd-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/>
              <a:t>algorithm is used to find </a:t>
            </a:r>
            <a:r>
              <a:rPr lang="en-US" b="1" dirty="0"/>
              <a:t>all pair shortest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path </a:t>
            </a:r>
            <a:r>
              <a:rPr lang="en-US" dirty="0"/>
              <a:t>problem from a given weighted graph.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G = (V, E) be a </a:t>
            </a:r>
            <a:r>
              <a:rPr lang="en-US" dirty="0" smtClean="0"/>
              <a:t>directed graph </a:t>
            </a:r>
            <a:r>
              <a:rPr lang="en-US" dirty="0"/>
              <a:t>with n </a:t>
            </a:r>
            <a:r>
              <a:rPr lang="en-US" dirty="0" err="1"/>
              <a:t>vertices.Let</a:t>
            </a:r>
            <a:r>
              <a:rPr lang="en-US" dirty="0"/>
              <a:t> </a:t>
            </a:r>
            <a:r>
              <a:rPr lang="en-US" dirty="0" smtClean="0"/>
              <a:t>cost be </a:t>
            </a:r>
            <a:r>
              <a:rPr lang="en-US" dirty="0"/>
              <a:t>a </a:t>
            </a:r>
            <a:r>
              <a:rPr lang="en-US" dirty="0" smtClean="0"/>
              <a:t>cost adjacency matrix for </a:t>
            </a:r>
            <a:r>
              <a:rPr lang="en-US" dirty="0"/>
              <a:t>G </a:t>
            </a:r>
            <a:r>
              <a:rPr lang="en-US" dirty="0" smtClean="0"/>
              <a:t>such that cost(</a:t>
            </a:r>
            <a:r>
              <a:rPr lang="en-US" dirty="0" err="1" smtClean="0"/>
              <a:t>i,i</a:t>
            </a:r>
            <a:r>
              <a:rPr lang="en-US" dirty="0" smtClean="0"/>
              <a:t>)= </a:t>
            </a:r>
            <a:r>
              <a:rPr lang="en-US" dirty="0"/>
              <a:t>0,1&lt; i &lt; n. </a:t>
            </a:r>
            <a:r>
              <a:rPr lang="en-US" dirty="0" smtClean="0"/>
              <a:t>Then </a:t>
            </a:r>
            <a:r>
              <a:rPr lang="en-US" dirty="0"/>
              <a:t>cost(</a:t>
            </a:r>
            <a:r>
              <a:rPr lang="en-US" dirty="0" err="1"/>
              <a:t>i,j</a:t>
            </a:r>
            <a:r>
              <a:rPr lang="en-US" dirty="0" smtClean="0"/>
              <a:t>) is </a:t>
            </a:r>
            <a:r>
              <a:rPr lang="en-US" dirty="0"/>
              <a:t>the length (or cost) of </a:t>
            </a:r>
            <a:r>
              <a:rPr lang="en-US" dirty="0" smtClean="0"/>
              <a:t>edge {</a:t>
            </a:r>
            <a:r>
              <a:rPr lang="en-US" dirty="0" err="1" smtClean="0"/>
              <a:t>i,j</a:t>
            </a: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/>
              <a:t>i,j</a:t>
            </a:r>
            <a:r>
              <a:rPr lang="en-US" dirty="0" smtClean="0"/>
              <a:t>) </a:t>
            </a:r>
            <a:r>
              <a:rPr lang="en-US" dirty="0"/>
              <a:t>ɛ</a:t>
            </a:r>
            <a:r>
              <a:rPr lang="en-US" dirty="0" smtClean="0"/>
              <a:t> </a:t>
            </a:r>
            <a:r>
              <a:rPr lang="en-US" dirty="0"/>
              <a:t>E(G) and cost(</a:t>
            </a:r>
            <a:r>
              <a:rPr lang="en-US" dirty="0" err="1"/>
              <a:t>i,j</a:t>
            </a:r>
            <a:r>
              <a:rPr lang="en-US" dirty="0"/>
              <a:t>)= ∞</a:t>
            </a:r>
            <a:r>
              <a:rPr lang="en-US" dirty="0" smtClean="0"/>
              <a:t> if i </a:t>
            </a:r>
            <a:r>
              <a:rPr lang="en-US" dirty="0"/>
              <a:t>≠</a:t>
            </a:r>
            <a:r>
              <a:rPr lang="en-US" dirty="0" smtClean="0"/>
              <a:t>j </a:t>
            </a:r>
            <a:r>
              <a:rPr lang="en-US" dirty="0"/>
              <a:t>and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strike="sngStrike" dirty="0" smtClean="0"/>
              <a:t>ɛ</a:t>
            </a:r>
            <a:r>
              <a:rPr lang="en-US" dirty="0" smtClean="0"/>
              <a:t> E(G).</a:t>
            </a:r>
          </a:p>
          <a:p>
            <a:r>
              <a:rPr lang="en-US" dirty="0" smtClean="0"/>
              <a:t>The all-pairs shortest-path problem is to determine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 matrix A such that </a:t>
            </a:r>
            <a:r>
              <a:rPr lang="en-US" dirty="0"/>
              <a:t>A(</a:t>
            </a:r>
            <a:r>
              <a:rPr lang="en-US" dirty="0" err="1"/>
              <a:t>i,j</a:t>
            </a:r>
            <a:r>
              <a:rPr lang="en-US" dirty="0" smtClean="0"/>
              <a:t>) is </a:t>
            </a:r>
            <a:r>
              <a:rPr lang="en-US" dirty="0"/>
              <a:t>the length of </a:t>
            </a:r>
            <a:r>
              <a:rPr lang="en-US" dirty="0" smtClean="0"/>
              <a:t>a shortest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path </a:t>
            </a:r>
            <a:r>
              <a:rPr lang="en-US" dirty="0"/>
              <a:t>from i </a:t>
            </a:r>
            <a:r>
              <a:rPr lang="en-US" dirty="0" smtClean="0"/>
              <a:t>to j</a:t>
            </a:r>
            <a:r>
              <a:rPr lang="en-US" dirty="0"/>
              <a:t>.</a:t>
            </a:r>
          </a:p>
          <a:p>
            <a:r>
              <a:rPr lang="en-US" dirty="0" smtClean="0"/>
              <a:t>The matrix A </a:t>
            </a:r>
            <a:r>
              <a:rPr lang="en-US" dirty="0"/>
              <a:t>can be </a:t>
            </a:r>
            <a:r>
              <a:rPr lang="en-US" dirty="0" smtClean="0"/>
              <a:t>obtained by </a:t>
            </a:r>
            <a:r>
              <a:rPr lang="en-US" dirty="0"/>
              <a:t>solving n </a:t>
            </a:r>
            <a:r>
              <a:rPr lang="en-US" dirty="0" smtClean="0"/>
              <a:t>single-source problems using </a:t>
            </a:r>
            <a:r>
              <a:rPr lang="en-IN" dirty="0" smtClean="0"/>
              <a:t>the algorithm </a:t>
            </a:r>
            <a:r>
              <a:rPr lang="en-IN" dirty="0" err="1" smtClean="0"/>
              <a:t>ShortestPath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IN" dirty="0"/>
              <a:t>We can </a:t>
            </a:r>
            <a:r>
              <a:rPr lang="en-IN" dirty="0" smtClean="0"/>
              <a:t>obtain </a:t>
            </a:r>
            <a:r>
              <a:rPr lang="en-US" dirty="0" smtClean="0"/>
              <a:t>a recurrence for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/>
              <a:t>) </a:t>
            </a:r>
            <a:r>
              <a:rPr lang="en-US" dirty="0" smtClean="0"/>
              <a:t>using an argument similar to </a:t>
            </a:r>
            <a:r>
              <a:rPr lang="en-US" dirty="0"/>
              <a:t>that used before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shortest path from i </a:t>
            </a:r>
            <a:r>
              <a:rPr lang="en-US" dirty="0"/>
              <a:t>to j </a:t>
            </a:r>
            <a:r>
              <a:rPr lang="en-US" dirty="0" smtClean="0"/>
              <a:t>going through no vertex higher than </a:t>
            </a:r>
            <a:r>
              <a:rPr lang="en-US" dirty="0"/>
              <a:t>k </a:t>
            </a:r>
            <a:r>
              <a:rPr lang="en-US" dirty="0" smtClean="0"/>
              <a:t>either goes through vertex k or it does not.</a:t>
            </a:r>
          </a:p>
          <a:p>
            <a:r>
              <a:rPr lang="en-US" dirty="0" smtClean="0"/>
              <a:t>If </a:t>
            </a:r>
            <a:r>
              <a:rPr lang="en-US" dirty="0"/>
              <a:t>it does, 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= </a:t>
            </a:r>
            <a:r>
              <a:rPr lang="en-US" dirty="0" smtClean="0"/>
              <a:t>A</a:t>
            </a:r>
            <a:r>
              <a:rPr lang="en-US" baseline="30000" dirty="0" smtClean="0"/>
              <a:t>k-1</a:t>
            </a:r>
            <a:r>
              <a:rPr lang="en-US" dirty="0" smtClean="0"/>
              <a:t>(</a:t>
            </a:r>
            <a:r>
              <a:rPr lang="en-US" dirty="0" err="1" smtClean="0"/>
              <a:t>i,k</a:t>
            </a:r>
            <a:r>
              <a:rPr lang="en-US" dirty="0"/>
              <a:t>) +</a:t>
            </a:r>
            <a:r>
              <a:rPr lang="en-US" dirty="0" smtClean="0"/>
              <a:t>A</a:t>
            </a:r>
            <a:r>
              <a:rPr lang="en-US" baseline="30000" dirty="0" smtClean="0"/>
              <a:t>k-1</a:t>
            </a:r>
            <a:r>
              <a:rPr lang="en-US" dirty="0" smtClean="0"/>
              <a:t>(</a:t>
            </a:r>
            <a:r>
              <a:rPr lang="en-US" dirty="0" err="1" smtClean="0"/>
              <a:t>k,j</a:t>
            </a:r>
            <a:r>
              <a:rPr lang="en-US" dirty="0" smtClean="0"/>
              <a:t>).If </a:t>
            </a:r>
            <a:r>
              <a:rPr lang="en-US" dirty="0"/>
              <a:t>it </a:t>
            </a:r>
            <a:r>
              <a:rPr lang="en-US" dirty="0" smtClean="0"/>
              <a:t>does </a:t>
            </a:r>
            <a:r>
              <a:rPr lang="en-US" dirty="0" err="1" smtClean="0"/>
              <a:t>not,then</a:t>
            </a:r>
            <a:r>
              <a:rPr lang="en-US" dirty="0" smtClean="0"/>
              <a:t> </a:t>
            </a:r>
            <a:r>
              <a:rPr lang="en-US" dirty="0"/>
              <a:t>no </a:t>
            </a:r>
            <a:r>
              <a:rPr lang="en-US" dirty="0" smtClean="0"/>
              <a:t>intermediate vertex has index greater than k-1. Hence </a:t>
            </a:r>
            <a:r>
              <a:rPr lang="en-IN" dirty="0" err="1" smtClean="0"/>
              <a:t>A</a:t>
            </a:r>
            <a:r>
              <a:rPr lang="en-IN" baseline="30000" dirty="0" err="1" smtClean="0"/>
              <a:t>k</a:t>
            </a:r>
            <a:r>
              <a:rPr lang="en-IN" dirty="0"/>
              <a:t>(</a:t>
            </a:r>
            <a:r>
              <a:rPr lang="en-IN" dirty="0" err="1" smtClean="0"/>
              <a:t>i,j</a:t>
            </a:r>
            <a:r>
              <a:rPr lang="en-IN" dirty="0"/>
              <a:t>)= </a:t>
            </a:r>
            <a:r>
              <a:rPr lang="en-IN" dirty="0" smtClean="0"/>
              <a:t>A</a:t>
            </a:r>
            <a:r>
              <a:rPr lang="en-IN" baseline="30000" dirty="0" smtClean="0"/>
              <a:t>k-1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).</a:t>
            </a:r>
          </a:p>
          <a:p>
            <a:r>
              <a:rPr lang="en-IN" dirty="0" smtClean="0"/>
              <a:t>Combining we get </a:t>
            </a:r>
            <a:r>
              <a:rPr lang="pl-PL" dirty="0" smtClean="0"/>
              <a:t>A</a:t>
            </a:r>
            <a:r>
              <a:rPr lang="pl-PL" i="0" baseline="30000" dirty="0" smtClean="0">
                <a:latin typeface="+mj-lt"/>
              </a:rPr>
              <a:t>k</a:t>
            </a:r>
            <a:r>
              <a:rPr lang="pl-PL" dirty="0" smtClean="0"/>
              <a:t>(i,j</a:t>
            </a:r>
            <a:r>
              <a:rPr lang="pl-PL" dirty="0"/>
              <a:t>) = </a:t>
            </a:r>
            <a:r>
              <a:rPr lang="pl-PL" dirty="0" smtClean="0"/>
              <a:t>m</a:t>
            </a:r>
            <a:r>
              <a:rPr lang="en-US" dirty="0" smtClean="0"/>
              <a:t>in</a:t>
            </a:r>
            <a:r>
              <a:rPr lang="pl-PL" dirty="0" smtClean="0"/>
              <a:t> </a:t>
            </a:r>
            <a:r>
              <a:rPr lang="pl-PL" dirty="0"/>
              <a:t>{</a:t>
            </a:r>
            <a:r>
              <a:rPr lang="pl-PL" dirty="0" smtClean="0"/>
              <a:t>A</a:t>
            </a:r>
            <a:r>
              <a:rPr lang="pl-PL" baseline="30000" dirty="0" smtClean="0"/>
              <a:t>k-</a:t>
            </a:r>
            <a:r>
              <a:rPr lang="en-US" baseline="30000" dirty="0" smtClean="0"/>
              <a:t>1</a:t>
            </a:r>
            <a:r>
              <a:rPr lang="en-US" dirty="0" smtClean="0"/>
              <a:t>(</a:t>
            </a:r>
            <a:r>
              <a:rPr lang="pl-PL" dirty="0" smtClean="0"/>
              <a:t>i,j)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pl-PL" dirty="0" smtClean="0"/>
              <a:t>A</a:t>
            </a:r>
            <a:r>
              <a:rPr lang="pl-PL" baseline="30000" dirty="0" smtClean="0"/>
              <a:t>k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pl-PL" dirty="0" smtClean="0"/>
              <a:t>i,k)</a:t>
            </a:r>
            <a:r>
              <a:rPr lang="en-US" dirty="0" smtClean="0"/>
              <a:t>+</a:t>
            </a:r>
            <a:r>
              <a:rPr lang="pl-PL" dirty="0" smtClean="0"/>
              <a:t>A</a:t>
            </a:r>
            <a:r>
              <a:rPr lang="pl-PL" baseline="30000" dirty="0" smtClean="0"/>
              <a:t>k-</a:t>
            </a:r>
            <a:r>
              <a:rPr lang="en-US" baseline="30000" dirty="0" smtClean="0"/>
              <a:t>1</a:t>
            </a:r>
            <a:r>
              <a:rPr lang="en-US" dirty="0" smtClean="0"/>
              <a:t>(</a:t>
            </a:r>
            <a:r>
              <a:rPr lang="pl-PL" dirty="0" smtClean="0"/>
              <a:t>k,j)}</a:t>
            </a:r>
            <a:r>
              <a:rPr lang="en-US" dirty="0" smtClean="0"/>
              <a:t>,</a:t>
            </a:r>
            <a:r>
              <a:rPr lang="pl-PL" dirty="0" smtClean="0"/>
              <a:t>k &gt;</a:t>
            </a:r>
            <a:r>
              <a:rPr lang="en-US" dirty="0" smtClean="0"/>
              <a:t>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7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37066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A</a:t>
            </a:r>
            <a:r>
              <a:rPr lang="pl-PL" sz="2400" baseline="30000" dirty="0"/>
              <a:t>k</a:t>
            </a:r>
            <a:r>
              <a:rPr lang="pl-PL" sz="2400" dirty="0"/>
              <a:t>(i,j) = m</a:t>
            </a:r>
            <a:r>
              <a:rPr lang="en-US" sz="2400" dirty="0"/>
              <a:t>in</a:t>
            </a:r>
            <a:r>
              <a:rPr lang="pl-PL" sz="2400" dirty="0"/>
              <a:t> {A</a:t>
            </a:r>
            <a:r>
              <a:rPr lang="pl-PL" sz="2400" baseline="30000" dirty="0"/>
              <a:t>k-</a:t>
            </a:r>
            <a:r>
              <a:rPr lang="en-US" sz="2400" baseline="30000" dirty="0"/>
              <a:t>1</a:t>
            </a:r>
            <a:r>
              <a:rPr lang="en-US" sz="2400" dirty="0"/>
              <a:t>(</a:t>
            </a:r>
            <a:r>
              <a:rPr lang="pl-PL" sz="2400" dirty="0"/>
              <a:t>i,j)</a:t>
            </a:r>
            <a:r>
              <a:rPr lang="en-US" sz="2400" dirty="0" smtClean="0"/>
              <a:t>,    </a:t>
            </a:r>
            <a:r>
              <a:rPr lang="pl-PL" sz="2400" dirty="0"/>
              <a:t>A</a:t>
            </a:r>
            <a:r>
              <a:rPr lang="pl-PL" sz="2400" baseline="30000" dirty="0"/>
              <a:t>k</a:t>
            </a:r>
            <a:r>
              <a:rPr lang="en-US" sz="2400" baseline="30000" dirty="0"/>
              <a:t>-1</a:t>
            </a:r>
            <a:r>
              <a:rPr lang="en-US" sz="2400" dirty="0"/>
              <a:t>(</a:t>
            </a:r>
            <a:r>
              <a:rPr lang="pl-PL" sz="2400" dirty="0"/>
              <a:t>i,k)</a:t>
            </a:r>
            <a:r>
              <a:rPr lang="en-US" sz="2400" dirty="0"/>
              <a:t>+</a:t>
            </a:r>
            <a:r>
              <a:rPr lang="pl-PL" sz="2400" dirty="0"/>
              <a:t>A</a:t>
            </a:r>
            <a:r>
              <a:rPr lang="pl-PL" sz="2400" baseline="30000" dirty="0"/>
              <a:t>k-</a:t>
            </a:r>
            <a:r>
              <a:rPr lang="en-US" sz="2400" baseline="30000" dirty="0"/>
              <a:t>1</a:t>
            </a:r>
            <a:r>
              <a:rPr lang="en-US" sz="2400" dirty="0"/>
              <a:t>(</a:t>
            </a:r>
            <a:r>
              <a:rPr lang="pl-PL" sz="2400" dirty="0"/>
              <a:t>k,j)}</a:t>
            </a:r>
            <a:r>
              <a:rPr lang="en-US" sz="2400" dirty="0"/>
              <a:t>,</a:t>
            </a:r>
            <a:r>
              <a:rPr lang="pl-PL" sz="2400" dirty="0"/>
              <a:t>k &gt;</a:t>
            </a:r>
            <a:r>
              <a:rPr lang="en-US" sz="2400" dirty="0"/>
              <a:t>=1</a:t>
            </a:r>
            <a:endParaRPr lang="en-IN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2999"/>
            <a:ext cx="28956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21050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66799"/>
            <a:ext cx="22860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59" y="3810000"/>
            <a:ext cx="23050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29049"/>
            <a:ext cx="22193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1561" y="3505200"/>
            <a:ext cx="3556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30000" dirty="0" smtClean="0"/>
              <a:t>1</a:t>
            </a:r>
            <a:r>
              <a:rPr lang="en-US" dirty="0" smtClean="0"/>
              <a:t>(2,3)=min{A</a:t>
            </a:r>
            <a:r>
              <a:rPr lang="en-US" baseline="30000" dirty="0" smtClean="0"/>
              <a:t>0</a:t>
            </a:r>
            <a:r>
              <a:rPr lang="en-US" dirty="0" smtClean="0"/>
              <a:t>(2,3),A</a:t>
            </a:r>
            <a:r>
              <a:rPr lang="en-US" baseline="30000" dirty="0" smtClean="0"/>
              <a:t>0</a:t>
            </a:r>
            <a:r>
              <a:rPr lang="en-US" dirty="0" smtClean="0"/>
              <a:t>(2,1)+A</a:t>
            </a:r>
            <a:r>
              <a:rPr lang="en-US" baseline="30000" dirty="0" smtClean="0"/>
              <a:t>0</a:t>
            </a:r>
            <a:r>
              <a:rPr lang="en-US" dirty="0" smtClean="0"/>
              <a:t>(1,3)}</a:t>
            </a:r>
          </a:p>
          <a:p>
            <a:r>
              <a:rPr lang="en-US" dirty="0"/>
              <a:t> </a:t>
            </a:r>
            <a:r>
              <a:rPr lang="en-US" dirty="0" smtClean="0"/>
              <a:t>            =min{2,6+11}</a:t>
            </a:r>
          </a:p>
          <a:p>
            <a:r>
              <a:rPr lang="en-US" dirty="0"/>
              <a:t> </a:t>
            </a:r>
            <a:r>
              <a:rPr lang="en-US" dirty="0" smtClean="0"/>
              <a:t>             =min{2,13}</a:t>
            </a:r>
          </a:p>
          <a:p>
            <a:r>
              <a:rPr lang="en-US" dirty="0"/>
              <a:t> </a:t>
            </a:r>
            <a:r>
              <a:rPr lang="en-US" dirty="0" smtClean="0"/>
              <a:t>             =2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1</a:t>
            </a:r>
            <a:r>
              <a:rPr lang="en-US" dirty="0" smtClean="0"/>
              <a:t>(3,2)=min{A</a:t>
            </a:r>
            <a:r>
              <a:rPr lang="en-US" baseline="30000" dirty="0" smtClean="0"/>
              <a:t>0</a:t>
            </a:r>
            <a:r>
              <a:rPr lang="en-US" dirty="0" smtClean="0"/>
              <a:t>(3,2),A</a:t>
            </a:r>
            <a:r>
              <a:rPr lang="en-US" baseline="30000" dirty="0" smtClean="0"/>
              <a:t>0</a:t>
            </a:r>
            <a:r>
              <a:rPr lang="en-US" dirty="0" smtClean="0"/>
              <a:t>(3,1</a:t>
            </a:r>
            <a:r>
              <a:rPr lang="en-US" dirty="0"/>
              <a:t>)+</a:t>
            </a:r>
            <a:r>
              <a:rPr lang="en-US" dirty="0" smtClean="0"/>
              <a:t>A</a:t>
            </a:r>
            <a:r>
              <a:rPr lang="en-US" baseline="30000" dirty="0" smtClean="0"/>
              <a:t>0</a:t>
            </a:r>
            <a:r>
              <a:rPr lang="en-US" dirty="0" smtClean="0"/>
              <a:t>(1,2)}</a:t>
            </a:r>
            <a:endParaRPr lang="en-US" dirty="0"/>
          </a:p>
          <a:p>
            <a:r>
              <a:rPr lang="en-US" dirty="0"/>
              <a:t>             =min</a:t>
            </a:r>
            <a:r>
              <a:rPr lang="en-US" dirty="0" smtClean="0"/>
              <a:t>{∞,3+4}</a:t>
            </a:r>
            <a:endParaRPr lang="en-US" dirty="0"/>
          </a:p>
          <a:p>
            <a:r>
              <a:rPr lang="en-US" dirty="0" smtClean="0"/>
              <a:t>              =min{</a:t>
            </a:r>
            <a:r>
              <a:rPr lang="en-US" dirty="0"/>
              <a:t>∞</a:t>
            </a:r>
            <a:r>
              <a:rPr lang="en-US" dirty="0" smtClean="0"/>
              <a:t>,7}</a:t>
            </a:r>
          </a:p>
          <a:p>
            <a:r>
              <a:rPr lang="en-US" dirty="0" smtClean="0"/>
              <a:t>              =7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(1,3),A</a:t>
            </a:r>
            <a:r>
              <a:rPr lang="en-US" baseline="30000" dirty="0" smtClean="0"/>
              <a:t>2</a:t>
            </a:r>
            <a:r>
              <a:rPr lang="en-US" dirty="0" smtClean="0"/>
              <a:t>(3,1) values are 6,3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3</a:t>
            </a:r>
            <a:r>
              <a:rPr lang="en-US" dirty="0" smtClean="0"/>
              <a:t>(1,2),A</a:t>
            </a:r>
            <a:r>
              <a:rPr lang="en-US" baseline="30000" dirty="0" smtClean="0"/>
              <a:t>2</a:t>
            </a:r>
            <a:r>
              <a:rPr lang="en-US" dirty="0" smtClean="0"/>
              <a:t>(2,1</a:t>
            </a:r>
            <a:r>
              <a:rPr lang="en-US" dirty="0"/>
              <a:t>) values are </a:t>
            </a:r>
            <a:r>
              <a:rPr lang="en-US" dirty="0" smtClean="0"/>
              <a:t>4,5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3</a:t>
            </a:r>
            <a:r>
              <a:rPr lang="en-US" dirty="0" smtClean="0"/>
              <a:t> is the all pairs shortest path.</a:t>
            </a:r>
            <a:endParaRPr lang="en-US" baseline="30000" dirty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86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6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 smtClean="0"/>
              <a:t>Time complexity for All pairs shortest path is 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8191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6764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Apply Floyd’s method to find the shortest path for the below-mentioned all pairs.</a:t>
            </a:r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95252"/>
            <a:ext cx="5715000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2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en-US" dirty="0"/>
              <a:t> Single Source Shortest paths </a:t>
            </a:r>
            <a:r>
              <a:rPr lang="en-US" dirty="0" smtClean="0"/>
              <a:t>General Weights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is to use </a:t>
            </a:r>
            <a:r>
              <a:rPr lang="en-US" b="1" dirty="0"/>
              <a:t>Bellman</a:t>
            </a:r>
            <a:r>
              <a:rPr lang="en-US" dirty="0"/>
              <a:t>–</a:t>
            </a:r>
            <a:r>
              <a:rPr lang="en-US" b="1" dirty="0"/>
              <a:t>Ford </a:t>
            </a:r>
            <a:r>
              <a:rPr lang="en-US" dirty="0"/>
              <a:t>algorithm to compute </a:t>
            </a:r>
            <a:r>
              <a:rPr lang="en-US" dirty="0" smtClean="0"/>
              <a:t>the shortest </a:t>
            </a:r>
            <a:r>
              <a:rPr lang="en-US" dirty="0"/>
              <a:t>paths from a single source vertex to all of the </a:t>
            </a:r>
            <a:r>
              <a:rPr lang="en-US" dirty="0" smtClean="0"/>
              <a:t>other vertices </a:t>
            </a:r>
            <a:r>
              <a:rPr lang="en-US" dirty="0"/>
              <a:t>in given weighted digraph.</a:t>
            </a:r>
          </a:p>
          <a:p>
            <a:r>
              <a:rPr lang="en-US" b="1" dirty="0" smtClean="0"/>
              <a:t>Bellman</a:t>
            </a:r>
            <a:r>
              <a:rPr lang="en-US" dirty="0" smtClean="0"/>
              <a:t>–</a:t>
            </a:r>
            <a:r>
              <a:rPr lang="en-US" b="1" dirty="0" smtClean="0"/>
              <a:t>Ford </a:t>
            </a:r>
            <a:r>
              <a:rPr lang="en-US" dirty="0"/>
              <a:t>algorithm is slower than </a:t>
            </a:r>
            <a:r>
              <a:rPr lang="en-US" dirty="0" err="1"/>
              <a:t>Dijkstra's</a:t>
            </a:r>
            <a:r>
              <a:rPr lang="en-US" dirty="0"/>
              <a:t> Algorithm </a:t>
            </a:r>
            <a:r>
              <a:rPr lang="en-US" dirty="0" smtClean="0"/>
              <a:t>but it </a:t>
            </a:r>
            <a:r>
              <a:rPr lang="en-US" dirty="0"/>
              <a:t>is capable of handling negative weights edges </a:t>
            </a:r>
            <a:r>
              <a:rPr lang="en-US" dirty="0" smtClean="0"/>
              <a:t>in </a:t>
            </a:r>
            <a:r>
              <a:rPr lang="en-IN" dirty="0" smtClean="0"/>
              <a:t>the </a:t>
            </a:r>
            <a:r>
              <a:rPr lang="en-IN" b="1" dirty="0"/>
              <a:t>graph </a:t>
            </a:r>
            <a:r>
              <a:rPr lang="en-IN" dirty="0"/>
              <a:t>unlike </a:t>
            </a:r>
            <a:r>
              <a:rPr lang="en-IN" dirty="0" err="1"/>
              <a:t>Dijkstra's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1383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Dynamic Programming</vt:lpstr>
      <vt:lpstr>PowerPoint Presentation</vt:lpstr>
      <vt:lpstr>PowerPoint Presentation</vt:lpstr>
      <vt:lpstr>1. All Pairs Shortest Paths</vt:lpstr>
      <vt:lpstr>PowerPoint Presentation</vt:lpstr>
      <vt:lpstr>PowerPoint Presentation</vt:lpstr>
      <vt:lpstr>PowerPoint Presentation</vt:lpstr>
      <vt:lpstr>PowerPoint Presentation</vt:lpstr>
      <vt:lpstr>2. Single Source Shortest paths General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Optimal 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163</cp:revision>
  <dcterms:created xsi:type="dcterms:W3CDTF">2006-08-16T00:00:00Z</dcterms:created>
  <dcterms:modified xsi:type="dcterms:W3CDTF">2023-04-13T12:45:39Z</dcterms:modified>
</cp:coreProperties>
</file>