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57" r:id="rId5"/>
    <p:sldId id="259" r:id="rId6"/>
    <p:sldId id="267" r:id="rId7"/>
    <p:sldId id="260" r:id="rId8"/>
    <p:sldId id="261" r:id="rId9"/>
    <p:sldId id="266" r:id="rId10"/>
    <p:sldId id="263" r:id="rId11"/>
    <p:sldId id="264" r:id="rId12"/>
    <p:sldId id="268" r:id="rId13"/>
    <p:sldId id="269" r:id="rId14"/>
    <p:sldId id="270" r:id="rId15"/>
    <p:sldId id="271" r:id="rId16"/>
    <p:sldId id="272" r:id="rId17"/>
    <p:sldId id="273" r:id="rId18"/>
    <p:sldId id="274" r:id="rId19"/>
    <p:sldId id="275"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6/11/2023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6/11/2023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6/11/2023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6/11/2023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6/11/2023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6/11/2023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Hamiltonian_pat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Backtracking</a:t>
            </a:r>
            <a:endParaRPr lang="en-IN" dirty="0"/>
          </a:p>
        </p:txBody>
      </p:sp>
      <p:sp>
        <p:nvSpPr>
          <p:cNvPr id="3" name="Content Placeholder 2"/>
          <p:cNvSpPr>
            <a:spLocks noGrp="1"/>
          </p:cNvSpPr>
          <p:nvPr>
            <p:ph sz="quarter" idx="1"/>
          </p:nvPr>
        </p:nvSpPr>
        <p:spPr>
          <a:xfrm>
            <a:off x="457200" y="990600"/>
            <a:ext cx="7620000" cy="5483352"/>
          </a:xfrm>
        </p:spPr>
        <p:txBody>
          <a:bodyPr>
            <a:normAutofit lnSpcReduction="10000"/>
          </a:bodyPr>
          <a:lstStyle/>
          <a:p>
            <a:pPr marL="0" indent="0">
              <a:buNone/>
            </a:pPr>
            <a:r>
              <a:rPr lang="en-IN" dirty="0" smtClean="0"/>
              <a:t> 	</a:t>
            </a:r>
            <a:r>
              <a:rPr lang="en-US" b="1" dirty="0" smtClean="0"/>
              <a:t>Backtracking</a:t>
            </a:r>
            <a:r>
              <a:rPr lang="en-US" dirty="0"/>
              <a:t> is an algorithmic technique for solving problems recursively by trying to build a solution incrementally, one piece at a time, removing those solutions that fail to satisfy the constraints of the problem at any point in </a:t>
            </a:r>
            <a:r>
              <a:rPr lang="en-US" dirty="0" smtClean="0"/>
              <a:t>time.</a:t>
            </a:r>
          </a:p>
          <a:p>
            <a:pPr marL="0" indent="0">
              <a:buNone/>
            </a:pPr>
            <a:r>
              <a:rPr lang="en-US" dirty="0" smtClean="0"/>
              <a:t>Backtracking </a:t>
            </a:r>
            <a:r>
              <a:rPr lang="en-US" dirty="0"/>
              <a:t>can also be said as an improvement to the brute force approach. So basically, the idea behind the backtracking technique is that it searches for a solution to a problem among all the available options. </a:t>
            </a:r>
            <a:endParaRPr lang="en-US" dirty="0" smtClean="0"/>
          </a:p>
          <a:p>
            <a:pPr marL="0" indent="0">
              <a:buNone/>
            </a:pPr>
            <a:r>
              <a:rPr lang="en-US" dirty="0"/>
              <a:t> Initially, we start the backtracking from one possible option and if the problem is solved with that selected option then we return the solution else we backtrack and select another option from the remaining available options.</a:t>
            </a:r>
            <a:endParaRPr lang="en-IN" dirty="0"/>
          </a:p>
        </p:txBody>
      </p:sp>
    </p:spTree>
    <p:extLst>
      <p:ext uri="{BB962C8B-B14F-4D97-AF65-F5344CB8AC3E}">
        <p14:creationId xmlns:p14="http://schemas.microsoft.com/office/powerpoint/2010/main" val="239679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0580" y="1270952"/>
            <a:ext cx="6720840" cy="431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541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80060" y="533400"/>
            <a:ext cx="7421880" cy="546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864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2.</a:t>
            </a:r>
            <a:r>
              <a:rPr lang="en-IN" dirty="0"/>
              <a:t> Sum Of Sub Sets </a:t>
            </a:r>
          </a:p>
        </p:txBody>
      </p:sp>
      <p:sp>
        <p:nvSpPr>
          <p:cNvPr id="3" name="Content Placeholder 2"/>
          <p:cNvSpPr>
            <a:spLocks noGrp="1"/>
          </p:cNvSpPr>
          <p:nvPr>
            <p:ph sz="quarter" idx="1"/>
          </p:nvPr>
        </p:nvSpPr>
        <p:spPr>
          <a:xfrm>
            <a:off x="457200" y="1066800"/>
            <a:ext cx="7467600" cy="5407152"/>
          </a:xfrm>
        </p:spPr>
        <p:txBody>
          <a:bodyPr/>
          <a:lstStyle/>
          <a:p>
            <a:r>
              <a:rPr lang="en-US" dirty="0"/>
              <a:t>The problem is to find a </a:t>
            </a:r>
            <a:r>
              <a:rPr lang="en-US" dirty="0" smtClean="0"/>
              <a:t>sum of subset </a:t>
            </a:r>
            <a:r>
              <a:rPr lang="en-US" dirty="0"/>
              <a:t>from given elements, such that the sum of elements is equal to a given number ‘M</a:t>
            </a:r>
            <a:r>
              <a:rPr lang="en-US" dirty="0" smtClean="0"/>
              <a:t>’.</a:t>
            </a:r>
          </a:p>
          <a:p>
            <a:r>
              <a:rPr lang="en-US" dirty="0" smtClean="0"/>
              <a:t> </a:t>
            </a:r>
            <a:r>
              <a:rPr lang="en-US" dirty="0"/>
              <a:t>Here backtracking approach is used to find a valid subset. </a:t>
            </a:r>
            <a:endParaRPr lang="en-US" dirty="0" smtClean="0"/>
          </a:p>
          <a:p>
            <a:r>
              <a:rPr lang="en-US" dirty="0" smtClean="0"/>
              <a:t>If </a:t>
            </a:r>
            <a:r>
              <a:rPr lang="en-US" dirty="0"/>
              <a:t>adding an element is not feasible, we will backtrack to get the previous subset and add other elements to get the solution. </a:t>
            </a:r>
            <a:endParaRPr lang="en-US" dirty="0" smtClean="0"/>
          </a:p>
          <a:p>
            <a:r>
              <a:rPr lang="en-US" dirty="0"/>
              <a:t> Subset Sum problem using a backtracking approach which will take O(2^N) time complexity</a:t>
            </a:r>
            <a:endParaRPr lang="en-IN" dirty="0"/>
          </a:p>
        </p:txBody>
      </p:sp>
    </p:spTree>
    <p:extLst>
      <p:ext uri="{BB962C8B-B14F-4D97-AF65-F5344CB8AC3E}">
        <p14:creationId xmlns:p14="http://schemas.microsoft.com/office/powerpoint/2010/main" val="3635482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marL="0" indent="0">
              <a:buNone/>
            </a:pPr>
            <a:r>
              <a:rPr lang="en-US" b="1" dirty="0"/>
              <a:t>Algorithm Sum of Sub sets </a:t>
            </a:r>
            <a:endParaRPr lang="en-US" dirty="0"/>
          </a:p>
          <a:p>
            <a:pPr marL="0" indent="0">
              <a:buNone/>
            </a:pPr>
            <a:r>
              <a:rPr lang="en-US" dirty="0"/>
              <a:t>1. Start with an empty set </a:t>
            </a:r>
          </a:p>
          <a:p>
            <a:pPr marL="0" indent="0">
              <a:buNone/>
            </a:pPr>
            <a:r>
              <a:rPr lang="en-US" dirty="0"/>
              <a:t>2. Add </a:t>
            </a:r>
            <a:r>
              <a:rPr lang="en-US" dirty="0" smtClean="0"/>
              <a:t>an </a:t>
            </a:r>
            <a:r>
              <a:rPr lang="en-US" dirty="0"/>
              <a:t>element from the list to the </a:t>
            </a:r>
            <a:r>
              <a:rPr lang="en-US" dirty="0" smtClean="0"/>
              <a:t>set </a:t>
            </a:r>
            <a:endParaRPr lang="en-US" dirty="0"/>
          </a:p>
          <a:p>
            <a:pPr marL="0" indent="0">
              <a:buNone/>
            </a:pPr>
            <a:r>
              <a:rPr lang="en-US" dirty="0"/>
              <a:t>3. If the subset is having sum M, then stop with that subset as solution. </a:t>
            </a:r>
          </a:p>
          <a:p>
            <a:pPr marL="0" indent="0">
              <a:buNone/>
            </a:pPr>
            <a:r>
              <a:rPr lang="en-US" dirty="0"/>
              <a:t>4. If the subset is not feasible(subset sum &gt; M) or if we have reached the end of the set, then backtrack through the subset until we find the most suitable value. </a:t>
            </a:r>
          </a:p>
          <a:p>
            <a:pPr marL="0" indent="0">
              <a:buNone/>
            </a:pPr>
            <a:r>
              <a:rPr lang="en-US" dirty="0"/>
              <a:t>5. If the subset is feasible (sum of subset &lt; M) then go to step 2. </a:t>
            </a:r>
          </a:p>
          <a:p>
            <a:pPr marL="0" indent="0">
              <a:buNone/>
            </a:pPr>
            <a:r>
              <a:rPr lang="en-US" dirty="0"/>
              <a:t>6. If we have visited all the elements without finding a suitable subset and if no backtracking is possible then stop without solution. </a:t>
            </a:r>
          </a:p>
          <a:p>
            <a:endParaRPr lang="en-IN" dirty="0"/>
          </a:p>
        </p:txBody>
      </p:sp>
    </p:spTree>
    <p:extLst>
      <p:ext uri="{BB962C8B-B14F-4D97-AF65-F5344CB8AC3E}">
        <p14:creationId xmlns:p14="http://schemas.microsoft.com/office/powerpoint/2010/main" val="1880244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pPr marL="0" indent="0">
              <a:buNone/>
            </a:pPr>
            <a:r>
              <a:rPr lang="en-US" b="1" dirty="0"/>
              <a:t>Consider the sum-of-subset problem, n = 4, Sum = 31, and w1 = 11, w2 = 13, w3 = 24 and w4 = 7. Find a solution to the problem using backtracking. Show the state-space tree leading to the solution. </a:t>
            </a:r>
            <a:endParaRPr lang="en-US" dirty="0"/>
          </a:p>
          <a:p>
            <a:pPr marL="0" indent="0">
              <a:buNone/>
            </a:pPr>
            <a:r>
              <a:rPr lang="en-IN" dirty="0"/>
              <a:t>Sol </a:t>
            </a:r>
            <a:r>
              <a:rPr lang="en-IN" dirty="0" smtClean="0"/>
              <a:t>:</a:t>
            </a:r>
          </a:p>
          <a:p>
            <a:pPr marL="0" indent="0">
              <a:buNone/>
            </a:pPr>
            <a:r>
              <a:rPr lang="en-IN" dirty="0" smtClean="0"/>
              <a:t>Given </a:t>
            </a:r>
            <a:r>
              <a:rPr lang="en-IN" dirty="0"/>
              <a:t>Elements = { 11,13,24,7} </a:t>
            </a:r>
          </a:p>
          <a:p>
            <a:pPr marL="0" indent="0">
              <a:buNone/>
            </a:pPr>
            <a:r>
              <a:rPr lang="en-IN" dirty="0"/>
              <a:t>Required sum = 31 </a:t>
            </a:r>
          </a:p>
          <a:p>
            <a:pPr marL="0" indent="0">
              <a:buNone/>
            </a:pPr>
            <a:r>
              <a:rPr lang="en-IN" dirty="0"/>
              <a:t>State space tree </a:t>
            </a:r>
          </a:p>
          <a:p>
            <a:pPr marL="0" indent="0">
              <a:buNone/>
            </a:pPr>
            <a:r>
              <a:rPr lang="en-US" dirty="0"/>
              <a:t>The state space tree is drawn such At level i, the left branch corresponds to the inclusion of number </a:t>
            </a:r>
            <a:r>
              <a:rPr lang="en-US" dirty="0" err="1"/>
              <a:t>wi</a:t>
            </a:r>
            <a:r>
              <a:rPr lang="en-US" dirty="0"/>
              <a:t> and the right branch corresponds to exclusion of number </a:t>
            </a:r>
            <a:r>
              <a:rPr lang="en-US" dirty="0" err="1"/>
              <a:t>wi</a:t>
            </a:r>
            <a:r>
              <a:rPr lang="en-US" dirty="0"/>
              <a:t>. </a:t>
            </a:r>
            <a:endParaRPr lang="en-IN" dirty="0"/>
          </a:p>
        </p:txBody>
      </p:sp>
    </p:spTree>
    <p:extLst>
      <p:ext uri="{BB962C8B-B14F-4D97-AF65-F5344CB8AC3E}">
        <p14:creationId xmlns:p14="http://schemas.microsoft.com/office/powerpoint/2010/main" val="1208006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0"/>
            <a:ext cx="88011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00800" y="228600"/>
            <a:ext cx="1556836" cy="369332"/>
          </a:xfrm>
          <a:prstGeom prst="rect">
            <a:avLst/>
          </a:prstGeom>
        </p:spPr>
        <p:txBody>
          <a:bodyPr wrap="none">
            <a:spAutoFit/>
          </a:bodyPr>
          <a:lstStyle/>
          <a:p>
            <a:r>
              <a:rPr lang="en-IN" dirty="0"/>
              <a:t>{ 11,13,24,7} </a:t>
            </a:r>
          </a:p>
        </p:txBody>
      </p:sp>
      <p:sp>
        <p:nvSpPr>
          <p:cNvPr id="5" name="Rectangle 4"/>
          <p:cNvSpPr/>
          <p:nvPr/>
        </p:nvSpPr>
        <p:spPr>
          <a:xfrm>
            <a:off x="6958645" y="762000"/>
            <a:ext cx="441146" cy="369332"/>
          </a:xfrm>
          <a:prstGeom prst="rect">
            <a:avLst/>
          </a:prstGeom>
        </p:spPr>
        <p:txBody>
          <a:bodyPr wrap="none">
            <a:spAutoFit/>
          </a:bodyPr>
          <a:lstStyle/>
          <a:p>
            <a:r>
              <a:rPr lang="en-IN" dirty="0"/>
              <a:t>31</a:t>
            </a:r>
          </a:p>
        </p:txBody>
      </p:sp>
    </p:spTree>
    <p:extLst>
      <p:ext uri="{BB962C8B-B14F-4D97-AF65-F5344CB8AC3E}">
        <p14:creationId xmlns:p14="http://schemas.microsoft.com/office/powerpoint/2010/main" val="1107263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808038"/>
          </a:xfrm>
        </p:spPr>
        <p:txBody>
          <a:bodyPr/>
          <a:lstStyle/>
          <a:p>
            <a:r>
              <a:rPr lang="en-US" dirty="0"/>
              <a:t>3. Graph coloring </a:t>
            </a:r>
            <a:endParaRPr lang="en-IN" dirty="0"/>
          </a:p>
        </p:txBody>
      </p:sp>
      <p:sp>
        <p:nvSpPr>
          <p:cNvPr id="3" name="Content Placeholder 2"/>
          <p:cNvSpPr>
            <a:spLocks noGrp="1"/>
          </p:cNvSpPr>
          <p:nvPr>
            <p:ph sz="quarter" idx="1"/>
          </p:nvPr>
        </p:nvSpPr>
        <p:spPr>
          <a:xfrm>
            <a:off x="381000" y="1219200"/>
            <a:ext cx="7467600" cy="4873752"/>
          </a:xfrm>
        </p:spPr>
        <p:txBody>
          <a:bodyPr>
            <a:normAutofit fontScale="92500" lnSpcReduction="20000"/>
          </a:bodyPr>
          <a:lstStyle/>
          <a:p>
            <a:r>
              <a:rPr lang="en-US" dirty="0"/>
              <a:t>Graph coloring is the procedure of assignment of colors to each vertex of a graph G such that no adjacent vertices get same color. </a:t>
            </a:r>
            <a:endParaRPr lang="en-US" dirty="0" smtClean="0"/>
          </a:p>
          <a:p>
            <a:pPr marL="0" indent="0">
              <a:buNone/>
            </a:pPr>
            <a:r>
              <a:rPr lang="en-US" dirty="0" smtClean="0"/>
              <a:t>Method </a:t>
            </a:r>
            <a:r>
              <a:rPr lang="en-US" dirty="0"/>
              <a:t>to Color a Graph</a:t>
            </a:r>
          </a:p>
          <a:p>
            <a:pPr fontAlgn="base"/>
            <a:r>
              <a:rPr lang="en-US" dirty="0"/>
              <a:t>Different colors:</a:t>
            </a:r>
          </a:p>
          <a:p>
            <a:pPr lvl="1" fontAlgn="base"/>
            <a:r>
              <a:rPr lang="en-US" dirty="0"/>
              <a:t>Confirm whether it is valid to color the current vertex with the current color (by checking whether any of its adjacent vertices are colored with the same color).</a:t>
            </a:r>
          </a:p>
          <a:p>
            <a:pPr lvl="1" fontAlgn="base"/>
            <a:r>
              <a:rPr lang="en-US" dirty="0"/>
              <a:t>If yes then color it and otherwise try a different color.</a:t>
            </a:r>
          </a:p>
          <a:p>
            <a:pPr lvl="1" fontAlgn="base"/>
            <a:r>
              <a:rPr lang="en-US" dirty="0"/>
              <a:t>Check if all vertices are colored or not.</a:t>
            </a:r>
          </a:p>
          <a:p>
            <a:pPr lvl="1" fontAlgn="base"/>
            <a:r>
              <a:rPr lang="en-US" dirty="0"/>
              <a:t>If not then move to the next adjacent uncolored vertex.</a:t>
            </a:r>
          </a:p>
          <a:p>
            <a:pPr fontAlgn="base"/>
            <a:r>
              <a:rPr lang="en-US" dirty="0"/>
              <a:t>If no other color is available then backtrack (i.e. un-color last colored vertex</a:t>
            </a:r>
            <a:r>
              <a:rPr lang="en-US" dirty="0" smtClean="0"/>
              <a:t>).</a:t>
            </a:r>
          </a:p>
          <a:p>
            <a:pPr fontAlgn="base"/>
            <a:r>
              <a:rPr lang="en-US" b="1" dirty="0"/>
              <a:t>Time Complexity:</a:t>
            </a:r>
            <a:r>
              <a:rPr lang="en-US" dirty="0"/>
              <a:t> </a:t>
            </a:r>
            <a:r>
              <a:rPr lang="en-US" dirty="0" smtClean="0"/>
              <a:t>There </a:t>
            </a:r>
            <a:r>
              <a:rPr lang="en-US" dirty="0"/>
              <a:t>is a total of O(m</a:t>
            </a:r>
            <a:r>
              <a:rPr lang="en-US" baseline="30000" dirty="0"/>
              <a:t>V</a:t>
            </a:r>
            <a:r>
              <a:rPr lang="en-US" dirty="0"/>
              <a:t>) combinations of colors. </a:t>
            </a:r>
          </a:p>
          <a:p>
            <a:endParaRPr lang="en-IN" dirty="0"/>
          </a:p>
        </p:txBody>
      </p:sp>
    </p:spTree>
    <p:extLst>
      <p:ext uri="{BB962C8B-B14F-4D97-AF65-F5344CB8AC3E}">
        <p14:creationId xmlns:p14="http://schemas.microsoft.com/office/powerpoint/2010/main" val="2822844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4648200" cy="2031325"/>
          </a:xfrm>
          <a:prstGeom prst="rect">
            <a:avLst/>
          </a:prstGeom>
        </p:spPr>
        <p:txBody>
          <a:bodyPr wrap="square">
            <a:spAutoFit/>
          </a:bodyPr>
          <a:lstStyle/>
          <a:p>
            <a:r>
              <a:rPr lang="en-US" b="1" dirty="0" smtClean="0"/>
              <a:t>1.Draw </a:t>
            </a:r>
            <a:r>
              <a:rPr lang="en-US" b="1" dirty="0"/>
              <a:t>the State space tree for following graph, where colors </a:t>
            </a:r>
            <a:r>
              <a:rPr lang="en-US" b="1" dirty="0" smtClean="0"/>
              <a:t>={R, G}</a:t>
            </a:r>
          </a:p>
          <a:p>
            <a:r>
              <a:rPr lang="en-US" b="1" dirty="0" smtClean="0"/>
              <a:t>2.Draw </a:t>
            </a:r>
            <a:r>
              <a:rPr lang="en-US" b="1" dirty="0"/>
              <a:t>the State space tree for following graph, where colors </a:t>
            </a:r>
            <a:r>
              <a:rPr lang="en-US" b="1" dirty="0" smtClean="0"/>
              <a:t>={R,G,B} </a:t>
            </a:r>
            <a:endParaRPr lang="en-IN" dirty="0"/>
          </a:p>
          <a:p>
            <a:r>
              <a:rPr lang="en-US" b="1" dirty="0" smtClean="0"/>
              <a:t> </a:t>
            </a:r>
          </a:p>
          <a:p>
            <a:endParaRPr lang="en-IN"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6200"/>
            <a:ext cx="33766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 y="2032000"/>
            <a:ext cx="8353425"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72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4.</a:t>
            </a:r>
            <a:r>
              <a:rPr lang="en-US" dirty="0"/>
              <a:t> Hamiltonian cycle </a:t>
            </a:r>
            <a:endParaRPr lang="en-IN" dirty="0"/>
          </a:p>
        </p:txBody>
      </p:sp>
      <p:sp>
        <p:nvSpPr>
          <p:cNvPr id="3" name="Content Placeholder 2"/>
          <p:cNvSpPr>
            <a:spLocks noGrp="1"/>
          </p:cNvSpPr>
          <p:nvPr>
            <p:ph sz="quarter" idx="1"/>
          </p:nvPr>
        </p:nvSpPr>
        <p:spPr>
          <a:xfrm>
            <a:off x="304800" y="1143000"/>
            <a:ext cx="7467600" cy="4873752"/>
          </a:xfrm>
        </p:spPr>
        <p:txBody>
          <a:bodyPr/>
          <a:lstStyle/>
          <a:p>
            <a:r>
              <a:rPr lang="en-US" u="sng" dirty="0">
                <a:hlinkClick r:id="rId2"/>
              </a:rPr>
              <a:t>Hamiltonian Path</a:t>
            </a:r>
            <a:r>
              <a:rPr lang="en-US" dirty="0"/>
              <a:t> in an undirected graph is a path that visits each vertex exactly once. A Hamiltonian cycle (or Hamiltonian circuit) is a Hamiltonian Path such that there is an edge (in the graph) from the last vertex to the first vertex of the Hamiltonian Path. Determine whether a given graph contains Hamiltonian Cycle or not. If it contains, then prints the path</a:t>
            </a:r>
            <a:r>
              <a:rPr lang="en-US" dirty="0" smtClean="0"/>
              <a:t>.</a:t>
            </a:r>
          </a:p>
          <a:p>
            <a:r>
              <a:rPr lang="en-US" dirty="0"/>
              <a:t>the time taken to solve the Hamiltonian path problem is mathematically found to be O(N</a:t>
            </a:r>
            <a:r>
              <a:rPr lang="en-US" baseline="30000" dirty="0"/>
              <a:t>2</a:t>
            </a:r>
            <a:r>
              <a:rPr lang="en-US" dirty="0"/>
              <a:t> 2</a:t>
            </a:r>
            <a:r>
              <a:rPr lang="en-US" baseline="30000" dirty="0"/>
              <a:t>N</a:t>
            </a:r>
            <a:r>
              <a:rPr lang="en-US" dirty="0"/>
              <a:t>) </a:t>
            </a:r>
            <a:endParaRPr lang="en-IN" dirty="0"/>
          </a:p>
        </p:txBody>
      </p:sp>
    </p:spTree>
    <p:extLst>
      <p:ext uri="{BB962C8B-B14F-4D97-AF65-F5344CB8AC3E}">
        <p14:creationId xmlns:p14="http://schemas.microsoft.com/office/powerpoint/2010/main" val="4254368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1569" y="152400"/>
            <a:ext cx="8499031" cy="6321552"/>
          </a:xfrm>
        </p:spPr>
        <p:txBody>
          <a:bodyPr/>
          <a:lstStyle/>
          <a:p>
            <a:pPr marL="0" indent="0">
              <a:buNone/>
            </a:pPr>
            <a:r>
              <a:rPr lang="en-IN" dirty="0"/>
              <a:t>Example : </a:t>
            </a:r>
            <a:r>
              <a:rPr lang="en-US" dirty="0" smtClean="0"/>
              <a:t>Find </a:t>
            </a:r>
            <a:r>
              <a:rPr lang="en-US" dirty="0"/>
              <a:t>the Hamiltonian cycle in following graph and draw the space tree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90600"/>
            <a:ext cx="25431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5835650"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9" y="5791200"/>
            <a:ext cx="728345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19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r>
              <a:rPr lang="en-US" dirty="0" smtClean="0"/>
              <a:t>1.Explicit constraints are rules that restrict each Xi </a:t>
            </a:r>
            <a:r>
              <a:rPr lang="en-US" dirty="0"/>
              <a:t>to </a:t>
            </a:r>
            <a:r>
              <a:rPr lang="en-US" dirty="0" smtClean="0"/>
              <a:t>take on </a:t>
            </a:r>
            <a:r>
              <a:rPr lang="en-US" dirty="0"/>
              <a:t>values only from a given set</a:t>
            </a:r>
            <a:r>
              <a:rPr lang="en-US" dirty="0" smtClean="0"/>
              <a:t>.</a:t>
            </a:r>
          </a:p>
          <a:p>
            <a:endParaRPr lang="en-US" dirty="0"/>
          </a:p>
          <a:p>
            <a:endParaRPr lang="en-US" dirty="0" smtClean="0"/>
          </a:p>
          <a:p>
            <a:endParaRPr lang="en-US" dirty="0"/>
          </a:p>
          <a:p>
            <a:endParaRPr lang="en-US" dirty="0" smtClean="0"/>
          </a:p>
          <a:p>
            <a:r>
              <a:rPr lang="en-IN" dirty="0" smtClean="0"/>
              <a:t>2.The implicit constraints are rules that determine which of </a:t>
            </a:r>
            <a:r>
              <a:rPr lang="en-US" dirty="0" smtClean="0"/>
              <a:t>the </a:t>
            </a:r>
            <a:r>
              <a:rPr lang="en-US" dirty="0"/>
              <a:t>tuples in the </a:t>
            </a:r>
            <a:r>
              <a:rPr lang="en-US" dirty="0" smtClean="0"/>
              <a:t>solution space of </a:t>
            </a:r>
            <a:r>
              <a:rPr lang="en-US" dirty="0"/>
              <a:t>I satisfy the </a:t>
            </a:r>
            <a:r>
              <a:rPr lang="en-US" dirty="0" smtClean="0"/>
              <a:t>criterion function.</a:t>
            </a:r>
          </a:p>
          <a:p>
            <a:r>
              <a:rPr lang="en-US" dirty="0" smtClean="0"/>
              <a:t>Thus Implicit constraints describe the </a:t>
            </a:r>
            <a:r>
              <a:rPr lang="en-US" dirty="0"/>
              <a:t>way in which the Xi must </a:t>
            </a:r>
            <a:r>
              <a:rPr lang="en-US" dirty="0" smtClean="0"/>
              <a:t>relate to each </a:t>
            </a:r>
            <a:r>
              <a:rPr lang="en-IN" dirty="0" smtClean="0"/>
              <a:t>other</a:t>
            </a:r>
            <a:r>
              <a:rPr lang="en-IN" dirty="0"/>
              <a:t>.</a:t>
            </a:r>
            <a:endParaRPr lang="en-US" dirty="0" smtClean="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64706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506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r>
              <a:rPr lang="en-US" sz="2000" dirty="0" smtClean="0"/>
              <a:t>1.Let </a:t>
            </a:r>
            <a:r>
              <a:rPr lang="en-US" sz="2000" dirty="0"/>
              <a:t>w = {57, 10,12,15,18,20},m=35.Find all possible subsets of w that sum to m. Do this using </a:t>
            </a:r>
            <a:r>
              <a:rPr lang="en-US" sz="2000" dirty="0" err="1" smtClean="0"/>
              <a:t>SumOfSub.Draw</a:t>
            </a:r>
            <a:r>
              <a:rPr lang="en-US" sz="2000" dirty="0" smtClean="0"/>
              <a:t> </a:t>
            </a:r>
            <a:r>
              <a:rPr lang="en-US" sz="2000" dirty="0"/>
              <a:t>the portion of </a:t>
            </a:r>
            <a:r>
              <a:rPr lang="en-IN" sz="2000" dirty="0"/>
              <a:t>the state space tree that is </a:t>
            </a:r>
            <a:r>
              <a:rPr lang="en-IN" sz="2000" dirty="0" smtClean="0"/>
              <a:t>generated.</a:t>
            </a:r>
          </a:p>
          <a:p>
            <a:r>
              <a:rPr lang="en-US" sz="2000" b="1" dirty="0"/>
              <a:t>2.Draw the State space tree for following graph, where colors ={R,G,B} </a:t>
            </a:r>
            <a:endParaRPr lang="en-IN" sz="2000" dirty="0"/>
          </a:p>
          <a:p>
            <a:endParaRPr lang="en-IN" sz="2000" dirty="0" smtClean="0"/>
          </a:p>
          <a:p>
            <a:endParaRPr lang="en-IN" sz="2000" dirty="0" smtClean="0"/>
          </a:p>
          <a:p>
            <a:endParaRPr lang="en-US" dirty="0"/>
          </a:p>
          <a:p>
            <a:endParaRPr lang="en-US" dirty="0" smtClean="0"/>
          </a:p>
          <a:p>
            <a:endParaRPr lang="en-US" dirty="0"/>
          </a:p>
          <a:p>
            <a:r>
              <a:rPr lang="en-US" dirty="0" smtClean="0"/>
              <a:t>3.In </a:t>
            </a:r>
            <a:r>
              <a:rPr lang="en-US" dirty="0"/>
              <a:t>the following graph, we have 6 nodes. Now we have to determine whether this graph is a Hamiltonian graph</a:t>
            </a:r>
            <a:r>
              <a:rPr lang="en-US" dirty="0" smtClean="0"/>
              <a:t>.</a:t>
            </a:r>
          </a:p>
          <a:p>
            <a:endParaRPr lang="en-IN" dirty="0" smtClean="0"/>
          </a:p>
          <a:p>
            <a:endParaRPr lang="en-IN" dirty="0" smtClean="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52600"/>
            <a:ext cx="320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937950"/>
            <a:ext cx="22955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30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620000" cy="6245352"/>
          </a:xfrm>
        </p:spPr>
        <p:txBody>
          <a:bodyPr/>
          <a:lstStyle/>
          <a:p>
            <a:pPr marL="0" indent="0">
              <a:buNone/>
            </a:pPr>
            <a:r>
              <a:rPr lang="en-IN" dirty="0"/>
              <a:t>General method / backtracking algorithm </a:t>
            </a:r>
          </a:p>
          <a:p>
            <a:pPr marL="365760" lvl="1" indent="0">
              <a:buNone/>
            </a:pPr>
            <a:r>
              <a:rPr lang="en-US" dirty="0"/>
              <a:t>Step 1: </a:t>
            </a:r>
            <a:endParaRPr lang="en-US" dirty="0" smtClean="0"/>
          </a:p>
          <a:p>
            <a:pPr marL="365760" lvl="1" indent="0">
              <a:buNone/>
            </a:pPr>
            <a:r>
              <a:rPr lang="en-US" dirty="0" smtClean="0"/>
              <a:t>Return </a:t>
            </a:r>
            <a:r>
              <a:rPr lang="en-US" dirty="0"/>
              <a:t>success if the current position is a feasible solution. </a:t>
            </a:r>
          </a:p>
          <a:p>
            <a:pPr marL="365760" lvl="1" indent="0">
              <a:buNone/>
            </a:pPr>
            <a:endParaRPr lang="en-US" dirty="0"/>
          </a:p>
          <a:p>
            <a:pPr marL="365760" lvl="1" indent="0">
              <a:buNone/>
            </a:pPr>
            <a:r>
              <a:rPr lang="en-US" dirty="0"/>
              <a:t>Step 2: </a:t>
            </a:r>
            <a:endParaRPr lang="en-US" dirty="0" smtClean="0"/>
          </a:p>
          <a:p>
            <a:pPr marL="365760" lvl="1" indent="0">
              <a:buNone/>
            </a:pPr>
            <a:r>
              <a:rPr lang="en-US" dirty="0" smtClean="0"/>
              <a:t>Otherwise</a:t>
            </a:r>
            <a:r>
              <a:rPr lang="en-US" dirty="0"/>
              <a:t>, if all paths have been exhausted (i.e., the current position is an endpoint), return failure because there is no feasible solution. </a:t>
            </a:r>
          </a:p>
          <a:p>
            <a:pPr marL="365760" lvl="1" indent="0">
              <a:buNone/>
            </a:pPr>
            <a:endParaRPr lang="en-US" dirty="0"/>
          </a:p>
          <a:p>
            <a:pPr marL="365760" lvl="1" indent="0">
              <a:buNone/>
            </a:pPr>
            <a:r>
              <a:rPr lang="en-US" dirty="0"/>
              <a:t>Step 3: </a:t>
            </a:r>
            <a:endParaRPr lang="en-US" dirty="0" smtClean="0"/>
          </a:p>
          <a:p>
            <a:pPr marL="365760" lvl="1" indent="0">
              <a:buNone/>
            </a:pPr>
            <a:r>
              <a:rPr lang="en-US" dirty="0" smtClean="0"/>
              <a:t>If </a:t>
            </a:r>
            <a:r>
              <a:rPr lang="en-US" dirty="0"/>
              <a:t>the current point is not an endpoint, backtrack and explore other points, then repeat the preceding steps. </a:t>
            </a:r>
          </a:p>
          <a:p>
            <a:endParaRPr lang="en-IN" dirty="0"/>
          </a:p>
        </p:txBody>
      </p:sp>
    </p:spTree>
    <p:extLst>
      <p:ext uri="{BB962C8B-B14F-4D97-AF65-F5344CB8AC3E}">
        <p14:creationId xmlns:p14="http://schemas.microsoft.com/office/powerpoint/2010/main" val="729209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endParaRPr lang="en-IN" dirty="0"/>
          </a:p>
          <a:p>
            <a:pPr marL="0" indent="0">
              <a:buNone/>
            </a:pPr>
            <a:r>
              <a:rPr lang="en-IN" dirty="0" smtClean="0"/>
              <a:t>Example </a:t>
            </a:r>
            <a:r>
              <a:rPr lang="en-IN" dirty="0"/>
              <a:t>of backtracking approach </a:t>
            </a:r>
          </a:p>
          <a:p>
            <a:pPr lvl="1"/>
            <a:r>
              <a:rPr lang="en-IN" sz="2400" dirty="0"/>
              <a:t>N Queen Problem </a:t>
            </a:r>
          </a:p>
          <a:p>
            <a:pPr lvl="1"/>
            <a:r>
              <a:rPr lang="en-IN" sz="2400" dirty="0"/>
              <a:t>Sum of subsets </a:t>
            </a:r>
          </a:p>
          <a:p>
            <a:pPr lvl="1"/>
            <a:r>
              <a:rPr lang="en-IN" sz="2400" dirty="0"/>
              <a:t>Graph </a:t>
            </a:r>
            <a:r>
              <a:rPr lang="en-IN" sz="2400" dirty="0" err="1"/>
              <a:t>coloring</a:t>
            </a:r>
            <a:r>
              <a:rPr lang="en-IN" sz="2400" dirty="0"/>
              <a:t> </a:t>
            </a:r>
          </a:p>
          <a:p>
            <a:pPr lvl="1"/>
            <a:r>
              <a:rPr lang="en-IN" sz="2400" dirty="0"/>
              <a:t>Hamiltonian Cycle</a:t>
            </a:r>
            <a:r>
              <a:rPr lang="en-IN" dirty="0"/>
              <a:t> </a:t>
            </a:r>
          </a:p>
        </p:txBody>
      </p:sp>
    </p:spTree>
    <p:extLst>
      <p:ext uri="{BB962C8B-B14F-4D97-AF65-F5344CB8AC3E}">
        <p14:creationId xmlns:p14="http://schemas.microsoft.com/office/powerpoint/2010/main" val="3959288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1" dirty="0"/>
              <a:t> N Queen Problem </a:t>
            </a:r>
            <a:endParaRPr lang="en-IN" dirty="0"/>
          </a:p>
        </p:txBody>
      </p:sp>
      <p:sp>
        <p:nvSpPr>
          <p:cNvPr id="3" name="Content Placeholder 2"/>
          <p:cNvSpPr>
            <a:spLocks noGrp="1"/>
          </p:cNvSpPr>
          <p:nvPr>
            <p:ph sz="quarter" idx="1"/>
          </p:nvPr>
        </p:nvSpPr>
        <p:spPr/>
        <p:txBody>
          <a:bodyPr/>
          <a:lstStyle/>
          <a:p>
            <a:r>
              <a:rPr lang="en-US" b="1" dirty="0" smtClean="0"/>
              <a:t> </a:t>
            </a:r>
            <a:r>
              <a:rPr lang="en-US" dirty="0"/>
              <a:t>An N Queen problem is example of backtracking, here we need to place n queens on a n*n chess board so that no two queens are in attack position , </a:t>
            </a:r>
            <a:r>
              <a:rPr lang="en-US" dirty="0" err="1"/>
              <a:t>i.,e</a:t>
            </a:r>
            <a:r>
              <a:rPr lang="en-US" dirty="0"/>
              <a:t> </a:t>
            </a:r>
            <a:r>
              <a:rPr lang="en-US" b="1" dirty="0"/>
              <a:t>no two queens are on the same row, column or diagonal</a:t>
            </a:r>
            <a:r>
              <a:rPr lang="en-US" dirty="0"/>
              <a:t>. </a:t>
            </a:r>
          </a:p>
          <a:p>
            <a:r>
              <a:rPr lang="en-US" dirty="0"/>
              <a:t>Lets solve the 4 Queen problem </a:t>
            </a:r>
          </a:p>
          <a:p>
            <a:r>
              <a:rPr lang="en-US" dirty="0"/>
              <a:t>We need to place 4 queens Q1, Q2, Q3, Q4 in 4*4 box </a:t>
            </a:r>
            <a:endParaRPr lang="en-US" dirty="0" smtClean="0"/>
          </a:p>
          <a:p>
            <a:r>
              <a:rPr lang="en-US" dirty="0"/>
              <a:t>The time complexity is O(n^2) </a:t>
            </a:r>
            <a:endParaRPr lang="en-IN" dirty="0"/>
          </a:p>
        </p:txBody>
      </p:sp>
    </p:spTree>
    <p:extLst>
      <p:ext uri="{BB962C8B-B14F-4D97-AF65-F5344CB8AC3E}">
        <p14:creationId xmlns:p14="http://schemas.microsoft.com/office/powerpoint/2010/main" val="425825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620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685800"/>
            <a:ext cx="7239000" cy="646331"/>
          </a:xfrm>
          <a:prstGeom prst="rect">
            <a:avLst/>
          </a:prstGeom>
        </p:spPr>
        <p:txBody>
          <a:bodyPr wrap="square">
            <a:spAutoFit/>
          </a:bodyPr>
          <a:lstStyle/>
          <a:p>
            <a:r>
              <a:rPr lang="en-IN" dirty="0" smtClean="0"/>
              <a:t>Tree organization of </a:t>
            </a:r>
            <a:r>
              <a:rPr lang="en-IN" dirty="0"/>
              <a:t>the </a:t>
            </a:r>
            <a:r>
              <a:rPr lang="en-IN" dirty="0" smtClean="0"/>
              <a:t>4-queens solution space. Nodes are</a:t>
            </a:r>
            <a:endParaRPr lang="en-IN" dirty="0"/>
          </a:p>
          <a:p>
            <a:r>
              <a:rPr lang="en-US" dirty="0" smtClean="0"/>
              <a:t>Numbered as </a:t>
            </a:r>
            <a:r>
              <a:rPr lang="en-US" dirty="0"/>
              <a:t>in depth first search</a:t>
            </a:r>
            <a:endParaRPr lang="en-IN" dirty="0"/>
          </a:p>
        </p:txBody>
      </p:sp>
    </p:spTree>
    <p:extLst>
      <p:ext uri="{BB962C8B-B14F-4D97-AF65-F5344CB8AC3E}">
        <p14:creationId xmlns:p14="http://schemas.microsoft.com/office/powerpoint/2010/main" val="2455282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134225"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5240"/>
            <a:ext cx="7315200" cy="369332"/>
          </a:xfrm>
          <a:prstGeom prst="rect">
            <a:avLst/>
          </a:prstGeom>
        </p:spPr>
        <p:txBody>
          <a:bodyPr wrap="square">
            <a:spAutoFit/>
          </a:bodyPr>
          <a:lstStyle/>
          <a:p>
            <a:r>
              <a:rPr lang="en-US" dirty="0" smtClean="0"/>
              <a:t>Example of </a:t>
            </a:r>
            <a:r>
              <a:rPr lang="en-US" dirty="0"/>
              <a:t>a </a:t>
            </a:r>
            <a:r>
              <a:rPr lang="en-US" dirty="0" smtClean="0"/>
              <a:t>backtrack solution to </a:t>
            </a:r>
            <a:r>
              <a:rPr lang="en-US" dirty="0"/>
              <a:t>the </a:t>
            </a:r>
            <a:r>
              <a:rPr lang="en-US" dirty="0" smtClean="0"/>
              <a:t>4-queens problem</a:t>
            </a:r>
            <a:endParaRPr lang="en-IN" dirty="0"/>
          </a:p>
        </p:txBody>
      </p:sp>
    </p:spTree>
    <p:extLst>
      <p:ext uri="{BB962C8B-B14F-4D97-AF65-F5344CB8AC3E}">
        <p14:creationId xmlns:p14="http://schemas.microsoft.com/office/powerpoint/2010/main" val="1297419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7467600" cy="521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154031"/>
            <a:ext cx="8229600" cy="369332"/>
          </a:xfrm>
          <a:prstGeom prst="rect">
            <a:avLst/>
          </a:prstGeom>
        </p:spPr>
        <p:txBody>
          <a:bodyPr wrap="square">
            <a:spAutoFit/>
          </a:bodyPr>
          <a:lstStyle/>
          <a:p>
            <a:r>
              <a:rPr lang="en-US" dirty="0" smtClean="0"/>
              <a:t>Portion of </a:t>
            </a:r>
            <a:r>
              <a:rPr lang="en-US" dirty="0"/>
              <a:t>the </a:t>
            </a:r>
            <a:r>
              <a:rPr lang="en-US" dirty="0" smtClean="0"/>
              <a:t>tree of above Figure that </a:t>
            </a:r>
            <a:r>
              <a:rPr lang="en-US" dirty="0"/>
              <a:t>is </a:t>
            </a:r>
            <a:r>
              <a:rPr lang="en-US" dirty="0" smtClean="0"/>
              <a:t>generated  during </a:t>
            </a:r>
            <a:r>
              <a:rPr lang="en-IN" dirty="0" smtClean="0"/>
              <a:t>backtracking</a:t>
            </a:r>
            <a:endParaRPr lang="en-IN" dirty="0"/>
          </a:p>
        </p:txBody>
      </p:sp>
      <p:sp>
        <p:nvSpPr>
          <p:cNvPr id="4" name="TextBox 3"/>
          <p:cNvSpPr txBox="1"/>
          <p:nvPr/>
        </p:nvSpPr>
        <p:spPr>
          <a:xfrm>
            <a:off x="2057400" y="6096000"/>
            <a:ext cx="4480714" cy="646331"/>
          </a:xfrm>
          <a:prstGeom prst="rect">
            <a:avLst/>
          </a:prstGeom>
          <a:noFill/>
        </p:spPr>
        <p:txBody>
          <a:bodyPr wrap="none" rtlCol="0">
            <a:spAutoFit/>
          </a:bodyPr>
          <a:lstStyle/>
          <a:p>
            <a:r>
              <a:rPr lang="en-US" dirty="0" smtClean="0"/>
              <a:t>Solution for 4 queens problem is(2,4,1,3)</a:t>
            </a:r>
          </a:p>
          <a:p>
            <a:r>
              <a:rPr lang="en-US" dirty="0"/>
              <a:t>a</a:t>
            </a:r>
            <a:r>
              <a:rPr lang="en-US" dirty="0" smtClean="0"/>
              <a:t>nd another solution is(3,1,4,2)</a:t>
            </a:r>
            <a:endParaRPr lang="en-IN" dirty="0"/>
          </a:p>
        </p:txBody>
      </p:sp>
    </p:spTree>
    <p:extLst>
      <p:ext uri="{BB962C8B-B14F-4D97-AF65-F5344CB8AC3E}">
        <p14:creationId xmlns:p14="http://schemas.microsoft.com/office/powerpoint/2010/main" val="2171017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6332220" cy="451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228600"/>
            <a:ext cx="4572000" cy="369332"/>
          </a:xfrm>
          <a:prstGeom prst="rect">
            <a:avLst/>
          </a:prstGeom>
        </p:spPr>
        <p:txBody>
          <a:bodyPr>
            <a:spAutoFit/>
          </a:bodyPr>
          <a:lstStyle/>
          <a:p>
            <a:r>
              <a:rPr lang="en-IN" dirty="0" smtClean="0"/>
              <a:t>One solution to </a:t>
            </a:r>
            <a:r>
              <a:rPr lang="en-IN" dirty="0"/>
              <a:t>the </a:t>
            </a:r>
            <a:r>
              <a:rPr lang="en-IN" dirty="0" smtClean="0"/>
              <a:t>8-queens problem</a:t>
            </a:r>
            <a:endParaRPr lang="en-IN" dirty="0"/>
          </a:p>
        </p:txBody>
      </p:sp>
    </p:spTree>
    <p:extLst>
      <p:ext uri="{BB962C8B-B14F-4D97-AF65-F5344CB8AC3E}">
        <p14:creationId xmlns:p14="http://schemas.microsoft.com/office/powerpoint/2010/main" val="34250051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1969</TotalTime>
  <Words>811</Words>
  <Application>Microsoft Office PowerPoint</Application>
  <PresentationFormat>On-screen Show (4:3)</PresentationFormat>
  <Paragraphs>84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Backtracking</vt:lpstr>
      <vt:lpstr>PowerPoint Presentation</vt:lpstr>
      <vt:lpstr>PowerPoint Presentation</vt:lpstr>
      <vt:lpstr>PowerPoint Presentation</vt:lpstr>
      <vt:lpstr>1. N Queen Problem </vt:lpstr>
      <vt:lpstr>PowerPoint Presentation</vt:lpstr>
      <vt:lpstr>PowerPoint Presentation</vt:lpstr>
      <vt:lpstr>PowerPoint Presentation</vt:lpstr>
      <vt:lpstr>PowerPoint Presentation</vt:lpstr>
      <vt:lpstr>PowerPoint Presentation</vt:lpstr>
      <vt:lpstr>PowerPoint Presentation</vt:lpstr>
      <vt:lpstr>2. Sum Of Sub Sets </vt:lpstr>
      <vt:lpstr>PowerPoint Presentation</vt:lpstr>
      <vt:lpstr>PowerPoint Presentation</vt:lpstr>
      <vt:lpstr>PowerPoint Presentation</vt:lpstr>
      <vt:lpstr>3. Graph coloring </vt:lpstr>
      <vt:lpstr>PowerPoint Presentation</vt:lpstr>
      <vt:lpstr>4. Hamiltonian cycle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LENOVO</dc:creator>
  <cp:lastModifiedBy>LENOVO</cp:lastModifiedBy>
  <cp:revision>53</cp:revision>
  <dcterms:created xsi:type="dcterms:W3CDTF">2006-08-16T00:00:00Z</dcterms:created>
  <dcterms:modified xsi:type="dcterms:W3CDTF">2023-06-11T03:04:07Z</dcterms:modified>
</cp:coreProperties>
</file>