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swald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1E0762-1835-457C-AFE6-71EDA68C175E}">
  <a:tblStyle styleId="{8E1E0762-1835-457C-AFE6-71EDA68C17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swald-regular.fntdata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95c140b4e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95c140b4e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f95c140b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f95c140b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52ae5f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52ae5f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952ae5f1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952ae5f1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952ae5f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f952ae5f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952ae5f1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952ae5f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975698c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975698c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95c140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f95c140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952ae5f1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952ae5f1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952ae5f1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952ae5f1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952ae5f1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952ae5f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952ae5f1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952ae5f1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95c140b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95c140b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95c140b4e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f95c140b4e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2" name="Google Shape;4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3" name="Google Shape;4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 txBox="1"/>
          <p:nvPr>
            <p:ph type="ctrTitle"/>
          </p:nvPr>
        </p:nvSpPr>
        <p:spPr>
          <a:xfrm>
            <a:off x="1238300" y="354725"/>
            <a:ext cx="69339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20124D"/>
                </a:solidFill>
              </a:rPr>
              <a:t>INTEGRATED CAPSTONE PROJECT</a:t>
            </a:r>
            <a:r>
              <a:rPr lang="en" sz="3700"/>
              <a:t> </a:t>
            </a:r>
            <a:endParaRPr sz="3700"/>
          </a:p>
        </p:txBody>
      </p:sp>
      <p:sp>
        <p:nvSpPr>
          <p:cNvPr id="469" name="Google Shape;469;p14"/>
          <p:cNvSpPr txBox="1"/>
          <p:nvPr>
            <p:ph idx="1" type="subTitle"/>
          </p:nvPr>
        </p:nvSpPr>
        <p:spPr>
          <a:xfrm>
            <a:off x="2611250" y="1014275"/>
            <a:ext cx="418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BATCH C GROUP 4</a:t>
            </a:r>
            <a:endParaRPr/>
          </a:p>
        </p:txBody>
      </p:sp>
      <p:sp>
        <p:nvSpPr>
          <p:cNvPr id="470" name="Google Shape;470;p14"/>
          <p:cNvSpPr txBox="1"/>
          <p:nvPr>
            <p:ph idx="1" type="subTitle"/>
          </p:nvPr>
        </p:nvSpPr>
        <p:spPr>
          <a:xfrm>
            <a:off x="3192050" y="1733025"/>
            <a:ext cx="302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 Point 1</a:t>
            </a:r>
            <a:endParaRPr/>
          </a:p>
        </p:txBody>
      </p:sp>
      <p:graphicFrame>
        <p:nvGraphicFramePr>
          <p:cNvPr id="471" name="Google Shape;471;p14"/>
          <p:cNvGraphicFramePr/>
          <p:nvPr/>
        </p:nvGraphicFramePr>
        <p:xfrm>
          <a:off x="174425" y="278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{8E1E0762-1835-457C-AFE6-71EDA68C175E}</a:tableStyleId>
              </a:tblPr>
              <a:tblGrid>
                <a:gridCol w="1759025"/>
                <a:gridCol w="1759025"/>
                <a:gridCol w="1759025"/>
                <a:gridCol w="1759025"/>
                <a:gridCol w="1759025"/>
              </a:tblGrid>
              <a:tr h="7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Prantik Singh Chauhan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Bhavya Samhitha Mallineni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Rajiya Proddatur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Neha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Swikriti Das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Manipulation using python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Derived the key drivers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Understanding</a:t>
                      </a:r>
                      <a:r>
                        <a:rPr lang="en"/>
                        <a:t> and working on the problem statements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Creation of ER diagram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Creation of Database for the problem statements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3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Descriptive statistics and hypothesis testing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 using SQL Oracle query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 txBox="1"/>
          <p:nvPr>
            <p:ph idx="1" type="body"/>
          </p:nvPr>
        </p:nvSpPr>
        <p:spPr>
          <a:xfrm>
            <a:off x="1075850" y="214950"/>
            <a:ext cx="69966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Info those candidates who have accepted offer and joining time is less than 30 days and candidates who are ready to relocate.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  <a:sym typeface="Arial"/>
              </a:rPr>
              <a:t>select * from hr_hiring_details join employee_joining_status using(candidate_ref) where status='Joined' and notice_period&lt;30 and candidate_relocate_actual='Yes';</a:t>
            </a:r>
            <a:endParaRPr sz="1200">
              <a:solidFill>
                <a:srgbClr val="000000"/>
              </a:solidFill>
              <a:highlight>
                <a:srgbClr val="D3D3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23"/>
          <p:cNvPicPr preferRelativeResize="0"/>
          <p:nvPr/>
        </p:nvPicPr>
        <p:blipFill rotWithShape="1">
          <a:blip r:embed="rId3">
            <a:alphaModFix/>
          </a:blip>
          <a:srcRect b="0" l="0" r="0" t="47459"/>
          <a:stretch/>
        </p:blipFill>
        <p:spPr>
          <a:xfrm>
            <a:off x="511900" y="1706375"/>
            <a:ext cx="7973925" cy="212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4"/>
          <p:cNvSpPr txBox="1"/>
          <p:nvPr>
            <p:ph idx="1" type="body"/>
          </p:nvPr>
        </p:nvSpPr>
        <p:spPr>
          <a:xfrm>
            <a:off x="1075850" y="107475"/>
            <a:ext cx="69966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the count of the candidates who are hired through what source and also who have joined and declined the offer.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  <a:sym typeface="Arial"/>
              </a:rPr>
              <a:t>select candidate_source,status, count(candidate_ref) count from hr_hiring_details join employee_joining_status using (candidate_ref) group by (candidate_source,status) order by candidate_source;</a:t>
            </a:r>
            <a:endParaRPr sz="1200">
              <a:solidFill>
                <a:srgbClr val="000000"/>
              </a:solidFill>
              <a:highlight>
                <a:srgbClr val="D3D3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24"/>
          <p:cNvPicPr preferRelativeResize="0"/>
          <p:nvPr/>
        </p:nvPicPr>
        <p:blipFill rotWithShape="1">
          <a:blip r:embed="rId3">
            <a:alphaModFix/>
          </a:blip>
          <a:srcRect b="17601" l="0" r="11715" t="48418"/>
          <a:stretch/>
        </p:blipFill>
        <p:spPr>
          <a:xfrm>
            <a:off x="535775" y="1962350"/>
            <a:ext cx="8072452" cy="18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"/>
          <p:cNvSpPr txBox="1"/>
          <p:nvPr>
            <p:ph idx="4294967295" type="title"/>
          </p:nvPr>
        </p:nvSpPr>
        <p:spPr>
          <a:xfrm>
            <a:off x="1466700" y="-59050"/>
            <a:ext cx="65475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0124D"/>
                </a:solidFill>
              </a:rPr>
              <a:t>Task 1.3 (Statistical Analysis Using Python)</a:t>
            </a:r>
            <a:endParaRPr sz="2600">
              <a:solidFill>
                <a:srgbClr val="20124D"/>
              </a:solidFill>
            </a:endParaRPr>
          </a:p>
        </p:txBody>
      </p:sp>
      <p:sp>
        <p:nvSpPr>
          <p:cNvPr id="557" name="Google Shape;557;p25"/>
          <p:cNvSpPr txBox="1"/>
          <p:nvPr>
            <p:ph idx="4294967295" type="body"/>
          </p:nvPr>
        </p:nvSpPr>
        <p:spPr>
          <a:xfrm>
            <a:off x="152400" y="522375"/>
            <a:ext cx="45477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Descriptive Statistics for Numerical data: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5" y="1163650"/>
            <a:ext cx="2685154" cy="15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475" y="1163650"/>
            <a:ext cx="2558625" cy="1545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850" y="1163662"/>
            <a:ext cx="2614628" cy="16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79" y="3112142"/>
            <a:ext cx="2801308" cy="185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6175" y="3112142"/>
            <a:ext cx="2801308" cy="185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0684" y="3112147"/>
            <a:ext cx="2801297" cy="18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6"/>
          <p:cNvSpPr txBox="1"/>
          <p:nvPr>
            <p:ph idx="4294967295" type="body"/>
          </p:nvPr>
        </p:nvSpPr>
        <p:spPr>
          <a:xfrm>
            <a:off x="204550" y="282425"/>
            <a:ext cx="45477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Skewness and Kurtosis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0" y="835025"/>
            <a:ext cx="2887225" cy="19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175" y="835025"/>
            <a:ext cx="2817425" cy="18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0625" y="861300"/>
            <a:ext cx="2559141" cy="17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6"/>
          <p:cNvSpPr txBox="1"/>
          <p:nvPr/>
        </p:nvSpPr>
        <p:spPr>
          <a:xfrm>
            <a:off x="688575" y="3036025"/>
            <a:ext cx="8273400" cy="12621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 is positively skewed it does not follow normal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Duration to accept offer: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kurtosis value is less than 3, so it can be said that data is platykurtic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Percent Hike offered in ctc: kurtosis value is more than 3, so it can be said that data is leptokurtic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Age:kurtosis value is less than 3, so it can be said that data is platykurtic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7"/>
          <p:cNvSpPr txBox="1"/>
          <p:nvPr>
            <p:ph idx="4294967295" type="body"/>
          </p:nvPr>
        </p:nvSpPr>
        <p:spPr>
          <a:xfrm>
            <a:off x="152400" y="241100"/>
            <a:ext cx="45477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Hypothesis Testing 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1714025" y="2982125"/>
            <a:ext cx="260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 that are associated with the Status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LOB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Relocation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Offered band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Candidate Source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9" name="Google Shape;579;p27"/>
          <p:cNvSpPr txBox="1"/>
          <p:nvPr/>
        </p:nvSpPr>
        <p:spPr>
          <a:xfrm>
            <a:off x="3978175" y="1727900"/>
            <a:ext cx="3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4315925" y="2976950"/>
            <a:ext cx="302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Features that are not associated with the Status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Years of Experience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Notice Period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Age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Hike in Annual CTC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Joining bonus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Duration to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accept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offer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177350" y="907675"/>
            <a:ext cx="824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data of the candidates does not follow normal distribution, hence non parametric test is performed on the features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Kruskal Wallis Test  was performed for :-duration to accept offer, Percentage Hike in CTC, Age, Notice Period,  Years of Experience respectively with the target variable Joining Status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Chisquare test of association was performed for :- Candidate Source, Relocation, Offered Band, LOB, Gender, Joining Bonus,  Location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Google Shape;582;p27"/>
          <p:cNvSpPr txBox="1"/>
          <p:nvPr/>
        </p:nvSpPr>
        <p:spPr>
          <a:xfrm>
            <a:off x="521675" y="2385163"/>
            <a:ext cx="841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Taking alpha values as 0.05, and testing the pvalue the </a:t>
            </a: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 of the Hypothesis testing shows: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512800" y="2976950"/>
            <a:ext cx="6249300" cy="208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"/>
          <p:cNvSpPr txBox="1"/>
          <p:nvPr/>
        </p:nvSpPr>
        <p:spPr>
          <a:xfrm>
            <a:off x="2514375" y="2263975"/>
            <a:ext cx="3714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b="1" sz="46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" y="934250"/>
            <a:ext cx="3775500" cy="35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5"/>
          <p:cNvSpPr txBox="1"/>
          <p:nvPr/>
        </p:nvSpPr>
        <p:spPr>
          <a:xfrm>
            <a:off x="1426525" y="934250"/>
            <a:ext cx="742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HRWorks Pvt Ltd is facing a challenge with new hires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8" name="Google Shape;478;p15"/>
          <p:cNvSpPr txBox="1"/>
          <p:nvPr/>
        </p:nvSpPr>
        <p:spPr>
          <a:xfrm>
            <a:off x="3395525" y="1476750"/>
            <a:ext cx="4390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30% of the candidates who accept the job offer do not join the company.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This leads to huge loss of revenue and time as the companies initiate the recruitment process again to fill the workforce demand.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9" name="Google Shape;479;p15"/>
          <p:cNvSpPr txBox="1"/>
          <p:nvPr/>
        </p:nvSpPr>
        <p:spPr>
          <a:xfrm>
            <a:off x="3750725" y="2903250"/>
            <a:ext cx="4390200" cy="8313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aim is to build a model that identifies the candidates in advance, who will not join. This saves the company from wasting their resources</a:t>
            </a:r>
            <a:endParaRPr>
              <a:solidFill>
                <a:srgbClr val="2012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0" name="Google Shape;480;p15"/>
          <p:cNvSpPr txBox="1"/>
          <p:nvPr>
            <p:ph type="title"/>
          </p:nvPr>
        </p:nvSpPr>
        <p:spPr>
          <a:xfrm>
            <a:off x="1073700" y="1519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20124D"/>
                </a:solidFill>
              </a:rPr>
              <a:t>HR Analytics</a:t>
            </a:r>
            <a:endParaRPr sz="31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990225" y="3733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124D"/>
                </a:solidFill>
              </a:rPr>
              <a:t>TASK 1.1 (Data Manipulation using Python)</a:t>
            </a:r>
            <a:endParaRPr sz="2700">
              <a:solidFill>
                <a:srgbClr val="20124D"/>
              </a:solidFill>
            </a:endParaRPr>
          </a:p>
        </p:txBody>
      </p:sp>
      <p:pic>
        <p:nvPicPr>
          <p:cNvPr id="486" name="Google Shape;486;p16"/>
          <p:cNvPicPr preferRelativeResize="0"/>
          <p:nvPr/>
        </p:nvPicPr>
        <p:blipFill rotWithShape="1">
          <a:blip r:embed="rId3">
            <a:alphaModFix/>
          </a:blip>
          <a:srcRect b="41596" l="15378" r="15627" t="9883"/>
          <a:stretch/>
        </p:blipFill>
        <p:spPr>
          <a:xfrm>
            <a:off x="476750" y="1782500"/>
            <a:ext cx="7788802" cy="24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6"/>
          <p:cNvSpPr txBox="1"/>
          <p:nvPr>
            <p:ph idx="1" type="body"/>
          </p:nvPr>
        </p:nvSpPr>
        <p:spPr>
          <a:xfrm>
            <a:off x="571500" y="1281200"/>
            <a:ext cx="7086300" cy="501300"/>
          </a:xfrm>
          <a:prstGeom prst="rect">
            <a:avLst/>
          </a:prstGeom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This is the dataset  having details of candidates who were offered the job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50" y="121100"/>
            <a:ext cx="2673750" cy="20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7"/>
          <p:cNvPicPr preferRelativeResize="0"/>
          <p:nvPr/>
        </p:nvPicPr>
        <p:blipFill rotWithShape="1">
          <a:blip r:embed="rId4">
            <a:alphaModFix/>
          </a:blip>
          <a:srcRect b="19036" l="11519" r="26975" t="49989"/>
          <a:stretch/>
        </p:blipFill>
        <p:spPr>
          <a:xfrm>
            <a:off x="2851100" y="121100"/>
            <a:ext cx="3682877" cy="10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7"/>
          <p:cNvSpPr txBox="1"/>
          <p:nvPr/>
        </p:nvSpPr>
        <p:spPr>
          <a:xfrm>
            <a:off x="2858650" y="1126775"/>
            <a:ext cx="29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81%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candidates who were offered joined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2851100" y="1164400"/>
            <a:ext cx="2869200" cy="59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17"/>
          <p:cNvPicPr preferRelativeResize="0"/>
          <p:nvPr/>
        </p:nvPicPr>
        <p:blipFill rotWithShape="1">
          <a:blip r:embed="rId5">
            <a:alphaModFix/>
          </a:blip>
          <a:srcRect b="17772" l="10745" r="60135" t="15786"/>
          <a:stretch/>
        </p:blipFill>
        <p:spPr>
          <a:xfrm>
            <a:off x="5965575" y="772050"/>
            <a:ext cx="2662699" cy="34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7"/>
          <p:cNvSpPr txBox="1"/>
          <p:nvPr>
            <p:ph idx="1" type="body"/>
          </p:nvPr>
        </p:nvSpPr>
        <p:spPr>
          <a:xfrm>
            <a:off x="571500" y="2367947"/>
            <a:ext cx="5217900" cy="1210500"/>
          </a:xfrm>
          <a:prstGeom prst="rect">
            <a:avLst/>
          </a:prstGeom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initial dataset had 13 null values in offered band and 15 null values in Age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manipulated the data and  removed the null values using mode and median functions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/>
          <p:nvPr/>
        </p:nvSpPr>
        <p:spPr>
          <a:xfrm>
            <a:off x="229525" y="166925"/>
            <a:ext cx="72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Key Drivers and their influence on candidate joining status:</a:t>
            </a:r>
            <a:endParaRPr sz="20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03" name="Google Shape;5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00" y="659525"/>
            <a:ext cx="3196600" cy="21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8"/>
          <p:cNvSpPr txBox="1"/>
          <p:nvPr/>
        </p:nvSpPr>
        <p:spPr>
          <a:xfrm>
            <a:off x="4079325" y="813775"/>
            <a:ext cx="501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Duration to accept offer:</a:t>
            </a:r>
            <a:endParaRPr sz="1200" u="sng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the above shown data we can observe the following: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-&gt; The candidates who has duration less than 20 days are most likely to join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-&gt; the candidates having the duration above 100 are most liket to not join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775" y="2812500"/>
            <a:ext cx="3196600" cy="219242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8"/>
          <p:cNvSpPr txBox="1"/>
          <p:nvPr/>
        </p:nvSpPr>
        <p:spPr>
          <a:xfrm>
            <a:off x="4079325" y="2812500"/>
            <a:ext cx="5018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Percentage of Hike offered:</a:t>
            </a:r>
            <a:endParaRPr u="sng"/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the above data we can observe that the people who have joined the firm has almost 2% more hike.</a:t>
            </a:r>
            <a:endParaRPr sz="1200">
              <a:solidFill>
                <a:srgbClr val="00558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18"/>
          <p:cNvPicPr preferRelativeResize="0"/>
          <p:nvPr/>
        </p:nvPicPr>
        <p:blipFill rotWithShape="1">
          <a:blip r:embed="rId5">
            <a:alphaModFix/>
          </a:blip>
          <a:srcRect b="32133" l="7851" r="19447" t="37683"/>
          <a:stretch/>
        </p:blipFill>
        <p:spPr>
          <a:xfrm>
            <a:off x="4016725" y="3568100"/>
            <a:ext cx="4765824" cy="11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00" y="1446100"/>
            <a:ext cx="2841900" cy="18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9"/>
          <p:cNvSpPr txBox="1"/>
          <p:nvPr/>
        </p:nvSpPr>
        <p:spPr>
          <a:xfrm>
            <a:off x="506050" y="205975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Candidate Source</a:t>
            </a:r>
            <a:r>
              <a:rPr lang="en" u="sng">
                <a:latin typeface="Oswald"/>
                <a:ea typeface="Oswald"/>
                <a:cs typeface="Oswald"/>
                <a:sym typeface="Oswald"/>
              </a:rPr>
              <a:t>:</a:t>
            </a:r>
            <a:endParaRPr sz="1200" u="sng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According to the observation candidate source the chances of candidate joining the company is greater if he comes from employee referral.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450" y="1504963"/>
            <a:ext cx="2945625" cy="19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9"/>
          <p:cNvSpPr txBox="1"/>
          <p:nvPr/>
        </p:nvSpPr>
        <p:spPr>
          <a:xfrm>
            <a:off x="4726150" y="268575"/>
            <a:ext cx="3000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Age:</a:t>
            </a:r>
            <a:endParaRPr sz="1200" u="sng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the above shown data it states: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candidates below 25 are likely to not join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candidates above the age of 35 are more likely to join the company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19"/>
          <p:cNvPicPr preferRelativeResize="0"/>
          <p:nvPr/>
        </p:nvPicPr>
        <p:blipFill rotWithShape="1">
          <a:blip r:embed="rId5">
            <a:alphaModFix/>
          </a:blip>
          <a:srcRect b="36513" l="20538" r="45917" t="24338"/>
          <a:stretch/>
        </p:blipFill>
        <p:spPr>
          <a:xfrm>
            <a:off x="642363" y="3536850"/>
            <a:ext cx="2016269" cy="132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19"/>
          <p:cNvSpPr txBox="1"/>
          <p:nvPr/>
        </p:nvSpPr>
        <p:spPr>
          <a:xfrm>
            <a:off x="2658625" y="3536850"/>
            <a:ext cx="173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Joining Bonus</a:t>
            </a:r>
            <a:r>
              <a:rPr lang="en" u="sng">
                <a:latin typeface="Oswald"/>
                <a:ea typeface="Oswald"/>
                <a:cs typeface="Oswald"/>
                <a:sym typeface="Oswald"/>
              </a:rPr>
              <a:t>:</a:t>
            </a:r>
            <a:endParaRPr sz="1200" u="sng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Does act as a key driver.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19"/>
          <p:cNvPicPr preferRelativeResize="0"/>
          <p:nvPr/>
        </p:nvPicPr>
        <p:blipFill rotWithShape="1">
          <a:blip r:embed="rId6">
            <a:alphaModFix/>
          </a:blip>
          <a:srcRect b="17730" l="14464" r="45576" t="35657"/>
          <a:stretch/>
        </p:blipFill>
        <p:spPr>
          <a:xfrm>
            <a:off x="5040675" y="3537125"/>
            <a:ext cx="2016250" cy="132305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9"/>
          <p:cNvSpPr txBox="1"/>
          <p:nvPr/>
        </p:nvSpPr>
        <p:spPr>
          <a:xfrm>
            <a:off x="7112425" y="3536850"/>
            <a:ext cx="173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Gender:</a:t>
            </a:r>
            <a:endParaRPr sz="1200" u="sng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Does act as a key driver.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5" y="357925"/>
            <a:ext cx="5686025" cy="45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0"/>
          <p:cNvPicPr preferRelativeResize="0"/>
          <p:nvPr/>
        </p:nvPicPr>
        <p:blipFill rotWithShape="1">
          <a:blip r:embed="rId4">
            <a:alphaModFix/>
          </a:blip>
          <a:srcRect b="40609" l="4685" r="9025" t="34369"/>
          <a:stretch/>
        </p:blipFill>
        <p:spPr>
          <a:xfrm>
            <a:off x="2138863" y="323025"/>
            <a:ext cx="6249326" cy="10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0"/>
          <p:cNvSpPr txBox="1"/>
          <p:nvPr/>
        </p:nvSpPr>
        <p:spPr>
          <a:xfrm>
            <a:off x="5894700" y="1909950"/>
            <a:ext cx="3000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Oswald"/>
                <a:ea typeface="Oswald"/>
                <a:cs typeface="Oswald"/>
                <a:sym typeface="Oswald"/>
              </a:rPr>
              <a:t>Location</a:t>
            </a:r>
            <a:r>
              <a:rPr lang="en" sz="1600" u="sng">
                <a:latin typeface="Oswald"/>
                <a:ea typeface="Oswald"/>
                <a:cs typeface="Oswald"/>
                <a:sym typeface="Oswald"/>
              </a:rPr>
              <a:t>:</a:t>
            </a:r>
            <a:endParaRPr u="sng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Location is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influencing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joining status as for each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city, we can observe that candidate joining Noida, Chennai and bangalore is much greater than other cities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0"/>
          <p:cNvSpPr/>
          <p:nvPr/>
        </p:nvSpPr>
        <p:spPr>
          <a:xfrm>
            <a:off x="2138775" y="354725"/>
            <a:ext cx="6249300" cy="928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"/>
          <p:cNvSpPr txBox="1"/>
          <p:nvPr>
            <p:ph type="title"/>
          </p:nvPr>
        </p:nvSpPr>
        <p:spPr>
          <a:xfrm>
            <a:off x="1075850" y="2042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124D"/>
                </a:solidFill>
              </a:rPr>
              <a:t>TASK 1.2 (SQL &amp; ORACLE)</a:t>
            </a:r>
            <a:endParaRPr sz="2700">
              <a:solidFill>
                <a:srgbClr val="20124D"/>
              </a:solidFill>
            </a:endParaRPr>
          </a:p>
        </p:txBody>
      </p:sp>
      <p:sp>
        <p:nvSpPr>
          <p:cNvPr id="533" name="Google Shape;533;p21"/>
          <p:cNvSpPr txBox="1"/>
          <p:nvPr>
            <p:ph idx="1" type="body"/>
          </p:nvPr>
        </p:nvSpPr>
        <p:spPr>
          <a:xfrm>
            <a:off x="1137275" y="920025"/>
            <a:ext cx="69966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given dataset can be converted into an ER Diagram as follows: </a:t>
            </a:r>
            <a:endParaRPr sz="1200">
              <a:solidFill>
                <a:srgbClr val="000000"/>
              </a:solidFill>
              <a:highlight>
                <a:srgbClr val="D3D3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5" y="1413850"/>
            <a:ext cx="8946273" cy="2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2"/>
          <p:cNvSpPr txBox="1"/>
          <p:nvPr>
            <p:ph idx="1" type="body"/>
          </p:nvPr>
        </p:nvSpPr>
        <p:spPr>
          <a:xfrm>
            <a:off x="1075850" y="368500"/>
            <a:ext cx="6996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are 3 tables in the given dataset: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◉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HR_HIRING_DETAILS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◉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LOB_MAPPING_P4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◉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EMPLOYEE_JOINING_STATUS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HR_HIRING_DETAILS is the master table with CANDIDATE_REF as primary key and is a strong entity.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LOB_MAPPING_P4 has the primary key as LOB_ID  being the foreign key and is a strong entity, having 1-N  relationship with HR_HIRING_DETAILS.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EMPLOYEE_JOINING_STATUS has the primary key as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CANDIDATE_REF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eing the foreign key and is a weak entity, having 1-1 relationship with HR_HIRING_DETAILS.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