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6" r:id="rId4"/>
    <p:sldId id="260" r:id="rId5"/>
    <p:sldId id="270" r:id="rId6"/>
    <p:sldId id="271" r:id="rId7"/>
    <p:sldId id="259" r:id="rId8"/>
    <p:sldId id="267" r:id="rId9"/>
    <p:sldId id="268" r:id="rId10"/>
    <p:sldId id="263" r:id="rId11"/>
    <p:sldId id="261" r:id="rId12"/>
    <p:sldId id="262" r:id="rId13"/>
    <p:sldId id="264" r:id="rId14"/>
    <p:sldId id="265"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162"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D27C4F8-B264-4EEC-8317-B33FE027B528}" type="datetimeFigureOut">
              <a:rPr lang="en-IN" smtClean="0"/>
              <a:t>11-01-2019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69412-C21F-4683-86A1-9657D4512A33}" type="slidenum">
              <a:rPr lang="en-IN" smtClean="0"/>
              <a:t>‹#›</a:t>
            </a:fld>
            <a:endParaRPr lang="en-IN"/>
          </a:p>
        </p:txBody>
      </p:sp>
    </p:spTree>
    <p:extLst>
      <p:ext uri="{BB962C8B-B14F-4D97-AF65-F5344CB8AC3E}">
        <p14:creationId xmlns:p14="http://schemas.microsoft.com/office/powerpoint/2010/main" val="2995113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D27C4F8-B264-4EEC-8317-B33FE027B528}" type="datetimeFigureOut">
              <a:rPr lang="en-IN" smtClean="0"/>
              <a:t>11-01-2019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69412-C21F-4683-86A1-9657D4512A33}" type="slidenum">
              <a:rPr lang="en-IN" smtClean="0"/>
              <a:t>‹#›</a:t>
            </a:fld>
            <a:endParaRPr lang="en-IN"/>
          </a:p>
        </p:txBody>
      </p:sp>
    </p:spTree>
    <p:extLst>
      <p:ext uri="{BB962C8B-B14F-4D97-AF65-F5344CB8AC3E}">
        <p14:creationId xmlns:p14="http://schemas.microsoft.com/office/powerpoint/2010/main" val="1600921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D27C4F8-B264-4EEC-8317-B33FE027B528}" type="datetimeFigureOut">
              <a:rPr lang="en-IN" smtClean="0"/>
              <a:t>11-01-2019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69412-C21F-4683-86A1-9657D4512A33}" type="slidenum">
              <a:rPr lang="en-IN" smtClean="0"/>
              <a:t>‹#›</a:t>
            </a:fld>
            <a:endParaRPr lang="en-IN"/>
          </a:p>
        </p:txBody>
      </p:sp>
    </p:spTree>
    <p:extLst>
      <p:ext uri="{BB962C8B-B14F-4D97-AF65-F5344CB8AC3E}">
        <p14:creationId xmlns:p14="http://schemas.microsoft.com/office/powerpoint/2010/main" val="2874880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D27C4F8-B264-4EEC-8317-B33FE027B528}" type="datetimeFigureOut">
              <a:rPr lang="en-IN" smtClean="0"/>
              <a:t>11-01-2019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69412-C21F-4683-86A1-9657D4512A33}" type="slidenum">
              <a:rPr lang="en-IN" smtClean="0"/>
              <a:t>‹#›</a:t>
            </a:fld>
            <a:endParaRPr lang="en-IN"/>
          </a:p>
        </p:txBody>
      </p:sp>
    </p:spTree>
    <p:extLst>
      <p:ext uri="{BB962C8B-B14F-4D97-AF65-F5344CB8AC3E}">
        <p14:creationId xmlns:p14="http://schemas.microsoft.com/office/powerpoint/2010/main" val="204522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7C4F8-B264-4EEC-8317-B33FE027B528}" type="datetimeFigureOut">
              <a:rPr lang="en-IN" smtClean="0"/>
              <a:t>11-01-2019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69412-C21F-4683-86A1-9657D4512A33}" type="slidenum">
              <a:rPr lang="en-IN" smtClean="0"/>
              <a:t>‹#›</a:t>
            </a:fld>
            <a:endParaRPr lang="en-IN"/>
          </a:p>
        </p:txBody>
      </p:sp>
    </p:spTree>
    <p:extLst>
      <p:ext uri="{BB962C8B-B14F-4D97-AF65-F5344CB8AC3E}">
        <p14:creationId xmlns:p14="http://schemas.microsoft.com/office/powerpoint/2010/main" val="1729666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D27C4F8-B264-4EEC-8317-B33FE027B528}" type="datetimeFigureOut">
              <a:rPr lang="en-IN" smtClean="0"/>
              <a:t>11-01-2019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569412-C21F-4683-86A1-9657D4512A33}" type="slidenum">
              <a:rPr lang="en-IN" smtClean="0"/>
              <a:t>‹#›</a:t>
            </a:fld>
            <a:endParaRPr lang="en-IN"/>
          </a:p>
        </p:txBody>
      </p:sp>
    </p:spTree>
    <p:extLst>
      <p:ext uri="{BB962C8B-B14F-4D97-AF65-F5344CB8AC3E}">
        <p14:creationId xmlns:p14="http://schemas.microsoft.com/office/powerpoint/2010/main" val="1179728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D27C4F8-B264-4EEC-8317-B33FE027B528}" type="datetimeFigureOut">
              <a:rPr lang="en-IN" smtClean="0"/>
              <a:t>11-01-2019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569412-C21F-4683-86A1-9657D4512A33}" type="slidenum">
              <a:rPr lang="en-IN" smtClean="0"/>
              <a:t>‹#›</a:t>
            </a:fld>
            <a:endParaRPr lang="en-IN"/>
          </a:p>
        </p:txBody>
      </p:sp>
    </p:spTree>
    <p:extLst>
      <p:ext uri="{BB962C8B-B14F-4D97-AF65-F5344CB8AC3E}">
        <p14:creationId xmlns:p14="http://schemas.microsoft.com/office/powerpoint/2010/main" val="1856745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D27C4F8-B264-4EEC-8317-B33FE027B528}" type="datetimeFigureOut">
              <a:rPr lang="en-IN" smtClean="0"/>
              <a:t>11-01-2019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569412-C21F-4683-86A1-9657D4512A33}" type="slidenum">
              <a:rPr lang="en-IN" smtClean="0"/>
              <a:t>‹#›</a:t>
            </a:fld>
            <a:endParaRPr lang="en-IN"/>
          </a:p>
        </p:txBody>
      </p:sp>
    </p:spTree>
    <p:extLst>
      <p:ext uri="{BB962C8B-B14F-4D97-AF65-F5344CB8AC3E}">
        <p14:creationId xmlns:p14="http://schemas.microsoft.com/office/powerpoint/2010/main" val="3558415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27C4F8-B264-4EEC-8317-B33FE027B528}" type="datetimeFigureOut">
              <a:rPr lang="en-IN" smtClean="0"/>
              <a:t>11-01-2019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569412-C21F-4683-86A1-9657D4512A33}" type="slidenum">
              <a:rPr lang="en-IN" smtClean="0"/>
              <a:t>‹#›</a:t>
            </a:fld>
            <a:endParaRPr lang="en-IN"/>
          </a:p>
        </p:txBody>
      </p:sp>
    </p:spTree>
    <p:extLst>
      <p:ext uri="{BB962C8B-B14F-4D97-AF65-F5344CB8AC3E}">
        <p14:creationId xmlns:p14="http://schemas.microsoft.com/office/powerpoint/2010/main" val="3913520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7C4F8-B264-4EEC-8317-B33FE027B528}" type="datetimeFigureOut">
              <a:rPr lang="en-IN" smtClean="0"/>
              <a:t>11-01-2019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569412-C21F-4683-86A1-9657D4512A33}" type="slidenum">
              <a:rPr lang="en-IN" smtClean="0"/>
              <a:t>‹#›</a:t>
            </a:fld>
            <a:endParaRPr lang="en-IN"/>
          </a:p>
        </p:txBody>
      </p:sp>
    </p:spTree>
    <p:extLst>
      <p:ext uri="{BB962C8B-B14F-4D97-AF65-F5344CB8AC3E}">
        <p14:creationId xmlns:p14="http://schemas.microsoft.com/office/powerpoint/2010/main" val="82395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7C4F8-B264-4EEC-8317-B33FE027B528}" type="datetimeFigureOut">
              <a:rPr lang="en-IN" smtClean="0"/>
              <a:t>11-01-2019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569412-C21F-4683-86A1-9657D4512A33}" type="slidenum">
              <a:rPr lang="en-IN" smtClean="0"/>
              <a:t>‹#›</a:t>
            </a:fld>
            <a:endParaRPr lang="en-IN"/>
          </a:p>
        </p:txBody>
      </p:sp>
    </p:spTree>
    <p:extLst>
      <p:ext uri="{BB962C8B-B14F-4D97-AF65-F5344CB8AC3E}">
        <p14:creationId xmlns:p14="http://schemas.microsoft.com/office/powerpoint/2010/main" val="336037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tx1"/>
            </a:gs>
            <a:gs pos="100000">
              <a:srgbClr val="FFFFFF"/>
            </a:gs>
            <a:gs pos="77000">
              <a:srgbClr val="636363"/>
            </a:gs>
            <a:gs pos="77000">
              <a:srgbClr val="CFCFCF"/>
            </a:gs>
            <a:gs pos="77000">
              <a:srgbClr val="CFCFCF"/>
            </a:gs>
            <a:gs pos="75000">
              <a:srgbClr val="333333">
                <a:alpha val="0"/>
                <a:lumMod val="65000"/>
                <a:lumOff val="35000"/>
              </a:srgbClr>
            </a:gs>
            <a:gs pos="75000">
              <a:schemeClr val="bg1"/>
            </a:gs>
            <a:gs pos="76000">
              <a:srgbClr val="FFFFFF"/>
            </a:gs>
            <a:gs pos="78000">
              <a:schemeClr val="tx1">
                <a:lumMod val="0"/>
              </a:schemeClr>
            </a:gs>
          </a:gsLst>
          <a:lin ang="36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7C4F8-B264-4EEC-8317-B33FE027B528}" type="datetimeFigureOut">
              <a:rPr lang="en-IN" smtClean="0"/>
              <a:t>11-01-2019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569412-C21F-4683-86A1-9657D4512A33}" type="slidenum">
              <a:rPr lang="en-IN" smtClean="0"/>
              <a:t>‹#›</a:t>
            </a:fld>
            <a:endParaRPr lang="en-IN"/>
          </a:p>
        </p:txBody>
      </p:sp>
    </p:spTree>
    <p:extLst>
      <p:ext uri="{BB962C8B-B14F-4D97-AF65-F5344CB8AC3E}">
        <p14:creationId xmlns:p14="http://schemas.microsoft.com/office/powerpoint/2010/main" val="2539436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theguardian.com/society/2012/feb/14/technology-brings-braille-back-appl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andysview1.wordpress.com/2016/11/22/commentary-is-braille-still-importan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5086" y="2286000"/>
            <a:ext cx="7772400" cy="2362200"/>
          </a:xfrm>
        </p:spPr>
        <p:txBody>
          <a:bodyPr>
            <a:normAutofit fontScale="90000"/>
          </a:bodyPr>
          <a:lstStyle/>
          <a:p>
            <a:r>
              <a:rPr lang="en-IN" sz="3600" b="1" dirty="0">
                <a:latin typeface="Broadway" panose="020B0604020202020204" pitchFamily="82" charset="0"/>
              </a:rPr>
              <a:t>HEALTH CARE AND LIFE SCIENCES</a:t>
            </a:r>
            <a:br>
              <a:rPr lang="en-IN" sz="4000" dirty="0"/>
            </a:br>
            <a:br>
              <a:rPr lang="en-US" sz="4000" dirty="0"/>
            </a:br>
            <a:r>
              <a:rPr lang="en-US" sz="4000" dirty="0">
                <a:latin typeface="Aharoni" panose="02010803020104030203" pitchFamily="2" charset="-79"/>
                <a:cs typeface="Aharoni" panose="02010803020104030203" pitchFamily="2" charset="-79"/>
              </a:rPr>
              <a:t>Portable Braille</a:t>
            </a:r>
            <a:endParaRPr lang="en-IN" sz="4000" dirty="0">
              <a:latin typeface="Aharoni" panose="02010803020104030203" pitchFamily="2" charset="-79"/>
              <a:cs typeface="Aharoni" panose="02010803020104030203" pitchFamily="2" charset="-79"/>
            </a:endParaRPr>
          </a:p>
        </p:txBody>
      </p:sp>
      <p:sp>
        <p:nvSpPr>
          <p:cNvPr id="3" name="Subtitle 2"/>
          <p:cNvSpPr>
            <a:spLocks noGrp="1"/>
          </p:cNvSpPr>
          <p:nvPr>
            <p:ph type="subTitle" idx="1"/>
          </p:nvPr>
        </p:nvSpPr>
        <p:spPr>
          <a:xfrm>
            <a:off x="1219200" y="4267200"/>
            <a:ext cx="6400800" cy="1752600"/>
          </a:xfrm>
        </p:spPr>
        <p:txBody>
          <a:bodyPr/>
          <a:lstStyle/>
          <a:p>
            <a:r>
              <a:rPr lang="en-US" dirty="0">
                <a:latin typeface="Aharoni" panose="02010803020104030203" pitchFamily="2" charset="-79"/>
                <a:cs typeface="Aharoni" panose="02010803020104030203" pitchFamily="2" charset="-79"/>
              </a:rPr>
              <a:t>Victorious Visionaries</a:t>
            </a:r>
          </a:p>
          <a:p>
            <a:r>
              <a:rPr lang="en-US" sz="2000" dirty="0">
                <a:latin typeface="Aharoni" panose="02010803020104030203" pitchFamily="2" charset="-79"/>
                <a:cs typeface="Aharoni" panose="02010803020104030203" pitchFamily="2" charset="-79"/>
              </a:rPr>
              <a:t>Guided by </a:t>
            </a:r>
          </a:p>
          <a:p>
            <a:r>
              <a:rPr lang="en-US" sz="2000" dirty="0">
                <a:latin typeface="Aharoni" panose="02010803020104030203" pitchFamily="2" charset="-79"/>
                <a:cs typeface="Aharoni" panose="02010803020104030203" pitchFamily="2" charset="-79"/>
              </a:rPr>
              <a:t>Spider R&amp;D Club</a:t>
            </a:r>
            <a:endParaRPr lang="en-IN" sz="2000" dirty="0">
              <a:latin typeface="Aharoni" panose="02010803020104030203" pitchFamily="2" charset="-79"/>
              <a:cs typeface="Aharoni" panose="02010803020104030203" pitchFamily="2" charset="-79"/>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bwMode="auto">
          <a:xfrm>
            <a:off x="304800" y="228600"/>
            <a:ext cx="2157730" cy="791845"/>
          </a:xfrm>
          <a:prstGeom prst="rect">
            <a:avLst/>
          </a:prstGeom>
          <a:noFill/>
          <a:ln>
            <a:noFill/>
          </a:ln>
        </p:spPr>
      </p:pic>
      <p:pic>
        <p:nvPicPr>
          <p:cNvPr id="5" name="Picture 4" descr="https://pragyan.org/sangam/img/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9821" y="353695"/>
            <a:ext cx="2818130" cy="1333500"/>
          </a:xfrm>
          <a:prstGeom prst="rect">
            <a:avLst/>
          </a:prstGeom>
          <a:noFill/>
          <a:ln>
            <a:noFill/>
          </a:ln>
        </p:spPr>
      </p:pic>
      <p:sp>
        <p:nvSpPr>
          <p:cNvPr id="6" name="Rectangle 5"/>
          <p:cNvSpPr/>
          <p:nvPr/>
        </p:nvSpPr>
        <p:spPr>
          <a:xfrm>
            <a:off x="2743200" y="1721831"/>
            <a:ext cx="3576172" cy="369332"/>
          </a:xfrm>
          <a:prstGeom prst="rect">
            <a:avLst/>
          </a:prstGeom>
        </p:spPr>
        <p:txBody>
          <a:bodyPr wrap="none">
            <a:spAutoFit/>
          </a:bodyPr>
          <a:lstStyle/>
          <a:p>
            <a:r>
              <a:rPr lang="en-IN" dirty="0">
                <a:solidFill>
                  <a:schemeClr val="accent6">
                    <a:lumMod val="75000"/>
                  </a:schemeClr>
                </a:solidFill>
              </a:rPr>
              <a:t>PRAGYAN HARDWARE HACKATHON</a:t>
            </a:r>
          </a:p>
        </p:txBody>
      </p:sp>
      <p:pic>
        <p:nvPicPr>
          <p:cNvPr id="7" name="Picture 6">
            <a:extLst>
              <a:ext uri="{FF2B5EF4-FFF2-40B4-BE49-F238E27FC236}">
                <a16:creationId xmlns:a16="http://schemas.microsoft.com/office/drawing/2014/main" id="{18F345DE-BAC6-43F4-82F6-82E1820864A7}"/>
              </a:ext>
            </a:extLst>
          </p:cNvPr>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77200" y="201827"/>
            <a:ext cx="907415" cy="907415"/>
          </a:xfrm>
          <a:prstGeom prst="rect">
            <a:avLst/>
          </a:prstGeom>
          <a:noFill/>
          <a:ln>
            <a:noFill/>
          </a:ln>
        </p:spPr>
      </p:pic>
    </p:spTree>
    <p:extLst>
      <p:ext uri="{BB962C8B-B14F-4D97-AF65-F5344CB8AC3E}">
        <p14:creationId xmlns:p14="http://schemas.microsoft.com/office/powerpoint/2010/main" val="1303976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F45A2E-39C9-422D-A616-EA503D3F7D9F}"/>
              </a:ext>
            </a:extLst>
          </p:cNvPr>
          <p:cNvSpPr>
            <a:spLocks noGrp="1"/>
          </p:cNvSpPr>
          <p:nvPr>
            <p:ph idx="1"/>
          </p:nvPr>
        </p:nvSpPr>
        <p:spPr>
          <a:xfrm>
            <a:off x="457200" y="1524000"/>
            <a:ext cx="8229600" cy="4525963"/>
          </a:xfrm>
        </p:spPr>
        <p:txBody>
          <a:bodyPr>
            <a:normAutofit/>
          </a:bodyPr>
          <a:lstStyle/>
          <a:p>
            <a:pPr marL="0" indent="0">
              <a:buNone/>
            </a:pPr>
            <a:r>
              <a:rPr lang="en-IN" sz="2800" dirty="0">
                <a:latin typeface="Sitka Text" panose="02000505000000020004" pitchFamily="2" charset="0"/>
              </a:rPr>
              <a:t>Implementation done till now:</a:t>
            </a:r>
          </a:p>
          <a:p>
            <a:r>
              <a:rPr lang="en-IN" sz="2800" dirty="0">
                <a:latin typeface="Sitka Text" panose="02000505000000020004" pitchFamily="2" charset="0"/>
              </a:rPr>
              <a:t>Applying perspective transform to get the required part of the image.</a:t>
            </a:r>
          </a:p>
          <a:p>
            <a:r>
              <a:rPr lang="en-IN" sz="2800" dirty="0">
                <a:latin typeface="Sitka Text" panose="02000505000000020004" pitchFamily="2" charset="0"/>
              </a:rPr>
              <a:t>Application of OCR algorithm in the transformed image to get output in string format.</a:t>
            </a:r>
          </a:p>
          <a:p>
            <a:r>
              <a:rPr lang="en-IN" sz="2800" dirty="0">
                <a:latin typeface="Sitka Text" panose="02000505000000020004" pitchFamily="2" charset="0"/>
              </a:rPr>
              <a:t>Software part of Grade 1 Braille.</a:t>
            </a:r>
          </a:p>
          <a:p>
            <a:r>
              <a:rPr lang="en-IN" sz="2800" dirty="0">
                <a:latin typeface="Sitka Text" panose="02000505000000020004" pitchFamily="2" charset="0"/>
              </a:rPr>
              <a:t>Software part of Grade 2 Braille.</a:t>
            </a:r>
          </a:p>
          <a:p>
            <a:pPr marL="0" indent="0">
              <a:buNone/>
            </a:pPr>
            <a:r>
              <a:rPr lang="en-IN" sz="2800" dirty="0">
                <a:latin typeface="Sitka Text" panose="02000505000000020004" pitchFamily="2" charset="0"/>
              </a:rPr>
              <a:t>(grade 2 still in progress)</a:t>
            </a:r>
          </a:p>
        </p:txBody>
      </p:sp>
      <p:sp>
        <p:nvSpPr>
          <p:cNvPr id="4" name="Title 1">
            <a:extLst>
              <a:ext uri="{FF2B5EF4-FFF2-40B4-BE49-F238E27FC236}">
                <a16:creationId xmlns:a16="http://schemas.microsoft.com/office/drawing/2014/main" id="{37C13ABA-6845-44FA-84FF-1C7A839D103F}"/>
              </a:ext>
            </a:extLst>
          </p:cNvPr>
          <p:cNvSpPr>
            <a:spLocks noGrp="1"/>
          </p:cNvSpPr>
          <p:nvPr>
            <p:ph type="title"/>
          </p:nvPr>
        </p:nvSpPr>
        <p:spPr>
          <a:xfrm>
            <a:off x="457200" y="274638"/>
            <a:ext cx="8229600" cy="1143000"/>
          </a:xfrm>
        </p:spPr>
        <p:txBody>
          <a:bodyPr/>
          <a:lstStyle/>
          <a:p>
            <a:r>
              <a:rPr lang="en-US" dirty="0">
                <a:latin typeface="Broadway" panose="04040905080002020502" pitchFamily="82" charset="0"/>
              </a:rPr>
              <a:t>Progress of Project</a:t>
            </a:r>
            <a:endParaRPr lang="en-IN" dirty="0">
              <a:latin typeface="Broadway" panose="04040905080002020502" pitchFamily="82" charset="0"/>
            </a:endParaRPr>
          </a:p>
        </p:txBody>
      </p:sp>
      <p:pic>
        <p:nvPicPr>
          <p:cNvPr id="5" name="Picture 4">
            <a:extLst>
              <a:ext uri="{FF2B5EF4-FFF2-40B4-BE49-F238E27FC236}">
                <a16:creationId xmlns:a16="http://schemas.microsoft.com/office/drawing/2014/main" id="{2436EBC3-3A73-4F9E-A028-7FFCA33A3761}"/>
              </a:ext>
            </a:extLst>
          </p:cNvPr>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77200" y="201827"/>
            <a:ext cx="907415" cy="907415"/>
          </a:xfrm>
          <a:prstGeom prst="rect">
            <a:avLst/>
          </a:prstGeom>
          <a:noFill/>
          <a:ln>
            <a:noFill/>
          </a:ln>
        </p:spPr>
      </p:pic>
    </p:spTree>
    <p:extLst>
      <p:ext uri="{BB962C8B-B14F-4D97-AF65-F5344CB8AC3E}">
        <p14:creationId xmlns:p14="http://schemas.microsoft.com/office/powerpoint/2010/main" val="191592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24079D-4D72-4572-B9BE-934DC3F3F2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359"/>
            <a:ext cx="4080536" cy="6048641"/>
          </a:xfrm>
          <a:prstGeom prst="rect">
            <a:avLst/>
          </a:prstGeom>
        </p:spPr>
      </p:pic>
      <p:pic>
        <p:nvPicPr>
          <p:cNvPr id="7" name="Picture 6">
            <a:extLst>
              <a:ext uri="{FF2B5EF4-FFF2-40B4-BE49-F238E27FC236}">
                <a16:creationId xmlns:a16="http://schemas.microsoft.com/office/drawing/2014/main" id="{3D2AD9FC-6276-4FDC-A3DA-C658A941C80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158" r="7895"/>
          <a:stretch/>
        </p:blipFill>
        <p:spPr>
          <a:xfrm>
            <a:off x="4080536" y="3918378"/>
            <a:ext cx="5063464" cy="2939622"/>
          </a:xfrm>
          <a:prstGeom prst="rect">
            <a:avLst/>
          </a:prstGeom>
        </p:spPr>
      </p:pic>
      <p:sp>
        <p:nvSpPr>
          <p:cNvPr id="12" name="Arrow: Up 11">
            <a:extLst>
              <a:ext uri="{FF2B5EF4-FFF2-40B4-BE49-F238E27FC236}">
                <a16:creationId xmlns:a16="http://schemas.microsoft.com/office/drawing/2014/main" id="{A78404BA-0654-4C59-87B6-BDF0197D3166}"/>
              </a:ext>
            </a:extLst>
          </p:cNvPr>
          <p:cNvSpPr/>
          <p:nvPr/>
        </p:nvSpPr>
        <p:spPr>
          <a:xfrm>
            <a:off x="6781800" y="2603800"/>
            <a:ext cx="685800" cy="1053800"/>
          </a:xfrm>
          <a:prstGeom prst="upArrow">
            <a:avLst>
              <a:gd name="adj1" fmla="val 36487"/>
              <a:gd name="adj2"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Up 12">
            <a:extLst>
              <a:ext uri="{FF2B5EF4-FFF2-40B4-BE49-F238E27FC236}">
                <a16:creationId xmlns:a16="http://schemas.microsoft.com/office/drawing/2014/main" id="{93E562DF-907B-4F9A-9049-1ED36F3FD39F}"/>
              </a:ext>
            </a:extLst>
          </p:cNvPr>
          <p:cNvSpPr/>
          <p:nvPr/>
        </p:nvSpPr>
        <p:spPr>
          <a:xfrm rot="16200000">
            <a:off x="4572000" y="1219200"/>
            <a:ext cx="609600" cy="1066800"/>
          </a:xfrm>
          <a:prstGeom prst="upArrow">
            <a:avLst>
              <a:gd name="adj1" fmla="val 39189"/>
              <a:gd name="adj2"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670A8ADD-9CF9-491F-8D6B-505C0920AEC9}"/>
              </a:ext>
            </a:extLst>
          </p:cNvPr>
          <p:cNvSpPr txBox="1"/>
          <p:nvPr/>
        </p:nvSpPr>
        <p:spPr>
          <a:xfrm>
            <a:off x="5791200" y="1219200"/>
            <a:ext cx="2743200" cy="1200329"/>
          </a:xfrm>
          <a:prstGeom prst="rect">
            <a:avLst/>
          </a:prstGeom>
          <a:noFill/>
        </p:spPr>
        <p:txBody>
          <a:bodyPr wrap="square" rtlCol="0">
            <a:spAutoFit/>
          </a:bodyPr>
          <a:lstStyle/>
          <a:p>
            <a:r>
              <a:rPr lang="en-IN" dirty="0">
                <a:latin typeface="Sitka Text" panose="02000505000000020004" pitchFamily="2" charset="0"/>
              </a:rPr>
              <a:t>Perspective Transform of the captured image to get the required area (using four clips)</a:t>
            </a:r>
          </a:p>
        </p:txBody>
      </p:sp>
      <p:pic>
        <p:nvPicPr>
          <p:cNvPr id="8" name="Picture 7">
            <a:extLst>
              <a:ext uri="{FF2B5EF4-FFF2-40B4-BE49-F238E27FC236}">
                <a16:creationId xmlns:a16="http://schemas.microsoft.com/office/drawing/2014/main" id="{AC4006F4-039D-4488-804C-46E34F6CB882}"/>
              </a:ext>
            </a:extLst>
          </p:cNvPr>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77200" y="201827"/>
            <a:ext cx="907415" cy="907415"/>
          </a:xfrm>
          <a:prstGeom prst="rect">
            <a:avLst/>
          </a:prstGeom>
          <a:noFill/>
          <a:ln>
            <a:noFill/>
          </a:ln>
        </p:spPr>
      </p:pic>
    </p:spTree>
    <p:extLst>
      <p:ext uri="{BB962C8B-B14F-4D97-AF65-F5344CB8AC3E}">
        <p14:creationId xmlns:p14="http://schemas.microsoft.com/office/powerpoint/2010/main" val="595320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335F481-10B5-4EFC-A780-06BB18741A2D}"/>
              </a:ext>
            </a:extLst>
          </p:cNvPr>
          <p:cNvPicPr>
            <a:picLocks noChangeAspect="1"/>
          </p:cNvPicPr>
          <p:nvPr/>
        </p:nvPicPr>
        <p:blipFill rotWithShape="1">
          <a:blip r:embed="rId2"/>
          <a:srcRect l="2500" t="3644" r="38925" b="26933"/>
          <a:stretch/>
        </p:blipFill>
        <p:spPr>
          <a:xfrm>
            <a:off x="4038600" y="3505200"/>
            <a:ext cx="5105400" cy="3415270"/>
          </a:xfrm>
          <a:prstGeom prst="rect">
            <a:avLst/>
          </a:prstGeom>
        </p:spPr>
      </p:pic>
      <p:pic>
        <p:nvPicPr>
          <p:cNvPr id="4" name="Picture 3">
            <a:extLst>
              <a:ext uri="{FF2B5EF4-FFF2-40B4-BE49-F238E27FC236}">
                <a16:creationId xmlns:a16="http://schemas.microsoft.com/office/drawing/2014/main" id="{14103B16-939E-4F8D-9B94-D6A68787E5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57200"/>
            <a:ext cx="4038600" cy="6019800"/>
          </a:xfrm>
          <a:prstGeom prst="rect">
            <a:avLst/>
          </a:prstGeom>
        </p:spPr>
      </p:pic>
      <p:sp>
        <p:nvSpPr>
          <p:cNvPr id="13" name="TextBox 12">
            <a:extLst>
              <a:ext uri="{FF2B5EF4-FFF2-40B4-BE49-F238E27FC236}">
                <a16:creationId xmlns:a16="http://schemas.microsoft.com/office/drawing/2014/main" id="{B32366BD-DA5E-45EC-B2B0-C2E88932E83B}"/>
              </a:ext>
            </a:extLst>
          </p:cNvPr>
          <p:cNvSpPr txBox="1"/>
          <p:nvPr/>
        </p:nvSpPr>
        <p:spPr>
          <a:xfrm>
            <a:off x="5429362" y="1181322"/>
            <a:ext cx="3091248" cy="923330"/>
          </a:xfrm>
          <a:prstGeom prst="rect">
            <a:avLst/>
          </a:prstGeom>
          <a:noFill/>
        </p:spPr>
        <p:txBody>
          <a:bodyPr wrap="square" rtlCol="0">
            <a:spAutoFit/>
          </a:bodyPr>
          <a:lstStyle/>
          <a:p>
            <a:r>
              <a:rPr lang="en-IN" dirty="0">
                <a:latin typeface="Sitka Text" panose="02000505000000020004" pitchFamily="2" charset="0"/>
              </a:rPr>
              <a:t>Applying OCR algorithm to the transformed image to get output in string format</a:t>
            </a:r>
          </a:p>
        </p:txBody>
      </p:sp>
      <p:sp>
        <p:nvSpPr>
          <p:cNvPr id="7" name="Arrow: Up 6">
            <a:extLst>
              <a:ext uri="{FF2B5EF4-FFF2-40B4-BE49-F238E27FC236}">
                <a16:creationId xmlns:a16="http://schemas.microsoft.com/office/drawing/2014/main" id="{35CDE3D1-EB06-46DE-BD7F-1411D58F733B}"/>
              </a:ext>
            </a:extLst>
          </p:cNvPr>
          <p:cNvSpPr/>
          <p:nvPr/>
        </p:nvSpPr>
        <p:spPr>
          <a:xfrm flipV="1">
            <a:off x="6432720" y="2157638"/>
            <a:ext cx="685800" cy="1156000"/>
          </a:xfrm>
          <a:prstGeom prst="upArrow">
            <a:avLst>
              <a:gd name="adj1" fmla="val 36487"/>
              <a:gd name="adj2"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Up 7">
            <a:extLst>
              <a:ext uri="{FF2B5EF4-FFF2-40B4-BE49-F238E27FC236}">
                <a16:creationId xmlns:a16="http://schemas.microsoft.com/office/drawing/2014/main" id="{387E7BB3-55DD-4A86-B41B-752A7A3999AA}"/>
              </a:ext>
            </a:extLst>
          </p:cNvPr>
          <p:cNvSpPr/>
          <p:nvPr/>
        </p:nvSpPr>
        <p:spPr>
          <a:xfrm rot="16200000" flipV="1">
            <a:off x="4500948" y="1064740"/>
            <a:ext cx="609600" cy="1223319"/>
          </a:xfrm>
          <a:prstGeom prst="upArrow">
            <a:avLst>
              <a:gd name="adj1" fmla="val 39189"/>
              <a:gd name="adj2"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77B84E9A-B089-4ADD-B8A9-BF6E80A05B7F}"/>
              </a:ext>
            </a:extLst>
          </p:cNvPr>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77200" y="201827"/>
            <a:ext cx="907415" cy="907415"/>
          </a:xfrm>
          <a:prstGeom prst="rect">
            <a:avLst/>
          </a:prstGeom>
          <a:noFill/>
          <a:ln>
            <a:noFill/>
          </a:ln>
        </p:spPr>
      </p:pic>
    </p:spTree>
    <p:extLst>
      <p:ext uri="{BB962C8B-B14F-4D97-AF65-F5344CB8AC3E}">
        <p14:creationId xmlns:p14="http://schemas.microsoft.com/office/powerpoint/2010/main" val="2805565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D7193-1C5B-40EB-8092-1058E2DE5820}"/>
              </a:ext>
            </a:extLst>
          </p:cNvPr>
          <p:cNvSpPr>
            <a:spLocks noGrp="1"/>
          </p:cNvSpPr>
          <p:nvPr>
            <p:ph type="title"/>
          </p:nvPr>
        </p:nvSpPr>
        <p:spPr>
          <a:xfrm>
            <a:off x="457200" y="274638"/>
            <a:ext cx="7162800" cy="1143000"/>
          </a:xfrm>
        </p:spPr>
        <p:txBody>
          <a:bodyPr>
            <a:normAutofit fontScale="90000"/>
          </a:bodyPr>
          <a:lstStyle/>
          <a:p>
            <a:r>
              <a:rPr lang="en-IN" sz="3600" dirty="0">
                <a:latin typeface="Broadway" panose="04040905080002020502" pitchFamily="82" charset="0"/>
              </a:rPr>
              <a:t>Software Part for Grade 1 Braille</a:t>
            </a:r>
          </a:p>
        </p:txBody>
      </p:sp>
      <p:pic>
        <p:nvPicPr>
          <p:cNvPr id="4" name="Picture 3">
            <a:extLst>
              <a:ext uri="{FF2B5EF4-FFF2-40B4-BE49-F238E27FC236}">
                <a16:creationId xmlns:a16="http://schemas.microsoft.com/office/drawing/2014/main" id="{C4FD32BE-2615-439D-ADC4-34A5F9FAC4B4}"/>
              </a:ext>
            </a:extLst>
          </p:cNvPr>
          <p:cNvPicPr>
            <a:picLocks noChangeAspect="1"/>
          </p:cNvPicPr>
          <p:nvPr/>
        </p:nvPicPr>
        <p:blipFill rotWithShape="1">
          <a:blip r:embed="rId2">
            <a:extLst>
              <a:ext uri="{28A0092B-C50C-407E-A947-70E740481C1C}">
                <a14:useLocalDpi xmlns:a14="http://schemas.microsoft.com/office/drawing/2010/main" val="0"/>
              </a:ext>
            </a:extLst>
          </a:blip>
          <a:srcRect b="5139"/>
          <a:stretch/>
        </p:blipFill>
        <p:spPr>
          <a:xfrm>
            <a:off x="0" y="1981200"/>
            <a:ext cx="9144000" cy="4876800"/>
          </a:xfrm>
          <a:prstGeom prst="rect">
            <a:avLst/>
          </a:prstGeom>
        </p:spPr>
      </p:pic>
      <p:pic>
        <p:nvPicPr>
          <p:cNvPr id="5" name="Picture 4">
            <a:extLst>
              <a:ext uri="{FF2B5EF4-FFF2-40B4-BE49-F238E27FC236}">
                <a16:creationId xmlns:a16="http://schemas.microsoft.com/office/drawing/2014/main" id="{F0C64443-F5D6-46EE-9D71-CECC3069E8D2}"/>
              </a:ext>
            </a:extLst>
          </p:cNvPr>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77200" y="201827"/>
            <a:ext cx="907415" cy="907415"/>
          </a:xfrm>
          <a:prstGeom prst="rect">
            <a:avLst/>
          </a:prstGeom>
          <a:noFill/>
          <a:ln>
            <a:noFill/>
          </a:ln>
        </p:spPr>
      </p:pic>
    </p:spTree>
    <p:extLst>
      <p:ext uri="{BB962C8B-B14F-4D97-AF65-F5344CB8AC3E}">
        <p14:creationId xmlns:p14="http://schemas.microsoft.com/office/powerpoint/2010/main" val="4193778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8E6E38-6354-4C96-8B2E-B8DF52F7AFA3}"/>
              </a:ext>
            </a:extLst>
          </p:cNvPr>
          <p:cNvPicPr>
            <a:picLocks noChangeAspect="1"/>
          </p:cNvPicPr>
          <p:nvPr/>
        </p:nvPicPr>
        <p:blipFill rotWithShape="1">
          <a:blip r:embed="rId2">
            <a:extLst>
              <a:ext uri="{28A0092B-C50C-407E-A947-70E740481C1C}">
                <a14:useLocalDpi xmlns:a14="http://schemas.microsoft.com/office/drawing/2010/main" val="0"/>
              </a:ext>
            </a:extLst>
          </a:blip>
          <a:srcRect t="1" b="5139"/>
          <a:stretch/>
        </p:blipFill>
        <p:spPr>
          <a:xfrm>
            <a:off x="0" y="1981200"/>
            <a:ext cx="9144000" cy="4876800"/>
          </a:xfrm>
          <a:prstGeom prst="rect">
            <a:avLst/>
          </a:prstGeom>
        </p:spPr>
      </p:pic>
      <p:pic>
        <p:nvPicPr>
          <p:cNvPr id="6" name="Picture 5">
            <a:extLst>
              <a:ext uri="{FF2B5EF4-FFF2-40B4-BE49-F238E27FC236}">
                <a16:creationId xmlns:a16="http://schemas.microsoft.com/office/drawing/2014/main" id="{E8F7FC52-169D-4DA4-9993-3E30439D8982}"/>
              </a:ext>
            </a:extLst>
          </p:cNvPr>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77200" y="201827"/>
            <a:ext cx="907415" cy="907415"/>
          </a:xfrm>
          <a:prstGeom prst="rect">
            <a:avLst/>
          </a:prstGeom>
          <a:noFill/>
          <a:ln>
            <a:noFill/>
          </a:ln>
        </p:spPr>
      </p:pic>
      <p:sp>
        <p:nvSpPr>
          <p:cNvPr id="7" name="Title 1">
            <a:extLst>
              <a:ext uri="{FF2B5EF4-FFF2-40B4-BE49-F238E27FC236}">
                <a16:creationId xmlns:a16="http://schemas.microsoft.com/office/drawing/2014/main" id="{056333C0-4E7D-4AD4-80CF-36093F3321EC}"/>
              </a:ext>
            </a:extLst>
          </p:cNvPr>
          <p:cNvSpPr>
            <a:spLocks noGrp="1"/>
          </p:cNvSpPr>
          <p:nvPr>
            <p:ph type="title"/>
          </p:nvPr>
        </p:nvSpPr>
        <p:spPr>
          <a:xfrm>
            <a:off x="457200" y="274638"/>
            <a:ext cx="7162800" cy="1143000"/>
          </a:xfrm>
        </p:spPr>
        <p:txBody>
          <a:bodyPr>
            <a:normAutofit fontScale="90000"/>
          </a:bodyPr>
          <a:lstStyle/>
          <a:p>
            <a:r>
              <a:rPr lang="en-IN" sz="3600" dirty="0">
                <a:latin typeface="Broadway" panose="04040905080002020502" pitchFamily="82" charset="0"/>
              </a:rPr>
              <a:t>Software Part for Grade 2 Braille</a:t>
            </a:r>
          </a:p>
        </p:txBody>
      </p:sp>
    </p:spTree>
    <p:extLst>
      <p:ext uri="{BB962C8B-B14F-4D97-AF65-F5344CB8AC3E}">
        <p14:creationId xmlns:p14="http://schemas.microsoft.com/office/powerpoint/2010/main" val="1367713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sp>
        <p:nvSpPr>
          <p:cNvPr id="14" name="Rectangle 13">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611505" y="683404"/>
            <a:ext cx="792099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pic>
        <p:nvPicPr>
          <p:cNvPr id="7" name="Picture 6">
            <a:extLst>
              <a:ext uri="{FF2B5EF4-FFF2-40B4-BE49-F238E27FC236}">
                <a16:creationId xmlns:a16="http://schemas.microsoft.com/office/drawing/2014/main" id="{D5BC6BEA-58E5-4D5B-8C4E-E144B41FF87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1" b="4027"/>
          <a:stretch/>
        </p:blipFill>
        <p:spPr>
          <a:xfrm rot="21480000">
            <a:off x="853377" y="1003258"/>
            <a:ext cx="7437246" cy="4764396"/>
          </a:xfrm>
          <a:prstGeom prst="rect">
            <a:avLst/>
          </a:prstGeom>
        </p:spPr>
      </p:pic>
    </p:spTree>
    <p:extLst>
      <p:ext uri="{BB962C8B-B14F-4D97-AF65-F5344CB8AC3E}">
        <p14:creationId xmlns:p14="http://schemas.microsoft.com/office/powerpoint/2010/main" val="3737003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roadway" panose="04040905080002020502" pitchFamily="82" charset="0"/>
              </a:rPr>
              <a:t>Aim</a:t>
            </a:r>
            <a:endParaRPr lang="en-IN" dirty="0">
              <a:latin typeface="Broadway" panose="04040905080002020502" pitchFamily="82" charset="0"/>
            </a:endParaRPr>
          </a:p>
        </p:txBody>
      </p:sp>
      <p:sp>
        <p:nvSpPr>
          <p:cNvPr id="3" name="Content Placeholder 2"/>
          <p:cNvSpPr>
            <a:spLocks noGrp="1"/>
          </p:cNvSpPr>
          <p:nvPr>
            <p:ph idx="1"/>
          </p:nvPr>
        </p:nvSpPr>
        <p:spPr/>
        <p:txBody>
          <a:bodyPr/>
          <a:lstStyle/>
          <a:p>
            <a:pPr marL="0" indent="0">
              <a:buNone/>
            </a:pPr>
            <a:r>
              <a:rPr lang="en-US" dirty="0">
                <a:latin typeface="Sitka Text" panose="02000505000000020004" pitchFamily="2" charset="0"/>
                <a:cs typeface="Aharoni" panose="02010803020104030203" pitchFamily="2" charset="-79"/>
              </a:rPr>
              <a:t>The aim of this project is to make a Portable Braille system as an assistive reading device to </a:t>
            </a:r>
            <a:r>
              <a:rPr lang="en-IN" dirty="0">
                <a:latin typeface="Sitka Text" panose="02000505000000020004" pitchFamily="2" charset="0"/>
                <a:cs typeface="Aharoni" panose="02010803020104030203" pitchFamily="2" charset="-79"/>
              </a:rPr>
              <a:t>solve the problem of unavailability of many of the books and texts in Braille script.</a:t>
            </a:r>
          </a:p>
        </p:txBody>
      </p:sp>
      <p:pic>
        <p:nvPicPr>
          <p:cNvPr id="4" name="Picture 3">
            <a:extLst>
              <a:ext uri="{FF2B5EF4-FFF2-40B4-BE49-F238E27FC236}">
                <a16:creationId xmlns:a16="http://schemas.microsoft.com/office/drawing/2014/main" id="{23C25A1C-3D06-4F68-A00E-AA40D8942D53}"/>
              </a:ext>
            </a:extLst>
          </p:cNvPr>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77200" y="152400"/>
            <a:ext cx="907415" cy="907415"/>
          </a:xfrm>
          <a:prstGeom prst="rect">
            <a:avLst/>
          </a:prstGeom>
          <a:noFill/>
          <a:ln>
            <a:noFill/>
          </a:ln>
        </p:spPr>
      </p:pic>
    </p:spTree>
    <p:extLst>
      <p:ext uri="{BB962C8B-B14F-4D97-AF65-F5344CB8AC3E}">
        <p14:creationId xmlns:p14="http://schemas.microsoft.com/office/powerpoint/2010/main" val="1024738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roadway" panose="04040905080002020502" pitchFamily="82" charset="0"/>
              </a:rPr>
              <a:t>Block Diagram </a:t>
            </a:r>
            <a:endParaRPr lang="en-IN" dirty="0">
              <a:latin typeface="Broadway" panose="04040905080002020502" pitchFamily="82" charset="0"/>
            </a:endParaRPr>
          </a:p>
        </p:txBody>
      </p:sp>
      <p:pic>
        <p:nvPicPr>
          <p:cNvPr id="6" name="Picture 5">
            <a:extLst>
              <a:ext uri="{FF2B5EF4-FFF2-40B4-BE49-F238E27FC236}">
                <a16:creationId xmlns:a16="http://schemas.microsoft.com/office/drawing/2014/main" id="{49D5D1DE-52D5-4FAD-B911-5A1E28EC73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76558"/>
            <a:ext cx="8425402" cy="3438442"/>
          </a:xfrm>
          <a:prstGeom prst="rect">
            <a:avLst/>
          </a:prstGeom>
        </p:spPr>
      </p:pic>
      <p:pic>
        <p:nvPicPr>
          <p:cNvPr id="4" name="Picture 3">
            <a:extLst>
              <a:ext uri="{FF2B5EF4-FFF2-40B4-BE49-F238E27FC236}">
                <a16:creationId xmlns:a16="http://schemas.microsoft.com/office/drawing/2014/main" id="{21AA7E67-75D6-4F5D-9CC7-2B077B79334C}"/>
              </a:ext>
            </a:extLst>
          </p:cNvPr>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77200" y="201827"/>
            <a:ext cx="907415" cy="907415"/>
          </a:xfrm>
          <a:prstGeom prst="rect">
            <a:avLst/>
          </a:prstGeom>
          <a:noFill/>
          <a:ln>
            <a:noFill/>
          </a:ln>
        </p:spPr>
      </p:pic>
    </p:spTree>
    <p:extLst>
      <p:ext uri="{BB962C8B-B14F-4D97-AF65-F5344CB8AC3E}">
        <p14:creationId xmlns:p14="http://schemas.microsoft.com/office/powerpoint/2010/main" val="3214685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roadway" panose="04040905080002020502" pitchFamily="82" charset="0"/>
              </a:rPr>
              <a:t>Block Diagram </a:t>
            </a:r>
            <a:endParaRPr lang="en-IN" dirty="0">
              <a:latin typeface="Broadway" panose="04040905080002020502" pitchFamily="82" charset="0"/>
            </a:endParaRPr>
          </a:p>
        </p:txBody>
      </p:sp>
      <p:pic>
        <p:nvPicPr>
          <p:cNvPr id="4" name="Picture 3">
            <a:extLst>
              <a:ext uri="{FF2B5EF4-FFF2-40B4-BE49-F238E27FC236}">
                <a16:creationId xmlns:a16="http://schemas.microsoft.com/office/drawing/2014/main" id="{907D3D0D-92E7-4AD3-9B26-69EEC91D4754}"/>
              </a:ext>
            </a:extLst>
          </p:cNvPr>
          <p:cNvPicPr/>
          <p:nvPr/>
        </p:nvPicPr>
        <p:blipFill rotWithShape="1">
          <a:blip r:embed="rId2">
            <a:extLst>
              <a:ext uri="{28A0092B-C50C-407E-A947-70E740481C1C}">
                <a14:useLocalDpi xmlns:a14="http://schemas.microsoft.com/office/drawing/2010/main" val="0"/>
              </a:ext>
            </a:extLst>
          </a:blip>
          <a:srcRect r="2078"/>
          <a:stretch/>
        </p:blipFill>
        <p:spPr bwMode="auto">
          <a:xfrm>
            <a:off x="354012" y="1782762"/>
            <a:ext cx="8435975" cy="4800600"/>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4824EADC-E394-40AE-B7DB-C762EFE32B69}"/>
              </a:ext>
            </a:extLst>
          </p:cNvPr>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77200" y="201827"/>
            <a:ext cx="907415" cy="907415"/>
          </a:xfrm>
          <a:prstGeom prst="rect">
            <a:avLst/>
          </a:prstGeom>
          <a:noFill/>
          <a:ln>
            <a:noFill/>
          </a:ln>
        </p:spPr>
      </p:pic>
    </p:spTree>
    <p:extLst>
      <p:ext uri="{BB962C8B-B14F-4D97-AF65-F5344CB8AC3E}">
        <p14:creationId xmlns:p14="http://schemas.microsoft.com/office/powerpoint/2010/main" val="3606677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25980-B41F-429A-80A2-19ECBEDB7DF4}"/>
              </a:ext>
            </a:extLst>
          </p:cNvPr>
          <p:cNvSpPr>
            <a:spLocks noGrp="1"/>
          </p:cNvSpPr>
          <p:nvPr>
            <p:ph type="title"/>
          </p:nvPr>
        </p:nvSpPr>
        <p:spPr/>
        <p:txBody>
          <a:bodyPr/>
          <a:lstStyle/>
          <a:p>
            <a:r>
              <a:rPr lang="en-IN" dirty="0">
                <a:latin typeface="Broadway" panose="04040905080002020502" pitchFamily="82" charset="0"/>
              </a:rPr>
              <a:t>Why not text to speech?</a:t>
            </a:r>
          </a:p>
        </p:txBody>
      </p:sp>
      <p:sp>
        <p:nvSpPr>
          <p:cNvPr id="3" name="Content Placeholder 2">
            <a:extLst>
              <a:ext uri="{FF2B5EF4-FFF2-40B4-BE49-F238E27FC236}">
                <a16:creationId xmlns:a16="http://schemas.microsoft.com/office/drawing/2014/main" id="{D0A60923-F5E2-4A34-A04E-062F9D1951C5}"/>
              </a:ext>
            </a:extLst>
          </p:cNvPr>
          <p:cNvSpPr>
            <a:spLocks noGrp="1"/>
          </p:cNvSpPr>
          <p:nvPr>
            <p:ph idx="1"/>
          </p:nvPr>
        </p:nvSpPr>
        <p:spPr/>
        <p:txBody>
          <a:bodyPr>
            <a:normAutofit fontScale="92500"/>
          </a:bodyPr>
          <a:lstStyle/>
          <a:p>
            <a:pPr marL="0" indent="0">
              <a:buNone/>
            </a:pPr>
            <a:r>
              <a:rPr lang="en-US" sz="1500" dirty="0">
                <a:latin typeface="Sitka Text" panose="02000505000000020004" pitchFamily="2" charset="0"/>
                <a:hlinkClick r:id="rId2"/>
              </a:rPr>
              <a:t>https://www.theguardian.com/society/2012/feb/14/technology-brings-braille-back-apple</a:t>
            </a:r>
            <a:endParaRPr lang="en-US" sz="1500" dirty="0">
              <a:latin typeface="Sitka Text" panose="02000505000000020004" pitchFamily="2" charset="0"/>
            </a:endParaRPr>
          </a:p>
          <a:p>
            <a:r>
              <a:rPr lang="en-US" sz="2200" dirty="0">
                <a:latin typeface="Sitka Text" panose="02000505000000020004" pitchFamily="2" charset="0"/>
              </a:rPr>
              <a:t>”Learning or reading using Braille – rather than audio – has distinct advantages” say educators.</a:t>
            </a:r>
          </a:p>
          <a:p>
            <a:r>
              <a:rPr lang="en-US" sz="2200" dirty="0">
                <a:latin typeface="Sitka Text" panose="02000505000000020004" pitchFamily="2" charset="0"/>
              </a:rPr>
              <a:t>A survey conducted by Louisiana Tech University's Professional Development and Research Institute on Blindness found that people with sight disabilities who learn to read through Braille have a much higher chance of finding a job.</a:t>
            </a:r>
          </a:p>
          <a:p>
            <a:r>
              <a:rPr lang="en-US" sz="2200" dirty="0">
                <a:latin typeface="Sitka Text" panose="02000505000000020004" pitchFamily="2" charset="0"/>
              </a:rPr>
              <a:t>"Literacy is the foundation for having a job and living an independent life. For reading every day, you cannot just rely      on speech.“ says Dr </a:t>
            </a:r>
            <a:r>
              <a:rPr lang="en-US" sz="2200" dirty="0" err="1">
                <a:latin typeface="Sitka Text" panose="02000505000000020004" pitchFamily="2" charset="0"/>
              </a:rPr>
              <a:t>Peichun</a:t>
            </a:r>
            <a:r>
              <a:rPr lang="en-US" sz="2200" dirty="0">
                <a:latin typeface="Sitka Text" panose="02000505000000020004" pitchFamily="2" charset="0"/>
              </a:rPr>
              <a:t> Yung, a postdoctoral research associate at the electrical and computer engineering          department of North Carolina State University.</a:t>
            </a:r>
          </a:p>
          <a:p>
            <a:endParaRPr lang="en-IN" dirty="0"/>
          </a:p>
        </p:txBody>
      </p:sp>
    </p:spTree>
    <p:extLst>
      <p:ext uri="{BB962C8B-B14F-4D97-AF65-F5344CB8AC3E}">
        <p14:creationId xmlns:p14="http://schemas.microsoft.com/office/powerpoint/2010/main" val="99832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D6F7A8-C4FE-4FC9-83A2-F6E2536D1E35}"/>
              </a:ext>
            </a:extLst>
          </p:cNvPr>
          <p:cNvSpPr>
            <a:spLocks noGrp="1"/>
          </p:cNvSpPr>
          <p:nvPr>
            <p:ph idx="1"/>
          </p:nvPr>
        </p:nvSpPr>
        <p:spPr/>
        <p:txBody>
          <a:bodyPr>
            <a:normAutofit/>
          </a:bodyPr>
          <a:lstStyle/>
          <a:p>
            <a:pPr marL="0" indent="0">
              <a:buNone/>
            </a:pPr>
            <a:r>
              <a:rPr lang="en-IN" sz="1600" dirty="0">
                <a:hlinkClick r:id="rId2"/>
              </a:rPr>
              <a:t>https://sandysview1.wordpress.com/2016/11/22/commentary-is-braille-still-important/</a:t>
            </a:r>
            <a:endParaRPr lang="en-IN" sz="1600" dirty="0"/>
          </a:p>
          <a:p>
            <a:r>
              <a:rPr lang="en-US" sz="2000" dirty="0">
                <a:latin typeface="Sitka Text" panose="02000505000000020004" pitchFamily="2" charset="0"/>
              </a:rPr>
              <a:t>“To me, inquiring if Braille is necessary is like asking if print is still important. For people who are blind, knowing Braille is the equivalent of knowing to read and write print by someone with sight.” says Sandy.</a:t>
            </a:r>
          </a:p>
          <a:p>
            <a:r>
              <a:rPr lang="en-US" sz="2000" dirty="0">
                <a:latin typeface="Sitka Text" panose="02000505000000020004" pitchFamily="2" charset="0"/>
              </a:rPr>
              <a:t>“What’s most important, it teaches us to spell and the rules of grammar and punctuation. It would be difficult at the very least to learn all of this by simply listening to audio materials.”</a:t>
            </a:r>
          </a:p>
          <a:p>
            <a:r>
              <a:rPr lang="en-US" sz="2000" dirty="0">
                <a:latin typeface="Sitka Text" panose="02000505000000020004" pitchFamily="2" charset="0"/>
              </a:rPr>
              <a:t>In this digital era when many of the books are available in              the form of audiobooks, most of the people still prefer                          to read from printed text material. Same is the                                  case with blind people. </a:t>
            </a:r>
          </a:p>
          <a:p>
            <a:endParaRPr lang="en-US" sz="2000" dirty="0"/>
          </a:p>
        </p:txBody>
      </p:sp>
      <p:sp>
        <p:nvSpPr>
          <p:cNvPr id="4" name="Title 1">
            <a:extLst>
              <a:ext uri="{FF2B5EF4-FFF2-40B4-BE49-F238E27FC236}">
                <a16:creationId xmlns:a16="http://schemas.microsoft.com/office/drawing/2014/main" id="{C2321E9E-1CC8-4D1A-86F6-10FF3476482A}"/>
              </a:ext>
            </a:extLst>
          </p:cNvPr>
          <p:cNvSpPr>
            <a:spLocks noGrp="1"/>
          </p:cNvSpPr>
          <p:nvPr>
            <p:ph type="title"/>
          </p:nvPr>
        </p:nvSpPr>
        <p:spPr>
          <a:xfrm>
            <a:off x="457200" y="274638"/>
            <a:ext cx="8229600" cy="1143000"/>
          </a:xfrm>
        </p:spPr>
        <p:txBody>
          <a:bodyPr/>
          <a:lstStyle/>
          <a:p>
            <a:r>
              <a:rPr lang="en-IN" dirty="0">
                <a:latin typeface="Broadway" panose="04040905080002020502" pitchFamily="82" charset="0"/>
              </a:rPr>
              <a:t>Why not text to speech?</a:t>
            </a:r>
          </a:p>
        </p:txBody>
      </p:sp>
    </p:spTree>
    <p:extLst>
      <p:ext uri="{BB962C8B-B14F-4D97-AF65-F5344CB8AC3E}">
        <p14:creationId xmlns:p14="http://schemas.microsoft.com/office/powerpoint/2010/main" val="3144586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91400" cy="1143000"/>
          </a:xfrm>
        </p:spPr>
        <p:txBody>
          <a:bodyPr/>
          <a:lstStyle/>
          <a:p>
            <a:r>
              <a:rPr lang="en-US" dirty="0">
                <a:latin typeface="Broadway" panose="04040905080002020502" pitchFamily="82" charset="0"/>
              </a:rPr>
              <a:t>Applications &amp; Impacts</a:t>
            </a:r>
            <a:endParaRPr lang="en-IN" dirty="0">
              <a:latin typeface="Broadway" panose="04040905080002020502" pitchFamily="82" charset="0"/>
            </a:endParaRPr>
          </a:p>
        </p:txBody>
      </p:sp>
      <p:sp>
        <p:nvSpPr>
          <p:cNvPr id="3" name="Content Placeholder 2"/>
          <p:cNvSpPr>
            <a:spLocks noGrp="1"/>
          </p:cNvSpPr>
          <p:nvPr>
            <p:ph idx="1"/>
          </p:nvPr>
        </p:nvSpPr>
        <p:spPr>
          <a:xfrm>
            <a:off x="457200" y="1371600"/>
            <a:ext cx="8229600" cy="5029200"/>
          </a:xfrm>
        </p:spPr>
        <p:txBody>
          <a:bodyPr>
            <a:normAutofit/>
          </a:bodyPr>
          <a:lstStyle/>
          <a:p>
            <a:pPr lvl="0">
              <a:lnSpc>
                <a:spcPts val="3600"/>
              </a:lnSpc>
            </a:pPr>
            <a:r>
              <a:rPr lang="en-IN" sz="2800" dirty="0">
                <a:latin typeface="Sitka Text" panose="02000505000000020004" pitchFamily="2" charset="0"/>
              </a:rPr>
              <a:t>According to the statistics of NCBI(National Centre for Biotechnology Information) of India, there are around 15000 blind schools in the country with about 200,000 blind students. This portable system has a direct impact on them by giving access to all the texts a normal student could get.</a:t>
            </a:r>
          </a:p>
          <a:p>
            <a:pPr lvl="0"/>
            <a:endParaRPr lang="en-IN" sz="2500" dirty="0">
              <a:latin typeface="Sitka Text" panose="02000505000000020004" pitchFamily="2" charset="0"/>
            </a:endParaRPr>
          </a:p>
          <a:p>
            <a:pPr lvl="0"/>
            <a:endParaRPr lang="en-IN" sz="2500" dirty="0">
              <a:latin typeface="Sitka Text" panose="02000505000000020004" pitchFamily="2" charset="0"/>
            </a:endParaRPr>
          </a:p>
          <a:p>
            <a:pPr lvl="0"/>
            <a:endParaRPr lang="en-IN" sz="2500" dirty="0">
              <a:latin typeface="Sitka Text" panose="02000505000000020004" pitchFamily="2" charset="0"/>
            </a:endParaRPr>
          </a:p>
          <a:p>
            <a:pPr lvl="0"/>
            <a:endParaRPr lang="en-IN" sz="2500" dirty="0">
              <a:latin typeface="Sitka Text" panose="02000505000000020004" pitchFamily="2" charset="0"/>
            </a:endParaRPr>
          </a:p>
          <a:p>
            <a:pPr lvl="0"/>
            <a:endParaRPr lang="en-IN" dirty="0"/>
          </a:p>
          <a:p>
            <a:pPr lvl="0"/>
            <a:endParaRPr lang="en-IN" dirty="0"/>
          </a:p>
          <a:p>
            <a:pPr marL="0" indent="0" algn="ctr">
              <a:buNone/>
            </a:pPr>
            <a:endParaRPr lang="en-IN" dirty="0">
              <a:solidFill>
                <a:schemeClr val="accent6"/>
              </a:solidFill>
            </a:endParaRPr>
          </a:p>
        </p:txBody>
      </p:sp>
      <p:pic>
        <p:nvPicPr>
          <p:cNvPr id="4" name="Picture 3">
            <a:extLst>
              <a:ext uri="{FF2B5EF4-FFF2-40B4-BE49-F238E27FC236}">
                <a16:creationId xmlns:a16="http://schemas.microsoft.com/office/drawing/2014/main" id="{A32FB792-D9EC-4395-8850-0A34B75334BA}"/>
              </a:ext>
            </a:extLst>
          </p:cNvPr>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77200" y="201827"/>
            <a:ext cx="907415" cy="907415"/>
          </a:xfrm>
          <a:prstGeom prst="rect">
            <a:avLst/>
          </a:prstGeom>
          <a:noFill/>
          <a:ln>
            <a:noFill/>
          </a:ln>
        </p:spPr>
      </p:pic>
    </p:spTree>
    <p:extLst>
      <p:ext uri="{BB962C8B-B14F-4D97-AF65-F5344CB8AC3E}">
        <p14:creationId xmlns:p14="http://schemas.microsoft.com/office/powerpoint/2010/main" val="919259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E738E8-0298-43D8-AE6C-5C545CE26A64}"/>
              </a:ext>
            </a:extLst>
          </p:cNvPr>
          <p:cNvSpPr>
            <a:spLocks noGrp="1"/>
          </p:cNvSpPr>
          <p:nvPr>
            <p:ph idx="1"/>
          </p:nvPr>
        </p:nvSpPr>
        <p:spPr>
          <a:xfrm>
            <a:off x="457200" y="1447800"/>
            <a:ext cx="8229600" cy="4983162"/>
          </a:xfrm>
        </p:spPr>
        <p:txBody>
          <a:bodyPr>
            <a:normAutofit/>
          </a:bodyPr>
          <a:lstStyle/>
          <a:p>
            <a:pPr lvl="0">
              <a:lnSpc>
                <a:spcPts val="3600"/>
              </a:lnSpc>
            </a:pPr>
            <a:r>
              <a:rPr lang="en-IN" sz="2800" dirty="0">
                <a:latin typeface="Sitka Text" panose="02000505000000020004" pitchFamily="2" charset="0"/>
              </a:rPr>
              <a:t>A major part of the blind population fall under the age category of senior citizens. These people use Braille for leisure activities, which makes it more difficult for them to get the Braille form of texts they need, like daily newspapers.</a:t>
            </a:r>
          </a:p>
        </p:txBody>
      </p:sp>
      <p:pic>
        <p:nvPicPr>
          <p:cNvPr id="5" name="Picture 4">
            <a:extLst>
              <a:ext uri="{FF2B5EF4-FFF2-40B4-BE49-F238E27FC236}">
                <a16:creationId xmlns:a16="http://schemas.microsoft.com/office/drawing/2014/main" id="{29C586AA-AC27-4A8E-9A0F-800868D262BA}"/>
              </a:ext>
            </a:extLst>
          </p:cNvPr>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77200" y="201827"/>
            <a:ext cx="907415" cy="907415"/>
          </a:xfrm>
          <a:prstGeom prst="rect">
            <a:avLst/>
          </a:prstGeom>
          <a:noFill/>
          <a:ln>
            <a:noFill/>
          </a:ln>
        </p:spPr>
      </p:pic>
      <p:sp>
        <p:nvSpPr>
          <p:cNvPr id="8" name="Title 1">
            <a:extLst>
              <a:ext uri="{FF2B5EF4-FFF2-40B4-BE49-F238E27FC236}">
                <a16:creationId xmlns:a16="http://schemas.microsoft.com/office/drawing/2014/main" id="{E121F5C4-F169-4E88-92C7-FC7C2AAE35ED}"/>
              </a:ext>
            </a:extLst>
          </p:cNvPr>
          <p:cNvSpPr>
            <a:spLocks noGrp="1"/>
          </p:cNvSpPr>
          <p:nvPr>
            <p:ph type="title"/>
          </p:nvPr>
        </p:nvSpPr>
        <p:spPr>
          <a:xfrm>
            <a:off x="457200" y="274638"/>
            <a:ext cx="7391400" cy="1143000"/>
          </a:xfrm>
        </p:spPr>
        <p:txBody>
          <a:bodyPr/>
          <a:lstStyle/>
          <a:p>
            <a:r>
              <a:rPr lang="en-US" dirty="0">
                <a:latin typeface="Broadway" panose="04040905080002020502" pitchFamily="82" charset="0"/>
              </a:rPr>
              <a:t>Applications &amp; Impacts</a:t>
            </a:r>
            <a:endParaRPr lang="en-IN" dirty="0">
              <a:latin typeface="Broadway" panose="04040905080002020502" pitchFamily="82" charset="0"/>
            </a:endParaRPr>
          </a:p>
        </p:txBody>
      </p:sp>
    </p:spTree>
    <p:extLst>
      <p:ext uri="{BB962C8B-B14F-4D97-AF65-F5344CB8AC3E}">
        <p14:creationId xmlns:p14="http://schemas.microsoft.com/office/powerpoint/2010/main" val="786044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E738E8-0298-43D8-AE6C-5C545CE26A64}"/>
              </a:ext>
            </a:extLst>
          </p:cNvPr>
          <p:cNvSpPr>
            <a:spLocks noGrp="1"/>
          </p:cNvSpPr>
          <p:nvPr>
            <p:ph idx="1"/>
          </p:nvPr>
        </p:nvSpPr>
        <p:spPr>
          <a:xfrm>
            <a:off x="457200" y="1447800"/>
            <a:ext cx="8229600" cy="4983162"/>
          </a:xfrm>
        </p:spPr>
        <p:txBody>
          <a:bodyPr>
            <a:normAutofit/>
          </a:bodyPr>
          <a:lstStyle/>
          <a:p>
            <a:pPr marL="432000" lvl="0" indent="-396000">
              <a:lnSpc>
                <a:spcPts val="3600"/>
              </a:lnSpc>
              <a:spcBef>
                <a:spcPts val="1800"/>
              </a:spcBef>
              <a:spcAft>
                <a:spcPts val="1200"/>
              </a:spcAft>
            </a:pPr>
            <a:r>
              <a:rPr lang="en-IN" sz="2800" dirty="0">
                <a:latin typeface="Sitka Text" panose="02000505000000020004" pitchFamily="2" charset="0"/>
              </a:rPr>
              <a:t>According to a Forbes article, the number of books available in Braille is well under 1% of the total literature. According to the website a Braille reader costs around $3000- $15000(</a:t>
            </a:r>
            <a:r>
              <a:rPr lang="en-US" sz="2800" dirty="0">
                <a:latin typeface="Sitka Text" panose="02000505000000020004" pitchFamily="2" charset="0"/>
              </a:rPr>
              <a:t>₹</a:t>
            </a:r>
            <a:r>
              <a:rPr lang="en-IN" sz="2800" dirty="0">
                <a:latin typeface="Sitka Text" panose="02000505000000020004" pitchFamily="2" charset="0"/>
              </a:rPr>
              <a:t>2,00,000 - </a:t>
            </a:r>
            <a:r>
              <a:rPr lang="en-US" sz="2800" b="1" dirty="0"/>
              <a:t>₹</a:t>
            </a:r>
            <a:r>
              <a:rPr lang="en-IN" sz="2800" dirty="0">
                <a:latin typeface="Sitka Text" panose="02000505000000020004" pitchFamily="2" charset="0"/>
              </a:rPr>
              <a:t>10,00,000) which is way too costlier than this portable reader.(</a:t>
            </a:r>
            <a:r>
              <a:rPr lang="en-US" sz="2800" b="1" dirty="0"/>
              <a:t>₹</a:t>
            </a:r>
            <a:r>
              <a:rPr lang="en-US" sz="2800" dirty="0">
                <a:latin typeface="Sitka Text" panose="02000505000000020004" pitchFamily="2" charset="0"/>
              </a:rPr>
              <a:t>6000/-)</a:t>
            </a:r>
            <a:r>
              <a:rPr lang="en-IN" sz="2800" dirty="0">
                <a:latin typeface="Sitka Text" panose="02000505000000020004" pitchFamily="2" charset="0"/>
              </a:rPr>
              <a:t> </a:t>
            </a:r>
            <a:endParaRPr lang="en-IN" sz="2800" dirty="0"/>
          </a:p>
        </p:txBody>
      </p:sp>
      <p:pic>
        <p:nvPicPr>
          <p:cNvPr id="5" name="Picture 4">
            <a:extLst>
              <a:ext uri="{FF2B5EF4-FFF2-40B4-BE49-F238E27FC236}">
                <a16:creationId xmlns:a16="http://schemas.microsoft.com/office/drawing/2014/main" id="{29C586AA-AC27-4A8E-9A0F-800868D262BA}"/>
              </a:ext>
            </a:extLst>
          </p:cNvPr>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77200" y="201827"/>
            <a:ext cx="907415" cy="907415"/>
          </a:xfrm>
          <a:prstGeom prst="rect">
            <a:avLst/>
          </a:prstGeom>
          <a:noFill/>
          <a:ln>
            <a:noFill/>
          </a:ln>
        </p:spPr>
      </p:pic>
      <p:sp>
        <p:nvSpPr>
          <p:cNvPr id="7" name="Title 1">
            <a:extLst>
              <a:ext uri="{FF2B5EF4-FFF2-40B4-BE49-F238E27FC236}">
                <a16:creationId xmlns:a16="http://schemas.microsoft.com/office/drawing/2014/main" id="{35738308-A370-48C8-95B0-2336B7ECBB9C}"/>
              </a:ext>
            </a:extLst>
          </p:cNvPr>
          <p:cNvSpPr>
            <a:spLocks noGrp="1"/>
          </p:cNvSpPr>
          <p:nvPr>
            <p:ph type="title"/>
          </p:nvPr>
        </p:nvSpPr>
        <p:spPr>
          <a:xfrm>
            <a:off x="457200" y="274638"/>
            <a:ext cx="7391400" cy="1143000"/>
          </a:xfrm>
        </p:spPr>
        <p:txBody>
          <a:bodyPr/>
          <a:lstStyle/>
          <a:p>
            <a:r>
              <a:rPr lang="en-US" dirty="0">
                <a:latin typeface="Broadway" panose="04040905080002020502" pitchFamily="82" charset="0"/>
              </a:rPr>
              <a:t>Applications &amp; Impacts</a:t>
            </a:r>
            <a:endParaRPr lang="en-IN" dirty="0">
              <a:latin typeface="Broadway" panose="04040905080002020502" pitchFamily="82" charset="0"/>
            </a:endParaRPr>
          </a:p>
        </p:txBody>
      </p:sp>
    </p:spTree>
    <p:extLst>
      <p:ext uri="{BB962C8B-B14F-4D97-AF65-F5344CB8AC3E}">
        <p14:creationId xmlns:p14="http://schemas.microsoft.com/office/powerpoint/2010/main" val="1126668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580</Words>
  <Application>Microsoft Office PowerPoint</Application>
  <PresentationFormat>On-screen Show (4:3)</PresentationFormat>
  <Paragraphs>41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Aharoni</vt:lpstr>
      <vt:lpstr>Arial</vt:lpstr>
      <vt:lpstr>Broadway</vt:lpstr>
      <vt:lpstr>Calibri</vt:lpstr>
      <vt:lpstr>Impact</vt:lpstr>
      <vt:lpstr>Sitka Text</vt:lpstr>
      <vt:lpstr>Office Theme</vt:lpstr>
      <vt:lpstr>HEALTH CARE AND LIFE SCIENCES  Portable Braille</vt:lpstr>
      <vt:lpstr>Aim</vt:lpstr>
      <vt:lpstr>Block Diagram </vt:lpstr>
      <vt:lpstr>Block Diagram </vt:lpstr>
      <vt:lpstr>Why not text to speech?</vt:lpstr>
      <vt:lpstr>Why not text to speech?</vt:lpstr>
      <vt:lpstr>Applications &amp; Impacts</vt:lpstr>
      <vt:lpstr>Applications &amp; Impacts</vt:lpstr>
      <vt:lpstr>Applications &amp; Impacts</vt:lpstr>
      <vt:lpstr>Progress of Project</vt:lpstr>
      <vt:lpstr>PowerPoint Presentation</vt:lpstr>
      <vt:lpstr>PowerPoint Presentation</vt:lpstr>
      <vt:lpstr>Software Part for Grade 1 Braille</vt:lpstr>
      <vt:lpstr>Software Part for Grade 2 Braille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CARE AND LIFE SCIENCES  Portable Braille</dc:title>
  <dc:creator>Ruphan S</dc:creator>
  <cp:lastModifiedBy>Ruphan S</cp:lastModifiedBy>
  <cp:revision>8</cp:revision>
  <dcterms:created xsi:type="dcterms:W3CDTF">2019-01-10T17:38:46Z</dcterms:created>
  <dcterms:modified xsi:type="dcterms:W3CDTF">2019-01-11T08:44:13Z</dcterms:modified>
</cp:coreProperties>
</file>