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8" r:id="rId2"/>
    <p:sldId id="262" r:id="rId3"/>
    <p:sldId id="260" r:id="rId4"/>
    <p:sldId id="261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1" userDrawn="1">
          <p15:clr>
            <a:srgbClr val="A4A3A4"/>
          </p15:clr>
        </p15:guide>
        <p15:guide id="3" orient="horz" pos="958" userDrawn="1">
          <p15:clr>
            <a:srgbClr val="A4A3A4"/>
          </p15:clr>
        </p15:guide>
        <p15:guide id="4" pos="365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6" y="654"/>
      </p:cViewPr>
      <p:guideLst>
        <p:guide orient="horz" pos="2160"/>
        <p:guide pos="211"/>
        <p:guide orient="horz" pos="958"/>
        <p:guide pos="365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696C-40CF-43FB-9C90-F0A91E6BE632}" type="datetimeFigureOut">
              <a:rPr lang="en-DE" smtClean="0"/>
              <a:t>24/07/2025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751E-12B9-4FDC-B99B-CD69037BA6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83091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696C-40CF-43FB-9C90-F0A91E6BE632}" type="datetimeFigureOut">
              <a:rPr lang="en-DE" smtClean="0"/>
              <a:t>24/07/2025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751E-12B9-4FDC-B99B-CD69037BA6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09218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696C-40CF-43FB-9C90-F0A91E6BE632}" type="datetimeFigureOut">
              <a:rPr lang="en-DE" smtClean="0"/>
              <a:t>24/07/2025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751E-12B9-4FDC-B99B-CD69037BA6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75172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696C-40CF-43FB-9C90-F0A91E6BE632}" type="datetimeFigureOut">
              <a:rPr lang="en-DE" smtClean="0"/>
              <a:t>24/07/2025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751E-12B9-4FDC-B99B-CD69037BA6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5272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696C-40CF-43FB-9C90-F0A91E6BE632}" type="datetimeFigureOut">
              <a:rPr lang="en-DE" smtClean="0"/>
              <a:t>24/07/2025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751E-12B9-4FDC-B99B-CD69037BA6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623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696C-40CF-43FB-9C90-F0A91E6BE632}" type="datetimeFigureOut">
              <a:rPr lang="en-DE" smtClean="0"/>
              <a:t>24/07/2025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751E-12B9-4FDC-B99B-CD69037BA6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85362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696C-40CF-43FB-9C90-F0A91E6BE632}" type="datetimeFigureOut">
              <a:rPr lang="en-DE" smtClean="0"/>
              <a:t>24/07/2025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751E-12B9-4FDC-B99B-CD69037BA6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8727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696C-40CF-43FB-9C90-F0A91E6BE632}" type="datetimeFigureOut">
              <a:rPr lang="en-DE" smtClean="0"/>
              <a:t>24/07/2025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751E-12B9-4FDC-B99B-CD69037BA6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99140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696C-40CF-43FB-9C90-F0A91E6BE632}" type="datetimeFigureOut">
              <a:rPr lang="en-DE" smtClean="0"/>
              <a:t>24/07/2025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751E-12B9-4FDC-B99B-CD69037BA6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3510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696C-40CF-43FB-9C90-F0A91E6BE632}" type="datetimeFigureOut">
              <a:rPr lang="en-DE" smtClean="0"/>
              <a:t>24/07/2025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751E-12B9-4FDC-B99B-CD69037BA6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53374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2696C-40CF-43FB-9C90-F0A91E6BE632}" type="datetimeFigureOut">
              <a:rPr lang="en-DE" smtClean="0"/>
              <a:t>24/07/2025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751E-12B9-4FDC-B99B-CD69037BA6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79043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2696C-40CF-43FB-9C90-F0A91E6BE632}" type="datetimeFigureOut">
              <a:rPr lang="en-DE" smtClean="0"/>
              <a:t>24/07/2025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1751E-12B9-4FDC-B99B-CD69037BA697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3091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file:///D:\AIPM_Bootcamp\Group2_EDA_Project\property_price_map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809F-F85C-725B-23E2-6CD8F40CC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29725"/>
            <a:ext cx="10058400" cy="1450757"/>
          </a:xfrm>
        </p:spPr>
        <p:txBody>
          <a:bodyPr anchor="ctr"/>
          <a:lstStyle/>
          <a:p>
            <a:pPr algn="ctr"/>
            <a:r>
              <a:rPr lang="en-US" dirty="0"/>
              <a:t>Group 2 EDA Project </a:t>
            </a:r>
            <a:endParaRPr lang="en-DE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FFD902C-7573-7646-B550-A780EA56160D}"/>
              </a:ext>
            </a:extLst>
          </p:cNvPr>
          <p:cNvSpPr txBox="1">
            <a:spLocks/>
          </p:cNvSpPr>
          <p:nvPr/>
        </p:nvSpPr>
        <p:spPr>
          <a:xfrm>
            <a:off x="1066800" y="1679406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/>
              <a:t>Client : Nicole Johnson</a:t>
            </a:r>
            <a:endParaRPr lang="en-DE" sz="3200" dirty="0"/>
          </a:p>
        </p:txBody>
      </p:sp>
    </p:spTree>
    <p:extLst>
      <p:ext uri="{BB962C8B-B14F-4D97-AF65-F5344CB8AC3E}">
        <p14:creationId xmlns:p14="http://schemas.microsoft.com/office/powerpoint/2010/main" val="23990856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8A20-5136-0082-B9CD-EB3594BE6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44" y="143481"/>
            <a:ext cx="10495722" cy="659602"/>
          </a:xfrm>
        </p:spPr>
        <p:txBody>
          <a:bodyPr>
            <a:normAutofit fontScale="90000"/>
          </a:bodyPr>
          <a:lstStyle/>
          <a:p>
            <a:r>
              <a:rPr lang="en-US" dirty="0"/>
              <a:t>Group 2 EDA Project : Client details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EE5441-4685-A2AA-CCF1-2647709D3B92}"/>
              </a:ext>
            </a:extLst>
          </p:cNvPr>
          <p:cNvSpPr txBox="1"/>
          <p:nvPr/>
        </p:nvSpPr>
        <p:spPr>
          <a:xfrm>
            <a:off x="437322" y="965477"/>
            <a:ext cx="108137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Client name :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Nicole Johnson</a:t>
            </a:r>
          </a:p>
          <a:p>
            <a:r>
              <a:rPr lang="en-US" dirty="0">
                <a:solidFill>
                  <a:srgbClr val="1F1F1F"/>
                </a:solidFill>
                <a:latin typeface="Google Sans"/>
              </a:rPr>
              <a:t>Client type : Buyer</a:t>
            </a:r>
          </a:p>
          <a:p>
            <a:r>
              <a:rPr lang="en-US" dirty="0">
                <a:solidFill>
                  <a:srgbClr val="1F1F1F"/>
                </a:solidFill>
                <a:latin typeface="Google Sans"/>
              </a:rPr>
              <a:t>Client characteristics : 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Lively, central neighborhood, middle price range, right timing for purchase of property</a:t>
            </a:r>
          </a:p>
          <a:p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D94786-FC55-AB97-CECC-B686796AB40F}"/>
              </a:ext>
            </a:extLst>
          </p:cNvPr>
          <p:cNvSpPr txBox="1"/>
          <p:nvPr/>
        </p:nvSpPr>
        <p:spPr>
          <a:xfrm>
            <a:off x="7167965" y="6345187"/>
            <a:ext cx="400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Filtered features based on requirements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41286-62FB-5070-B821-8ACE16EEFD57}"/>
              </a:ext>
            </a:extLst>
          </p:cNvPr>
          <p:cNvSpPr txBox="1"/>
          <p:nvPr/>
        </p:nvSpPr>
        <p:spPr>
          <a:xfrm>
            <a:off x="492981" y="2409245"/>
            <a:ext cx="109330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Goal : To identify right properties to satisfy client requirements</a:t>
            </a:r>
          </a:p>
          <a:p>
            <a:endParaRPr lang="en-US" dirty="0"/>
          </a:p>
          <a:p>
            <a:r>
              <a:rPr lang="en-US" dirty="0"/>
              <a:t>EDA : explore the data and identify patterns which influence the requirements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064440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8A20-5136-0082-B9CD-EB3594BE6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44" y="143481"/>
            <a:ext cx="10495722" cy="659602"/>
          </a:xfrm>
        </p:spPr>
        <p:txBody>
          <a:bodyPr>
            <a:normAutofit fontScale="90000"/>
          </a:bodyPr>
          <a:lstStyle/>
          <a:p>
            <a:r>
              <a:rPr lang="en-US" dirty="0"/>
              <a:t>Group 2 EDA Project : filtering the data</a:t>
            </a:r>
            <a:endParaRPr lang="en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AE4D0F-15A4-BB52-08A1-37BB8F334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617" y="3066779"/>
            <a:ext cx="5147291" cy="328495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D94786-FC55-AB97-CECC-B686796AB40F}"/>
              </a:ext>
            </a:extLst>
          </p:cNvPr>
          <p:cNvSpPr txBox="1"/>
          <p:nvPr/>
        </p:nvSpPr>
        <p:spPr>
          <a:xfrm>
            <a:off x="1408563" y="6345187"/>
            <a:ext cx="4005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Filtered features based on requirements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8419AE-EC41-FFA0-6FA0-563010A73C1F}"/>
              </a:ext>
            </a:extLst>
          </p:cNvPr>
          <p:cNvSpPr txBox="1"/>
          <p:nvPr/>
        </p:nvSpPr>
        <p:spPr>
          <a:xfrm>
            <a:off x="389758" y="914569"/>
            <a:ext cx="5706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 activity : Filtration of required data from the raw data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D195F6-01F3-3629-ADDF-18A34756C9E6}"/>
              </a:ext>
            </a:extLst>
          </p:cNvPr>
          <p:cNvSpPr txBox="1"/>
          <p:nvPr/>
        </p:nvSpPr>
        <p:spPr>
          <a:xfrm>
            <a:off x="389758" y="1395387"/>
            <a:ext cx="502451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Zip codes were filtered based on the client</a:t>
            </a:r>
          </a:p>
          <a:p>
            <a:r>
              <a:rPr lang="en-US" dirty="0"/>
              <a:t>     requirements :  Lively &amp; central neighborhood 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Prices and purchase timing wasn’t filtered as the</a:t>
            </a:r>
          </a:p>
          <a:p>
            <a:r>
              <a:rPr lang="en-US" dirty="0"/>
              <a:t>     distribution of prices and time is not easily </a:t>
            </a:r>
          </a:p>
          <a:p>
            <a:r>
              <a:rPr lang="en-US" dirty="0"/>
              <a:t>     fetchable in SQL</a:t>
            </a:r>
          </a:p>
          <a:p>
            <a:r>
              <a:rPr lang="en-US" dirty="0"/>
              <a:t>    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586C41F-2679-68D1-9A76-EA674FF250DA}"/>
              </a:ext>
            </a:extLst>
          </p:cNvPr>
          <p:cNvSpPr txBox="1"/>
          <p:nvPr/>
        </p:nvSpPr>
        <p:spPr>
          <a:xfrm>
            <a:off x="6248400" y="5941244"/>
            <a:ext cx="6094674" cy="36933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dirty="0">
                <a:hlinkClick r:id="rId3"/>
              </a:rPr>
              <a:t>property_price_map.html</a:t>
            </a:r>
            <a:endParaRPr lang="en-DE" u="sng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ED1610B-D868-DFF4-1B23-53FBD42C4547}"/>
              </a:ext>
            </a:extLst>
          </p:cNvPr>
          <p:cNvSpPr/>
          <p:nvPr/>
        </p:nvSpPr>
        <p:spPr>
          <a:xfrm>
            <a:off x="803082" y="5911627"/>
            <a:ext cx="4746928" cy="214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>
              <a:noFill/>
            </a:endParaRPr>
          </a:p>
        </p:txBody>
      </p:sp>
      <p:sp>
        <p:nvSpPr>
          <p:cNvPr id="20" name="AutoShape 2">
            <a:extLst>
              <a:ext uri="{FF2B5EF4-FFF2-40B4-BE49-F238E27FC236}">
                <a16:creationId xmlns:a16="http://schemas.microsoft.com/office/drawing/2014/main" id="{7FC1C6C1-6BE2-AED1-0406-DDECC0FD17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DE"/>
          </a:p>
        </p:txBody>
      </p:sp>
      <p:pic>
        <p:nvPicPr>
          <p:cNvPr id="22" name="Picture 21" descr="A map of seattle with different colored areas&#10;&#10;AI-generated content may be incorrect.">
            <a:extLst>
              <a:ext uri="{FF2B5EF4-FFF2-40B4-BE49-F238E27FC236}">
                <a16:creationId xmlns:a16="http://schemas.microsoft.com/office/drawing/2014/main" id="{F563558A-1838-F91D-6BC4-1159ECF38B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7414" y="1172992"/>
            <a:ext cx="2769859" cy="481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832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8A20-5136-0082-B9CD-EB3594BE6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44" y="143481"/>
            <a:ext cx="10495722" cy="659602"/>
          </a:xfrm>
        </p:spPr>
        <p:txBody>
          <a:bodyPr>
            <a:normAutofit fontScale="90000"/>
          </a:bodyPr>
          <a:lstStyle/>
          <a:p>
            <a:r>
              <a:rPr lang="en-US" dirty="0"/>
              <a:t>Group 2 EDA Project : EDA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C51E7-7697-612B-9299-CC9A2D08EF4E}"/>
              </a:ext>
            </a:extLst>
          </p:cNvPr>
          <p:cNvSpPr txBox="1"/>
          <p:nvPr/>
        </p:nvSpPr>
        <p:spPr>
          <a:xfrm>
            <a:off x="723569" y="5551337"/>
            <a:ext cx="42721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 of prices : right 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Most properties are around $ 0.7 million</a:t>
            </a:r>
            <a:endParaRPr lang="en-DE" dirty="0"/>
          </a:p>
        </p:txBody>
      </p:sp>
      <p:pic>
        <p:nvPicPr>
          <p:cNvPr id="8" name="Picture 7" descr="A graph of a tall tower&#10;&#10;AI-generated content may be incorrect.">
            <a:extLst>
              <a:ext uri="{FF2B5EF4-FFF2-40B4-BE49-F238E27FC236}">
                <a16:creationId xmlns:a16="http://schemas.microsoft.com/office/drawing/2014/main" id="{320F6CE2-28BF-338D-A23E-8E34772300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2" y="1465168"/>
            <a:ext cx="5351613" cy="3886762"/>
          </a:xfrm>
          <a:prstGeom prst="rect">
            <a:avLst/>
          </a:prstGeom>
        </p:spPr>
      </p:pic>
      <p:pic>
        <p:nvPicPr>
          <p:cNvPr id="10" name="Picture 9" descr="A graph of a soft living&#10;&#10;AI-generated content may be incorrect.">
            <a:extLst>
              <a:ext uri="{FF2B5EF4-FFF2-40B4-BE49-F238E27FC236}">
                <a16:creationId xmlns:a16="http://schemas.microsoft.com/office/drawing/2014/main" id="{81F222B1-90E5-269F-CD8F-A355DA7DF0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8663" y="1423283"/>
            <a:ext cx="6233006" cy="421135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DC9CF7E-12E3-7831-3D97-41A67846BE37}"/>
              </a:ext>
            </a:extLst>
          </p:cNvPr>
          <p:cNvSpPr txBox="1"/>
          <p:nvPr/>
        </p:nvSpPr>
        <p:spPr>
          <a:xfrm>
            <a:off x="6688373" y="5551337"/>
            <a:ext cx="4755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Distribution of living area (sqft) : right skewed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majority around 1800 sqft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95642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8A20-5136-0082-B9CD-EB3594BE6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44" y="143481"/>
            <a:ext cx="10495722" cy="659602"/>
          </a:xfrm>
        </p:spPr>
        <p:txBody>
          <a:bodyPr>
            <a:normAutofit fontScale="90000"/>
          </a:bodyPr>
          <a:lstStyle/>
          <a:p>
            <a:r>
              <a:rPr lang="en-US" dirty="0"/>
              <a:t>Group 2 EDA Project : Bivariate Analysis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C51E7-7697-612B-9299-CC9A2D08EF4E}"/>
              </a:ext>
            </a:extLst>
          </p:cNvPr>
          <p:cNvSpPr txBox="1"/>
          <p:nvPr/>
        </p:nvSpPr>
        <p:spPr>
          <a:xfrm>
            <a:off x="723569" y="5551337"/>
            <a:ext cx="50408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trend shows an increase in house price with </a:t>
            </a:r>
          </a:p>
          <a:p>
            <a:r>
              <a:rPr lang="en-US" dirty="0"/>
              <a:t>      increase in number of bedrooms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C9CF7E-12E3-7831-3D97-41A67846BE37}"/>
              </a:ext>
            </a:extLst>
          </p:cNvPr>
          <p:cNvSpPr txBox="1"/>
          <p:nvPr/>
        </p:nvSpPr>
        <p:spPr>
          <a:xfrm>
            <a:off x="6688373" y="5551337"/>
            <a:ext cx="4579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Waterfront view : min. client budget ~ $ 1M</a:t>
            </a:r>
            <a:endParaRPr lang="en-DE" dirty="0"/>
          </a:p>
        </p:txBody>
      </p:sp>
      <p:pic>
        <p:nvPicPr>
          <p:cNvPr id="4" name="Picture 3" descr="A graph of blue bars&#10;&#10;AI-generated content may be incorrect.">
            <a:extLst>
              <a:ext uri="{FF2B5EF4-FFF2-40B4-BE49-F238E27FC236}">
                <a16:creationId xmlns:a16="http://schemas.microsoft.com/office/drawing/2014/main" id="{EBFEC08F-5012-3EA6-2C20-7C058EEC7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1528776"/>
            <a:ext cx="5408524" cy="3875275"/>
          </a:xfrm>
          <a:prstGeom prst="rect">
            <a:avLst/>
          </a:prstGeom>
        </p:spPr>
      </p:pic>
      <p:pic>
        <p:nvPicPr>
          <p:cNvPr id="7" name="Picture 6" descr="A graph of a house price distribution&#10;&#10;AI-generated content may be incorrect.">
            <a:extLst>
              <a:ext uri="{FF2B5EF4-FFF2-40B4-BE49-F238E27FC236}">
                <a16:creationId xmlns:a16="http://schemas.microsoft.com/office/drawing/2014/main" id="{52AEDA22-2716-A3D2-7761-9378016D43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91362"/>
            <a:ext cx="5318407" cy="387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915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68A20-5136-0082-B9CD-EB3594BE6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344" y="143481"/>
            <a:ext cx="11409466" cy="659602"/>
          </a:xfrm>
        </p:spPr>
        <p:txBody>
          <a:bodyPr>
            <a:normAutofit fontScale="90000"/>
          </a:bodyPr>
          <a:lstStyle/>
          <a:p>
            <a:r>
              <a:rPr lang="en-US" dirty="0"/>
              <a:t>Group 2 EDA Project : Price vs Grade, Condition &amp; View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4C51E7-7697-612B-9299-CC9A2D08EF4E}"/>
              </a:ext>
            </a:extLst>
          </p:cNvPr>
          <p:cNvSpPr txBox="1"/>
          <p:nvPr/>
        </p:nvSpPr>
        <p:spPr>
          <a:xfrm>
            <a:off x="280311" y="5964490"/>
            <a:ext cx="3965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Decent grade &gt;7 : with prices &lt; $ 1M </a:t>
            </a:r>
          </a:p>
          <a:p>
            <a:r>
              <a:rPr lang="en-US" dirty="0"/>
              <a:t>       </a:t>
            </a:r>
            <a:endParaRPr lang="en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B4D328-EF43-426F-D023-63C9A8DBD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963" y="4148057"/>
            <a:ext cx="2949934" cy="1816433"/>
          </a:xfrm>
          <a:prstGeom prst="rect">
            <a:avLst/>
          </a:prstGeom>
        </p:spPr>
      </p:pic>
      <p:pic>
        <p:nvPicPr>
          <p:cNvPr id="7" name="Picture 6" descr="A graph with blue dots&#10;&#10;AI-generated content may be incorrect.">
            <a:extLst>
              <a:ext uri="{FF2B5EF4-FFF2-40B4-BE49-F238E27FC236}">
                <a16:creationId xmlns:a16="http://schemas.microsoft.com/office/drawing/2014/main" id="{1E01DB99-AB52-EEBB-C707-847BC2015F67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199" y="1029809"/>
            <a:ext cx="3780000" cy="3208236"/>
          </a:xfrm>
          <a:prstGeom prst="rect">
            <a:avLst/>
          </a:prstGeom>
        </p:spPr>
      </p:pic>
      <p:pic>
        <p:nvPicPr>
          <p:cNvPr id="12" name="Picture 11" descr="A graph with blue dots&#10;&#10;AI-generated content may be incorrect.">
            <a:extLst>
              <a:ext uri="{FF2B5EF4-FFF2-40B4-BE49-F238E27FC236}">
                <a16:creationId xmlns:a16="http://schemas.microsoft.com/office/drawing/2014/main" id="{A223A23F-79F1-D69D-D03D-54487B6A5499}"/>
              </a:ext>
            </a:extLst>
          </p:cNvPr>
          <p:cNvPicPr preferRelativeResize="0"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917" y="1029808"/>
            <a:ext cx="3780000" cy="320823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DAFA26D-0BF3-A0B0-B29E-12832A16E6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7145" y="4322429"/>
            <a:ext cx="2949934" cy="146768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A372E8F-E355-FFB6-3B7B-1230629D3E3A}"/>
              </a:ext>
            </a:extLst>
          </p:cNvPr>
          <p:cNvSpPr txBox="1"/>
          <p:nvPr/>
        </p:nvSpPr>
        <p:spPr>
          <a:xfrm>
            <a:off x="4607145" y="5964490"/>
            <a:ext cx="3680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Condition &gt; 3 : with prices &lt; $ 1M </a:t>
            </a:r>
          </a:p>
          <a:p>
            <a:r>
              <a:rPr lang="en-US" dirty="0"/>
              <a:t>       </a:t>
            </a:r>
            <a:endParaRPr lang="en-DE" dirty="0"/>
          </a:p>
        </p:txBody>
      </p:sp>
      <p:pic>
        <p:nvPicPr>
          <p:cNvPr id="17" name="Picture 16" descr="A graph with blue dots&#10;&#10;AI-generated content may be incorrect.">
            <a:extLst>
              <a:ext uri="{FF2B5EF4-FFF2-40B4-BE49-F238E27FC236}">
                <a16:creationId xmlns:a16="http://schemas.microsoft.com/office/drawing/2014/main" id="{25D0ECFD-AB73-F813-2671-B7DB8A572F1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7803" y="1029808"/>
            <a:ext cx="3780000" cy="320823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B3559DD-4A2E-015B-4067-EF44BEB0C43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32836" y="4271147"/>
            <a:ext cx="2949934" cy="155704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2EED53D-F04C-45E1-CD46-7573522A4A6A}"/>
              </a:ext>
            </a:extLst>
          </p:cNvPr>
          <p:cNvSpPr txBox="1"/>
          <p:nvPr/>
        </p:nvSpPr>
        <p:spPr>
          <a:xfrm>
            <a:off x="8287961" y="5964489"/>
            <a:ext cx="3201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view &gt; 2 : with prices &lt; $ 1M </a:t>
            </a:r>
          </a:p>
          <a:p>
            <a:r>
              <a:rPr lang="en-US" dirty="0"/>
              <a:t>      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9089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245</Words>
  <Application>Microsoft Office PowerPoint</Application>
  <PresentationFormat>Widescreen</PresentationFormat>
  <Paragraphs>39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Google Sans</vt:lpstr>
      <vt:lpstr>Office 2013 - 2022 Theme</vt:lpstr>
      <vt:lpstr>Group 2 EDA Project </vt:lpstr>
      <vt:lpstr>Group 2 EDA Project : Client details</vt:lpstr>
      <vt:lpstr>Group 2 EDA Project : filtering the data</vt:lpstr>
      <vt:lpstr>Group 2 EDA Project : EDA</vt:lpstr>
      <vt:lpstr>Group 2 EDA Project : Bivariate Analysis</vt:lpstr>
      <vt:lpstr>Group 2 EDA Project : Price vs Grade, Condition &amp;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 Kaipa</dc:creator>
  <cp:lastModifiedBy>Raja Kaipa</cp:lastModifiedBy>
  <cp:revision>1</cp:revision>
  <dcterms:created xsi:type="dcterms:W3CDTF">2025-07-24T12:50:34Z</dcterms:created>
  <dcterms:modified xsi:type="dcterms:W3CDTF">2025-07-24T14:22:59Z</dcterms:modified>
</cp:coreProperties>
</file>