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9"/>
  </p:notesMasterIdLst>
  <p:sldIdLst>
    <p:sldId id="258" r:id="rId2"/>
    <p:sldId id="262" r:id="rId3"/>
    <p:sldId id="260" r:id="rId4"/>
    <p:sldId id="261" r:id="rId5"/>
    <p:sldId id="263" r:id="rId6"/>
    <p:sldId id="264" r:id="rId7"/>
    <p:sldId id="27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orient="horz" pos="958" userDrawn="1">
          <p15:clr>
            <a:srgbClr val="A4A3A4"/>
          </p15:clr>
        </p15:guide>
        <p15:guide id="4" pos="36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>
        <p:guide orient="horz" pos="2160"/>
        <p:guide pos="211"/>
        <p:guide orient="horz" pos="958"/>
        <p:guide pos="36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9923A-12E1-4BFB-81B0-10EE1BF2A129}" type="datetimeFigureOut">
              <a:rPr lang="de-DE" smtClean="0"/>
              <a:t>25.07.2025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AF875-3E89-4985-9460-7824D502E9F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49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45184-BD66-013B-F096-F0CDACB20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66DB6B-A096-727E-8E6B-6067C2256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8986B-620B-0322-7E4C-C6FA4F59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45C7-A0BB-46CF-A213-7FB74A3502FF}" type="datetime1">
              <a:rPr lang="de-DE" smtClean="0"/>
              <a:t>25.07.2025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37331-64DB-8FD2-471A-134158D3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Raj and Philipp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262082-71B9-5AB3-6B30-B5C0496F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803154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3CDDB-EB75-D961-9782-512520FED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6A72EA-045C-C731-EFE9-1A9086E66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AD6981-579B-2BC8-4DDC-471E2061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45C7-A0BB-46CF-A213-7FB74A3502FF}" type="datetime1">
              <a:rPr lang="de-DE" smtClean="0"/>
              <a:t>25.07.2025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F867E1-903C-7281-CE62-95FF685D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Raj and Philipp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2D5739-D783-4227-DD79-91419F67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648904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4032DB-9B41-A150-8153-4D2D815FF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365109-5474-EF8E-8704-98C0A4644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2F6FEC-74EA-D9AB-0334-D32576E6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45C7-A0BB-46CF-A213-7FB74A3502FF}" type="datetime1">
              <a:rPr lang="de-DE" smtClean="0"/>
              <a:t>25.07.2025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B5F497-7C5C-CA84-7123-5B86BE93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Raj and Philipp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C1D791-8FAD-F47F-DEED-09253D8C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307276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BB2D6E-076B-3DFE-41B5-1E33DD9D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2FE0CB-D5C1-4D5C-040F-8015F5C98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25F32C-499B-CCD0-1E6E-2D754085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45C7-A0BB-46CF-A213-7FB74A3502FF}" type="datetime1">
              <a:rPr lang="de-DE" smtClean="0"/>
              <a:t>25.07.2025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BE87BF-C3CC-D755-F8FA-8FFBB4A7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Raj and Philipp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9997F8-E2D9-D1B5-F9E9-9D328EED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176706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7E48B-44C6-0422-6B05-C83D6FF2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E9343B-E7CF-AB36-23E2-64B6EA73F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FEC93C-F118-DC7C-E8B1-EFEF96F8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45C7-A0BB-46CF-A213-7FB74A3502FF}" type="datetime1">
              <a:rPr lang="de-DE" smtClean="0"/>
              <a:t>25.07.2025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EDD634-BE79-8895-8AAC-3B7A5EF62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Raj and Philipp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E22E06-BFDF-CA0B-2201-5A745389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6965458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77E9E-1D83-3809-5D2E-83D02C20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795D9D-F37D-9D69-0841-C29AB320F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3E9FED-2965-2DDA-B248-192798A90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D9B94B-BE49-5154-F051-2014153C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45C7-A0BB-46CF-A213-7FB74A3502FF}" type="datetime1">
              <a:rPr lang="de-DE" smtClean="0"/>
              <a:t>25.07.2025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670FEB-67E5-9BD6-607F-548756CB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Raj and Philipp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91084D-3658-D0D7-3C94-02CD80D0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215076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B9F0C-F134-BD79-8A2C-AEC5A107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8012A3-DC7B-2DCB-4000-781535D58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ED9B1B-EFC9-812A-AD5C-EA30D9DE8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44FF44-AFD1-35C5-1388-3A50EF4A9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08AD27-DC54-8447-3CAB-D423CB84D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1D93C7-C0BA-0C0C-CEE2-6CAB7A36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45C7-A0BB-46CF-A213-7FB74A3502FF}" type="datetime1">
              <a:rPr lang="de-DE" smtClean="0"/>
              <a:t>25.07.2025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B01DB4-FB57-7140-596A-C837D465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Raj and Philipp</a:t>
            </a:r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393BBE-9E27-9334-4C8F-94875461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455349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FF7CA-AF86-2AF6-D7E1-3FF56F0E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0E7F2E-DA1A-001D-0117-23036D87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45C7-A0BB-46CF-A213-7FB74A3502FF}" type="datetime1">
              <a:rPr lang="de-DE" smtClean="0"/>
              <a:t>25.07.2025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3A3E2F-ECC2-20FA-2BF4-3103353AC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Raj and Philipp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E1892B-59A5-F006-AFC2-FC06FFFA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042554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E5BDD4A-DCB3-3277-E198-6861BD60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45C7-A0BB-46CF-A213-7FB74A3502FF}" type="datetime1">
              <a:rPr lang="de-DE" smtClean="0"/>
              <a:t>25.07.2025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448111-80E0-CC35-855D-44949B67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Raj and Philipp</a:t>
            </a:r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77B378-F7BA-B9A5-BFD2-AD951B0B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404155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80DEA-54F6-367F-F47A-141C732EC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0F432C-376E-42B6-4F05-7DB782CE3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B52453-4A15-685C-D877-70D8E4E8E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72E939-D95A-EC71-E231-46A9223F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45C7-A0BB-46CF-A213-7FB74A3502FF}" type="datetime1">
              <a:rPr lang="de-DE" smtClean="0"/>
              <a:t>25.07.2025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80DEE3-9BA0-CBD2-BC66-20FE47F1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Raj and Philipp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E53D20-C56B-AFC3-1F4D-B10A5DE1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758600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587B0-3566-8837-CCFC-9045F2D0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08B07DE-4A15-D34E-79CF-33E1B28DC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3BE15C-EA25-EFE0-7BFD-499601B9D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0FBA8F-B472-F2B5-17FE-0BDCE223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45C7-A0BB-46CF-A213-7FB74A3502FF}" type="datetime1">
              <a:rPr lang="de-DE" smtClean="0"/>
              <a:t>25.07.2025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2E61A6-BF8B-1A7D-3EA0-5F503C0F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Raj and Philipp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E5FE95-DBAF-41F6-DAF4-DF7C570A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629539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F07BFA5-03F1-F998-63F3-0C59FE58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60B12F-FE79-7096-C05E-2EBCA9048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BFF02C-8771-2487-6989-134DCE342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8D45C7-A0BB-46CF-A213-7FB74A3502FF}" type="datetime1">
              <a:rPr lang="de-DE" smtClean="0"/>
              <a:t>25.07.2025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964ED4-349F-09F1-305D-C2E360C8E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Raj and Philipp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BA8DA8-6681-7FF3-5A7B-73A654792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81751E-12B9-4FDC-B99B-CD69037BA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19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D:\AIPM_Bootcamp\Group2_EDA_Project\property_price_map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809F-F85C-725B-23E2-6CD8F40C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9725"/>
            <a:ext cx="10058400" cy="1450757"/>
          </a:xfrm>
        </p:spPr>
        <p:txBody>
          <a:bodyPr anchor="ctr"/>
          <a:lstStyle/>
          <a:p>
            <a:pPr algn="ctr"/>
            <a:r>
              <a:rPr lang="en-US" dirty="0"/>
              <a:t>Group 2 EDA Project </a:t>
            </a:r>
            <a:endParaRPr lang="en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5D1A53-7EDE-6C72-A73E-17608C67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Raj and Philipp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A97560-23F4-7CCB-6FB1-80FE45E0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1</a:t>
            </a:fld>
            <a:endParaRPr lang="en-DE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FD902C-7573-7646-B550-A780EA56160D}"/>
              </a:ext>
            </a:extLst>
          </p:cNvPr>
          <p:cNvSpPr txBox="1">
            <a:spLocks/>
          </p:cNvSpPr>
          <p:nvPr/>
        </p:nvSpPr>
        <p:spPr>
          <a:xfrm>
            <a:off x="1066800" y="167940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Client : Nicole Johnson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239908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1FE2201-06E6-5D3E-DFD5-93B0BB79F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47700"/>
            <a:ext cx="11277600" cy="5562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C45196-D88A-ED10-FE96-0421854C9F2E}"/>
              </a:ext>
            </a:extLst>
          </p:cNvPr>
          <p:cNvSpPr txBox="1">
            <a:spLocks/>
          </p:cNvSpPr>
          <p:nvPr/>
        </p:nvSpPr>
        <p:spPr>
          <a:xfrm>
            <a:off x="270344" y="143481"/>
            <a:ext cx="10495722" cy="6596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Group 2 EDA Project : House price distribution in lively areas</a:t>
            </a:r>
            <a:endParaRPr lang="en-DE" sz="3600" dirty="0">
              <a:solidFill>
                <a:schemeClr val="tx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F94A02-AB7B-1AF0-1CFE-F6DF6544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Raj and Philipp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882717-6098-46C9-96AB-3DE9E6D2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10</a:t>
            </a:fld>
            <a:endParaRPr lang="en-DE"/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DD4D8642-7121-B402-4A9F-86415587BECE}"/>
              </a:ext>
            </a:extLst>
          </p:cNvPr>
          <p:cNvSpPr txBox="1"/>
          <p:nvPr/>
        </p:nvSpPr>
        <p:spPr>
          <a:xfrm>
            <a:off x="7795848" y="1063870"/>
            <a:ext cx="393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Dispersion varies greatly by location</a:t>
            </a:r>
          </a:p>
          <a:p>
            <a:r>
              <a:rPr lang="en-US" dirty="0">
                <a:sym typeface="Wingdings" panose="05000000000000000000" pitchFamily="2" charset="2"/>
              </a:rPr>
              <a:t> Use only </a:t>
            </a:r>
            <a:r>
              <a:rPr lang="en-US" b="1" dirty="0">
                <a:sym typeface="Wingdings" panose="05000000000000000000" pitchFamily="2" charset="2"/>
              </a:rPr>
              <a:t>IQR-range</a:t>
            </a:r>
            <a:r>
              <a:rPr lang="en-US" dirty="0">
                <a:sym typeface="Wingdings" panose="05000000000000000000" pitchFamily="2" charset="2"/>
              </a:rPr>
              <a:t> to focus on middle price range</a:t>
            </a:r>
            <a:endParaRPr lang="en-US" dirty="0"/>
          </a:p>
          <a:p>
            <a:r>
              <a:rPr lang="en-US" dirty="0"/>
              <a:t>                    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0303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09C9C93-B9DF-42B0-087E-109963571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48" y="914856"/>
            <a:ext cx="6994829" cy="41442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AA0FB8-F891-90ED-2320-0AB9D325F18D}"/>
              </a:ext>
            </a:extLst>
          </p:cNvPr>
          <p:cNvSpPr txBox="1">
            <a:spLocks/>
          </p:cNvSpPr>
          <p:nvPr/>
        </p:nvSpPr>
        <p:spPr>
          <a:xfrm>
            <a:off x="270344" y="143481"/>
            <a:ext cx="10495722" cy="6596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Group 2 EDA Project : House prices over the time</a:t>
            </a:r>
            <a:endParaRPr lang="en-DE" sz="3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F9C85-BF28-F28B-785E-B01F68E7272C}"/>
              </a:ext>
            </a:extLst>
          </p:cNvPr>
          <p:cNvSpPr txBox="1"/>
          <p:nvPr/>
        </p:nvSpPr>
        <p:spPr>
          <a:xfrm>
            <a:off x="914209" y="5406886"/>
            <a:ext cx="8639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the price distribution is right skewed the mean value &gt; median value over the time</a:t>
            </a:r>
            <a:endParaRPr lang="en-DE" dirty="0"/>
          </a:p>
        </p:txBody>
      </p:sp>
      <p:pic>
        <p:nvPicPr>
          <p:cNvPr id="5" name="Picture 4" descr="A graph of a tall tower&#10;&#10;AI-generated content may be incorrect.">
            <a:extLst>
              <a:ext uri="{FF2B5EF4-FFF2-40B4-BE49-F238E27FC236}">
                <a16:creationId xmlns:a16="http://schemas.microsoft.com/office/drawing/2014/main" id="{B3F2D532-4D31-5AC5-CA5D-B35D73FCF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140" y="1081782"/>
            <a:ext cx="4017362" cy="2917724"/>
          </a:xfrm>
          <a:prstGeom prst="rect">
            <a:avLst/>
          </a:prstGeom>
        </p:spPr>
      </p:pic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0B621F-F38E-2C08-EFDC-55EAADF3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Raj and Philipp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C4743B-C996-5CA1-76E3-EDE9B53E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547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A6E45FC-C5AB-F05C-FBEC-CF4A88A77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03" y="798071"/>
            <a:ext cx="8921755" cy="49109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380144-CEB7-CA2D-2A56-A09CC18EB4D9}"/>
              </a:ext>
            </a:extLst>
          </p:cNvPr>
          <p:cNvSpPr txBox="1">
            <a:spLocks/>
          </p:cNvSpPr>
          <p:nvPr/>
        </p:nvSpPr>
        <p:spPr>
          <a:xfrm>
            <a:off x="270344" y="143481"/>
            <a:ext cx="10495722" cy="6596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Group 2 EDA Project : sales over the time at zipcodes</a:t>
            </a:r>
            <a:endParaRPr lang="en-DE" sz="3600" dirty="0">
              <a:solidFill>
                <a:schemeClr val="tx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296A0F-9B60-DBEC-39AC-3F713004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Raj and Philipp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D6C832-4570-2EDC-3027-18B44FEC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12</a:t>
            </a:fld>
            <a:endParaRPr lang="en-DE"/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24E45321-0FCA-7614-DE1A-929474813DD5}"/>
              </a:ext>
            </a:extLst>
          </p:cNvPr>
          <p:cNvSpPr txBox="1"/>
          <p:nvPr/>
        </p:nvSpPr>
        <p:spPr>
          <a:xfrm>
            <a:off x="9541348" y="2019713"/>
            <a:ext cx="24494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development and market activity (number of transactions) also different within </a:t>
            </a:r>
            <a:r>
              <a:rPr lang="en-US" dirty="0" err="1"/>
              <a:t>zipcodes</a:t>
            </a:r>
            <a:endParaRPr lang="en-US" dirty="0"/>
          </a:p>
          <a:p>
            <a:r>
              <a:rPr lang="en-US" dirty="0"/>
              <a:t>                    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8259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537FCAB-23ED-E011-1C1F-6748BEB78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62" y="803083"/>
            <a:ext cx="8274988" cy="4911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9238B5-0E02-58BF-D51A-BEC80EAA2D67}"/>
              </a:ext>
            </a:extLst>
          </p:cNvPr>
          <p:cNvSpPr txBox="1">
            <a:spLocks/>
          </p:cNvSpPr>
          <p:nvPr/>
        </p:nvSpPr>
        <p:spPr>
          <a:xfrm>
            <a:off x="270344" y="143481"/>
            <a:ext cx="10495722" cy="6596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Group 2 EDA Project : House prices at zipcodes with grades</a:t>
            </a:r>
            <a:endParaRPr lang="en-DE" sz="3600" dirty="0">
              <a:solidFill>
                <a:schemeClr val="tx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4184B0-BE16-A4B4-9149-D94E4D76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Raj and Philipp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7025DC-B7EA-8F5C-2363-18468FBB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13</a:t>
            </a:fld>
            <a:endParaRPr lang="en-DE"/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2219EA97-22F8-3AB3-06FD-90E1DC58DF04}"/>
              </a:ext>
            </a:extLst>
          </p:cNvPr>
          <p:cNvSpPr txBox="1"/>
          <p:nvPr/>
        </p:nvSpPr>
        <p:spPr>
          <a:xfrm>
            <a:off x="9299561" y="1881612"/>
            <a:ext cx="2054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Houses within IQR-range and selected </a:t>
            </a:r>
            <a:r>
              <a:rPr lang="en-US" dirty="0" err="1"/>
              <a:t>zipcodes</a:t>
            </a:r>
            <a:r>
              <a:rPr lang="en-US" dirty="0"/>
              <a:t> offer acceptable quality of housing</a:t>
            </a:r>
          </a:p>
          <a:p>
            <a:r>
              <a:rPr lang="en-US" dirty="0"/>
              <a:t>                    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10992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B510827-241E-4D5E-D4BD-B4C14BAF7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3" y="1043678"/>
            <a:ext cx="9652883" cy="47706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CAE5C7-A4D7-9B58-0C23-F3CCE552740B}"/>
              </a:ext>
            </a:extLst>
          </p:cNvPr>
          <p:cNvSpPr txBox="1">
            <a:spLocks/>
          </p:cNvSpPr>
          <p:nvPr/>
        </p:nvSpPr>
        <p:spPr>
          <a:xfrm>
            <a:off x="270344" y="143481"/>
            <a:ext cx="10495722" cy="6596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Group 2 EDA Project : Best deals per </a:t>
            </a:r>
            <a:r>
              <a:rPr lang="en-US" sz="3600" dirty="0" err="1">
                <a:solidFill>
                  <a:schemeClr val="tx1"/>
                </a:solidFill>
              </a:rPr>
              <a:t>zipcode</a:t>
            </a:r>
            <a:endParaRPr lang="en-DE" sz="3600" dirty="0">
              <a:solidFill>
                <a:schemeClr val="tx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B527B6-B601-A6C0-83AD-233440CB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Raj and Philipp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ACA659-EA3A-C3BE-A782-B5C0B2DE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14</a:t>
            </a:fld>
            <a:endParaRPr lang="en-DE"/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EA008ADE-932D-8FBF-34E1-A20A55CED842}"/>
              </a:ext>
            </a:extLst>
          </p:cNvPr>
          <p:cNvSpPr txBox="1"/>
          <p:nvPr/>
        </p:nvSpPr>
        <p:spPr>
          <a:xfrm>
            <a:off x="10075985" y="1160462"/>
            <a:ext cx="18969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weighted scoring (price, grade, size etc.) of houses shows best available units</a:t>
            </a:r>
          </a:p>
          <a:p>
            <a:r>
              <a:rPr lang="en-US" dirty="0"/>
              <a:t>                    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40650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22EFCB8-9BE0-D6F9-939E-D6043BEFB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87" y="1061996"/>
            <a:ext cx="8702703" cy="5027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2298FA-A734-86DA-8391-38589A67488D}"/>
              </a:ext>
            </a:extLst>
          </p:cNvPr>
          <p:cNvSpPr txBox="1">
            <a:spLocks/>
          </p:cNvSpPr>
          <p:nvPr/>
        </p:nvSpPr>
        <p:spPr>
          <a:xfrm>
            <a:off x="270344" y="143481"/>
            <a:ext cx="10495722" cy="6596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Group 2 EDA Project : Top deals per </a:t>
            </a:r>
            <a:r>
              <a:rPr lang="en-US" sz="3600" dirty="0" err="1">
                <a:solidFill>
                  <a:schemeClr val="tx1"/>
                </a:solidFill>
              </a:rPr>
              <a:t>zipcode</a:t>
            </a:r>
            <a:endParaRPr lang="en-DE" sz="3600" dirty="0">
              <a:solidFill>
                <a:schemeClr val="tx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749FBE-236D-C5D7-B4E3-75646F8E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Raj and Philipp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2DB96D-8E00-478E-075E-9786B38E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15</a:t>
            </a:fld>
            <a:endParaRPr lang="en-DE"/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34A32EF0-6B7E-A90C-CF62-D6123556BC45}"/>
              </a:ext>
            </a:extLst>
          </p:cNvPr>
          <p:cNvSpPr txBox="1"/>
          <p:nvPr/>
        </p:nvSpPr>
        <p:spPr>
          <a:xfrm>
            <a:off x="9817612" y="1371478"/>
            <a:ext cx="18969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Comparing prices of those houses against the median house price in the area</a:t>
            </a:r>
          </a:p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Best value picks</a:t>
            </a:r>
            <a:endParaRPr lang="en-US" b="1" dirty="0"/>
          </a:p>
          <a:p>
            <a:r>
              <a:rPr lang="en-US" dirty="0"/>
              <a:t>                    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8680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E5C7-A4D7-9B58-0C23-F3CCE552740B}"/>
              </a:ext>
            </a:extLst>
          </p:cNvPr>
          <p:cNvSpPr txBox="1">
            <a:spLocks/>
          </p:cNvSpPr>
          <p:nvPr/>
        </p:nvSpPr>
        <p:spPr>
          <a:xfrm>
            <a:off x="270344" y="143481"/>
            <a:ext cx="10495722" cy="6596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Group 2 EDA Project : Top properties with customization</a:t>
            </a:r>
            <a:endParaRPr lang="en-DE" sz="3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D9B3F-132A-E2E3-1EB6-94AD1489F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32" y="997511"/>
            <a:ext cx="6540836" cy="4216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AC87CD-7CE1-FD8F-833E-A63706CF6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333" y="1193469"/>
            <a:ext cx="4522574" cy="1912351"/>
          </a:xfrm>
          <a:prstGeom prst="rect">
            <a:avLst/>
          </a:prstGeom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FA62B0-8941-C690-3CE1-7230E17D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Raj and Philipp</a:t>
            </a:r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8E391F-F689-ABA1-BA05-6C236B81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16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3F5D5-C1DE-AA41-AC7D-1B0153791843}"/>
              </a:ext>
            </a:extLst>
          </p:cNvPr>
          <p:cNvSpPr txBox="1"/>
          <p:nvPr/>
        </p:nvSpPr>
        <p:spPr>
          <a:xfrm>
            <a:off x="7279812" y="3464472"/>
            <a:ext cx="4522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Properties customized based on the requirements of the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91686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E5C7-A4D7-9B58-0C23-F3CCE552740B}"/>
              </a:ext>
            </a:extLst>
          </p:cNvPr>
          <p:cNvSpPr txBox="1">
            <a:spLocks/>
          </p:cNvSpPr>
          <p:nvPr/>
        </p:nvSpPr>
        <p:spPr>
          <a:xfrm>
            <a:off x="270344" y="143481"/>
            <a:ext cx="10495722" cy="6596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Group 2 EDA Project : Conclusion</a:t>
            </a:r>
            <a:endParaRPr lang="en-DE" sz="36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7F43C-F701-937F-3947-06360F4B0091}"/>
              </a:ext>
            </a:extLst>
          </p:cNvPr>
          <p:cNvSpPr txBox="1"/>
          <p:nvPr/>
        </p:nvSpPr>
        <p:spPr>
          <a:xfrm>
            <a:off x="349857" y="954158"/>
            <a:ext cx="84269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 ( Buyer ) will have an overview of properties based on his primary requirements</a:t>
            </a:r>
          </a:p>
          <a:p>
            <a:r>
              <a:rPr lang="en-US" dirty="0"/>
              <a:t>      like the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time to buy : Nov – Feb depending on zipcodes.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influencing main features are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Living area (</a:t>
            </a:r>
            <a:r>
              <a:rPr lang="en-US" dirty="0" err="1"/>
              <a:t>Sqft</a:t>
            </a:r>
            <a:r>
              <a:rPr lang="en-US" dirty="0"/>
              <a:t>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Number bedrooms and bathrooms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Grade of house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Time  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25D36E-2BA3-FE84-9984-481A96C0A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Raj and Philipp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E36C8B-291E-A448-49A0-052A3C1B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17</a:t>
            </a:fld>
            <a:endParaRPr lang="en-DE"/>
          </a:p>
        </p:txBody>
      </p:sp>
      <p:pic>
        <p:nvPicPr>
          <p:cNvPr id="7" name="Grafik 6" descr="Ein Bild, das Person, Menschliches Gesicht, Kleidung, draußen enthält.&#10;&#10;KI-generierte Inhalte können fehlerhaft sein.">
            <a:extLst>
              <a:ext uri="{FF2B5EF4-FFF2-40B4-BE49-F238E27FC236}">
                <a16:creationId xmlns:a16="http://schemas.microsoft.com/office/drawing/2014/main" id="{6A669949-596E-3DD6-5AB4-836387CE8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039" y="4133891"/>
            <a:ext cx="2174694" cy="2183189"/>
          </a:xfrm>
          <a:prstGeom prst="rect">
            <a:avLst/>
          </a:prstGeom>
        </p:spPr>
      </p:pic>
      <p:sp>
        <p:nvSpPr>
          <p:cNvPr id="8" name="Sprechblase: rechteckig mit abgerundeten Ecken 7">
            <a:extLst>
              <a:ext uri="{FF2B5EF4-FFF2-40B4-BE49-F238E27FC236}">
                <a16:creationId xmlns:a16="http://schemas.microsoft.com/office/drawing/2014/main" id="{6AA75289-794F-8AB8-3737-D95B82F32026}"/>
              </a:ext>
            </a:extLst>
          </p:cNvPr>
          <p:cNvSpPr/>
          <p:nvPr/>
        </p:nvSpPr>
        <p:spPr>
          <a:xfrm>
            <a:off x="4323136" y="3262482"/>
            <a:ext cx="3830264" cy="1054541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The </a:t>
            </a:r>
            <a:r>
              <a:rPr lang="de-DE" sz="2400" b="1" dirty="0" err="1"/>
              <a:t>best</a:t>
            </a:r>
            <a:r>
              <a:rPr lang="de-DE" sz="2400" b="1" dirty="0"/>
              <a:t> </a:t>
            </a:r>
            <a:r>
              <a:rPr lang="de-DE" sz="2400" b="1" dirty="0" err="1"/>
              <a:t>deals</a:t>
            </a:r>
            <a:r>
              <a:rPr lang="de-DE" sz="2400" b="1" dirty="0"/>
              <a:t> </a:t>
            </a:r>
            <a:r>
              <a:rPr lang="de-DE" sz="2400" b="1" dirty="0" err="1"/>
              <a:t>you</a:t>
            </a:r>
            <a:r>
              <a:rPr lang="de-DE" sz="2400" b="1" dirty="0"/>
              <a:t> </a:t>
            </a:r>
            <a:r>
              <a:rPr lang="de-DE" sz="2400" b="1" dirty="0" err="1"/>
              <a:t>can</a:t>
            </a:r>
            <a:r>
              <a:rPr lang="de-DE" sz="2400" b="1" dirty="0"/>
              <a:t> find! I </a:t>
            </a:r>
            <a:r>
              <a:rPr lang="de-DE" sz="2400" b="1" dirty="0" err="1"/>
              <a:t>love</a:t>
            </a:r>
            <a:r>
              <a:rPr lang="de-DE" sz="2400" b="1" dirty="0"/>
              <a:t> </a:t>
            </a:r>
            <a:r>
              <a:rPr lang="de-DE" sz="2400" b="1" dirty="0" err="1"/>
              <a:t>my</a:t>
            </a:r>
            <a:r>
              <a:rPr lang="de-DE" sz="2400" b="1" dirty="0"/>
              <a:t> </a:t>
            </a:r>
            <a:r>
              <a:rPr lang="de-DE" sz="2400" b="1" dirty="0" err="1"/>
              <a:t>new</a:t>
            </a:r>
            <a:r>
              <a:rPr lang="de-DE" sz="2400" b="1" dirty="0"/>
              <a:t> </a:t>
            </a:r>
            <a:r>
              <a:rPr lang="de-DE" sz="2400" b="1" dirty="0" err="1"/>
              <a:t>home</a:t>
            </a:r>
            <a:r>
              <a:rPr lang="de-DE" sz="2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7591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8A20-5136-0082-B9CD-EB3594BE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" y="143481"/>
            <a:ext cx="10495722" cy="659602"/>
          </a:xfrm>
        </p:spPr>
        <p:txBody>
          <a:bodyPr>
            <a:normAutofit/>
          </a:bodyPr>
          <a:lstStyle/>
          <a:p>
            <a:r>
              <a:rPr lang="en-US" sz="3600" dirty="0"/>
              <a:t>Group 2 EDA Project : Client persona</a:t>
            </a:r>
            <a:endParaRPr lang="en-DE" sz="36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85FB94-B93D-093F-F857-338CE394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Raj and Philipp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C2667A-652A-93D3-0AAE-860292BE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2</a:t>
            </a:fld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E5441-4685-A2AA-CCF1-2647709D3B92}"/>
              </a:ext>
            </a:extLst>
          </p:cNvPr>
          <p:cNvSpPr txBox="1"/>
          <p:nvPr/>
        </p:nvSpPr>
        <p:spPr>
          <a:xfrm>
            <a:off x="437322" y="965477"/>
            <a:ext cx="10813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Client  details</a:t>
            </a:r>
            <a:r>
              <a:rPr lang="en-US" dirty="0"/>
              <a:t>: </a:t>
            </a:r>
          </a:p>
          <a:p>
            <a:r>
              <a:rPr lang="en-US" b="1" dirty="0"/>
              <a:t>Name</a:t>
            </a:r>
            <a:r>
              <a:rPr lang="en-US" dirty="0"/>
              <a:t> : </a:t>
            </a:r>
            <a:r>
              <a:rPr lang="en-US" i="0" dirty="0">
                <a:solidFill>
                  <a:srgbClr val="1F1F1F"/>
                </a:solidFill>
                <a:effectLst/>
              </a:rPr>
              <a:t>Nicole Johnson</a:t>
            </a:r>
          </a:p>
          <a:p>
            <a:r>
              <a:rPr lang="en-US" b="1" dirty="0">
                <a:solidFill>
                  <a:srgbClr val="1F1F1F"/>
                </a:solidFill>
              </a:rPr>
              <a:t>Type</a:t>
            </a:r>
            <a:r>
              <a:rPr lang="en-US" dirty="0">
                <a:solidFill>
                  <a:srgbClr val="1F1F1F"/>
                </a:solidFill>
              </a:rPr>
              <a:t> : Buyer</a:t>
            </a:r>
          </a:p>
          <a:p>
            <a:r>
              <a:rPr lang="en-US" b="1" dirty="0">
                <a:solidFill>
                  <a:srgbClr val="1F1F1F"/>
                </a:solidFill>
              </a:rPr>
              <a:t>Characteristics</a:t>
            </a:r>
            <a:r>
              <a:rPr lang="en-US" dirty="0">
                <a:solidFill>
                  <a:srgbClr val="1F1F1F"/>
                </a:solidFill>
              </a:rPr>
              <a:t> : </a:t>
            </a:r>
            <a:r>
              <a:rPr lang="en-US" b="0" i="0" dirty="0">
                <a:solidFill>
                  <a:srgbClr val="1F1F1F"/>
                </a:solidFill>
                <a:effectLst/>
              </a:rPr>
              <a:t>Lively, central neighborhood, middle price range, right timing for purchase of property</a:t>
            </a:r>
          </a:p>
          <a:p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41286-62FB-5070-B821-8ACE16EEFD57}"/>
              </a:ext>
            </a:extLst>
          </p:cNvPr>
          <p:cNvSpPr txBox="1"/>
          <p:nvPr/>
        </p:nvSpPr>
        <p:spPr>
          <a:xfrm>
            <a:off x="437322" y="2984035"/>
            <a:ext cx="109330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 </a:t>
            </a:r>
            <a:r>
              <a:rPr lang="en-US" dirty="0"/>
              <a:t>(why) </a:t>
            </a:r>
            <a:r>
              <a:rPr lang="en-US" b="1" dirty="0"/>
              <a:t>: </a:t>
            </a:r>
            <a:r>
              <a:rPr lang="en-US" dirty="0"/>
              <a:t>To identify right properties to satisfy client requirements</a:t>
            </a:r>
          </a:p>
          <a:p>
            <a:endParaRPr lang="en-US" b="1" dirty="0"/>
          </a:p>
          <a:p>
            <a:r>
              <a:rPr lang="en-US" b="1" dirty="0"/>
              <a:t>Tool</a:t>
            </a:r>
            <a:r>
              <a:rPr lang="en-US" dirty="0"/>
              <a:t> (How) : using phyton data visualization techniques &amp; SQL</a:t>
            </a:r>
          </a:p>
          <a:p>
            <a:endParaRPr lang="en-US" dirty="0"/>
          </a:p>
          <a:p>
            <a:r>
              <a:rPr lang="en-US" b="1" dirty="0"/>
              <a:t>EDA</a:t>
            </a:r>
            <a:r>
              <a:rPr lang="en-US" dirty="0"/>
              <a:t> (what) : explore the data and identify features which </a:t>
            </a:r>
          </a:p>
          <a:p>
            <a:r>
              <a:rPr lang="en-US" dirty="0"/>
              <a:t>                       influence the requirements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D7114C-7AC5-C1C2-B4D0-6420B2C9A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13" y="2442805"/>
            <a:ext cx="4921287" cy="33514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08313B-EA0F-9183-F42F-DE2FFC90BC39}"/>
              </a:ext>
            </a:extLst>
          </p:cNvPr>
          <p:cNvSpPr txBox="1"/>
          <p:nvPr/>
        </p:nvSpPr>
        <p:spPr>
          <a:xfrm>
            <a:off x="9008828" y="5892523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Seattle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6444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8A20-5136-0082-B9CD-EB3594BE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" y="143481"/>
            <a:ext cx="10495722" cy="659602"/>
          </a:xfrm>
        </p:spPr>
        <p:txBody>
          <a:bodyPr>
            <a:normAutofit/>
          </a:bodyPr>
          <a:lstStyle/>
          <a:p>
            <a:r>
              <a:rPr lang="en-US" sz="3600" dirty="0"/>
              <a:t>Group 2 EDA Project : Filtering the required data</a:t>
            </a:r>
            <a:endParaRPr lang="en-DE" sz="3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887CEA-3E40-811F-6537-B2A4DC96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Raj and Philipp</a:t>
            </a:r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D202FC-73F2-77A0-D304-A64CDA7D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3</a:t>
            </a:fld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E4D0F-15A4-BB52-08A1-37BB8F334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7" y="3066779"/>
            <a:ext cx="5147291" cy="32849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D94786-FC55-AB97-CECC-B686796AB40F}"/>
              </a:ext>
            </a:extLst>
          </p:cNvPr>
          <p:cNvSpPr txBox="1"/>
          <p:nvPr/>
        </p:nvSpPr>
        <p:spPr>
          <a:xfrm>
            <a:off x="1408563" y="6345187"/>
            <a:ext cx="400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Filtered features based on requirements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419AE-EC41-FFA0-6FA0-563010A73C1F}"/>
              </a:ext>
            </a:extLst>
          </p:cNvPr>
          <p:cNvSpPr txBox="1"/>
          <p:nvPr/>
        </p:nvSpPr>
        <p:spPr>
          <a:xfrm>
            <a:off x="389758" y="914569"/>
            <a:ext cx="570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 activity : Filtration of required data from the raw data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195F6-01F3-3629-ADDF-18A34756C9E6}"/>
              </a:ext>
            </a:extLst>
          </p:cNvPr>
          <p:cNvSpPr txBox="1"/>
          <p:nvPr/>
        </p:nvSpPr>
        <p:spPr>
          <a:xfrm>
            <a:off x="389758" y="1395387"/>
            <a:ext cx="50245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Zip codes were filtered based on the client</a:t>
            </a:r>
          </a:p>
          <a:p>
            <a:r>
              <a:rPr lang="en-US" dirty="0"/>
              <a:t>     requirements :  Lively &amp; central neighborhood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Prices and purchase timing wasn’t filtered as the</a:t>
            </a:r>
          </a:p>
          <a:p>
            <a:r>
              <a:rPr lang="en-US" dirty="0"/>
              <a:t>     distribution of prices and time is not easily </a:t>
            </a:r>
          </a:p>
          <a:p>
            <a:r>
              <a:rPr lang="en-US" dirty="0"/>
              <a:t>     fetchable in SQL</a:t>
            </a:r>
          </a:p>
          <a:p>
            <a:r>
              <a:rPr lang="en-US" dirty="0"/>
              <a:t>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6C41F-2679-68D1-9A76-EA674FF250DA}"/>
              </a:ext>
            </a:extLst>
          </p:cNvPr>
          <p:cNvSpPr txBox="1"/>
          <p:nvPr/>
        </p:nvSpPr>
        <p:spPr>
          <a:xfrm>
            <a:off x="6248400" y="5941244"/>
            <a:ext cx="609467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dirty="0">
                <a:hlinkClick r:id="rId3"/>
              </a:rPr>
              <a:t>property_price_map.html</a:t>
            </a:r>
            <a:endParaRPr lang="en-DE" u="sn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D1610B-D868-DFF4-1B23-53FBD42C4547}"/>
              </a:ext>
            </a:extLst>
          </p:cNvPr>
          <p:cNvSpPr/>
          <p:nvPr/>
        </p:nvSpPr>
        <p:spPr>
          <a:xfrm>
            <a:off x="803082" y="5911627"/>
            <a:ext cx="4746928" cy="214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noFill/>
            </a:endParaRPr>
          </a:p>
        </p:txBody>
      </p:sp>
      <p:sp>
        <p:nvSpPr>
          <p:cNvPr id="20" name="AutoShape 2">
            <a:extLst>
              <a:ext uri="{FF2B5EF4-FFF2-40B4-BE49-F238E27FC236}">
                <a16:creationId xmlns:a16="http://schemas.microsoft.com/office/drawing/2014/main" id="{7FC1C6C1-6BE2-AED1-0406-DDECC0FD17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pic>
        <p:nvPicPr>
          <p:cNvPr id="22" name="Picture 21" descr="A map of seattle with different colored areas&#10;&#10;AI-generated content may be incorrect.">
            <a:extLst>
              <a:ext uri="{FF2B5EF4-FFF2-40B4-BE49-F238E27FC236}">
                <a16:creationId xmlns:a16="http://schemas.microsoft.com/office/drawing/2014/main" id="{F563558A-1838-F91D-6BC4-1159ECF38B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414" y="1172992"/>
            <a:ext cx="2769859" cy="481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3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8A20-5136-0082-B9CD-EB3594BE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" y="143481"/>
            <a:ext cx="10495722" cy="659602"/>
          </a:xfrm>
        </p:spPr>
        <p:txBody>
          <a:bodyPr>
            <a:normAutofit/>
          </a:bodyPr>
          <a:lstStyle/>
          <a:p>
            <a:r>
              <a:rPr lang="en-US" sz="3600" dirty="0"/>
              <a:t>Group 2 EDA Project : Univariate Analysis</a:t>
            </a:r>
            <a:endParaRPr lang="en-DE" sz="3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435CEDB-970E-AE10-5F73-C45131F9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Raj and Philipp</a:t>
            </a:r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0504CC-D9AC-5DFA-9DD6-6CEC7697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4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C51E7-7697-612B-9299-CC9A2D08EF4E}"/>
              </a:ext>
            </a:extLst>
          </p:cNvPr>
          <p:cNvSpPr txBox="1"/>
          <p:nvPr/>
        </p:nvSpPr>
        <p:spPr>
          <a:xfrm>
            <a:off x="723569" y="5551337"/>
            <a:ext cx="4272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of prices : right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properties are around $ 0.7 million</a:t>
            </a:r>
            <a:endParaRPr lang="en-DE" dirty="0"/>
          </a:p>
        </p:txBody>
      </p:sp>
      <p:pic>
        <p:nvPicPr>
          <p:cNvPr id="8" name="Picture 7" descr="A graph of a tall tower&#10;&#10;AI-generated content may be incorrect.">
            <a:extLst>
              <a:ext uri="{FF2B5EF4-FFF2-40B4-BE49-F238E27FC236}">
                <a16:creationId xmlns:a16="http://schemas.microsoft.com/office/drawing/2014/main" id="{320F6CE2-28BF-338D-A23E-8E3477230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" y="1465168"/>
            <a:ext cx="5351613" cy="3886762"/>
          </a:xfrm>
          <a:prstGeom prst="rect">
            <a:avLst/>
          </a:prstGeom>
        </p:spPr>
      </p:pic>
      <p:pic>
        <p:nvPicPr>
          <p:cNvPr id="10" name="Picture 9" descr="A graph of a soft living&#10;&#10;AI-generated content may be incorrect.">
            <a:extLst>
              <a:ext uri="{FF2B5EF4-FFF2-40B4-BE49-F238E27FC236}">
                <a16:creationId xmlns:a16="http://schemas.microsoft.com/office/drawing/2014/main" id="{81F222B1-90E5-269F-CD8F-A355DA7DF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63" y="1423283"/>
            <a:ext cx="6233006" cy="42113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C9CF7E-12E3-7831-3D97-41A67846BE37}"/>
              </a:ext>
            </a:extLst>
          </p:cNvPr>
          <p:cNvSpPr txBox="1"/>
          <p:nvPr/>
        </p:nvSpPr>
        <p:spPr>
          <a:xfrm>
            <a:off x="6688373" y="5551337"/>
            <a:ext cx="4755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of living area (sqft) : right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around 1800 sqft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9564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8A20-5136-0082-B9CD-EB3594BE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" y="143481"/>
            <a:ext cx="10495722" cy="659602"/>
          </a:xfrm>
        </p:spPr>
        <p:txBody>
          <a:bodyPr>
            <a:normAutofit/>
          </a:bodyPr>
          <a:lstStyle/>
          <a:p>
            <a:r>
              <a:rPr lang="en-US" sz="3600" dirty="0"/>
              <a:t>Group 2 EDA Project : Bivariate Analysis</a:t>
            </a:r>
            <a:endParaRPr lang="en-DE" sz="3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4A7B2AE-2F75-C591-F99C-FD5BB21D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Raj and Philipp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88C428-8A29-636D-3C37-21175487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5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C51E7-7697-612B-9299-CC9A2D08EF4E}"/>
              </a:ext>
            </a:extLst>
          </p:cNvPr>
          <p:cNvSpPr txBox="1"/>
          <p:nvPr/>
        </p:nvSpPr>
        <p:spPr>
          <a:xfrm>
            <a:off x="723569" y="5551337"/>
            <a:ext cx="5040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trend shows an increase in house price with </a:t>
            </a:r>
          </a:p>
          <a:p>
            <a:r>
              <a:rPr lang="en-US" dirty="0"/>
              <a:t>      increase in number of bedrooms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C9CF7E-12E3-7831-3D97-41A67846BE37}"/>
              </a:ext>
            </a:extLst>
          </p:cNvPr>
          <p:cNvSpPr txBox="1"/>
          <p:nvPr/>
        </p:nvSpPr>
        <p:spPr>
          <a:xfrm>
            <a:off x="6688373" y="5551337"/>
            <a:ext cx="457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Waterfront view : min. client budget ~ $ 1M</a:t>
            </a:r>
            <a:endParaRPr lang="en-DE" dirty="0"/>
          </a:p>
        </p:txBody>
      </p:sp>
      <p:pic>
        <p:nvPicPr>
          <p:cNvPr id="4" name="Picture 3" descr="A graph of blue bars&#10;&#10;AI-generated content may be incorrect.">
            <a:extLst>
              <a:ext uri="{FF2B5EF4-FFF2-40B4-BE49-F238E27FC236}">
                <a16:creationId xmlns:a16="http://schemas.microsoft.com/office/drawing/2014/main" id="{EBFEC08F-5012-3EA6-2C20-7C058EEC7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1528776"/>
            <a:ext cx="5408524" cy="3875275"/>
          </a:xfrm>
          <a:prstGeom prst="rect">
            <a:avLst/>
          </a:prstGeom>
        </p:spPr>
      </p:pic>
      <p:pic>
        <p:nvPicPr>
          <p:cNvPr id="7" name="Picture 6" descr="A graph of a house price distribution&#10;&#10;AI-generated content may be incorrect.">
            <a:extLst>
              <a:ext uri="{FF2B5EF4-FFF2-40B4-BE49-F238E27FC236}">
                <a16:creationId xmlns:a16="http://schemas.microsoft.com/office/drawing/2014/main" id="{52AEDA22-2716-A3D2-7761-9378016D4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1362"/>
            <a:ext cx="5318407" cy="38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8A20-5136-0082-B9CD-EB3594BE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" y="143481"/>
            <a:ext cx="11409466" cy="659602"/>
          </a:xfrm>
        </p:spPr>
        <p:txBody>
          <a:bodyPr>
            <a:normAutofit/>
          </a:bodyPr>
          <a:lstStyle/>
          <a:p>
            <a:r>
              <a:rPr lang="en-US" sz="3600" dirty="0"/>
              <a:t>Group 2 EDA Project : Price vs Grade, Condition &amp; View</a:t>
            </a:r>
            <a:endParaRPr lang="en-DE" sz="3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0C3BFD-2736-E761-FFB5-A9B9477D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Raj and Philipp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646EDB-ED32-440F-3DDD-43717D14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6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C51E7-7697-612B-9299-CC9A2D08EF4E}"/>
              </a:ext>
            </a:extLst>
          </p:cNvPr>
          <p:cNvSpPr txBox="1"/>
          <p:nvPr/>
        </p:nvSpPr>
        <p:spPr>
          <a:xfrm>
            <a:off x="280311" y="5964490"/>
            <a:ext cx="4161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Decent grade &gt;7 : with prices &lt; $ 0.5 M </a:t>
            </a:r>
          </a:p>
          <a:p>
            <a:r>
              <a:rPr lang="en-US" dirty="0"/>
              <a:t>       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4D328-EF43-426F-D023-63C9A8DB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4148057"/>
            <a:ext cx="2949934" cy="1816433"/>
          </a:xfrm>
          <a:prstGeom prst="rect">
            <a:avLst/>
          </a:prstGeom>
        </p:spPr>
      </p:pic>
      <p:pic>
        <p:nvPicPr>
          <p:cNvPr id="7" name="Picture 6" descr="A graph with blue dots&#10;&#10;AI-generated content may be incorrect.">
            <a:extLst>
              <a:ext uri="{FF2B5EF4-FFF2-40B4-BE49-F238E27FC236}">
                <a16:creationId xmlns:a16="http://schemas.microsoft.com/office/drawing/2014/main" id="{1E01DB99-AB52-EEBB-C707-847BC2015F67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9" y="1029809"/>
            <a:ext cx="3780000" cy="3208236"/>
          </a:xfrm>
          <a:prstGeom prst="rect">
            <a:avLst/>
          </a:prstGeom>
        </p:spPr>
      </p:pic>
      <p:pic>
        <p:nvPicPr>
          <p:cNvPr id="12" name="Picture 11" descr="A graph with blue dots&#10;&#10;AI-generated content may be incorrect.">
            <a:extLst>
              <a:ext uri="{FF2B5EF4-FFF2-40B4-BE49-F238E27FC236}">
                <a16:creationId xmlns:a16="http://schemas.microsoft.com/office/drawing/2014/main" id="{A223A23F-79F1-D69D-D03D-54487B6A5499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17" y="1029808"/>
            <a:ext cx="3780000" cy="32082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AFA26D-0BF3-A0B0-B29E-12832A16E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145" y="4322429"/>
            <a:ext cx="2949934" cy="14676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372E8F-E355-FFB6-3B7B-1230629D3E3A}"/>
              </a:ext>
            </a:extLst>
          </p:cNvPr>
          <p:cNvSpPr txBox="1"/>
          <p:nvPr/>
        </p:nvSpPr>
        <p:spPr>
          <a:xfrm>
            <a:off x="4607145" y="596449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Condition &gt; 3 : with prices &lt; $ 0.5 M </a:t>
            </a:r>
          </a:p>
          <a:p>
            <a:r>
              <a:rPr lang="en-US" dirty="0"/>
              <a:t>       </a:t>
            </a:r>
            <a:endParaRPr lang="en-DE" dirty="0"/>
          </a:p>
        </p:txBody>
      </p:sp>
      <p:pic>
        <p:nvPicPr>
          <p:cNvPr id="17" name="Picture 16" descr="A graph with blue dots&#10;&#10;AI-generated content may be incorrect.">
            <a:extLst>
              <a:ext uri="{FF2B5EF4-FFF2-40B4-BE49-F238E27FC236}">
                <a16:creationId xmlns:a16="http://schemas.microsoft.com/office/drawing/2014/main" id="{25D0ECFD-AB73-F813-2671-B7DB8A572F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803" y="1029808"/>
            <a:ext cx="3780000" cy="32082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3559DD-4A2E-015B-4067-EF44BEB0C4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2836" y="4271147"/>
            <a:ext cx="2949934" cy="15570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2EED53D-F04C-45E1-CD46-7573522A4A6A}"/>
              </a:ext>
            </a:extLst>
          </p:cNvPr>
          <p:cNvSpPr txBox="1"/>
          <p:nvPr/>
        </p:nvSpPr>
        <p:spPr>
          <a:xfrm>
            <a:off x="8287961" y="5964489"/>
            <a:ext cx="3349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&gt; 3 : with prices &lt; $ 0.5M </a:t>
            </a:r>
          </a:p>
          <a:p>
            <a:r>
              <a:rPr lang="en-US" dirty="0"/>
              <a:t>      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908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8A20-5136-0082-B9CD-EB3594BE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" y="143481"/>
            <a:ext cx="11409466" cy="659602"/>
          </a:xfrm>
        </p:spPr>
        <p:txBody>
          <a:bodyPr>
            <a:normAutofit/>
          </a:bodyPr>
          <a:lstStyle/>
          <a:p>
            <a:r>
              <a:rPr lang="en-US" sz="3600" dirty="0"/>
              <a:t>Group 2 EDA Project : Market time for buyer &amp; seller </a:t>
            </a:r>
            <a:endParaRPr lang="en-DE" sz="3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C6CFC8-EA18-BD51-6EBF-8F516501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Raj and Philipp</a:t>
            </a:r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202296-8085-E769-5ED0-9578E362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7</a:t>
            </a:fld>
            <a:endParaRPr lang="en-DE"/>
          </a:p>
        </p:txBody>
      </p:sp>
      <p:pic>
        <p:nvPicPr>
          <p:cNvPr id="5" name="Picture 4" descr="A graph of a number of months and months&#10;&#10;AI-generated content may be incorrect.">
            <a:extLst>
              <a:ext uri="{FF2B5EF4-FFF2-40B4-BE49-F238E27FC236}">
                <a16:creationId xmlns:a16="http://schemas.microsoft.com/office/drawing/2014/main" id="{B37C1974-68DA-D944-B3D2-16BBA29A6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77" y="1212570"/>
            <a:ext cx="9239493" cy="3807697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91D9DF3-067E-11DF-5AF4-48EE53478C81}"/>
              </a:ext>
            </a:extLst>
          </p:cNvPr>
          <p:cNvSpPr/>
          <p:nvPr/>
        </p:nvSpPr>
        <p:spPr>
          <a:xfrm rot="16200000">
            <a:off x="1304259" y="1677477"/>
            <a:ext cx="1732894" cy="13517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DEE4C-D02A-632F-38B9-EC541015C156}"/>
              </a:ext>
            </a:extLst>
          </p:cNvPr>
          <p:cNvSpPr txBox="1"/>
          <p:nvPr/>
        </p:nvSpPr>
        <p:spPr>
          <a:xfrm>
            <a:off x="1025718" y="5371110"/>
            <a:ext cx="3156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Market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Seller : March – June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Buyer : November - February</a:t>
            </a:r>
            <a:endParaRPr lang="en-DE" dirty="0">
              <a:solidFill>
                <a:srgbClr val="00B05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369734-1D4C-9EB5-7047-0FC5BE344FF7}"/>
              </a:ext>
            </a:extLst>
          </p:cNvPr>
          <p:cNvSpPr/>
          <p:nvPr/>
        </p:nvSpPr>
        <p:spPr>
          <a:xfrm rot="16200000">
            <a:off x="3868146" y="3152934"/>
            <a:ext cx="1057523" cy="77874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A0FD87-0DCE-11FA-4668-8B9CAD17D93D}"/>
              </a:ext>
            </a:extLst>
          </p:cNvPr>
          <p:cNvSpPr/>
          <p:nvPr/>
        </p:nvSpPr>
        <p:spPr>
          <a:xfrm rot="18466821">
            <a:off x="853718" y="4009970"/>
            <a:ext cx="696386" cy="5257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C836B2B-52E9-B54C-A204-2CD6AFF25902}"/>
              </a:ext>
            </a:extLst>
          </p:cNvPr>
          <p:cNvSpPr/>
          <p:nvPr/>
        </p:nvSpPr>
        <p:spPr>
          <a:xfrm rot="16200000">
            <a:off x="5868970" y="1830046"/>
            <a:ext cx="1732894" cy="10641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728B2E-CB81-2666-8795-E0333F3C21FA}"/>
              </a:ext>
            </a:extLst>
          </p:cNvPr>
          <p:cNvSpPr/>
          <p:nvPr/>
        </p:nvSpPr>
        <p:spPr>
          <a:xfrm rot="2411399">
            <a:off x="5599056" y="4009971"/>
            <a:ext cx="696386" cy="5257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7FBEC1-2EF3-4C24-DD3E-E73EAB849FFF}"/>
              </a:ext>
            </a:extLst>
          </p:cNvPr>
          <p:cNvSpPr/>
          <p:nvPr/>
        </p:nvSpPr>
        <p:spPr>
          <a:xfrm rot="2411399">
            <a:off x="8819333" y="2750678"/>
            <a:ext cx="696386" cy="52573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203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screenshot of a graph&#10;&#10;AI-generated content may be incorrect.">
            <a:extLst>
              <a:ext uri="{FF2B5EF4-FFF2-40B4-BE49-F238E27FC236}">
                <a16:creationId xmlns:a16="http://schemas.microsoft.com/office/drawing/2014/main" id="{9A31BAE8-704A-1D92-2E8D-3E1130220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44" y="738451"/>
            <a:ext cx="5512720" cy="551272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E68A20-5136-0082-B9CD-EB3594BE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" y="143481"/>
            <a:ext cx="10495722" cy="659602"/>
          </a:xfrm>
        </p:spPr>
        <p:txBody>
          <a:bodyPr>
            <a:normAutofit/>
          </a:bodyPr>
          <a:lstStyle/>
          <a:p>
            <a:r>
              <a:rPr lang="en-US" sz="3600" dirty="0"/>
              <a:t>Group 2 EDA Project : Multivariate analysis</a:t>
            </a:r>
            <a:endParaRPr lang="en-DE" sz="3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E559AC-A5E4-5348-6776-959C62BC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Raj and Philipp</a:t>
            </a:r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011769-48CA-A40D-C561-D7BBDE98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8</a:t>
            </a:fld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045142-F8B2-E684-14AF-2892256A47ED}"/>
              </a:ext>
            </a:extLst>
          </p:cNvPr>
          <p:cNvSpPr txBox="1"/>
          <p:nvPr/>
        </p:nvSpPr>
        <p:spPr>
          <a:xfrm>
            <a:off x="3026704" y="95449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r= 0.49</a:t>
            </a:r>
            <a:endParaRPr lang="en-DE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2DF4F7-723F-5496-6546-C8F7EF52B3D9}"/>
              </a:ext>
            </a:extLst>
          </p:cNvPr>
          <p:cNvSpPr txBox="1"/>
          <p:nvPr/>
        </p:nvSpPr>
        <p:spPr>
          <a:xfrm>
            <a:off x="1946106" y="95449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r= 0.33</a:t>
            </a:r>
            <a:endParaRPr lang="en-DE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54B3EC-1FFB-480B-5E51-077A65EEA4A6}"/>
              </a:ext>
            </a:extLst>
          </p:cNvPr>
          <p:cNvSpPr txBox="1"/>
          <p:nvPr/>
        </p:nvSpPr>
        <p:spPr>
          <a:xfrm>
            <a:off x="4039296" y="90832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r= </a:t>
            </a:r>
            <a:r>
              <a:rPr lang="en-US" sz="1200" dirty="0"/>
              <a:t>0.73</a:t>
            </a:r>
            <a:endParaRPr lang="en-DE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2B81A6-19EC-7F6D-C9F4-5DCA18DA6931}"/>
              </a:ext>
            </a:extLst>
          </p:cNvPr>
          <p:cNvSpPr txBox="1"/>
          <p:nvPr/>
        </p:nvSpPr>
        <p:spPr>
          <a:xfrm>
            <a:off x="6718852" y="4773843"/>
            <a:ext cx="3339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 influencing features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Sqft_living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No. of bedrooms &amp; bathrooms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Grade </a:t>
            </a:r>
          </a:p>
          <a:p>
            <a:r>
              <a:rPr lang="en-US" dirty="0"/>
              <a:t>                     </a:t>
            </a:r>
            <a:endParaRPr lang="en-DE" dirty="0"/>
          </a:p>
        </p:txBody>
      </p:sp>
      <p:pic>
        <p:nvPicPr>
          <p:cNvPr id="22" name="Picture 21" descr="A screenshot of a graph&#10;&#10;AI-generated content may be incorrect.">
            <a:extLst>
              <a:ext uri="{FF2B5EF4-FFF2-40B4-BE49-F238E27FC236}">
                <a16:creationId xmlns:a16="http://schemas.microsoft.com/office/drawing/2014/main" id="{B830C5D0-A2AE-DFFE-5E82-7A69CBA34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82" y="1038239"/>
            <a:ext cx="4795890" cy="35004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4B68187-9477-F1DF-F5DF-3463D85CA97D}"/>
              </a:ext>
            </a:extLst>
          </p:cNvPr>
          <p:cNvSpPr txBox="1"/>
          <p:nvPr/>
        </p:nvSpPr>
        <p:spPr>
          <a:xfrm>
            <a:off x="4988112" y="946544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r= 0.61</a:t>
            </a:r>
            <a:endParaRPr lang="en-DE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C9B394-6ADE-4F86-896D-613A44065013}"/>
              </a:ext>
            </a:extLst>
          </p:cNvPr>
          <p:cNvSpPr/>
          <p:nvPr/>
        </p:nvSpPr>
        <p:spPr>
          <a:xfrm>
            <a:off x="7561690" y="1152939"/>
            <a:ext cx="2441051" cy="38166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261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F310B9F-1BAC-B38E-E210-BF17EB9FD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44" y="962110"/>
            <a:ext cx="10909190" cy="4603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C375DC-FCB3-D2A5-E760-28DDD4C804E1}"/>
              </a:ext>
            </a:extLst>
          </p:cNvPr>
          <p:cNvSpPr txBox="1">
            <a:spLocks/>
          </p:cNvSpPr>
          <p:nvPr/>
        </p:nvSpPr>
        <p:spPr>
          <a:xfrm>
            <a:off x="270344" y="143481"/>
            <a:ext cx="10495722" cy="6596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</a:rPr>
              <a:t>Group 2 EDA Project : House prices across zipcodes</a:t>
            </a:r>
            <a:endParaRPr lang="en-DE" sz="3600" dirty="0">
              <a:solidFill>
                <a:schemeClr val="tx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2C840B-EAD5-C357-B508-6AD7F9A3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Raj and Philipp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E341D5-0C01-A10A-C77D-7D31910B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9</a:t>
            </a:fld>
            <a:endParaRPr lang="en-DE"/>
          </a:p>
        </p:txBody>
      </p:sp>
      <p:sp>
        <p:nvSpPr>
          <p:cNvPr id="7" name="TextBox 17">
            <a:extLst>
              <a:ext uri="{FF2B5EF4-FFF2-40B4-BE49-F238E27FC236}">
                <a16:creationId xmlns:a16="http://schemas.microsoft.com/office/drawing/2014/main" id="{E8B88682-190A-CE73-2CF4-CBA7D47B41AC}"/>
              </a:ext>
            </a:extLst>
          </p:cNvPr>
          <p:cNvSpPr txBox="1"/>
          <p:nvPr/>
        </p:nvSpPr>
        <p:spPr>
          <a:xfrm>
            <a:off x="546652" y="5565410"/>
            <a:ext cx="3981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 differences across </a:t>
            </a:r>
            <a:r>
              <a:rPr lang="en-US" dirty="0" err="1"/>
              <a:t>zipcodes</a:t>
            </a:r>
            <a:r>
              <a:rPr lang="en-US" dirty="0"/>
              <a:t> of up to $300K</a:t>
            </a:r>
          </a:p>
          <a:p>
            <a:r>
              <a:rPr lang="en-US" dirty="0"/>
              <a:t>                    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22143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651</Words>
  <Application>Microsoft Office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Courier New</vt:lpstr>
      <vt:lpstr>Wingdings</vt:lpstr>
      <vt:lpstr>Office</vt:lpstr>
      <vt:lpstr>Group 2 EDA Project </vt:lpstr>
      <vt:lpstr>Group 2 EDA Project : Client persona</vt:lpstr>
      <vt:lpstr>Group 2 EDA Project : Filtering the required data</vt:lpstr>
      <vt:lpstr>Group 2 EDA Project : Univariate Analysis</vt:lpstr>
      <vt:lpstr>Group 2 EDA Project : Bivariate Analysis</vt:lpstr>
      <vt:lpstr>Group 2 EDA Project : Price vs Grade, Condition &amp; View</vt:lpstr>
      <vt:lpstr>Group 2 EDA Project : Market time for buyer &amp; seller </vt:lpstr>
      <vt:lpstr>Group 2 EDA Project : Multivariate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 Kaipa</dc:creator>
  <cp:lastModifiedBy>Raja Kaipa</cp:lastModifiedBy>
  <cp:revision>11</cp:revision>
  <dcterms:created xsi:type="dcterms:W3CDTF">2025-07-24T12:50:34Z</dcterms:created>
  <dcterms:modified xsi:type="dcterms:W3CDTF">2025-07-25T09:50:16Z</dcterms:modified>
</cp:coreProperties>
</file>