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33294-FB62-1361-1F28-75639141CD6B}" v="335" dt="2024-11-04T09:08:46.166"/>
    <p1510:client id="{38479EB4-08D7-9235-ED82-9C6E919E314B}" v="349" dt="2024-11-05T13:20:17.875"/>
    <p1510:client id="{4D01CAE3-609E-706F-C366-C83A2B0041E4}" v="297" dt="2024-11-06T00:02:23.040"/>
    <p1510:client id="{5D9ACED5-E153-8877-A870-F866713FB249}" v="56" dt="2024-11-06T02:00:30.564"/>
    <p1510:client id="{5E770EC2-912D-16C8-F842-C714FF7D14BE}" v="1341" dt="2024-11-05T22:03:49.945"/>
    <p1510:client id="{9476BE4F-0F10-4B21-4691-187BB5293151}" v="576" dt="2024-11-05T12:44:03.635"/>
    <p1510:client id="{C5329303-A828-4C94-6E6A-F924EFC999B1}" v="115" dt="2024-11-05T22:19:58.572"/>
    <p1510:client id="{D5E2A524-0EE8-55F7-B995-AEE091462AF6}" v="3110" dt="2024-11-04T23:53:41.147"/>
    <p1510:client id="{D7F06068-CEF1-8C31-122A-6060C94AE96B}" v="1381" dt="2024-11-04T18:56:33.287"/>
    <p1510:client id="{E65DAFD6-374F-335B-5875-6B2023644441}" v="2044" dt="2024-11-05T19:53:51.685"/>
    <p1510:client id="{E96A5B66-562A-B5C8-6D41-2625CD287287}" v="1613" dt="2024-11-04T12:54:32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0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4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4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4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2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D31F4A7-B0A9-FAF9-E4C1-21B73A5C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056" y="5732811"/>
            <a:ext cx="8920976" cy="11131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Rajkamal Ingle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M.Tech CSA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C96DC8-0CF3-1DE5-1CC3-738BE4808A91}"/>
              </a:ext>
            </a:extLst>
          </p:cNvPr>
          <p:cNvSpPr>
            <a:spLocks noGrp="1"/>
          </p:cNvSpPr>
          <p:nvPr/>
        </p:nvSpPr>
        <p:spPr>
          <a:xfrm>
            <a:off x="-53661" y="361017"/>
            <a:ext cx="12294708" cy="1489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Hungry Hungry Hippos : Towards Language Modeling with State Space Models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DBC4-AFBE-7EF4-37FC-0F4D5285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Quality Gap With H3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EFB7-206C-3AC4-52D3-71F93C19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8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Understanding the Gap with Synthetic Languages</a:t>
            </a:r>
          </a:p>
          <a:p>
            <a:pPr marL="0" indent="0">
              <a:buNone/>
            </a:pPr>
            <a:r>
              <a:rPr lang="en-US"/>
              <a:t> 1) Induction Head Task: Tests how well a model can recall content after a special token.</a:t>
            </a:r>
          </a:p>
          <a:p>
            <a:pPr marL="0" indent="0">
              <a:buNone/>
            </a:pPr>
            <a:r>
              <a:rPr lang="en-US"/>
              <a:t> 2) Associative Recall: similar to induction head task, but requires the model to remember multiple key-value pairs.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D14B86-6CCF-6F94-C241-C9DBD131C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46853"/>
              </p:ext>
            </p:extLst>
          </p:nvPr>
        </p:nvGraphicFramePr>
        <p:xfrm>
          <a:off x="842211" y="4438315"/>
          <a:ext cx="1041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920">
                  <a:extLst>
                    <a:ext uri="{9D8B030D-6E8A-4147-A177-3AD203B41FA5}">
                      <a16:colId xmlns:a16="http://schemas.microsoft.com/office/drawing/2014/main" val="3682880156"/>
                    </a:ext>
                  </a:extLst>
                </a:gridCol>
                <a:gridCol w="3353892">
                  <a:extLst>
                    <a:ext uri="{9D8B030D-6E8A-4147-A177-3AD203B41FA5}">
                      <a16:colId xmlns:a16="http://schemas.microsoft.com/office/drawing/2014/main" val="301039690"/>
                    </a:ext>
                  </a:extLst>
                </a:gridCol>
                <a:gridCol w="1860811">
                  <a:extLst>
                    <a:ext uri="{9D8B030D-6E8A-4147-A177-3AD203B41FA5}">
                      <a16:colId xmlns:a16="http://schemas.microsoft.com/office/drawing/2014/main" val="258447012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2495198761"/>
                    </a:ext>
                  </a:extLst>
                </a:gridCol>
                <a:gridCol w="1177341">
                  <a:extLst>
                    <a:ext uri="{9D8B030D-6E8A-4147-A177-3AD203B41FA5}">
                      <a16:colId xmlns:a16="http://schemas.microsoft.com/office/drawing/2014/main" val="4141315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Sequence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Vocab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5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Induction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b c d e ^ f g h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 …... x y z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51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Associative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2 c 4 b 3 d 1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318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B92287E-5753-07C2-E58F-535B549CB637}"/>
              </a:ext>
            </a:extLst>
          </p:cNvPr>
          <p:cNvSpPr txBox="1"/>
          <p:nvPr/>
        </p:nvSpPr>
        <p:spPr>
          <a:xfrm>
            <a:off x="211466" y="6235760"/>
            <a:ext cx="1167305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/>
              <a:t>These tasks </a:t>
            </a:r>
            <a:r>
              <a:rPr lang="en-US" sz="2300">
                <a:solidFill>
                  <a:srgbClr val="FF0000"/>
                </a:solidFill>
              </a:rPr>
              <a:t>mimic ability of recalling information</a:t>
            </a:r>
            <a:r>
              <a:rPr lang="en-US" sz="2300"/>
              <a:t> vital for general language modelling tasks!</a:t>
            </a:r>
          </a:p>
        </p:txBody>
      </p:sp>
    </p:spTree>
    <p:extLst>
      <p:ext uri="{BB962C8B-B14F-4D97-AF65-F5344CB8AC3E}">
        <p14:creationId xmlns:p14="http://schemas.microsoft.com/office/powerpoint/2010/main" val="16456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CDDA2-F4C4-C733-CC74-8BE481AB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90079"/>
              </p:ext>
            </p:extLst>
          </p:nvPr>
        </p:nvGraphicFramePr>
        <p:xfrm>
          <a:off x="318304" y="395467"/>
          <a:ext cx="84841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741">
                  <a:extLst>
                    <a:ext uri="{9D8B030D-6E8A-4147-A177-3AD203B41FA5}">
                      <a16:colId xmlns:a16="http://schemas.microsoft.com/office/drawing/2014/main" val="1400304823"/>
                    </a:ext>
                  </a:extLst>
                </a:gridCol>
                <a:gridCol w="1655957">
                  <a:extLst>
                    <a:ext uri="{9D8B030D-6E8A-4147-A177-3AD203B41FA5}">
                      <a16:colId xmlns:a16="http://schemas.microsoft.com/office/drawing/2014/main" val="3817678062"/>
                    </a:ext>
                  </a:extLst>
                </a:gridCol>
                <a:gridCol w="1445822">
                  <a:extLst>
                    <a:ext uri="{9D8B030D-6E8A-4147-A177-3AD203B41FA5}">
                      <a16:colId xmlns:a16="http://schemas.microsoft.com/office/drawing/2014/main" val="2145229090"/>
                    </a:ext>
                  </a:extLst>
                </a:gridCol>
                <a:gridCol w="1696839">
                  <a:extLst>
                    <a:ext uri="{9D8B030D-6E8A-4147-A177-3AD203B41FA5}">
                      <a16:colId xmlns:a16="http://schemas.microsoft.com/office/drawing/2014/main" val="2029770433"/>
                    </a:ext>
                  </a:extLst>
                </a:gridCol>
                <a:gridCol w="1696839">
                  <a:extLst>
                    <a:ext uri="{9D8B030D-6E8A-4147-A177-3AD203B41FA5}">
                      <a16:colId xmlns:a16="http://schemas.microsoft.com/office/drawing/2014/main" val="193867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1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Induction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0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Associative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337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813CF0-63D8-778E-4305-A2B495A34E33}"/>
              </a:ext>
            </a:extLst>
          </p:cNvPr>
          <p:cNvSpPr txBox="1"/>
          <p:nvPr/>
        </p:nvSpPr>
        <p:spPr>
          <a:xfrm>
            <a:off x="-4298" y="1911234"/>
            <a:ext cx="4396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Both S4D and GSS fail to model these synthetic tasks</a:t>
            </a:r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ADE4E6-3713-75D7-081E-0F3C59118883}"/>
              </a:ext>
            </a:extLst>
          </p:cNvPr>
          <p:cNvSpPr/>
          <p:nvPr/>
        </p:nvSpPr>
        <p:spPr>
          <a:xfrm>
            <a:off x="5042345" y="2166453"/>
            <a:ext cx="1052446" cy="328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1E62A-DACC-7A87-F6A9-A728B7D08B6D}"/>
              </a:ext>
            </a:extLst>
          </p:cNvPr>
          <p:cNvSpPr txBox="1"/>
          <p:nvPr/>
        </p:nvSpPr>
        <p:spPr>
          <a:xfrm>
            <a:off x="6836008" y="2021735"/>
            <a:ext cx="51159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Suggesting they may </a:t>
            </a:r>
            <a:r>
              <a:rPr lang="en-US" sz="2400">
                <a:solidFill>
                  <a:srgbClr val="FF0000"/>
                </a:solidFill>
              </a:rPr>
              <a:t>not have the expressivity for the general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55D49-4B38-F047-644B-49635E8CB4D6}"/>
              </a:ext>
            </a:extLst>
          </p:cNvPr>
          <p:cNvSpPr txBox="1"/>
          <p:nvPr/>
        </p:nvSpPr>
        <p:spPr>
          <a:xfrm>
            <a:off x="557849" y="3189216"/>
            <a:ext cx="1103068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These failures suggest two missing capabilities:</a:t>
            </a:r>
          </a:p>
          <a:p>
            <a:r>
              <a:rPr lang="en-US" sz="2400"/>
              <a:t>  1) To remember tokens that appear after a particular event</a:t>
            </a:r>
          </a:p>
          <a:p>
            <a:r>
              <a:rPr lang="en-US" sz="2400"/>
              <a:t>  2) ​To compare tokens across the sequence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Attention has both these qualities since, it can compare tokens by constructing the quadratic attention matrix and recall tokens by direct copying!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H3 is designed to exhibit these capabilities to narrow the expressivity gap between SSMs and attention!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B546-5209-BBA4-80CB-A7D71686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07304"/>
              </p:ext>
            </p:extLst>
          </p:nvPr>
        </p:nvGraphicFramePr>
        <p:xfrm>
          <a:off x="9443012" y="395468"/>
          <a:ext cx="1583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22">
                  <a:extLst>
                    <a:ext uri="{9D8B030D-6E8A-4147-A177-3AD203B41FA5}">
                      <a16:colId xmlns:a16="http://schemas.microsoft.com/office/drawing/2014/main" val="66783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0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2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9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6F54-E3E7-C1CE-4207-8CA52783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6" y="300214"/>
            <a:ext cx="4980102" cy="482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H3 Layer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FDB1E629-6ABD-7EA6-98B7-2560F699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96" y="225366"/>
            <a:ext cx="3064210" cy="5462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73617-D07D-7988-1A15-776A673DB905}"/>
              </a:ext>
            </a:extLst>
          </p:cNvPr>
          <p:cNvSpPr txBox="1"/>
          <p:nvPr/>
        </p:nvSpPr>
        <p:spPr>
          <a:xfrm>
            <a:off x="816519" y="1298119"/>
            <a:ext cx="605606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Stacks two SSMs instead of one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Shift SSM: local lookup across sequence, basically gives the flexibility to the model to remember the previous token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Diagonal SSM: global memory, basically gives the flexibility to the model to remember a token forever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Model decides degree of usage of the above two SSMs using the Multiplicative interactions between outputs denoted by pointwise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54BB7-2E8C-C920-6B53-288310C8FCDE}"/>
              </a:ext>
            </a:extLst>
          </p:cNvPr>
          <p:cNvSpPr txBox="1"/>
          <p:nvPr/>
        </p:nvSpPr>
        <p:spPr>
          <a:xfrm>
            <a:off x="8074648" y="6083719"/>
            <a:ext cx="36025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Q . </a:t>
            </a:r>
            <a:r>
              <a:rPr lang="en-US" sz="2400" dirty="0" err="1">
                <a:ea typeface="+mn-lt"/>
                <a:cs typeface="+mn-lt"/>
              </a:rPr>
              <a:t>SSM</a:t>
            </a:r>
            <a:r>
              <a:rPr lang="en-US" sz="2400" baseline="-25000" dirty="0" err="1">
                <a:ea typeface="+mn-lt"/>
                <a:cs typeface="+mn-lt"/>
              </a:rPr>
              <a:t>diag</a:t>
            </a:r>
            <a:r>
              <a:rPr lang="en-US" sz="2400" dirty="0">
                <a:ea typeface="+mn-lt"/>
                <a:cs typeface="+mn-lt"/>
              </a:rPr>
              <a:t> (</a:t>
            </a:r>
            <a:r>
              <a:rPr lang="en-US" sz="2400" dirty="0" err="1">
                <a:ea typeface="+mn-lt"/>
                <a:cs typeface="+mn-lt"/>
              </a:rPr>
              <a:t>SSM</a:t>
            </a:r>
            <a:r>
              <a:rPr lang="en-US" sz="2400" baseline="-25000" dirty="0" err="1">
                <a:ea typeface="+mn-lt"/>
                <a:cs typeface="+mn-lt"/>
              </a:rPr>
              <a:t>shift</a:t>
            </a:r>
            <a:r>
              <a:rPr lang="en-US" sz="2400" dirty="0">
                <a:ea typeface="+mn-lt"/>
                <a:cs typeface="+mn-lt"/>
              </a:rPr>
              <a:t> (K) . 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23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02144B-0968-4F80-4064-384323747973}"/>
              </a:ext>
            </a:extLst>
          </p:cNvPr>
          <p:cNvSpPr txBox="1"/>
          <p:nvPr/>
        </p:nvSpPr>
        <p:spPr>
          <a:xfrm>
            <a:off x="641173" y="1000599"/>
            <a:ext cx="24029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Shift SSM Helps to Remember Previous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1CF5A-0537-4849-AFE9-62784F7E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93" y="629401"/>
            <a:ext cx="6583447" cy="174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A1956-7C4E-DAD1-7DE5-4D9EC6A2BA4B}"/>
              </a:ext>
            </a:extLst>
          </p:cNvPr>
          <p:cNvSpPr txBox="1"/>
          <p:nvPr/>
        </p:nvSpPr>
        <p:spPr>
          <a:xfrm>
            <a:off x="4655994" y="2466727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437AB-5F33-8AF0-157B-4BA0680BC830}"/>
              </a:ext>
            </a:extLst>
          </p:cNvPr>
          <p:cNvSpPr txBox="1"/>
          <p:nvPr/>
        </p:nvSpPr>
        <p:spPr>
          <a:xfrm>
            <a:off x="6170348" y="84271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77C18-AF66-12D0-3E35-19B3627FE52C}"/>
              </a:ext>
            </a:extLst>
          </p:cNvPr>
          <p:cNvSpPr txBox="1"/>
          <p:nvPr/>
        </p:nvSpPr>
        <p:spPr>
          <a:xfrm>
            <a:off x="6093184" y="2466727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3468B-BA2F-5EB6-7264-60B71A7EC4CB}"/>
              </a:ext>
            </a:extLst>
          </p:cNvPr>
          <p:cNvSpPr txBox="1"/>
          <p:nvPr/>
        </p:nvSpPr>
        <p:spPr>
          <a:xfrm>
            <a:off x="7597892" y="84271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4B7DA-B1CD-DB2A-B84A-5E8EBAE00ACE}"/>
              </a:ext>
            </a:extLst>
          </p:cNvPr>
          <p:cNvSpPr txBox="1"/>
          <p:nvPr/>
        </p:nvSpPr>
        <p:spPr>
          <a:xfrm>
            <a:off x="7597893" y="2466727"/>
            <a:ext cx="1095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Shyam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D86BF-2E86-7ACA-FCA5-35C0E31AC102}"/>
              </a:ext>
            </a:extLst>
          </p:cNvPr>
          <p:cNvSpPr txBox="1"/>
          <p:nvPr/>
        </p:nvSpPr>
        <p:spPr>
          <a:xfrm>
            <a:off x="9334095" y="84271"/>
            <a:ext cx="11344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Shyam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DCB5D-6ACE-EEF7-176A-D3F534BAA02C}"/>
              </a:ext>
            </a:extLst>
          </p:cNvPr>
          <p:cNvSpPr txBox="1"/>
          <p:nvPr/>
        </p:nvSpPr>
        <p:spPr>
          <a:xfrm>
            <a:off x="9440196" y="2466727"/>
            <a:ext cx="10862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went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502C7-7C30-CE4A-1B4E-964258DFC4EE}"/>
              </a:ext>
            </a:extLst>
          </p:cNvPr>
          <p:cNvSpPr txBox="1"/>
          <p:nvPr/>
        </p:nvSpPr>
        <p:spPr>
          <a:xfrm>
            <a:off x="4742803" y="84270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7DF36-398F-B343-DE26-36EAE6EB0FD0}"/>
              </a:ext>
            </a:extLst>
          </p:cNvPr>
          <p:cNvSpPr txBox="1"/>
          <p:nvPr/>
        </p:nvSpPr>
        <p:spPr>
          <a:xfrm>
            <a:off x="830632" y="4054877"/>
            <a:ext cx="222188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Diagonal SSM Helps to Remember a Token Forever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7142C9-40F2-6EAC-8DB4-91EB56E6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03" y="4052827"/>
            <a:ext cx="7015827" cy="17521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72CAE2-02DF-2718-89F4-BD34F6942D26}"/>
              </a:ext>
            </a:extLst>
          </p:cNvPr>
          <p:cNvSpPr txBox="1"/>
          <p:nvPr/>
        </p:nvSpPr>
        <p:spPr>
          <a:xfrm>
            <a:off x="4742804" y="5804094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F07D6-E75E-B3C4-AA90-A570F01C32EA}"/>
              </a:ext>
            </a:extLst>
          </p:cNvPr>
          <p:cNvSpPr txBox="1"/>
          <p:nvPr/>
        </p:nvSpPr>
        <p:spPr>
          <a:xfrm>
            <a:off x="6315032" y="5804094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EE512-FFD0-911D-3DC8-808A54D70CD5}"/>
              </a:ext>
            </a:extLst>
          </p:cNvPr>
          <p:cNvSpPr txBox="1"/>
          <p:nvPr/>
        </p:nvSpPr>
        <p:spPr>
          <a:xfrm>
            <a:off x="7858322" y="5804093"/>
            <a:ext cx="11151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Shyam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38331-84EF-D033-7466-83F9A4A96CDE}"/>
              </a:ext>
            </a:extLst>
          </p:cNvPr>
          <p:cNvSpPr txBox="1"/>
          <p:nvPr/>
        </p:nvSpPr>
        <p:spPr>
          <a:xfrm>
            <a:off x="9440196" y="5804094"/>
            <a:ext cx="9125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went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4B6FD2-1BA2-AA82-1352-BD02DAC037D9}"/>
              </a:ext>
            </a:extLst>
          </p:cNvPr>
          <p:cNvSpPr txBox="1"/>
          <p:nvPr/>
        </p:nvSpPr>
        <p:spPr>
          <a:xfrm>
            <a:off x="4742803" y="3431283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64183A-61C6-16DA-A629-7383436E0DB6}"/>
              </a:ext>
            </a:extLst>
          </p:cNvPr>
          <p:cNvSpPr txBox="1"/>
          <p:nvPr/>
        </p:nvSpPr>
        <p:spPr>
          <a:xfrm>
            <a:off x="6093184" y="3431284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C4B0D8-0EB8-0131-4F59-C03FFCDB4F83}"/>
              </a:ext>
            </a:extLst>
          </p:cNvPr>
          <p:cNvSpPr txBox="1"/>
          <p:nvPr/>
        </p:nvSpPr>
        <p:spPr>
          <a:xfrm>
            <a:off x="7597892" y="3431283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4E14A-E15F-CC31-5AF2-AB0636CC18C1}"/>
              </a:ext>
            </a:extLst>
          </p:cNvPr>
          <p:cNvSpPr txBox="1"/>
          <p:nvPr/>
        </p:nvSpPr>
        <p:spPr>
          <a:xfrm>
            <a:off x="9334095" y="3431284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3042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7E9E0-D9CC-601B-64E6-4986DE2B0B52}"/>
              </a:ext>
            </a:extLst>
          </p:cNvPr>
          <p:cNvSpPr txBox="1"/>
          <p:nvPr/>
        </p:nvSpPr>
        <p:spPr>
          <a:xfrm>
            <a:off x="546247" y="930577"/>
            <a:ext cx="25816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Multiplicative Interactions/Gate</a:t>
            </a:r>
          </a:p>
          <a:p>
            <a:r>
              <a:rPr lang="en-US" sz="2400"/>
              <a:t>To Remember</a:t>
            </a:r>
          </a:p>
          <a:p>
            <a:r>
              <a:rPr lang="en-US" sz="2400">
                <a:solidFill>
                  <a:srgbClr val="FF0000"/>
                </a:solidFill>
              </a:rPr>
              <a:t>Select Tokens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DB500-C47B-1AA9-F695-AE32E13B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40" y="854128"/>
            <a:ext cx="6882143" cy="172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05365-5DE5-0DBF-6207-5BDC0380C195}"/>
              </a:ext>
            </a:extLst>
          </p:cNvPr>
          <p:cNvSpPr txBox="1"/>
          <p:nvPr/>
        </p:nvSpPr>
        <p:spPr>
          <a:xfrm>
            <a:off x="4713867" y="2635261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67CD-EB67-03C2-7644-479D162869F1}"/>
              </a:ext>
            </a:extLst>
          </p:cNvPr>
          <p:cNvSpPr txBox="1"/>
          <p:nvPr/>
        </p:nvSpPr>
        <p:spPr>
          <a:xfrm>
            <a:off x="6233658" y="2635261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EB1BE-0DC2-BC91-9958-68396B995BA5}"/>
              </a:ext>
            </a:extLst>
          </p:cNvPr>
          <p:cNvSpPr txBox="1"/>
          <p:nvPr/>
        </p:nvSpPr>
        <p:spPr>
          <a:xfrm>
            <a:off x="7699258" y="2635261"/>
            <a:ext cx="115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Shyam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5ED95-5CAA-73E7-D130-B7B2D96DB885}"/>
              </a:ext>
            </a:extLst>
          </p:cNvPr>
          <p:cNvSpPr txBox="1"/>
          <p:nvPr/>
        </p:nvSpPr>
        <p:spPr>
          <a:xfrm>
            <a:off x="9582425" y="2635261"/>
            <a:ext cx="9222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went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138CD4FB-7011-98B6-8D8F-C9B4ED259588}"/>
              </a:ext>
            </a:extLst>
          </p:cNvPr>
          <p:cNvSpPr/>
          <p:nvPr/>
        </p:nvSpPr>
        <p:spPr>
          <a:xfrm>
            <a:off x="4969780" y="2024409"/>
            <a:ext cx="273662" cy="199983"/>
          </a:xfrm>
          <a:prstGeom prst="mathMultiply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601206ED-05E7-C42B-E820-D0A91A683B5A}"/>
              </a:ext>
            </a:extLst>
          </p:cNvPr>
          <p:cNvSpPr/>
          <p:nvPr/>
        </p:nvSpPr>
        <p:spPr>
          <a:xfrm>
            <a:off x="6503425" y="2024408"/>
            <a:ext cx="273662" cy="199983"/>
          </a:xfrm>
          <a:prstGeom prst="mathMultiply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3935A-6E87-A1A6-624C-5BA829411C7C}"/>
              </a:ext>
            </a:extLst>
          </p:cNvPr>
          <p:cNvSpPr txBox="1"/>
          <p:nvPr/>
        </p:nvSpPr>
        <p:spPr>
          <a:xfrm>
            <a:off x="4713866" y="341807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null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998D5-E0C2-9767-C8F9-EC6E2320C634}"/>
              </a:ext>
            </a:extLst>
          </p:cNvPr>
          <p:cNvSpPr txBox="1"/>
          <p:nvPr/>
        </p:nvSpPr>
        <p:spPr>
          <a:xfrm>
            <a:off x="6172102" y="341808"/>
            <a:ext cx="806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BCC754-0036-9A15-47D3-2CC11B62C03A}"/>
              </a:ext>
            </a:extLst>
          </p:cNvPr>
          <p:cNvSpPr txBox="1"/>
          <p:nvPr/>
        </p:nvSpPr>
        <p:spPr>
          <a:xfrm>
            <a:off x="7682949" y="341807"/>
            <a:ext cx="11923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Shyam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74FB4-6EAC-2AD4-6044-2F605D2B6EE4}"/>
              </a:ext>
            </a:extLst>
          </p:cNvPr>
          <p:cNvSpPr txBox="1"/>
          <p:nvPr/>
        </p:nvSpPr>
        <p:spPr>
          <a:xfrm>
            <a:off x="9366715" y="341808"/>
            <a:ext cx="11923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Shyam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8940B-F52C-8A50-137C-9F146DB6AB24}"/>
              </a:ext>
            </a:extLst>
          </p:cNvPr>
          <p:cNvSpPr txBox="1"/>
          <p:nvPr/>
        </p:nvSpPr>
        <p:spPr>
          <a:xfrm>
            <a:off x="2053181" y="3750312"/>
            <a:ext cx="82392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The Multiplicative Interactions with Shift SSM provides another missing capability when combined with shift SSM: </a:t>
            </a:r>
            <a:r>
              <a:rPr lang="en-US" sz="2400" dirty="0">
                <a:solidFill>
                  <a:srgbClr val="FF0000"/>
                </a:solidFill>
              </a:rPr>
              <a:t>comparing tokens across the sequence</a:t>
            </a:r>
            <a:r>
              <a:rPr lang="en-US" sz="2400" dirty="0"/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6" grpId="0" animBg="1"/>
      <p:bldP spid="17" grpId="0" animBg="1"/>
      <p:bldP spid="19" grpId="0"/>
      <p:bldP spid="20" grpId="0"/>
      <p:bldP spid="21" grpId="0"/>
      <p:bldP spid="2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281C4D-18C0-358D-885C-564DA6B7C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93956"/>
              </p:ext>
            </p:extLst>
          </p:nvPr>
        </p:nvGraphicFramePr>
        <p:xfrm>
          <a:off x="823803" y="5257150"/>
          <a:ext cx="10530486" cy="117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57">
                  <a:extLst>
                    <a:ext uri="{9D8B030D-6E8A-4147-A177-3AD203B41FA5}">
                      <a16:colId xmlns:a16="http://schemas.microsoft.com/office/drawing/2014/main" val="3080972621"/>
                    </a:ext>
                  </a:extLst>
                </a:gridCol>
                <a:gridCol w="864665">
                  <a:extLst>
                    <a:ext uri="{9D8B030D-6E8A-4147-A177-3AD203B41FA5}">
                      <a16:colId xmlns:a16="http://schemas.microsoft.com/office/drawing/2014/main" val="3284175880"/>
                    </a:ext>
                  </a:extLst>
                </a:gridCol>
                <a:gridCol w="2104487">
                  <a:extLst>
                    <a:ext uri="{9D8B030D-6E8A-4147-A177-3AD203B41FA5}">
                      <a16:colId xmlns:a16="http://schemas.microsoft.com/office/drawing/2014/main" val="3555930243"/>
                    </a:ext>
                  </a:extLst>
                </a:gridCol>
                <a:gridCol w="1062264">
                  <a:extLst>
                    <a:ext uri="{9D8B030D-6E8A-4147-A177-3AD203B41FA5}">
                      <a16:colId xmlns:a16="http://schemas.microsoft.com/office/drawing/2014/main" val="2993748230"/>
                    </a:ext>
                  </a:extLst>
                </a:gridCol>
                <a:gridCol w="1055584">
                  <a:extLst>
                    <a:ext uri="{9D8B030D-6E8A-4147-A177-3AD203B41FA5}">
                      <a16:colId xmlns:a16="http://schemas.microsoft.com/office/drawing/2014/main" val="3680573175"/>
                    </a:ext>
                  </a:extLst>
                </a:gridCol>
                <a:gridCol w="2368651">
                  <a:extLst>
                    <a:ext uri="{9D8B030D-6E8A-4147-A177-3AD203B41FA5}">
                      <a16:colId xmlns:a16="http://schemas.microsoft.com/office/drawing/2014/main" val="1998474076"/>
                    </a:ext>
                  </a:extLst>
                </a:gridCol>
                <a:gridCol w="1570478">
                  <a:extLst>
                    <a:ext uri="{9D8B030D-6E8A-4147-A177-3AD203B41FA5}">
                      <a16:colId xmlns:a16="http://schemas.microsoft.com/office/drawing/2014/main" val="3554127476"/>
                    </a:ext>
                  </a:extLst>
                </a:gridCol>
              </a:tblGrid>
              <a:tr h="5862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H3 Hybrid + 2 Attn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GSS Hybrid (2 Attn)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Transformers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30663"/>
                  </a:ext>
                </a:extLst>
              </a:tr>
              <a:tr h="5862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PPL(OWT)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14946"/>
                  </a:ext>
                </a:extLst>
              </a:tr>
            </a:tbl>
          </a:graphicData>
        </a:graphic>
      </p:graphicFrame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A43D34B4-8BD0-C543-F881-8D8E0772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61" y="250554"/>
            <a:ext cx="6928625" cy="4619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788FA-C64B-A6E7-92E5-F906477B6779}"/>
              </a:ext>
            </a:extLst>
          </p:cNvPr>
          <p:cNvSpPr txBox="1"/>
          <p:nvPr/>
        </p:nvSpPr>
        <p:spPr>
          <a:xfrm>
            <a:off x="8009946" y="1299912"/>
            <a:ext cx="387828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Replace Attention with H3 Layer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/>
              <a:t>H3 + 2 Attn Layer : Keep two attentions along with H3 Layer (one at beginning, one in middle)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867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3CF0-89D2-86CD-B29F-08E1508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Efficiency Gap with H3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D43B-F85A-41E3-F95C-5F65E4CE7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02" y="1825625"/>
            <a:ext cx="5567423" cy="49204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FlashConv</a:t>
            </a:r>
            <a:endParaRPr lang="en-US"/>
          </a:p>
          <a:p>
            <a:pPr marL="0" indent="0">
              <a:buNone/>
            </a:pPr>
            <a:r>
              <a:rPr lang="en-US" sz="2600" dirty="0"/>
              <a:t> - Though FFT is O(</a:t>
            </a:r>
            <a:r>
              <a:rPr lang="en-US" sz="2600" dirty="0" err="1"/>
              <a:t>nlogn</a:t>
            </a:r>
            <a:r>
              <a:rPr lang="en-US" sz="2600" dirty="0"/>
              <a:t>), it is slower than naïve attention practice due to the dedicated specialized/optimized hardware/libraries for attention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dirty="0"/>
              <a:t> - H3 proposes </a:t>
            </a:r>
            <a:r>
              <a:rPr lang="en-US" sz="2600" dirty="0" err="1"/>
              <a:t>FlashConv</a:t>
            </a:r>
            <a:r>
              <a:rPr lang="en-US" sz="2600" dirty="0"/>
              <a:t> which constitutes of following 3 Ideas to fill this gap:</a:t>
            </a:r>
          </a:p>
          <a:p>
            <a:pPr marL="0" indent="0">
              <a:buNone/>
            </a:pPr>
            <a:r>
              <a:rPr lang="en-US" sz="2600" dirty="0"/>
              <a:t> 1) Kernel Fusion</a:t>
            </a:r>
          </a:p>
          <a:p>
            <a:pPr marL="0" indent="0">
              <a:buNone/>
            </a:pPr>
            <a:r>
              <a:rPr lang="en-US" sz="2600" dirty="0"/>
              <a:t> 2) Block FFT</a:t>
            </a:r>
          </a:p>
          <a:p>
            <a:pPr marL="0" indent="0">
              <a:buNone/>
            </a:pPr>
            <a:r>
              <a:rPr lang="en-US" sz="2600" dirty="0"/>
              <a:t> 3) State Passing</a:t>
            </a:r>
          </a:p>
          <a:p>
            <a:pPr marL="0" indent="0">
              <a:buNone/>
            </a:pPr>
            <a:r>
              <a:rPr lang="en-US" sz="2600" dirty="0"/>
              <a:t> </a:t>
            </a:r>
          </a:p>
        </p:txBody>
      </p:sp>
      <p:pic>
        <p:nvPicPr>
          <p:cNvPr id="5" name="Picture 4" descr="A diagram of a diagram showing the difference between a sequence length and a sequence length&#10;&#10;Description automatically generated">
            <a:extLst>
              <a:ext uri="{FF2B5EF4-FFF2-40B4-BE49-F238E27FC236}">
                <a16:creationId xmlns:a16="http://schemas.microsoft.com/office/drawing/2014/main" id="{5ABC43FC-DA3A-73E0-1204-1667E205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01" y="1689439"/>
            <a:ext cx="5554936" cy="269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7F347-FD5D-0DCA-AD7F-450A22EC5E32}"/>
              </a:ext>
            </a:extLst>
          </p:cNvPr>
          <p:cNvSpPr txBox="1"/>
          <p:nvPr/>
        </p:nvSpPr>
        <p:spPr>
          <a:xfrm>
            <a:off x="6442665" y="4673307"/>
            <a:ext cx="5372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Efficiency Gap we intended to address!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F478-4549-C677-ECDB-41E24B662354}"/>
              </a:ext>
            </a:extLst>
          </p:cNvPr>
          <p:cNvSpPr txBox="1"/>
          <p:nvPr/>
        </p:nvSpPr>
        <p:spPr>
          <a:xfrm>
            <a:off x="7003734" y="5376786"/>
            <a:ext cx="40700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Existing Solution is Naive Implementation of:</a:t>
            </a:r>
            <a:endParaRPr lang="en-US"/>
          </a:p>
          <a:p>
            <a:pPr algn="ctr"/>
            <a:r>
              <a:rPr lang="en-US" sz="2400"/>
              <a:t>u * f = IFFT( FFT(u) . FFT(f) )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3FF9-D2D0-8CD7-4364-1335254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61" y="506064"/>
            <a:ext cx="10469137" cy="2910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/>
              <a:t>Kernel Fusion</a:t>
            </a:r>
          </a:p>
          <a:p>
            <a:pPr marL="0" indent="0">
              <a:buNone/>
            </a:pPr>
            <a:r>
              <a:rPr lang="en-US"/>
              <a:t> - Motivation: Naïve Implementation involves operations that need to </a:t>
            </a:r>
            <a:r>
              <a:rPr lang="en-US">
                <a:solidFill>
                  <a:srgbClr val="FF0000"/>
                </a:solidFill>
              </a:rPr>
              <a:t>frequently </a:t>
            </a:r>
            <a:r>
              <a:rPr lang="en-US"/>
              <a:t>reading and writing intermediate results(as single FFT on GPU is IO bound), can be relatively slow on GPUs</a:t>
            </a:r>
          </a:p>
          <a:p>
            <a:pPr marL="0" indent="0">
              <a:buNone/>
            </a:pPr>
            <a:r>
              <a:rPr lang="en-US"/>
              <a:t> - Rewrite whole operation in CUDA - so that only 1 read and 1 write required at least for sequences that can </a:t>
            </a:r>
            <a:r>
              <a:rPr lang="en-US">
                <a:solidFill>
                  <a:srgbClr val="FF0000"/>
                </a:solidFill>
              </a:rPr>
              <a:t>fit in SRAM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555B0-0443-C766-39F5-8A847C64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0" y="3546168"/>
            <a:ext cx="7927474" cy="2907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D4B8A-9700-8858-D586-B38612407938}"/>
              </a:ext>
            </a:extLst>
          </p:cNvPr>
          <p:cNvSpPr txBox="1"/>
          <p:nvPr/>
        </p:nvSpPr>
        <p:spPr>
          <a:xfrm>
            <a:off x="8829234" y="3762602"/>
            <a:ext cx="319748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Kernel fusion </a:t>
            </a:r>
            <a:endParaRPr lang="en-US"/>
          </a:p>
          <a:p>
            <a:pPr algn="ctr"/>
            <a:r>
              <a:rPr lang="en-US" sz="2400"/>
              <a:t>reduces memory</a:t>
            </a:r>
            <a:endParaRPr lang="en-US"/>
          </a:p>
          <a:p>
            <a:pPr algn="ctr"/>
            <a:r>
              <a:rPr lang="en-US" sz="2400"/>
              <a:t> I/O overhead - </a:t>
            </a:r>
            <a:r>
              <a:rPr lang="en-US" sz="2400">
                <a:solidFill>
                  <a:srgbClr val="FF0000"/>
                </a:solidFill>
              </a:rPr>
              <a:t>as long as the sequence fits into SRAM</a:t>
            </a:r>
            <a:r>
              <a:rPr lang="en-US" sz="2400"/>
              <a:t>(4K/8K)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0B8E-001E-D628-A936-8A5BD08F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2. Block FFT</a:t>
            </a:r>
          </a:p>
          <a:p>
            <a:pPr marL="0" indent="0">
              <a:buNone/>
            </a:pPr>
            <a:r>
              <a:rPr lang="en-US"/>
              <a:t> - Single FFT on GPU is usually IO bound, hence, so does the SSM</a:t>
            </a:r>
          </a:p>
          <a:p>
            <a:pPr marL="0" indent="0">
              <a:buNone/>
            </a:pPr>
            <a:r>
              <a:rPr lang="en-US"/>
              <a:t> - Kernel Fusion removes this IO bottleneck and now the bottleneck is </a:t>
            </a:r>
            <a:r>
              <a:rPr lang="en-US">
                <a:solidFill>
                  <a:srgbClr val="FF0000"/>
                </a:solidFill>
              </a:rPr>
              <a:t>compute</a:t>
            </a:r>
          </a:p>
          <a:p>
            <a:pPr marL="0" indent="0">
              <a:buNone/>
            </a:pPr>
            <a:r>
              <a:rPr lang="en-US"/>
              <a:t> - </a:t>
            </a:r>
            <a:r>
              <a:rPr lang="en-US">
                <a:solidFill>
                  <a:srgbClr val="000000"/>
                </a:solidFill>
              </a:rPr>
              <a:t>Classical Results show that FFT can be written as a series of block-diagonal matrix multiplications interleaved with permutation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 - So, Computation of FFT can leverage the specialized matrix multiply units (for e.g. tensor cores)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 - Block FFT does the same!!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9B448-70AD-AA47-0C4C-7A9A96705A76}"/>
              </a:ext>
            </a:extLst>
          </p:cNvPr>
          <p:cNvSpPr txBox="1"/>
          <p:nvPr/>
        </p:nvSpPr>
        <p:spPr>
          <a:xfrm>
            <a:off x="2020890" y="5294309"/>
            <a:ext cx="786991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/>
              <a:t>Kernel Fusion + Block FFT – </a:t>
            </a:r>
            <a:r>
              <a:rPr lang="en-US" sz="2600">
                <a:solidFill>
                  <a:srgbClr val="FF0000"/>
                </a:solidFill>
              </a:rPr>
              <a:t>Fused Block </a:t>
            </a:r>
            <a:r>
              <a:rPr lang="en-US" sz="2600" err="1">
                <a:solidFill>
                  <a:srgbClr val="FF0000"/>
                </a:solidFill>
              </a:rPr>
              <a:t>FFTConv</a:t>
            </a:r>
            <a:endParaRPr lang="en-US" sz="2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396B3-0BF3-2D4B-3CE2-2BE2881CC97E}"/>
              </a:ext>
            </a:extLst>
          </p:cNvPr>
          <p:cNvSpPr txBox="1"/>
          <p:nvPr/>
        </p:nvSpPr>
        <p:spPr>
          <a:xfrm>
            <a:off x="778884" y="273661"/>
            <a:ext cx="101149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Fused Block </a:t>
            </a:r>
            <a:r>
              <a:rPr lang="en-US" sz="2800" err="1"/>
              <a:t>FFTConv</a:t>
            </a:r>
            <a:r>
              <a:rPr lang="en-US" sz="2800"/>
              <a:t> : Improves Runtime for </a:t>
            </a:r>
            <a:r>
              <a:rPr lang="en-US" sz="2800">
                <a:solidFill>
                  <a:srgbClr val="FF0000"/>
                </a:solidFill>
              </a:rPr>
              <a:t>Short Sequences</a:t>
            </a:r>
            <a:r>
              <a:rPr lang="en-US" sz="280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4884A-74A7-726F-5AF8-8DAC8266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5" y="1039866"/>
            <a:ext cx="8943475" cy="3601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0E36D-740D-9B9E-0D1F-4F8BBF90F785}"/>
              </a:ext>
            </a:extLst>
          </p:cNvPr>
          <p:cNvSpPr txBox="1"/>
          <p:nvPr/>
        </p:nvSpPr>
        <p:spPr>
          <a:xfrm>
            <a:off x="1132824" y="4984313"/>
            <a:ext cx="101794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Fused Block </a:t>
            </a:r>
            <a:r>
              <a:rPr lang="en-US" sz="2400" err="1"/>
              <a:t>FFTConv</a:t>
            </a:r>
            <a:r>
              <a:rPr lang="en-US" sz="2400"/>
              <a:t> outperforms Transformers </a:t>
            </a:r>
            <a:r>
              <a:rPr lang="en-US" sz="2400">
                <a:solidFill>
                  <a:srgbClr val="FF0000"/>
                </a:solidFill>
              </a:rPr>
              <a:t>BUT</a:t>
            </a:r>
            <a:r>
              <a:rPr lang="en-US" sz="2400"/>
              <a:t> only when the entire sequence can fit into GPU SRAM(fast memory)!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6104D-F79F-6F6D-9A0E-287437C549FE}"/>
              </a:ext>
            </a:extLst>
          </p:cNvPr>
          <p:cNvSpPr txBox="1"/>
          <p:nvPr/>
        </p:nvSpPr>
        <p:spPr>
          <a:xfrm>
            <a:off x="2956842" y="6166197"/>
            <a:ext cx="67570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What if sequence length is more than SRAM?</a:t>
            </a:r>
          </a:p>
        </p:txBody>
      </p:sp>
    </p:spTree>
    <p:extLst>
      <p:ext uri="{BB962C8B-B14F-4D97-AF65-F5344CB8AC3E}">
        <p14:creationId xmlns:p14="http://schemas.microsoft.com/office/powerpoint/2010/main" val="32290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1F2B-4676-A5E4-7111-ED15D8C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9B51-5958-ED24-46BD-39244CB1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Motivation</a:t>
            </a:r>
          </a:p>
          <a:p>
            <a:r>
              <a:rPr lang="en-US"/>
              <a:t>Background</a:t>
            </a:r>
          </a:p>
          <a:p>
            <a:r>
              <a:rPr lang="en-US"/>
              <a:t>Closing Quality Gap With H3</a:t>
            </a:r>
          </a:p>
          <a:p>
            <a:r>
              <a:rPr lang="en-US"/>
              <a:t>Closing Efficiency Gap With H3</a:t>
            </a:r>
          </a:p>
          <a:p>
            <a:r>
              <a:rPr lang="en-US"/>
              <a:t>Results</a:t>
            </a:r>
          </a:p>
          <a:p>
            <a:r>
              <a:rPr lang="en-US"/>
              <a:t>Experiments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0158-A58A-5D0D-8435-5B0BC8DD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99" y="349853"/>
            <a:ext cx="10602410" cy="541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3. State Passing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AF8E7-E0C6-1DC4-E796-EC63F7A5509D}"/>
              </a:ext>
            </a:extLst>
          </p:cNvPr>
          <p:cNvSpPr txBox="1"/>
          <p:nvPr/>
        </p:nvSpPr>
        <p:spPr>
          <a:xfrm>
            <a:off x="949218" y="4788274"/>
            <a:ext cx="1060125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- Uses Recurrent View of SSMs to Split Input Sequence into chunks that fit the Fused Block </a:t>
            </a:r>
            <a:r>
              <a:rPr lang="en-US" sz="2800" err="1"/>
              <a:t>FFTConv</a:t>
            </a:r>
            <a:endParaRPr lang="en-US" sz="2800"/>
          </a:p>
          <a:p>
            <a:r>
              <a:rPr lang="en-US" sz="2800"/>
              <a:t>- Leverages </a:t>
            </a:r>
            <a:r>
              <a:rPr lang="en-US" sz="2800">
                <a:solidFill>
                  <a:srgbClr val="FF0000"/>
                </a:solidFill>
              </a:rPr>
              <a:t>Convolutional View</a:t>
            </a:r>
            <a:r>
              <a:rPr lang="en-US" sz="2800"/>
              <a:t> for </a:t>
            </a:r>
            <a:r>
              <a:rPr lang="en-US" sz="2800">
                <a:solidFill>
                  <a:srgbClr val="FF0000"/>
                </a:solidFill>
              </a:rPr>
              <a:t>Fast Computation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</a:rPr>
              <a:t>Recurrent View</a:t>
            </a:r>
            <a:r>
              <a:rPr lang="en-US" sz="2800"/>
              <a:t> to </a:t>
            </a:r>
            <a:r>
              <a:rPr lang="en-US" sz="2800">
                <a:solidFill>
                  <a:srgbClr val="FF0000"/>
                </a:solidFill>
              </a:rPr>
              <a:t>Scale for Long Sequences</a:t>
            </a:r>
            <a:r>
              <a:rPr lang="en-US" sz="2800"/>
              <a:t>!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C49C555B-A7E9-9245-A6CF-222E2450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1" y="891547"/>
            <a:ext cx="7832204" cy="37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1402-388A-7971-9FB3-153656AA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8" y="366674"/>
            <a:ext cx="3499624" cy="47629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 err="1"/>
              <a:t>FlashConv</a:t>
            </a:r>
            <a:r>
              <a:rPr lang="en-US" dirty="0"/>
              <a:t> Evaluation</a:t>
            </a: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AFBC11E-BE84-5221-6BD9-AE077F09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67" y="1313395"/>
            <a:ext cx="9878928" cy="2845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06ABE-DFDF-5281-5C6E-B3ABF3FF6758}"/>
              </a:ext>
            </a:extLst>
          </p:cNvPr>
          <p:cNvSpPr txBox="1"/>
          <p:nvPr/>
        </p:nvSpPr>
        <p:spPr>
          <a:xfrm>
            <a:off x="1043881" y="4694358"/>
            <a:ext cx="101269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FF0000"/>
                </a:solidFill>
              </a:rPr>
              <a:t>FlashConv</a:t>
            </a:r>
            <a:r>
              <a:rPr lang="en-US" sz="2400" dirty="0">
                <a:solidFill>
                  <a:srgbClr val="FF0000"/>
                </a:solidFill>
              </a:rPr>
              <a:t> can speed up any SSMs (not just H3)</a:t>
            </a:r>
            <a:r>
              <a:rPr lang="en-US" sz="2400" dirty="0"/>
              <a:t> - Major Contribution of H3!</a:t>
            </a:r>
          </a:p>
        </p:txBody>
      </p:sp>
    </p:spTree>
    <p:extLst>
      <p:ext uri="{BB962C8B-B14F-4D97-AF65-F5344CB8AC3E}">
        <p14:creationId xmlns:p14="http://schemas.microsoft.com/office/powerpoint/2010/main" val="22791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0236-8E8D-BE06-D00E-B6BB3939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6" y="114340"/>
            <a:ext cx="8596132" cy="814348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7445314-24A4-4A92-1706-5F239CA1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3" y="1227312"/>
            <a:ext cx="5323096" cy="2386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495B4-6354-E470-5456-AF20ADEBBD93}"/>
              </a:ext>
            </a:extLst>
          </p:cNvPr>
          <p:cNvSpPr txBox="1"/>
          <p:nvPr/>
        </p:nvSpPr>
        <p:spPr>
          <a:xfrm>
            <a:off x="561536" y="3780736"/>
            <a:ext cx="5196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H3 outperforms Transformers of the same size!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6FA5B6-0156-B271-FA58-91057DD65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00075"/>
              </p:ext>
            </p:extLst>
          </p:nvPr>
        </p:nvGraphicFramePr>
        <p:xfrm>
          <a:off x="6259974" y="1224987"/>
          <a:ext cx="5738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21">
                  <a:extLst>
                    <a:ext uri="{9D8B030D-6E8A-4147-A177-3AD203B41FA5}">
                      <a16:colId xmlns:a16="http://schemas.microsoft.com/office/drawing/2014/main" val="959349763"/>
                    </a:ext>
                  </a:extLst>
                </a:gridCol>
                <a:gridCol w="2020308">
                  <a:extLst>
                    <a:ext uri="{9D8B030D-6E8A-4147-A177-3AD203B41FA5}">
                      <a16:colId xmlns:a16="http://schemas.microsoft.com/office/drawing/2014/main" val="1269476088"/>
                    </a:ext>
                  </a:extLst>
                </a:gridCol>
                <a:gridCol w="2160997">
                  <a:extLst>
                    <a:ext uri="{9D8B030D-6E8A-4147-A177-3AD203B41FA5}">
                      <a16:colId xmlns:a16="http://schemas.microsoft.com/office/drawing/2014/main" val="280646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Hybrid H3 (125M)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Transformer(125M)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7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1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6E6309-DAE0-D13B-6128-B59A9EC746C3}"/>
              </a:ext>
            </a:extLst>
          </p:cNvPr>
          <p:cNvSpPr txBox="1"/>
          <p:nvPr/>
        </p:nvSpPr>
        <p:spPr>
          <a:xfrm>
            <a:off x="6924844" y="2887596"/>
            <a:ext cx="4410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H3 Scales in Data!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1A75F5-C2ED-2942-E612-92AB4DFF9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11010"/>
              </p:ext>
            </p:extLst>
          </p:nvPr>
        </p:nvGraphicFramePr>
        <p:xfrm>
          <a:off x="333351" y="4397338"/>
          <a:ext cx="5433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50">
                  <a:extLst>
                    <a:ext uri="{9D8B030D-6E8A-4147-A177-3AD203B41FA5}">
                      <a16:colId xmlns:a16="http://schemas.microsoft.com/office/drawing/2014/main" val="2972017938"/>
                    </a:ext>
                  </a:extLst>
                </a:gridCol>
                <a:gridCol w="1052243">
                  <a:extLst>
                    <a:ext uri="{9D8B030D-6E8A-4147-A177-3AD203B41FA5}">
                      <a16:colId xmlns:a16="http://schemas.microsoft.com/office/drawing/2014/main" val="3617774574"/>
                    </a:ext>
                  </a:extLst>
                </a:gridCol>
                <a:gridCol w="1146944">
                  <a:extLst>
                    <a:ext uri="{9D8B030D-6E8A-4147-A177-3AD203B41FA5}">
                      <a16:colId xmlns:a16="http://schemas.microsoft.com/office/drawing/2014/main" val="1361849581"/>
                    </a:ext>
                  </a:extLst>
                </a:gridCol>
                <a:gridCol w="1287708">
                  <a:extLst>
                    <a:ext uri="{9D8B030D-6E8A-4147-A177-3AD203B41FA5}">
                      <a16:colId xmlns:a16="http://schemas.microsoft.com/office/drawing/2014/main" val="383411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 1536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9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Transformer-1.3B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Hybrid-1.3B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270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B7FD30-DB55-E553-D294-057D39E7C095}"/>
              </a:ext>
            </a:extLst>
          </p:cNvPr>
          <p:cNvSpPr txBox="1"/>
          <p:nvPr/>
        </p:nvSpPr>
        <p:spPr>
          <a:xfrm>
            <a:off x="77598" y="5674305"/>
            <a:ext cx="59136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Fast Generation!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Recurrent formulation of H3 allows Infinite Generation!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5AFC4-C3AE-5318-0F66-4F3535605B8B}"/>
              </a:ext>
            </a:extLst>
          </p:cNvPr>
          <p:cNvSpPr txBox="1"/>
          <p:nvPr/>
        </p:nvSpPr>
        <p:spPr>
          <a:xfrm>
            <a:off x="6491573" y="4396772"/>
            <a:ext cx="52627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H3 achieves better </a:t>
            </a:r>
            <a:r>
              <a:rPr lang="en-US" sz="2400" b="1" err="1">
                <a:solidFill>
                  <a:srgbClr val="FF0000"/>
                </a:solidFill>
              </a:rPr>
              <a:t>SuperGLUE</a:t>
            </a:r>
            <a:r>
              <a:rPr lang="en-US" sz="2400" b="1" dirty="0">
                <a:solidFill>
                  <a:srgbClr val="FF0000"/>
                </a:solidFill>
              </a:rPr>
              <a:t> scores than Transformers of the same size in both zero-shot and 3-shot settings!</a:t>
            </a:r>
          </a:p>
        </p:txBody>
      </p:sp>
    </p:spTree>
    <p:extLst>
      <p:ext uri="{BB962C8B-B14F-4D97-AF65-F5344CB8AC3E}">
        <p14:creationId xmlns:p14="http://schemas.microsoft.com/office/powerpoint/2010/main" val="9031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8B7-EE8E-7FF3-939B-C8AC7FE3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CD02F1F-A97E-53CF-BCE4-036EAF79E187}"/>
              </a:ext>
            </a:extLst>
          </p:cNvPr>
          <p:cNvSpPr txBox="1"/>
          <p:nvPr/>
        </p:nvSpPr>
        <p:spPr>
          <a:xfrm>
            <a:off x="638355" y="1874776"/>
            <a:ext cx="481611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Recall the Task used by Authors: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20959C-DDAF-8D5D-6863-B31F6EFA6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4048"/>
              </p:ext>
            </p:extLst>
          </p:nvPr>
        </p:nvGraphicFramePr>
        <p:xfrm>
          <a:off x="1030101" y="2742850"/>
          <a:ext cx="9705975" cy="1372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366001253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421940801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44566060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59838959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56909326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Task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Input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Output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Sequence Length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Vocab Size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502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Induction Head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 b c d e ^ f g h i …... x y z ^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377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Associative Recall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 2 c 4 b 3 d 1 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72504"/>
                  </a:ext>
                </a:extLst>
              </a:tr>
            </a:tbl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A5DC2EC7-85D5-0E22-4854-D48DD7351250}"/>
              </a:ext>
            </a:extLst>
          </p:cNvPr>
          <p:cNvSpPr txBox="1"/>
          <p:nvPr/>
        </p:nvSpPr>
        <p:spPr>
          <a:xfrm>
            <a:off x="1026939" y="4636231"/>
            <a:ext cx="95553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Task Considered for Experiments:</a:t>
            </a:r>
            <a:r>
              <a:rPr lang="en-US" sz="2400" dirty="0">
                <a:solidFill>
                  <a:srgbClr val="FF0000"/>
                </a:solidFill>
              </a:rPr>
              <a:t> Extreme</a:t>
            </a:r>
            <a:r>
              <a:rPr lang="en-US" sz="2400" dirty="0"/>
              <a:t> Associative Recall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CA32F-D452-6B46-3723-49BA43874BA3}"/>
              </a:ext>
            </a:extLst>
          </p:cNvPr>
          <p:cNvSpPr txBox="1"/>
          <p:nvPr/>
        </p:nvSpPr>
        <p:spPr>
          <a:xfrm>
            <a:off x="1030868" y="5486367"/>
            <a:ext cx="87745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What's Extreme? - Let's look at the test sets under consideration!</a:t>
            </a:r>
          </a:p>
        </p:txBody>
      </p:sp>
    </p:spTree>
    <p:extLst>
      <p:ext uri="{BB962C8B-B14F-4D97-AF65-F5344CB8AC3E}">
        <p14:creationId xmlns:p14="http://schemas.microsoft.com/office/powerpoint/2010/main" val="38824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08C15D-C948-F736-DF2F-AD937344001B}"/>
              </a:ext>
            </a:extLst>
          </p:cNvPr>
          <p:cNvSpPr txBox="1"/>
          <p:nvPr/>
        </p:nvSpPr>
        <p:spPr>
          <a:xfrm>
            <a:off x="629753" y="515155"/>
            <a:ext cx="578609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Testset-1</a:t>
            </a:r>
            <a:r>
              <a:rPr lang="en-US" sz="2200" dirty="0"/>
              <a:t> of 702 samples looks as follows:</a:t>
            </a:r>
          </a:p>
          <a:p>
            <a:endParaRPr lang="en-US" sz="2000" dirty="0"/>
          </a:p>
          <a:p>
            <a:r>
              <a:rPr lang="en-US" sz="2000" dirty="0"/>
              <a:t>a 1 a</a:t>
            </a:r>
          </a:p>
          <a:p>
            <a:r>
              <a:rPr lang="en-US" sz="2000" dirty="0"/>
              <a:t>a 1 b 2 a</a:t>
            </a:r>
          </a:p>
          <a:p>
            <a:r>
              <a:rPr lang="en-US" sz="2000" dirty="0"/>
              <a:t>a 1 b 2 c 3 a</a:t>
            </a:r>
          </a:p>
          <a:p>
            <a:r>
              <a:rPr lang="en-US" sz="2000" dirty="0"/>
              <a:t>….</a:t>
            </a:r>
          </a:p>
          <a:p>
            <a:r>
              <a:rPr lang="en-US" sz="2000" dirty="0"/>
              <a:t>a 1 b 2 c 3 …. y 25 z 26 a</a:t>
            </a:r>
          </a:p>
          <a:p>
            <a:r>
              <a:rPr lang="en-US" sz="2000" dirty="0"/>
              <a:t>a 1 b 2 c 3 …  y 25 z 26 aa 27 a </a:t>
            </a:r>
          </a:p>
          <a:p>
            <a:r>
              <a:rPr lang="en-US" sz="2000" dirty="0"/>
              <a:t>a 1 b 2 c 3 … y 25 z 26 aa 27 ab 28 a</a:t>
            </a:r>
          </a:p>
          <a:p>
            <a:r>
              <a:rPr lang="en-US" sz="2000" dirty="0"/>
              <a:t>….</a:t>
            </a:r>
          </a:p>
          <a:p>
            <a:r>
              <a:rPr lang="en-US" sz="2000" dirty="0"/>
              <a:t>a 1 b 2 c 3 … y 25 z 26 aa 27 ab 28 … </a:t>
            </a:r>
            <a:r>
              <a:rPr lang="en-US" sz="2000" err="1"/>
              <a:t>zy</a:t>
            </a:r>
            <a:r>
              <a:rPr lang="en-US" sz="2000" dirty="0"/>
              <a:t> 701 </a:t>
            </a:r>
            <a:r>
              <a:rPr lang="en-US" sz="2000" err="1"/>
              <a:t>zz</a:t>
            </a:r>
            <a:r>
              <a:rPr lang="en-US" sz="2000" dirty="0"/>
              <a:t> 702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C5921-FD7E-7DC2-D237-1E7BCBB7FC4F}"/>
              </a:ext>
            </a:extLst>
          </p:cNvPr>
          <p:cNvSpPr txBox="1"/>
          <p:nvPr/>
        </p:nvSpPr>
        <p:spPr>
          <a:xfrm>
            <a:off x="7152842" y="511076"/>
            <a:ext cx="45383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Testset-2 </a:t>
            </a:r>
            <a:r>
              <a:rPr lang="en-US" sz="2000" dirty="0"/>
              <a:t>of 702 samples:</a:t>
            </a:r>
          </a:p>
          <a:p>
            <a:endParaRPr lang="en-US" sz="2000" dirty="0"/>
          </a:p>
          <a:p>
            <a:r>
              <a:rPr lang="en-US" sz="2000" dirty="0"/>
              <a:t>"a 1 ([b-z] [0-9])</a:t>
            </a:r>
            <a:r>
              <a:rPr lang="en-US" sz="2000" baseline="30000" dirty="0"/>
              <a:t>k</a:t>
            </a:r>
            <a:r>
              <a:rPr lang="en-US" sz="2000" dirty="0"/>
              <a:t> a" - for kth test sample.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3F3322-7243-DC7C-7D69-396DFFB9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99735"/>
              </p:ext>
            </p:extLst>
          </p:nvPr>
        </p:nvGraphicFramePr>
        <p:xfrm>
          <a:off x="3400425" y="4667652"/>
          <a:ext cx="5391150" cy="1085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155425076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431196773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405473154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42781146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Output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Sequence Length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Vocab Size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5275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Testset-1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6-3174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396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Testset-2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6-2183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1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5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A1A6F5-0C9C-2615-DB82-E8F8B11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44152"/>
              </p:ext>
            </p:extLst>
          </p:nvPr>
        </p:nvGraphicFramePr>
        <p:xfrm>
          <a:off x="2728766" y="1023005"/>
          <a:ext cx="694943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538">
                  <a:extLst>
                    <a:ext uri="{9D8B030D-6E8A-4147-A177-3AD203B41FA5}">
                      <a16:colId xmlns:a16="http://schemas.microsoft.com/office/drawing/2014/main" val="3512963734"/>
                    </a:ext>
                  </a:extLst>
                </a:gridCol>
                <a:gridCol w="1766451">
                  <a:extLst>
                    <a:ext uri="{9D8B030D-6E8A-4147-A177-3AD203B41FA5}">
                      <a16:colId xmlns:a16="http://schemas.microsoft.com/office/drawing/2014/main" val="2800017045"/>
                    </a:ext>
                  </a:extLst>
                </a:gridCol>
                <a:gridCol w="2066636">
                  <a:extLst>
                    <a:ext uri="{9D8B030D-6E8A-4147-A177-3AD203B41FA5}">
                      <a16:colId xmlns:a16="http://schemas.microsoft.com/office/drawing/2014/main" val="2905502418"/>
                    </a:ext>
                  </a:extLst>
                </a:gridCol>
                <a:gridCol w="1477814">
                  <a:extLst>
                    <a:ext uri="{9D8B030D-6E8A-4147-A177-3AD203B41FA5}">
                      <a16:colId xmlns:a16="http://schemas.microsoft.com/office/drawing/2014/main" val="2868603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 GPT-355M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 H3-355M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Testset-1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5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Testset-2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5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25643A-D403-6648-343D-A9CC62B7761A}"/>
              </a:ext>
            </a:extLst>
          </p:cNvPr>
          <p:cNvSpPr txBox="1"/>
          <p:nvPr/>
        </p:nvSpPr>
        <p:spPr>
          <a:xfrm>
            <a:off x="1097833" y="2921216"/>
            <a:ext cx="99983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Owing to </a:t>
            </a:r>
            <a:r>
              <a:rPr lang="en-US" sz="2000" b="1" dirty="0">
                <a:solidFill>
                  <a:srgbClr val="FF0000"/>
                </a:solidFill>
              </a:rPr>
              <a:t>GPT-355M</a:t>
            </a:r>
            <a:r>
              <a:rPr lang="en-US" sz="2000" b="1" dirty="0"/>
              <a:t> model's limited context window of 1024 tokens, it could </a:t>
            </a:r>
            <a:r>
              <a:rPr lang="en-US" sz="2000" b="1" dirty="0">
                <a:solidFill>
                  <a:srgbClr val="FF0000"/>
                </a:solidFill>
              </a:rPr>
              <a:t>not scale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its performance</a:t>
            </a:r>
            <a:r>
              <a:rPr lang="en-US" sz="2000" b="1" dirty="0"/>
              <a:t> beyond </a:t>
            </a:r>
            <a:r>
              <a:rPr lang="en-US" sz="2000" b="1" dirty="0">
                <a:solidFill>
                  <a:srgbClr val="FF0000"/>
                </a:solidFill>
              </a:rPr>
              <a:t>386th sample in Testset-1 </a:t>
            </a:r>
            <a:r>
              <a:rPr lang="en-US" sz="2000" b="1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487th sample in Testset-2</a:t>
            </a:r>
            <a:r>
              <a:rPr lang="en-US" sz="2000" b="1" dirty="0"/>
              <a:t>, whereas H3 still gives overall consistent performance for both </a:t>
            </a:r>
            <a:r>
              <a:rPr lang="en-US" sz="2000" b="1" err="1"/>
              <a:t>testsets</a:t>
            </a:r>
            <a:r>
              <a:rPr lang="en-US" sz="2000" b="1" dirty="0"/>
              <a:t>!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36350-91E4-DC60-285C-4EA65B31F837}"/>
              </a:ext>
            </a:extLst>
          </p:cNvPr>
          <p:cNvSpPr txBox="1"/>
          <p:nvPr/>
        </p:nvSpPr>
        <p:spPr>
          <a:xfrm>
            <a:off x="465828" y="4319707"/>
            <a:ext cx="7758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It makes sense to </a:t>
            </a:r>
            <a:r>
              <a:rPr lang="en-US" sz="2000" b="1" dirty="0">
                <a:solidFill>
                  <a:srgbClr val="FF0000"/>
                </a:solidFill>
              </a:rPr>
              <a:t>improve H3 or SSM models</a:t>
            </a:r>
            <a:r>
              <a:rPr lang="en-US" sz="2000" b="1" dirty="0"/>
              <a:t> since they deliver their </a:t>
            </a:r>
            <a:r>
              <a:rPr lang="en-US" sz="2000" b="1" dirty="0">
                <a:solidFill>
                  <a:srgbClr val="FF0000"/>
                </a:solidFill>
              </a:rPr>
              <a:t>performance invariant to the input sequence length</a:t>
            </a:r>
            <a:r>
              <a:rPr lang="en-US" sz="2000" b="1" dirty="0"/>
              <a:t>!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38E80-BDD1-8A23-93BF-E2C61F98A608}"/>
              </a:ext>
            </a:extLst>
          </p:cNvPr>
          <p:cNvSpPr txBox="1"/>
          <p:nvPr/>
        </p:nvSpPr>
        <p:spPr>
          <a:xfrm>
            <a:off x="8960818" y="4260123"/>
            <a:ext cx="19502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H3 1.3B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H3 2.7B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F4548-D709-FC88-39CA-49DDE485BEFF}"/>
              </a:ext>
            </a:extLst>
          </p:cNvPr>
          <p:cNvSpPr txBox="1"/>
          <p:nvPr/>
        </p:nvSpPr>
        <p:spPr>
          <a:xfrm>
            <a:off x="2363863" y="5542359"/>
            <a:ext cx="73101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+mn-lt"/>
                <a:cs typeface="+mn-lt"/>
              </a:rPr>
              <a:t>Github</a:t>
            </a:r>
            <a:r>
              <a:rPr lang="en-US" b="1" dirty="0">
                <a:ea typeface="+mn-lt"/>
                <a:cs typeface="+mn-lt"/>
              </a:rPr>
              <a:t> Repo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i="1" dirty="0">
                <a:ea typeface="+mn-lt"/>
                <a:cs typeface="+mn-lt"/>
              </a:rPr>
              <a:t>https://github.com/Rajkamal1011/H3_experiments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779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CC7F30-23EB-F323-B66C-EA742931B259}"/>
              </a:ext>
            </a:extLst>
          </p:cNvPr>
          <p:cNvSpPr txBox="1"/>
          <p:nvPr/>
        </p:nvSpPr>
        <p:spPr>
          <a:xfrm>
            <a:off x="5498596" y="5191273"/>
            <a:ext cx="66948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3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7833-0B9C-4EF0-D575-73232E63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910A-A810-7E91-B5D7-4F9FDCEA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2351070"/>
            <a:ext cx="5255943" cy="3042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/>
              <a:t>DNA Sequencing</a:t>
            </a:r>
            <a:endParaRPr lang="en-US">
              <a:solidFill>
                <a:srgbClr val="FF0000"/>
              </a:solidFill>
            </a:endParaRPr>
          </a:p>
          <a:p>
            <a:pPr marL="457200" indent="-457200"/>
            <a:r>
              <a:rPr lang="en-US"/>
              <a:t>Audio Generation</a:t>
            </a:r>
          </a:p>
          <a:p>
            <a:pPr marL="457200" indent="-457200"/>
            <a:r>
              <a:rPr lang="en-US"/>
              <a:t>Code Generation</a:t>
            </a:r>
          </a:p>
          <a:p>
            <a:pPr marL="457200" indent="-457200"/>
            <a:r>
              <a:rPr lang="en-US"/>
              <a:t>Video Processing</a:t>
            </a:r>
          </a:p>
          <a:p>
            <a:pPr marL="457200" indent="-457200"/>
            <a:r>
              <a:rPr lang="en-US"/>
              <a:t>Long Context Window – </a:t>
            </a:r>
            <a:r>
              <a:rPr lang="en-US">
                <a:solidFill>
                  <a:srgbClr val="FF0000"/>
                </a:solidFill>
              </a:rPr>
              <a:t>Desired</a:t>
            </a:r>
            <a:endParaRPr lang="en-US"/>
          </a:p>
          <a:p>
            <a:pPr marL="457200" indent="-457200"/>
            <a:endParaRPr lang="en-US"/>
          </a:p>
          <a:p>
            <a:pPr marL="457200" indent="-457200"/>
            <a:endParaRPr lang="en-US"/>
          </a:p>
        </p:txBody>
      </p:sp>
      <p:pic>
        <p:nvPicPr>
          <p:cNvPr id="4" name="Picture 3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BBBFF39-E4F6-9EA1-3EAC-AC2D0CAE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81163"/>
            <a:ext cx="5586761" cy="40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F1BC-21EF-5B05-013D-4F0A7BEB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78" y="1707834"/>
            <a:ext cx="5106341" cy="37165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Why not increase their context window?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Attention </a:t>
            </a:r>
            <a:r>
              <a:rPr lang="en-US" dirty="0"/>
              <a:t>: Comparing Every Token with Every Other Token</a:t>
            </a:r>
          </a:p>
          <a:p>
            <a:r>
              <a:rPr lang="en-US" dirty="0"/>
              <a:t>Attention grows </a:t>
            </a:r>
            <a:r>
              <a:rPr lang="en-US" dirty="0">
                <a:solidFill>
                  <a:srgbClr val="FF0000"/>
                </a:solidFill>
              </a:rPr>
              <a:t>quadratically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 sequence length</a:t>
            </a:r>
          </a:p>
        </p:txBody>
      </p:sp>
      <p:pic>
        <p:nvPicPr>
          <p:cNvPr id="7" name="Picture 6" descr="A diagram of a computer chip&#10;&#10;Description automatically generated">
            <a:extLst>
              <a:ext uri="{FF2B5EF4-FFF2-40B4-BE49-F238E27FC236}">
                <a16:creationId xmlns:a16="http://schemas.microsoft.com/office/drawing/2014/main" id="{7EC4B456-6437-0FBF-C338-638EE389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62" y="449036"/>
            <a:ext cx="5635636" cy="5170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48CC9-61B0-D471-F3CB-AB19C4CF8823}"/>
              </a:ext>
            </a:extLst>
          </p:cNvPr>
          <p:cNvSpPr txBox="1"/>
          <p:nvPr/>
        </p:nvSpPr>
        <p:spPr>
          <a:xfrm>
            <a:off x="2351614" y="5791202"/>
            <a:ext cx="76111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rgbClr val="FF0000"/>
                </a:solidFill>
              </a:rPr>
              <a:t>Can we replace Attention with a sub-quadratic operator ensuring minimal or no performance degradation?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39052-F739-A901-7BAF-2E7824EE9860}"/>
              </a:ext>
            </a:extLst>
          </p:cNvPr>
          <p:cNvSpPr txBox="1"/>
          <p:nvPr/>
        </p:nvSpPr>
        <p:spPr>
          <a:xfrm>
            <a:off x="322656" y="447680"/>
            <a:ext cx="5108147" cy="1417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Existing Best Modeling Choices: Transformers, Encoder-Decoder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5C27-30A6-BC77-001F-E68B5AB6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B3CA-40EF-E321-183A-004CB799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State Space Models(SSMs)</a:t>
            </a:r>
          </a:p>
          <a:p>
            <a:pPr marL="0" indent="0">
              <a:buNone/>
            </a:pPr>
            <a:r>
              <a:rPr lang="en-US"/>
              <a:t> - Discrete-time State-space representation defines a linear mapping from a discrete input signal </a:t>
            </a:r>
            <a:r>
              <a:rPr lang="en-US" err="1"/>
              <a:t>u</a:t>
            </a:r>
            <a:r>
              <a:rPr lang="en-US" baseline="-25000" err="1"/>
              <a:t>i</a:t>
            </a:r>
            <a:r>
              <a:rPr lang="en-US"/>
              <a:t> to a discrete-output signal </a:t>
            </a:r>
            <a:r>
              <a:rPr lang="en-US" err="1"/>
              <a:t>y</a:t>
            </a:r>
            <a:r>
              <a:rPr lang="en-US" baseline="-25000" err="1"/>
              <a:t>i</a:t>
            </a:r>
            <a:r>
              <a:rPr lang="en-US"/>
              <a:t> through a state-variable x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      x</a:t>
            </a:r>
            <a:r>
              <a:rPr lang="en-US" baseline="-25000"/>
              <a:t>i</a:t>
            </a:r>
            <a:r>
              <a:rPr lang="en-US"/>
              <a:t> = Ax</a:t>
            </a:r>
            <a:r>
              <a:rPr lang="en-US" baseline="-25000"/>
              <a:t>i-1</a:t>
            </a:r>
            <a:r>
              <a:rPr lang="en-US"/>
              <a:t> + Bu</a:t>
            </a:r>
            <a:r>
              <a:rPr lang="en-US" baseline="-25000"/>
              <a:t>i</a:t>
            </a:r>
          </a:p>
          <a:p>
            <a:pPr marL="0" indent="0">
              <a:buNone/>
            </a:pPr>
            <a:r>
              <a:rPr lang="en-US"/>
              <a:t>      </a:t>
            </a:r>
            <a:r>
              <a:rPr lang="en-US" err="1"/>
              <a:t>y</a:t>
            </a:r>
            <a:r>
              <a:rPr lang="en-US" baseline="-25000" err="1"/>
              <a:t>i</a:t>
            </a:r>
            <a:r>
              <a:rPr lang="en-US" baseline="-25000"/>
              <a:t> </a:t>
            </a:r>
            <a:r>
              <a:rPr lang="en-US"/>
              <a:t>= </a:t>
            </a:r>
            <a:r>
              <a:rPr lang="en-US" err="1"/>
              <a:t>Cx</a:t>
            </a:r>
            <a:r>
              <a:rPr lang="en-US" baseline="-25000" err="1"/>
              <a:t>i</a:t>
            </a:r>
            <a:r>
              <a:rPr lang="en-US"/>
              <a:t> + Du</a:t>
            </a:r>
            <a:r>
              <a:rPr lang="en-US" baseline="-25000"/>
              <a:t>i</a:t>
            </a:r>
          </a:p>
          <a:p>
            <a:pPr marL="0" indent="0">
              <a:buNone/>
            </a:pPr>
            <a:r>
              <a:rPr lang="en-US"/>
              <a:t> - These representations are used as a layer in deep learning pipeline, where A,B,C,D are learned from data (gradient-based Optimization)</a:t>
            </a:r>
          </a:p>
        </p:txBody>
      </p:sp>
    </p:spTree>
    <p:extLst>
      <p:ext uri="{BB962C8B-B14F-4D97-AF65-F5344CB8AC3E}">
        <p14:creationId xmlns:p14="http://schemas.microsoft.com/office/powerpoint/2010/main" val="7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0250-C48E-CFFE-3CB0-A7492BED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6" y="499954"/>
            <a:ext cx="4356970" cy="4787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/>
              <a:t>SSMs seem a lot like </a:t>
            </a:r>
            <a:r>
              <a:rPr lang="en-US">
                <a:solidFill>
                  <a:srgbClr val="FF0000"/>
                </a:solidFill>
              </a:rPr>
              <a:t>RNNs</a:t>
            </a:r>
            <a:r>
              <a:rPr lang="en-US"/>
              <a:t>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C96FDF8-0DB0-112B-581D-BB430795D54F}"/>
              </a:ext>
            </a:extLst>
          </p:cNvPr>
          <p:cNvSpPr/>
          <p:nvPr/>
        </p:nvSpPr>
        <p:spPr>
          <a:xfrm>
            <a:off x="5192358" y="503101"/>
            <a:ext cx="1458027" cy="478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1675-FA71-9632-D7CE-3369BBE258F3}"/>
              </a:ext>
            </a:extLst>
          </p:cNvPr>
          <p:cNvSpPr txBox="1"/>
          <p:nvPr/>
        </p:nvSpPr>
        <p:spPr>
          <a:xfrm>
            <a:off x="7131737" y="341764"/>
            <a:ext cx="486544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But SSMs have </a:t>
            </a:r>
            <a:r>
              <a:rPr lang="en-US" sz="2800">
                <a:solidFill>
                  <a:srgbClr val="FF0000"/>
                </a:solidFill>
              </a:rPr>
              <a:t>no nonlinearity</a:t>
            </a:r>
            <a:r>
              <a:rPr lang="en-US" sz="2800"/>
              <a:t> in the recurrent update!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3BC63-4C06-D4F0-0372-9E2BE330CC9B}"/>
              </a:ext>
            </a:extLst>
          </p:cNvPr>
          <p:cNvSpPr txBox="1"/>
          <p:nvPr/>
        </p:nvSpPr>
        <p:spPr>
          <a:xfrm>
            <a:off x="6652286" y="2735279"/>
            <a:ext cx="531742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Effectively makes SSMs a series of linear transformations and allow it to be parallelized via</a:t>
            </a:r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E14979D-F26F-9945-C180-506B265C96FD}"/>
              </a:ext>
            </a:extLst>
          </p:cNvPr>
          <p:cNvSpPr/>
          <p:nvPr/>
        </p:nvSpPr>
        <p:spPr>
          <a:xfrm>
            <a:off x="9124065" y="1291928"/>
            <a:ext cx="761280" cy="10972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89EFFFB-00AF-3D05-816C-3C9FE1F66CAA}"/>
              </a:ext>
            </a:extLst>
          </p:cNvPr>
          <p:cNvSpPr/>
          <p:nvPr/>
        </p:nvSpPr>
        <p:spPr>
          <a:xfrm>
            <a:off x="4262080" y="2988249"/>
            <a:ext cx="1652584" cy="65876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BE1D4-7A59-25CE-0DC9-B13F007535F4}"/>
              </a:ext>
            </a:extLst>
          </p:cNvPr>
          <p:cNvSpPr txBox="1"/>
          <p:nvPr/>
        </p:nvSpPr>
        <p:spPr>
          <a:xfrm>
            <a:off x="666344" y="2847710"/>
            <a:ext cx="31636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Convolutional View </a:t>
            </a:r>
            <a:r>
              <a:rPr lang="en-US" sz="2800"/>
              <a:t>of SSMs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B2A46-1594-173E-3555-1B4D62ACDA66}"/>
              </a:ext>
            </a:extLst>
          </p:cNvPr>
          <p:cNvSpPr txBox="1"/>
          <p:nvPr/>
        </p:nvSpPr>
        <p:spPr>
          <a:xfrm>
            <a:off x="404978" y="4571999"/>
            <a:ext cx="104797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Apart from no nonlinearity, SSMs also have weight matrices with special initialization to ensure stable training! For example: </a:t>
            </a:r>
            <a:r>
              <a:rPr lang="en-US" sz="2400" err="1"/>
              <a:t>HiPPO</a:t>
            </a:r>
            <a:r>
              <a:rPr lang="en-US" sz="2400"/>
              <a:t> in S4D!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/>
              <a:t>They are also computationally more efficient than RNNs!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0C6A1-7699-51F7-0329-37D261591EC5}"/>
              </a:ext>
            </a:extLst>
          </p:cNvPr>
          <p:cNvSpPr txBox="1"/>
          <p:nvPr/>
        </p:nvSpPr>
        <p:spPr>
          <a:xfrm>
            <a:off x="3049775" y="6105769"/>
            <a:ext cx="5483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Food for thought: </a:t>
            </a:r>
            <a:r>
              <a:rPr lang="en-US" sz="2400">
                <a:solidFill>
                  <a:srgbClr val="FF0000"/>
                </a:solidFill>
              </a:rPr>
              <a:t>VGP in SSMs</a:t>
            </a:r>
            <a:r>
              <a:rPr lang="en-US" sz="240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6686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7FE7-B1AA-3050-D311-5D13AB4E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07" y="836038"/>
            <a:ext cx="10916138" cy="4803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Convolutional View of SSMs</a:t>
            </a:r>
          </a:p>
          <a:p>
            <a:pPr marL="0" indent="0">
              <a:buNone/>
            </a:pPr>
            <a:r>
              <a:rPr lang="en-US"/>
              <a:t> For more efficient training, given the entire input sequence of the inputs u</a:t>
            </a:r>
            <a:r>
              <a:rPr lang="en-US" baseline="30000"/>
              <a:t>1</a:t>
            </a:r>
            <a:r>
              <a:rPr lang="en-US"/>
              <a:t>, u</a:t>
            </a:r>
            <a:r>
              <a:rPr lang="en-US" baseline="30000"/>
              <a:t>2</a:t>
            </a:r>
            <a:r>
              <a:rPr lang="en-US"/>
              <a:t>, …,, </a:t>
            </a:r>
            <a:r>
              <a:rPr lang="en-US" err="1"/>
              <a:t>u</a:t>
            </a:r>
            <a:r>
              <a:rPr lang="en-US" baseline="30000" err="1"/>
              <a:t>N</a:t>
            </a:r>
            <a:r>
              <a:rPr lang="en-US"/>
              <a:t>, the output sequence can also be written as the convolutional of the input with filter:</a:t>
            </a:r>
          </a:p>
          <a:p>
            <a:pPr marL="0" indent="0">
              <a:buNone/>
            </a:pPr>
            <a:r>
              <a:rPr lang="en-US"/>
              <a:t>  f = [CB, CAB, CA</a:t>
            </a:r>
            <a:r>
              <a:rPr lang="en-US" baseline="30000"/>
              <a:t>2</a:t>
            </a:r>
            <a:r>
              <a:rPr lang="en-US"/>
              <a:t>B, …., CA</a:t>
            </a:r>
            <a:r>
              <a:rPr lang="en-US" baseline="30000"/>
              <a:t>N-1</a:t>
            </a:r>
            <a:r>
              <a:rPr lang="en-US"/>
              <a:t>B]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FFT Convolution Theorem</a:t>
            </a:r>
          </a:p>
          <a:p>
            <a:pPr marL="0" indent="0">
              <a:buNone/>
            </a:pPr>
            <a:r>
              <a:rPr lang="en-US"/>
              <a:t> The Fourier Transform of a convolution of two sequences is the product of their Fourier Transforms. For two sequences say u and f:</a:t>
            </a:r>
          </a:p>
          <a:p>
            <a:pPr marL="0" indent="0">
              <a:buNone/>
            </a:pPr>
            <a:r>
              <a:rPr lang="en-US"/>
              <a:t>      u * f = IFFT( FFT(u) . FFT(f) 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D883C-B980-C8D7-1BF2-1260CE670AFF}"/>
              </a:ext>
            </a:extLst>
          </p:cNvPr>
          <p:cNvSpPr txBox="1"/>
          <p:nvPr/>
        </p:nvSpPr>
        <p:spPr>
          <a:xfrm>
            <a:off x="489580" y="383006"/>
            <a:ext cx="178332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Why is it </a:t>
            </a:r>
          </a:p>
          <a:p>
            <a:r>
              <a:rPr lang="en-US" sz="2400">
                <a:solidFill>
                  <a:srgbClr val="FF0000"/>
                </a:solidFill>
              </a:rPr>
              <a:t>Important?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23EB75-620D-1C79-159F-54C3D4F754A6}"/>
              </a:ext>
            </a:extLst>
          </p:cNvPr>
          <p:cNvSpPr/>
          <p:nvPr/>
        </p:nvSpPr>
        <p:spPr>
          <a:xfrm>
            <a:off x="2777816" y="475106"/>
            <a:ext cx="860581" cy="404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A4351-236B-83EE-8CAF-4BAAD76C2FCE}"/>
              </a:ext>
            </a:extLst>
          </p:cNvPr>
          <p:cNvSpPr txBox="1"/>
          <p:nvPr/>
        </p:nvSpPr>
        <p:spPr>
          <a:xfrm>
            <a:off x="4350992" y="156175"/>
            <a:ext cx="7727460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/>
              <a:t>Computing Convolution naively through conventional matrix operations is expensive, especially for long kernels - O(N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The convolution computation using FFT and IFFT yields a O(</a:t>
            </a:r>
            <a:r>
              <a:rPr lang="en-US" sz="2400" err="1"/>
              <a:t>NlogN</a:t>
            </a:r>
            <a:r>
              <a:rPr lang="en-US" sz="2400"/>
              <a:t>)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01E9E-936E-BEF6-6848-E9D7F3B0BA88}"/>
              </a:ext>
            </a:extLst>
          </p:cNvPr>
          <p:cNvSpPr txBox="1"/>
          <p:nvPr/>
        </p:nvSpPr>
        <p:spPr>
          <a:xfrm>
            <a:off x="411821" y="2727753"/>
            <a:ext cx="1012717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SSMs are a promising primitive</a:t>
            </a:r>
            <a:endParaRPr lang="en-US"/>
          </a:p>
          <a:p>
            <a:r>
              <a:rPr lang="en-US" sz="2800"/>
              <a:t> - Recurrent view: fast O(1) generation, no fixed context length</a:t>
            </a:r>
          </a:p>
          <a:p>
            <a:r>
              <a:rPr lang="en-US" sz="2800"/>
              <a:t> - Convolutional view: Fast Training</a:t>
            </a:r>
          </a:p>
          <a:p>
            <a:r>
              <a:rPr lang="en-US" sz="2800"/>
              <a:t> - During Training: O(</a:t>
            </a:r>
            <a:r>
              <a:rPr lang="en-US" sz="2800" err="1"/>
              <a:t>NlogN</a:t>
            </a:r>
            <a:r>
              <a:rPr lang="en-US" sz="2800"/>
              <a:t>) in sequence length N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57EDD-669F-B5F7-9C15-D221F1EA6AC9}"/>
              </a:ext>
            </a:extLst>
          </p:cNvPr>
          <p:cNvSpPr txBox="1"/>
          <p:nvPr/>
        </p:nvSpPr>
        <p:spPr>
          <a:xfrm>
            <a:off x="2149690" y="5264727"/>
            <a:ext cx="79016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Then, How do SSM-based models fare against Transformer-based models?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506AE3-3D46-A14E-B547-186E3B826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27453"/>
              </p:ext>
            </p:extLst>
          </p:nvPr>
        </p:nvGraphicFramePr>
        <p:xfrm>
          <a:off x="569323" y="1076162"/>
          <a:ext cx="3015664" cy="163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832">
                  <a:extLst>
                    <a:ext uri="{9D8B030D-6E8A-4147-A177-3AD203B41FA5}">
                      <a16:colId xmlns:a16="http://schemas.microsoft.com/office/drawing/2014/main" val="968663019"/>
                    </a:ext>
                  </a:extLst>
                </a:gridCol>
                <a:gridCol w="1507832">
                  <a:extLst>
                    <a:ext uri="{9D8B030D-6E8A-4147-A177-3AD203B41FA5}">
                      <a16:colId xmlns:a16="http://schemas.microsoft.com/office/drawing/2014/main" val="976688672"/>
                    </a:ext>
                  </a:extLst>
                </a:gridCol>
              </a:tblGrid>
              <a:tr h="408147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PPL(OWT)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73210"/>
                  </a:ext>
                </a:extLst>
              </a:tr>
              <a:tr h="408147">
                <a:tc>
                  <a:txBody>
                    <a:bodyPr/>
                    <a:lstStyle/>
                    <a:p>
                      <a:r>
                        <a:rPr lang="en-US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26011"/>
                  </a:ext>
                </a:extLst>
              </a:tr>
              <a:tr h="408147">
                <a:tc>
                  <a:txBody>
                    <a:bodyPr/>
                    <a:lstStyle/>
                    <a:p>
                      <a:r>
                        <a:rPr lang="en-US"/>
                        <a:t>S4D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35766"/>
                  </a:ext>
                </a:extLst>
              </a:tr>
              <a:tr h="408147">
                <a:tc>
                  <a:txBody>
                    <a:bodyPr/>
                    <a:lstStyle/>
                    <a:p>
                      <a:r>
                        <a:rPr lang="en-US"/>
                        <a:t>GSS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39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810AF0-CB14-012C-22DF-CBBEB3430B2E}"/>
              </a:ext>
            </a:extLst>
          </p:cNvPr>
          <p:cNvSpPr txBox="1"/>
          <p:nvPr/>
        </p:nvSpPr>
        <p:spPr>
          <a:xfrm>
            <a:off x="534173" y="400629"/>
            <a:ext cx="30566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Quality Gap of SSMs:</a:t>
            </a:r>
          </a:p>
        </p:txBody>
      </p:sp>
      <p:pic>
        <p:nvPicPr>
          <p:cNvPr id="8" name="Picture 7" descr="A diagram of a diagram showing the difference between a sequence length and a sequence length&#10;&#10;Description automatically generated">
            <a:extLst>
              <a:ext uri="{FF2B5EF4-FFF2-40B4-BE49-F238E27FC236}">
                <a16:creationId xmlns:a16="http://schemas.microsoft.com/office/drawing/2014/main" id="{D5E38CCE-4FFC-0606-219F-153BD0C7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16" y="1081768"/>
            <a:ext cx="5950404" cy="2884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EACF43-8557-CB2D-E012-77F5C9E76E41}"/>
              </a:ext>
            </a:extLst>
          </p:cNvPr>
          <p:cNvSpPr txBox="1"/>
          <p:nvPr/>
        </p:nvSpPr>
        <p:spPr>
          <a:xfrm>
            <a:off x="6035889" y="401860"/>
            <a:ext cx="40953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Efficiency Gap of SSMs: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B7012-01D6-296D-B696-29BEA16E88F1}"/>
              </a:ext>
            </a:extLst>
          </p:cNvPr>
          <p:cNvSpPr txBox="1"/>
          <p:nvPr/>
        </p:nvSpPr>
        <p:spPr>
          <a:xfrm>
            <a:off x="530479" y="3175360"/>
            <a:ext cx="28820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Existing SSMs lag transformers in quality on language modeling!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855DC-5E9B-44FF-691A-1454F20C284A}"/>
              </a:ext>
            </a:extLst>
          </p:cNvPr>
          <p:cNvSpPr txBox="1"/>
          <p:nvPr/>
        </p:nvSpPr>
        <p:spPr>
          <a:xfrm>
            <a:off x="5251202" y="4352563"/>
            <a:ext cx="59521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Also lag in runtime efficiency for short sequences!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ADD14-07B8-0433-36C5-1724B839B65A}"/>
              </a:ext>
            </a:extLst>
          </p:cNvPr>
          <p:cNvSpPr txBox="1"/>
          <p:nvPr/>
        </p:nvSpPr>
        <p:spPr>
          <a:xfrm>
            <a:off x="905125" y="5065958"/>
            <a:ext cx="99381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Though SSMs scale linearly in sequence length instead of quadratically like attention, but still run slower on modern hardware due to </a:t>
            </a:r>
            <a:r>
              <a:rPr lang="en-US" sz="2000" b="1">
                <a:solidFill>
                  <a:srgbClr val="FF0000"/>
                </a:solidFill>
              </a:rPr>
              <a:t>poor hardware utilization</a:t>
            </a:r>
            <a:r>
              <a:rPr lang="en-US" sz="2000" b="1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B6027-4B60-CDA7-21AF-0FB1B492F75C}"/>
              </a:ext>
            </a:extLst>
          </p:cNvPr>
          <p:cNvSpPr txBox="1"/>
          <p:nvPr/>
        </p:nvSpPr>
        <p:spPr>
          <a:xfrm>
            <a:off x="1353039" y="6025959"/>
            <a:ext cx="878128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>
                <a:solidFill>
                  <a:srgbClr val="FF0000"/>
                </a:solidFill>
              </a:rPr>
              <a:t>H3 Authors try to understand these gaps and close them!</a:t>
            </a:r>
          </a:p>
        </p:txBody>
      </p:sp>
    </p:spTree>
    <p:extLst>
      <p:ext uri="{BB962C8B-B14F-4D97-AF65-F5344CB8AC3E}">
        <p14:creationId xmlns:p14="http://schemas.microsoft.com/office/powerpoint/2010/main" val="28827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Content</vt:lpstr>
      <vt:lpstr>Motivation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Closing Quality Gap With H3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 Efficiency Gap with H3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Experiments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581</cp:revision>
  <dcterms:created xsi:type="dcterms:W3CDTF">2024-11-04T08:31:20Z</dcterms:created>
  <dcterms:modified xsi:type="dcterms:W3CDTF">2024-11-06T02:07:18Z</dcterms:modified>
</cp:coreProperties>
</file>