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sldIdLst>
    <p:sldId id="256" r:id="rId2"/>
    <p:sldId id="276" r:id="rId3"/>
    <p:sldId id="272" r:id="rId4"/>
    <p:sldId id="299" r:id="rId5"/>
    <p:sldId id="286" r:id="rId6"/>
    <p:sldId id="288" r:id="rId7"/>
    <p:sldId id="300" r:id="rId8"/>
    <p:sldId id="285" r:id="rId9"/>
    <p:sldId id="287" r:id="rId10"/>
    <p:sldId id="289" r:id="rId11"/>
    <p:sldId id="294" r:id="rId12"/>
    <p:sldId id="292" r:id="rId13"/>
    <p:sldId id="295" r:id="rId14"/>
    <p:sldId id="296" r:id="rId15"/>
    <p:sldId id="297" r:id="rId16"/>
    <p:sldId id="298" r:id="rId17"/>
    <p:sldId id="283" r:id="rId18"/>
    <p:sldId id="284" r:id="rId19"/>
    <p:sldId id="271" r:id="rId20"/>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82" y="283"/>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D5906-3A70-4358-B5C6-6310D74C0251}" type="datetimeFigureOut">
              <a:rPr lang="en-US" smtClean="0"/>
              <a:pPr/>
              <a:t>06-May-19</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83BF1-7B1B-4EE4-B9AB-0B63F2DC31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96240" y="329185"/>
            <a:ext cx="11091672"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44175" y="434162"/>
            <a:ext cx="10798852"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39089" y="1820206"/>
            <a:ext cx="1010412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39089" y="3685032"/>
            <a:ext cx="1010412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32C5EA1-C077-45EC-803B-3CD52866160F}" type="datetime1">
              <a:rPr lang="en-US" smtClean="0"/>
              <a:pPr/>
              <a:t>06-May-19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53796" y="530352"/>
            <a:ext cx="10639044"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F20EF9-606E-455D-81D0-664846B35A66}" type="datetime1">
              <a:rPr lang="en-US" smtClean="0"/>
              <a:pPr/>
              <a:t>06-May-19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533405"/>
            <a:ext cx="257556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93420" y="533403"/>
            <a:ext cx="772668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CB3CC1-77C5-47CF-AC83-7B29649716BC}" type="datetime1">
              <a:rPr lang="en-US" smtClean="0"/>
              <a:pPr/>
              <a:t>06-May-19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53796" y="530352"/>
            <a:ext cx="10639044"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FC20AA-58CD-4A4F-A38B-E0A14CC8D017}" type="datetime1">
              <a:rPr lang="en-US" smtClean="0"/>
              <a:pPr/>
              <a:t>06-May-19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96240" y="329185"/>
            <a:ext cx="11091672"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44175" y="434163"/>
            <a:ext cx="10798852"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8847" y="4928616"/>
            <a:ext cx="10639044"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8847" y="5624484"/>
            <a:ext cx="10639044"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B9B1B3-261D-4D2D-A8F7-22E29DD37D74}" type="datetime1">
              <a:rPr lang="en-US" smtClean="0"/>
              <a:pPr/>
              <a:t>06-May-19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68658" y="530352"/>
            <a:ext cx="5111496"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81968" y="530352"/>
            <a:ext cx="5111496"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E23CEE-1AC7-403B-9BBA-B961D0E46497}" type="datetime1">
              <a:rPr lang="en-US" smtClean="0"/>
              <a:pPr/>
              <a:t>06-May-19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89391" y="579438"/>
            <a:ext cx="5111496"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47820" y="579438"/>
            <a:ext cx="5111496"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89391" y="1447800"/>
            <a:ext cx="5111496"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47820" y="1447800"/>
            <a:ext cx="5111496"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480905-61EE-4A24-B91C-8676711C6F8A}" type="datetime1">
              <a:rPr lang="en-US" smtClean="0"/>
              <a:pPr/>
              <a:t>06-May-19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289A27-DBC1-4BF9-8AE1-329CCB4AD80C}" type="datetime1">
              <a:rPr lang="en-US" smtClean="0"/>
              <a:pPr/>
              <a:t>06-May-19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96240" y="329185"/>
            <a:ext cx="11091672"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67EAE8A-E455-4903-A65B-CF91A2540F97}" type="datetime1">
              <a:rPr lang="en-US" smtClean="0"/>
              <a:pPr/>
              <a:t>06-May-19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419" y="533400"/>
            <a:ext cx="386334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200501" y="1447802"/>
            <a:ext cx="386334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989784" y="930144"/>
            <a:ext cx="6014007"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24B0CB-5FD4-480B-A50A-4551BEB4DC03}" type="datetime1">
              <a:rPr lang="en-US" smtClean="0"/>
              <a:pPr/>
              <a:t>06-May-19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F6B024-A9B9-470C-A63D-7E3946644E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96240" y="329185"/>
            <a:ext cx="11091672"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321040" y="434162"/>
            <a:ext cx="3021987"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94360" y="5012056"/>
            <a:ext cx="1069848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401526" y="533400"/>
            <a:ext cx="2912364"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29EB79-3F98-4301-AFD4-D4BF2BD20EE8}" type="datetime1">
              <a:rPr lang="en-US" smtClean="0"/>
              <a:pPr/>
              <a:t>06-May-19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F6B024-A9B9-470C-A63D-7E3946644E11}" type="slidenum">
              <a:rPr lang="en-US" smtClean="0"/>
              <a:pPr/>
              <a:t>‹#›</a:t>
            </a:fld>
            <a:endParaRPr lang="en-US"/>
          </a:p>
        </p:txBody>
      </p:sp>
      <p:sp>
        <p:nvSpPr>
          <p:cNvPr id="3" name="Picture Placeholder 2"/>
          <p:cNvSpPr>
            <a:spLocks noGrp="1"/>
          </p:cNvSpPr>
          <p:nvPr>
            <p:ph type="pic" idx="1"/>
          </p:nvPr>
        </p:nvSpPr>
        <p:spPr>
          <a:xfrm>
            <a:off x="547924" y="435768"/>
            <a:ext cx="770290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96240" y="329185"/>
            <a:ext cx="11091672"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44175" y="434162"/>
            <a:ext cx="10798852"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53796" y="4985590"/>
            <a:ext cx="10639044"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53796" y="530352"/>
            <a:ext cx="10639044"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4909226" y="6111876"/>
            <a:ext cx="29718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35B203-B022-4194-8505-919374C7CCB2}" type="datetime1">
              <a:rPr lang="en-US" smtClean="0"/>
              <a:pPr/>
              <a:t>06-May-19</a:t>
            </a:fld>
            <a:endParaRPr lang="en-US"/>
          </a:p>
        </p:txBody>
      </p:sp>
      <p:sp>
        <p:nvSpPr>
          <p:cNvPr id="18" name="Footer Placeholder 17"/>
          <p:cNvSpPr>
            <a:spLocks noGrp="1"/>
          </p:cNvSpPr>
          <p:nvPr>
            <p:ph type="ftr" sz="quarter" idx="3"/>
          </p:nvPr>
        </p:nvSpPr>
        <p:spPr>
          <a:xfrm>
            <a:off x="7881026" y="6111876"/>
            <a:ext cx="29718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0852826" y="6111876"/>
            <a:ext cx="59436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3F6B024-A9B9-470C-A63D-7E3946644E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780" y="914400"/>
            <a:ext cx="9509760" cy="1828800"/>
          </a:xfrm>
        </p:spPr>
        <p:txBody>
          <a:bodyPr>
            <a:normAutofit fontScale="90000"/>
          </a:bodyPr>
          <a:lstStyle/>
          <a:p>
            <a:pPr algn="ctr"/>
            <a:r>
              <a:rPr lang="en-US" dirty="0" smtClean="0"/>
              <a:t/>
            </a:r>
            <a:br>
              <a:rPr lang="en-US" dirty="0" smtClean="0"/>
            </a:br>
            <a:r>
              <a:rPr lang="en-US" dirty="0" smtClean="0"/>
              <a:t> </a:t>
            </a:r>
            <a:r>
              <a:rPr lang="en-US" dirty="0" err="1" smtClean="0"/>
              <a:t>IoT</a:t>
            </a:r>
            <a:r>
              <a:rPr lang="en-US" dirty="0" smtClean="0"/>
              <a:t> based Healthcare Monitoring System using Wireless Body Area Networks</a:t>
            </a:r>
            <a:br>
              <a:rPr lang="en-US" dirty="0" smtClean="0"/>
            </a:br>
            <a:endParaRPr lang="en-US" dirty="0"/>
          </a:p>
        </p:txBody>
      </p:sp>
      <p:sp>
        <p:nvSpPr>
          <p:cNvPr id="3" name="Subtitle 2"/>
          <p:cNvSpPr>
            <a:spLocks noGrp="1"/>
          </p:cNvSpPr>
          <p:nvPr>
            <p:ph type="subTitle" idx="1"/>
          </p:nvPr>
        </p:nvSpPr>
        <p:spPr>
          <a:xfrm>
            <a:off x="891540" y="5257800"/>
            <a:ext cx="10104120" cy="914400"/>
          </a:xfrm>
        </p:spPr>
        <p:txBody>
          <a:bodyPr>
            <a:normAutofit lnSpcReduction="10000"/>
          </a:bodyPr>
          <a:lstStyle/>
          <a:p>
            <a:r>
              <a:rPr lang="en-US" dirty="0" smtClean="0"/>
              <a:t>Moossa Hussain</a:t>
            </a:r>
          </a:p>
          <a:p>
            <a:r>
              <a:rPr lang="en-US" dirty="0" smtClean="0"/>
              <a:t>115CS0017</a:t>
            </a:r>
          </a:p>
          <a:p>
            <a:r>
              <a:rPr lang="en-US" dirty="0" smtClean="0"/>
              <a:t>CSE Dept.</a:t>
            </a:r>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953000" y="3581400"/>
            <a:ext cx="1828800" cy="1600200"/>
          </a:xfrm>
          <a:prstGeom prst="rect">
            <a:avLst/>
          </a:prstGeom>
          <a:noFill/>
          <a:ln>
            <a:noFill/>
          </a:ln>
        </p:spPr>
      </p:pic>
      <p:sp>
        <p:nvSpPr>
          <p:cNvPr id="5" name="TextBox 4"/>
          <p:cNvSpPr txBox="1"/>
          <p:nvPr/>
        </p:nvSpPr>
        <p:spPr>
          <a:xfrm>
            <a:off x="2971800" y="5257800"/>
            <a:ext cx="5791200" cy="646331"/>
          </a:xfrm>
          <a:prstGeom prst="rect">
            <a:avLst/>
          </a:prstGeom>
          <a:noFill/>
        </p:spPr>
        <p:txBody>
          <a:bodyPr wrap="square" rtlCol="0">
            <a:spAutoFit/>
          </a:bodyPr>
          <a:lstStyle/>
          <a:p>
            <a:pPr algn="ctr"/>
            <a:r>
              <a:rPr lang="en-US" dirty="0" smtClean="0"/>
              <a:t>Under the guidance of </a:t>
            </a:r>
          </a:p>
          <a:p>
            <a:pPr algn="ctr"/>
            <a:r>
              <a:rPr lang="en-US" dirty="0" smtClean="0"/>
              <a:t>Dr. </a:t>
            </a:r>
            <a:r>
              <a:rPr lang="en-US" dirty="0" err="1" smtClean="0"/>
              <a:t>Judhistir</a:t>
            </a:r>
            <a:r>
              <a:rPr lang="en-US" dirty="0" smtClean="0"/>
              <a:t> </a:t>
            </a:r>
            <a:r>
              <a:rPr lang="en-US" dirty="0" err="1" smtClean="0"/>
              <a:t>Mahapatro</a:t>
            </a:r>
            <a:r>
              <a:rPr lang="en-US" dirty="0" smtClean="0"/>
              <a:t> </a:t>
            </a:r>
            <a:endParaRPr lang="en-US" dirty="0"/>
          </a:p>
        </p:txBody>
      </p:sp>
      <p:sp>
        <p:nvSpPr>
          <p:cNvPr id="6" name="Slide Number Placeholder 5"/>
          <p:cNvSpPr>
            <a:spLocks noGrp="1"/>
          </p:cNvSpPr>
          <p:nvPr>
            <p:ph type="sldNum" sz="quarter" idx="12"/>
          </p:nvPr>
        </p:nvSpPr>
        <p:spPr/>
        <p:txBody>
          <a:bodyPr/>
          <a:lstStyle/>
          <a:p>
            <a:fld id="{93F6B024-A9B9-470C-A63D-7E3946644E1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10639044" cy="1051560"/>
          </a:xfrm>
        </p:spPr>
        <p:txBody>
          <a:bodyPr/>
          <a:lstStyle/>
          <a:p>
            <a:r>
              <a:rPr lang="en-US" u="sng" dirty="0" smtClean="0"/>
              <a:t>RPL Network</a:t>
            </a:r>
            <a:endParaRPr lang="en-US" u="sng" dirty="0"/>
          </a:p>
        </p:txBody>
      </p:sp>
      <p:sp>
        <p:nvSpPr>
          <p:cNvPr id="3" name="Content Placeholder 2"/>
          <p:cNvSpPr>
            <a:spLocks noGrp="1"/>
          </p:cNvSpPr>
          <p:nvPr>
            <p:ph idx="1"/>
          </p:nvPr>
        </p:nvSpPr>
        <p:spPr>
          <a:xfrm>
            <a:off x="653796" y="1371600"/>
            <a:ext cx="10639044" cy="3962400"/>
          </a:xfrm>
        </p:spPr>
        <p:txBody>
          <a:bodyPr>
            <a:normAutofit lnSpcReduction="10000"/>
          </a:bodyPr>
          <a:lstStyle/>
          <a:p>
            <a:r>
              <a:rPr lang="en-IN" altLang="en-US" dirty="0" smtClean="0">
                <a:latin typeface="Times New Roman" pitchFamily="18" charset="0"/>
                <a:cs typeface="Times New Roman" pitchFamily="18" charset="0"/>
              </a:rPr>
              <a:t>The main functionality of this protocol is to help each node in finding its neighbour nodes and route to their neighbour nodes.</a:t>
            </a:r>
          </a:p>
          <a:p>
            <a:endParaRPr lang="en-IN" altLang="en-US" dirty="0" smtClean="0">
              <a:latin typeface="Times New Roman" pitchFamily="18" charset="0"/>
              <a:cs typeface="Times New Roman" pitchFamily="18" charset="0"/>
            </a:endParaRPr>
          </a:p>
          <a:p>
            <a:r>
              <a:rPr lang="en-IN" altLang="en-US" dirty="0" smtClean="0">
                <a:latin typeface="Times New Roman" pitchFamily="18" charset="0"/>
                <a:cs typeface="Times New Roman" pitchFamily="18" charset="0"/>
              </a:rPr>
              <a:t>In network topology, there are two types of nodes: </a:t>
            </a:r>
            <a:r>
              <a:rPr lang="en-IN" altLang="en-US" i="1" dirty="0" smtClean="0">
                <a:latin typeface="Times New Roman" pitchFamily="18" charset="0"/>
                <a:cs typeface="Times New Roman" pitchFamily="18" charset="0"/>
              </a:rPr>
              <a:t>Coordinator Node </a:t>
            </a:r>
            <a:r>
              <a:rPr lang="en-IN" altLang="en-US" dirty="0" smtClean="0">
                <a:latin typeface="Times New Roman" pitchFamily="18" charset="0"/>
                <a:cs typeface="Times New Roman" pitchFamily="18" charset="0"/>
              </a:rPr>
              <a:t>which is referred as RPL Server, and </a:t>
            </a:r>
            <a:r>
              <a:rPr lang="en-IN" altLang="en-US" i="1" dirty="0" smtClean="0">
                <a:latin typeface="Times New Roman" pitchFamily="18" charset="0"/>
                <a:cs typeface="Times New Roman" pitchFamily="18" charset="0"/>
              </a:rPr>
              <a:t>Non-Storing Node </a:t>
            </a:r>
            <a:r>
              <a:rPr lang="en-IN" altLang="en-US" dirty="0" smtClean="0">
                <a:latin typeface="Times New Roman" pitchFamily="18" charset="0"/>
                <a:cs typeface="Times New Roman" pitchFamily="18" charset="0"/>
              </a:rPr>
              <a:t>which is referred as RPL Client.</a:t>
            </a:r>
          </a:p>
          <a:p>
            <a:endParaRPr lang="en-IN" altLang="en-US" dirty="0" smtClean="0">
              <a:latin typeface="Times New Roman" pitchFamily="18" charset="0"/>
              <a:cs typeface="Times New Roman" pitchFamily="18" charset="0"/>
            </a:endParaRPr>
          </a:p>
          <a:p>
            <a:r>
              <a:rPr lang="en-IN" altLang="en-US" dirty="0" smtClean="0">
                <a:latin typeface="Times New Roman" pitchFamily="18" charset="0"/>
                <a:cs typeface="Times New Roman" pitchFamily="18" charset="0"/>
              </a:rPr>
              <a:t>RPL Server decides the path, which is termed as Destination Oriented Directed Acyclic Graph (DODAG)</a:t>
            </a:r>
          </a:p>
          <a:p>
            <a:endParaRPr lang="en-US"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39044" cy="1051560"/>
          </a:xfrm>
        </p:spPr>
        <p:txBody>
          <a:bodyPr/>
          <a:lstStyle/>
          <a:p>
            <a:r>
              <a:rPr lang="en-US" u="sng" dirty="0" smtClean="0"/>
              <a:t>Modified RPL</a:t>
            </a:r>
            <a:endParaRPr lang="en-US" u="sng" dirty="0"/>
          </a:p>
        </p:txBody>
      </p:sp>
      <p:sp>
        <p:nvSpPr>
          <p:cNvPr id="3" name="Content Placeholder 2"/>
          <p:cNvSpPr>
            <a:spLocks noGrp="1"/>
          </p:cNvSpPr>
          <p:nvPr>
            <p:ph idx="1"/>
          </p:nvPr>
        </p:nvSpPr>
        <p:spPr>
          <a:xfrm>
            <a:off x="653796" y="1371600"/>
            <a:ext cx="10639044" cy="4191000"/>
          </a:xfrm>
        </p:spPr>
        <p:txBody>
          <a:bodyPr/>
          <a:lstStyle/>
          <a:p>
            <a:r>
              <a:rPr lang="en-US" dirty="0" smtClean="0"/>
              <a:t>The Modified Routing Protocol for Low-Power and </a:t>
            </a:r>
            <a:r>
              <a:rPr lang="en-US" dirty="0" err="1" smtClean="0"/>
              <a:t>Lossy</a:t>
            </a:r>
            <a:r>
              <a:rPr lang="en-US" dirty="0" smtClean="0"/>
              <a:t> Networks builds a Destination Oriented Directed Acyclic Graph (DODAG) using the Objective Function (OF). </a:t>
            </a:r>
          </a:p>
          <a:p>
            <a:endParaRPr lang="en-US" dirty="0" smtClean="0"/>
          </a:p>
          <a:p>
            <a:r>
              <a:rPr lang="en-US" dirty="0" smtClean="0"/>
              <a:t>The objective functions optimize or constrain the routing metrics that are used to form the routes and hence help in choosing the best route. </a:t>
            </a:r>
          </a:p>
          <a:p>
            <a:r>
              <a:rPr lang="en-US" dirty="0" smtClean="0"/>
              <a:t>The objective function calculates best route based on the network scenario such as traffic density, node distance.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F6B024-A9B9-470C-A63D-7E3946644E1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639044" cy="1051560"/>
          </a:xfrm>
        </p:spPr>
        <p:txBody>
          <a:bodyPr/>
          <a:lstStyle/>
          <a:p>
            <a:r>
              <a:rPr lang="en-US" u="sng" dirty="0" smtClean="0"/>
              <a:t>Result</a:t>
            </a:r>
            <a:endParaRPr lang="en-US" u="sng" dirty="0"/>
          </a:p>
        </p:txBody>
      </p:sp>
      <p:sp>
        <p:nvSpPr>
          <p:cNvPr id="9" name="Slide Number Placeholder 8"/>
          <p:cNvSpPr>
            <a:spLocks noGrp="1"/>
          </p:cNvSpPr>
          <p:nvPr>
            <p:ph type="sldNum" sz="quarter" idx="12"/>
          </p:nvPr>
        </p:nvSpPr>
        <p:spPr/>
        <p:txBody>
          <a:bodyPr/>
          <a:lstStyle/>
          <a:p>
            <a:fld id="{93F6B024-A9B9-470C-A63D-7E3946644E11}" type="slidenum">
              <a:rPr lang="en-US" smtClean="0"/>
              <a:pPr/>
              <a:t>12</a:t>
            </a:fld>
            <a:endParaRPr lang="en-US"/>
          </a:p>
        </p:txBody>
      </p:sp>
      <p:pic>
        <p:nvPicPr>
          <p:cNvPr id="11" name="Picture 2"/>
          <p:cNvPicPr>
            <a:picLocks noChangeAspect="1" noChangeArrowheads="1"/>
          </p:cNvPicPr>
          <p:nvPr/>
        </p:nvPicPr>
        <p:blipFill>
          <a:blip r:embed="rId2"/>
          <a:srcRect/>
          <a:stretch>
            <a:fillRect/>
          </a:stretch>
        </p:blipFill>
        <p:spPr bwMode="auto">
          <a:xfrm>
            <a:off x="1828800" y="1371600"/>
            <a:ext cx="6448425" cy="3857625"/>
          </a:xfrm>
          <a:prstGeom prst="rect">
            <a:avLst/>
          </a:prstGeom>
          <a:noFill/>
          <a:ln w="9525">
            <a:noFill/>
            <a:miter lim="800000"/>
            <a:headEnd/>
            <a:tailEnd/>
          </a:ln>
          <a:effectLst/>
        </p:spPr>
      </p:pic>
      <p:sp>
        <p:nvSpPr>
          <p:cNvPr id="12" name="Rectangle 11"/>
          <p:cNvSpPr/>
          <p:nvPr/>
        </p:nvSpPr>
        <p:spPr>
          <a:xfrm>
            <a:off x="2057400" y="5334000"/>
            <a:ext cx="5943600" cy="646331"/>
          </a:xfrm>
          <a:prstGeom prst="rect">
            <a:avLst/>
          </a:prstGeom>
        </p:spPr>
        <p:txBody>
          <a:bodyPr>
            <a:spAutoFit/>
          </a:bodyPr>
          <a:lstStyle/>
          <a:p>
            <a:pPr>
              <a:buNone/>
            </a:pPr>
            <a:r>
              <a:rPr lang="en-US" dirty="0" err="1" smtClean="0"/>
              <a:t>Perfomance</a:t>
            </a:r>
            <a:r>
              <a:rPr lang="en-US" dirty="0" smtClean="0"/>
              <a:t> Evaluation of LPM and CPU modes of RPL and Faulty node.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0" y="381000"/>
            <a:ext cx="1571244" cy="899160"/>
          </a:xfrm>
        </p:spPr>
        <p:txBody>
          <a:bodyPr/>
          <a:lstStyle/>
          <a:p>
            <a:endParaRPr lang="en-US" dirty="0"/>
          </a:p>
        </p:txBody>
      </p:sp>
      <p:sp>
        <p:nvSpPr>
          <p:cNvPr id="3" name="Content Placeholder 2"/>
          <p:cNvSpPr>
            <a:spLocks noGrp="1"/>
          </p:cNvSpPr>
          <p:nvPr>
            <p:ph idx="1"/>
          </p:nvPr>
        </p:nvSpPr>
        <p:spPr>
          <a:xfrm>
            <a:off x="533400" y="533400"/>
            <a:ext cx="10639044" cy="990600"/>
          </a:xfrm>
        </p:spPr>
        <p:txBody>
          <a:bodyPr/>
          <a:lstStyle/>
          <a:p>
            <a:r>
              <a:rPr lang="en-US" u="sng" dirty="0" smtClean="0"/>
              <a:t>RPL And Modified RPL</a:t>
            </a:r>
            <a:endParaRPr lang="en-US" u="sng" dirty="0"/>
          </a:p>
        </p:txBody>
      </p:sp>
      <p:pic>
        <p:nvPicPr>
          <p:cNvPr id="1064" name="Picture 40"/>
          <p:cNvPicPr>
            <a:picLocks noChangeAspect="1" noChangeArrowheads="1"/>
          </p:cNvPicPr>
          <p:nvPr/>
        </p:nvPicPr>
        <p:blipFill>
          <a:blip r:embed="rId2"/>
          <a:srcRect/>
          <a:stretch>
            <a:fillRect/>
          </a:stretch>
        </p:blipFill>
        <p:spPr bwMode="auto">
          <a:xfrm>
            <a:off x="2667000" y="1524000"/>
            <a:ext cx="5405438" cy="4158029"/>
          </a:xfrm>
          <a:prstGeom prst="rect">
            <a:avLst/>
          </a:prstGeom>
          <a:noFill/>
          <a:ln w="9525">
            <a:noFill/>
            <a:miter lim="800000"/>
            <a:headEnd/>
            <a:tailEnd/>
          </a:ln>
          <a:effectLst/>
        </p:spPr>
      </p:pic>
      <p:sp>
        <p:nvSpPr>
          <p:cNvPr id="43" name="Slide Number Placeholder 42"/>
          <p:cNvSpPr>
            <a:spLocks noGrp="1"/>
          </p:cNvSpPr>
          <p:nvPr>
            <p:ph type="sldNum" sz="quarter" idx="12"/>
          </p:nvPr>
        </p:nvSpPr>
        <p:spPr/>
        <p:txBody>
          <a:bodyPr/>
          <a:lstStyle/>
          <a:p>
            <a:fld id="{93F6B024-A9B9-470C-A63D-7E3946644E1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166938" y="838200"/>
            <a:ext cx="7553325" cy="518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3F6B024-A9B9-470C-A63D-7E3946644E1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743200" y="990600"/>
            <a:ext cx="6309360" cy="409956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3F6B024-A9B9-470C-A63D-7E3946644E1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639044" cy="899160"/>
          </a:xfrm>
        </p:spPr>
        <p:txBody>
          <a:bodyPr/>
          <a:lstStyle/>
          <a:p>
            <a:r>
              <a:rPr lang="en-US" u="sng" dirty="0" smtClean="0"/>
              <a:t>Conclusion</a:t>
            </a:r>
            <a:endParaRPr lang="en-US" u="sng" dirty="0"/>
          </a:p>
        </p:txBody>
      </p:sp>
      <p:sp>
        <p:nvSpPr>
          <p:cNvPr id="3" name="Content Placeholder 2"/>
          <p:cNvSpPr>
            <a:spLocks noGrp="1"/>
          </p:cNvSpPr>
          <p:nvPr>
            <p:ph idx="1"/>
          </p:nvPr>
        </p:nvSpPr>
        <p:spPr>
          <a:xfrm>
            <a:off x="653796" y="2133600"/>
            <a:ext cx="10639044" cy="2584704"/>
          </a:xfrm>
        </p:spPr>
        <p:txBody>
          <a:bodyPr>
            <a:normAutofit/>
          </a:bodyPr>
          <a:lstStyle/>
          <a:p>
            <a:r>
              <a:rPr lang="en-US" dirty="0" smtClean="0"/>
              <a:t>From the simulations, we can observe that modified RPL is stable throughout the simulation time with very less deviations in performance both in sparse and dense network topologies. The number of packets dropped are very less in this modified RPL and so is the latency.</a:t>
            </a:r>
            <a:endParaRPr lang="en-US"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10639044" cy="1051560"/>
          </a:xfrm>
        </p:spPr>
        <p:txBody>
          <a:bodyPr/>
          <a:lstStyle/>
          <a:p>
            <a:r>
              <a:rPr lang="en-US" u="sng" dirty="0" smtClean="0">
                <a:latin typeface="Times New Roman" pitchFamily="18" charset="0"/>
                <a:cs typeface="Times New Roman" pitchFamily="18" charset="0"/>
              </a:rPr>
              <a:t>Tools used </a:t>
            </a:r>
            <a:r>
              <a:rPr lang="en-US" dirty="0" smtClean="0"/>
              <a:t>:</a:t>
            </a:r>
            <a:endParaRPr lang="en-US" dirty="0"/>
          </a:p>
        </p:txBody>
      </p:sp>
      <p:sp>
        <p:nvSpPr>
          <p:cNvPr id="3" name="Content Placeholder 2"/>
          <p:cNvSpPr>
            <a:spLocks noGrp="1"/>
          </p:cNvSpPr>
          <p:nvPr>
            <p:ph idx="1"/>
          </p:nvPr>
        </p:nvSpPr>
        <p:spPr>
          <a:xfrm>
            <a:off x="653796" y="1828800"/>
            <a:ext cx="10639044" cy="3962400"/>
          </a:xfrm>
        </p:spPr>
        <p:txBody>
          <a:bodyPr>
            <a:normAutofit fontScale="85000" lnSpcReduction="20000"/>
          </a:bodyPr>
          <a:lstStyle/>
          <a:p>
            <a:r>
              <a:rPr lang="en-US" u="sng" dirty="0" err="1" smtClean="0">
                <a:latin typeface="Times New Roman" pitchFamily="18" charset="0"/>
                <a:cs typeface="Times New Roman" pitchFamily="18" charset="0"/>
              </a:rPr>
              <a:t>Contiki</a:t>
            </a:r>
            <a:r>
              <a:rPr lang="en-US" u="sng" dirty="0" smtClean="0">
                <a:latin typeface="Times New Roman" pitchFamily="18" charset="0"/>
                <a:cs typeface="Times New Roman" pitchFamily="18" charset="0"/>
              </a:rPr>
              <a:t> Operating system</a:t>
            </a:r>
          </a:p>
          <a:p>
            <a:pPr>
              <a:buNone/>
            </a:pPr>
            <a:r>
              <a:rPr lang="en-US" dirty="0" smtClean="0"/>
              <a:t>	</a:t>
            </a:r>
            <a:r>
              <a:rPr lang="en-US" dirty="0" smtClean="0">
                <a:latin typeface="Times New Roman" pitchFamily="18" charset="0"/>
                <a:cs typeface="Times New Roman" pitchFamily="18" charset="0"/>
              </a:rPr>
              <a:t>It is an open source operating system for the Internet of Things. It connects tiny low-cost, low-power microcontrollers to the Internet. It is a powerful toolbox for building complex wireless systems.</a:t>
            </a:r>
          </a:p>
          <a:p>
            <a:pPr>
              <a:buNone/>
            </a:pPr>
            <a:r>
              <a:rPr lang="en-US" dirty="0" smtClean="0">
                <a:latin typeface="Times New Roman" pitchFamily="18" charset="0"/>
                <a:cs typeface="Times New Roman" pitchFamily="18" charset="0"/>
              </a:rPr>
              <a:t>	It is a mini version of </a:t>
            </a:r>
            <a:r>
              <a:rPr lang="en-US" dirty="0" err="1" smtClean="0">
                <a:latin typeface="Times New Roman" pitchFamily="18" charset="0"/>
                <a:cs typeface="Times New Roman" pitchFamily="18" charset="0"/>
              </a:rPr>
              <a:t>unix</a:t>
            </a:r>
            <a:r>
              <a:rPr lang="en-US" dirty="0" smtClean="0">
                <a:latin typeface="Times New Roman" pitchFamily="18" charset="0"/>
                <a:cs typeface="Times New Roman" pitchFamily="18" charset="0"/>
              </a:rPr>
              <a:t> system.</a:t>
            </a:r>
          </a:p>
          <a:p>
            <a:pPr>
              <a:buNone/>
            </a:pPr>
            <a:endParaRPr lang="en-US" dirty="0" smtClean="0">
              <a:latin typeface="Times New Roman" pitchFamily="18" charset="0"/>
              <a:cs typeface="Times New Roman" pitchFamily="18" charset="0"/>
            </a:endParaRPr>
          </a:p>
          <a:p>
            <a:r>
              <a:rPr lang="en-US" u="sng" dirty="0" err="1" smtClean="0">
                <a:latin typeface="Times New Roman" pitchFamily="18" charset="0"/>
                <a:cs typeface="Times New Roman" pitchFamily="18" charset="0"/>
              </a:rPr>
              <a:t>Cooja</a:t>
            </a:r>
            <a:r>
              <a:rPr lang="en-US" u="sng" dirty="0" smtClean="0">
                <a:latin typeface="Times New Roman" pitchFamily="18" charset="0"/>
                <a:cs typeface="Times New Roman" pitchFamily="18" charset="0"/>
              </a:rPr>
              <a:t> Network simulator</a:t>
            </a:r>
          </a:p>
          <a:p>
            <a:pPr>
              <a:buNone/>
            </a:pPr>
            <a:r>
              <a:rPr lang="en-US" dirty="0" smtClean="0">
                <a:latin typeface="Times New Roman" pitchFamily="18" charset="0"/>
                <a:cs typeface="Times New Roman" pitchFamily="18" charset="0"/>
              </a:rPr>
              <a:t>	</a:t>
            </a:r>
            <a:r>
              <a:rPr lang="en-US" dirty="0" smtClean="0"/>
              <a:t> </a:t>
            </a:r>
            <a:r>
              <a:rPr lang="en-US" dirty="0" err="1" smtClean="0">
                <a:latin typeface="Times New Roman" pitchFamily="18" charset="0"/>
                <a:cs typeface="Times New Roman" pitchFamily="18" charset="0"/>
              </a:rPr>
              <a:t>Cooja</a:t>
            </a:r>
            <a:r>
              <a:rPr lang="en-US" dirty="0" smtClean="0">
                <a:latin typeface="Times New Roman" pitchFamily="18" charset="0"/>
                <a:cs typeface="Times New Roman" pitchFamily="18" charset="0"/>
              </a:rPr>
              <a:t> is the </a:t>
            </a:r>
            <a:r>
              <a:rPr lang="en-US" dirty="0" err="1" smtClean="0">
                <a:latin typeface="Times New Roman" pitchFamily="18" charset="0"/>
                <a:cs typeface="Times New Roman" pitchFamily="18" charset="0"/>
              </a:rPr>
              <a:t>Contiki</a:t>
            </a:r>
            <a:r>
              <a:rPr lang="en-US" dirty="0" smtClean="0">
                <a:latin typeface="Times New Roman" pitchFamily="18" charset="0"/>
                <a:cs typeface="Times New Roman" pitchFamily="18" charset="0"/>
              </a:rPr>
              <a:t> network simulator. It allows large and small networks of </a:t>
            </a:r>
            <a:r>
              <a:rPr lang="en-US" dirty="0" err="1" smtClean="0">
                <a:latin typeface="Times New Roman" pitchFamily="18" charset="0"/>
                <a:cs typeface="Times New Roman" pitchFamily="18" charset="0"/>
              </a:rPr>
              <a:t>Contiki</a:t>
            </a:r>
            <a:r>
              <a:rPr lang="en-US" dirty="0" smtClean="0">
                <a:latin typeface="Times New Roman" pitchFamily="18" charset="0"/>
                <a:cs typeface="Times New Roman" pitchFamily="18" charset="0"/>
              </a:rPr>
              <a:t> motes to be simulated.</a:t>
            </a:r>
          </a:p>
          <a:p>
            <a:endParaRPr lang="en-US" dirty="0" smtClean="0"/>
          </a:p>
          <a:p>
            <a:pPr>
              <a:buNone/>
            </a:pPr>
            <a:r>
              <a:rPr lang="en-US" b="1" dirty="0" smtClean="0"/>
              <a:t>	</a:t>
            </a:r>
            <a:r>
              <a:rPr lang="en-US" dirty="0" smtClean="0">
                <a:latin typeface="Times New Roman" pitchFamily="18" charset="0"/>
                <a:cs typeface="Times New Roman" pitchFamily="18" charset="0"/>
              </a:rPr>
              <a:t>COOJA Network simulator is used to demonstrate the working of motes and RPL in real time simulation. </a:t>
            </a:r>
            <a:endParaRPr lang="en-US" u="sng"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F6B024-A9B9-470C-A63D-7E3946644E1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639044" cy="1051560"/>
          </a:xfrm>
        </p:spPr>
        <p:txBody>
          <a:bodyPr/>
          <a:lstStyle/>
          <a:p>
            <a:r>
              <a:rPr lang="en-US" u="sng" dirty="0" smtClean="0">
                <a:latin typeface="Times New Roman" pitchFamily="18" charset="0"/>
                <a:cs typeface="Times New Roman" pitchFamily="18" charset="0"/>
              </a:rPr>
              <a:t>References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653796" y="1981200"/>
            <a:ext cx="10639044" cy="3733800"/>
          </a:xfrm>
        </p:spPr>
        <p:txBody>
          <a:bodyPr>
            <a:normAutofit/>
          </a:bodyPr>
          <a:lstStyle/>
          <a:p>
            <a:pPr>
              <a:buNone/>
            </a:pPr>
            <a:r>
              <a:rPr lang="en-US" sz="1800" dirty="0" smtClean="0"/>
              <a:t>[1] S. </a:t>
            </a:r>
            <a:r>
              <a:rPr lang="en-US" sz="1800" dirty="0" err="1" smtClean="0"/>
              <a:t>Movassaghi,M</a:t>
            </a:r>
            <a:r>
              <a:rPr lang="en-US" sz="1800" dirty="0" smtClean="0"/>
              <a:t>. </a:t>
            </a:r>
            <a:r>
              <a:rPr lang="en-US" sz="1800" dirty="0" err="1" smtClean="0"/>
              <a:t>Abolhasan,J</a:t>
            </a:r>
            <a:r>
              <a:rPr lang="en-US" sz="1800" dirty="0" smtClean="0"/>
              <a:t>. </a:t>
            </a:r>
            <a:r>
              <a:rPr lang="en-US" sz="1800" dirty="0" err="1" smtClean="0"/>
              <a:t>Lipman,D</a:t>
            </a:r>
            <a:r>
              <a:rPr lang="en-US" sz="1800" dirty="0" smtClean="0"/>
              <a:t>. Smith and A. </a:t>
            </a:r>
            <a:r>
              <a:rPr lang="en-US" sz="1800" dirty="0" err="1" smtClean="0"/>
              <a:t>Jamalipour</a:t>
            </a:r>
            <a:r>
              <a:rPr lang="en-US" sz="1800" dirty="0" smtClean="0"/>
              <a:t>,</a:t>
            </a:r>
          </a:p>
          <a:p>
            <a:pPr>
              <a:buNone/>
            </a:pPr>
            <a:r>
              <a:rPr lang="en-US" sz="1800" i="1" dirty="0" smtClean="0"/>
              <a:t>”Wireless Body Area Networks: A Survey” in IEEE Communications</a:t>
            </a:r>
          </a:p>
          <a:p>
            <a:pPr>
              <a:buNone/>
            </a:pPr>
            <a:r>
              <a:rPr lang="en-US" sz="1800" dirty="0" smtClean="0"/>
              <a:t>Surveys &amp; Tutorials, vol. 16, no. 3,pp. 1658-1686, Third Quarter 2014.</a:t>
            </a:r>
          </a:p>
          <a:p>
            <a:pPr>
              <a:buNone/>
            </a:pPr>
            <a:endParaRPr lang="en-US" sz="1800" dirty="0" smtClean="0"/>
          </a:p>
          <a:p>
            <a:pPr>
              <a:buNone/>
            </a:pPr>
            <a:r>
              <a:rPr lang="en-US" sz="1800" dirty="0" smtClean="0">
                <a:latin typeface="Times New Roman" pitchFamily="18" charset="0"/>
                <a:cs typeface="Times New Roman" pitchFamily="18" charset="0"/>
              </a:rPr>
              <a:t>[2]S. </a:t>
            </a:r>
            <a:r>
              <a:rPr lang="en-US" sz="1800" dirty="0" err="1" smtClean="0">
                <a:latin typeface="Times New Roman" pitchFamily="18" charset="0"/>
                <a:cs typeface="Times New Roman" pitchFamily="18" charset="0"/>
              </a:rPr>
              <a:t>Ullah</a:t>
            </a:r>
            <a:r>
              <a:rPr lang="en-US" sz="1800" dirty="0" smtClean="0">
                <a:latin typeface="Times New Roman" pitchFamily="18" charset="0"/>
                <a:cs typeface="Times New Roman" pitchFamily="18" charset="0"/>
              </a:rPr>
              <a:t>, H. Higgins, B. </a:t>
            </a:r>
            <a:r>
              <a:rPr lang="en-US" sz="1800" dirty="0" err="1" smtClean="0">
                <a:latin typeface="Times New Roman" pitchFamily="18" charset="0"/>
                <a:cs typeface="Times New Roman" pitchFamily="18" charset="0"/>
              </a:rPr>
              <a:t>Braem</a:t>
            </a:r>
            <a:r>
              <a:rPr lang="en-US" sz="1800" dirty="0" smtClean="0">
                <a:latin typeface="Times New Roman" pitchFamily="18" charset="0"/>
                <a:cs typeface="Times New Roman" pitchFamily="18" charset="0"/>
              </a:rPr>
              <a:t>, B. </a:t>
            </a:r>
            <a:r>
              <a:rPr lang="en-US" sz="1800" dirty="0" err="1" smtClean="0">
                <a:latin typeface="Times New Roman" pitchFamily="18" charset="0"/>
                <a:cs typeface="Times New Roman" pitchFamily="18" charset="0"/>
              </a:rPr>
              <a:t>Latre</a:t>
            </a:r>
            <a:r>
              <a:rPr lang="en-US" sz="1800" dirty="0" smtClean="0">
                <a:latin typeface="Times New Roman" pitchFamily="18" charset="0"/>
                <a:cs typeface="Times New Roman" pitchFamily="18" charset="0"/>
              </a:rPr>
              <a:t>, C. </a:t>
            </a:r>
            <a:r>
              <a:rPr lang="en-US" sz="1800" dirty="0" err="1" smtClean="0">
                <a:latin typeface="Times New Roman" pitchFamily="18" charset="0"/>
                <a:cs typeface="Times New Roman" pitchFamily="18" charset="0"/>
              </a:rPr>
              <a:t>Blondia</a:t>
            </a:r>
            <a:r>
              <a:rPr lang="en-US" sz="1800" dirty="0" smtClean="0">
                <a:latin typeface="Times New Roman" pitchFamily="18" charset="0"/>
                <a:cs typeface="Times New Roman" pitchFamily="18" charset="0"/>
              </a:rPr>
              <a:t>, I. </a:t>
            </a:r>
            <a:r>
              <a:rPr lang="en-US" sz="1800" dirty="0" err="1" smtClean="0">
                <a:latin typeface="Times New Roman" pitchFamily="18" charset="0"/>
                <a:cs typeface="Times New Roman" pitchFamily="18" charset="0"/>
              </a:rPr>
              <a:t>Moerman</a:t>
            </a:r>
            <a:r>
              <a:rPr lang="en-US" sz="1800" dirty="0" smtClean="0">
                <a:latin typeface="Times New Roman" pitchFamily="18" charset="0"/>
                <a:cs typeface="Times New Roman" pitchFamily="18" charset="0"/>
              </a:rPr>
              <a:t>, S. </a:t>
            </a:r>
            <a:r>
              <a:rPr lang="en-US" sz="1800" dirty="0" err="1" smtClean="0">
                <a:latin typeface="Times New Roman" pitchFamily="18" charset="0"/>
                <a:cs typeface="Times New Roman" pitchFamily="18" charset="0"/>
              </a:rPr>
              <a:t>Saleem</a:t>
            </a:r>
            <a:r>
              <a:rPr lang="en-US" sz="1800" dirty="0" smtClean="0">
                <a:latin typeface="Times New Roman" pitchFamily="18" charset="0"/>
                <a:cs typeface="Times New Roman" pitchFamily="18" charset="0"/>
              </a:rPr>
              <a:t>, Z. </a:t>
            </a:r>
            <a:r>
              <a:rPr lang="en-US" sz="1800" dirty="0" err="1" smtClean="0">
                <a:latin typeface="Times New Roman" pitchFamily="18" charset="0"/>
                <a:cs typeface="Times New Roman" pitchFamily="18" charset="0"/>
              </a:rPr>
              <a:t>Rahman</a:t>
            </a:r>
            <a:r>
              <a:rPr lang="en-US" sz="1800" dirty="0" smtClean="0">
                <a:latin typeface="Times New Roman" pitchFamily="18" charset="0"/>
                <a:cs typeface="Times New Roman" pitchFamily="18" charset="0"/>
              </a:rPr>
              <a:t>, K. S. </a:t>
            </a:r>
            <a:r>
              <a:rPr lang="en-US" sz="1800" dirty="0" err="1" smtClean="0">
                <a:latin typeface="Times New Roman" pitchFamily="18" charset="0"/>
                <a:cs typeface="Times New Roman" pitchFamily="18" charset="0"/>
              </a:rPr>
              <a:t>Kwak</a:t>
            </a:r>
            <a:r>
              <a:rPr lang="en-US" sz="1800" dirty="0" smtClean="0">
                <a:latin typeface="Times New Roman" pitchFamily="18" charset="0"/>
                <a:cs typeface="Times New Roman" pitchFamily="18" charset="0"/>
              </a:rPr>
              <a:t>, "A Comprehensive Survey of Wireless Body Area Networks: On PHY MAC and Network Layers Solutions", </a:t>
            </a:r>
            <a:r>
              <a:rPr lang="en-US" sz="1800" i="1" dirty="0" smtClean="0">
                <a:latin typeface="Times New Roman" pitchFamily="18" charset="0"/>
                <a:cs typeface="Times New Roman" pitchFamily="18" charset="0"/>
              </a:rPr>
              <a:t>Journal of Medical Systems IN PRESS</a:t>
            </a:r>
            <a:r>
              <a:rPr lang="en-US" sz="1800" dirty="0" smtClean="0">
                <a:latin typeface="Times New Roman" pitchFamily="18" charset="0"/>
                <a:cs typeface="Times New Roman" pitchFamily="18" charset="0"/>
              </a:rPr>
              <a:t>.</a:t>
            </a:r>
          </a:p>
          <a:p>
            <a:pPr>
              <a:buNone/>
            </a:pPr>
            <a:endParaRPr lang="en-US" sz="1800" dirty="0" smtClean="0"/>
          </a:p>
          <a:p>
            <a:pPr>
              <a:buNone/>
            </a:pPr>
            <a:r>
              <a:rPr lang="en-US" sz="1800" dirty="0" smtClean="0"/>
              <a:t>[3] Tang, Q.; </a:t>
            </a:r>
            <a:r>
              <a:rPr lang="en-US" sz="1800" dirty="0" err="1" smtClean="0"/>
              <a:t>Tummala</a:t>
            </a:r>
            <a:r>
              <a:rPr lang="en-US" sz="1800" dirty="0" smtClean="0"/>
              <a:t>, N.; Gupta, S.K.; </a:t>
            </a:r>
            <a:r>
              <a:rPr lang="en-US" sz="1800" dirty="0" err="1" smtClean="0"/>
              <a:t>Schwiebert</a:t>
            </a:r>
            <a:r>
              <a:rPr lang="en-US" sz="1800" dirty="0" smtClean="0"/>
              <a:t>, L. TARA: Thermal-aware Routing Algorithm for Implanted Sensor Networks. In Distributed Computing in Sensor Systems; Springer: </a:t>
            </a:r>
            <a:r>
              <a:rPr lang="en-US" sz="1800" dirty="0" err="1" smtClean="0"/>
              <a:t>BerlinHeidelberg</a:t>
            </a:r>
            <a:r>
              <a:rPr lang="en-US" sz="1800" dirty="0" smtClean="0"/>
              <a:t>, Germany, 2005</a:t>
            </a:r>
          </a:p>
          <a:p>
            <a:pPr>
              <a:buNone/>
            </a:pPr>
            <a:endParaRPr lang="en-US" sz="1800" dirty="0" smtClean="0"/>
          </a:p>
          <a:p>
            <a:pPr>
              <a:buNone/>
            </a:pPr>
            <a:r>
              <a:rPr lang="en-US" sz="1800" dirty="0" smtClean="0"/>
              <a:t> [4]Z. Shelby, "Constrained Application Protocol (</a:t>
            </a:r>
            <a:r>
              <a:rPr lang="en-US" sz="1800" dirty="0" err="1" smtClean="0"/>
              <a:t>CoAP</a:t>
            </a:r>
            <a:r>
              <a:rPr lang="en-US" sz="1800" dirty="0" smtClean="0"/>
              <a:t>)", </a:t>
            </a:r>
            <a:r>
              <a:rPr lang="en-US" sz="1800" i="1" dirty="0" smtClean="0"/>
              <a:t>IETF Internet draft</a:t>
            </a:r>
            <a:r>
              <a:rPr lang="en-US" sz="1800" dirty="0" smtClean="0"/>
              <a:t>, Oct. 2011</a:t>
            </a:r>
            <a:endParaRPr lang="en-US" sz="1800"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2819400"/>
            <a:ext cx="10639044" cy="1069848"/>
          </a:xfrm>
        </p:spPr>
        <p:txBody>
          <a:bodyPr>
            <a:normAutofit/>
          </a:bodyPr>
          <a:lstStyle/>
          <a:p>
            <a:pPr algn="ctr">
              <a:buNone/>
            </a:pPr>
            <a:r>
              <a:rPr lang="en-US" sz="6000" dirty="0" smtClean="0"/>
              <a:t>THANK YOU !</a:t>
            </a:r>
            <a:endParaRPr lang="en-US" sz="6000"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639044" cy="1051560"/>
          </a:xfrm>
        </p:spPr>
        <p:txBody>
          <a:bodyPr/>
          <a:lstStyle/>
          <a:p>
            <a:pPr algn="ctr"/>
            <a:r>
              <a:rPr lang="en-US" u="sng" dirty="0" smtClean="0">
                <a:latin typeface="Times New Roman" pitchFamily="18" charset="0"/>
                <a:cs typeface="Times New Roman" pitchFamily="18" charset="0"/>
              </a:rPr>
              <a:t>Objective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ctr">
              <a:buNone/>
            </a:pPr>
            <a:endParaRPr lang="en-US" u="sng" dirty="0" smtClean="0">
              <a:latin typeface="Times New Roman" pitchFamily="18" charset="0"/>
              <a:cs typeface="Times New Roman" pitchFamily="18" charset="0"/>
            </a:endParaRPr>
          </a:p>
          <a:p>
            <a:pPr algn="ctr">
              <a:buNone/>
            </a:pPr>
            <a:endParaRPr lang="en-US" u="sng" dirty="0" smtClean="0">
              <a:latin typeface="Times New Roman" pitchFamily="18" charset="0"/>
              <a:cs typeface="Times New Roman" pitchFamily="18" charset="0"/>
            </a:endParaRPr>
          </a:p>
          <a:p>
            <a:pPr algn="ctr">
              <a:buNone/>
            </a:pPr>
            <a:endParaRPr lang="en-US" u="sng" dirty="0" smtClean="0">
              <a:latin typeface="Times New Roman" pitchFamily="18" charset="0"/>
              <a:cs typeface="Times New Roman" pitchFamily="18" charset="0"/>
            </a:endParaRPr>
          </a:p>
          <a:p>
            <a:pPr algn="ctr">
              <a:buNone/>
            </a:pPr>
            <a:endParaRPr lang="en-US" u="sng" dirty="0" smtClean="0">
              <a:latin typeface="Times New Roman" pitchFamily="18" charset="0"/>
              <a:cs typeface="Times New Roman" pitchFamily="18" charset="0"/>
            </a:endParaRPr>
          </a:p>
          <a:p>
            <a:pPr algn="ctr">
              <a:buNone/>
            </a:pPr>
            <a:r>
              <a:rPr lang="en-US" dirty="0" smtClean="0"/>
              <a:t>Analysis of RPL (Routing protocol for low power and </a:t>
            </a:r>
            <a:r>
              <a:rPr lang="en-US" dirty="0" err="1" smtClean="0"/>
              <a:t>lossy</a:t>
            </a:r>
            <a:r>
              <a:rPr lang="en-US" dirty="0" smtClean="0"/>
              <a:t> networks) with low power consumption in Body Area Networks, as it reduces the routing inconsistencies and is able to self- repair the network. </a:t>
            </a:r>
          </a:p>
          <a:p>
            <a:pPr algn="ctr">
              <a:buNone/>
            </a:pPr>
            <a:r>
              <a:rPr lang="en-US" altLang="en-US" dirty="0" smtClean="0">
                <a:latin typeface="Times New Roman" pitchFamily="18" charset="0"/>
                <a:cs typeface="Times New Roman" pitchFamily="18" charset="0"/>
              </a:rPr>
              <a:t>.</a:t>
            </a:r>
            <a:endParaRPr lang="en-IN" altLang="en-US" dirty="0" smtClean="0">
              <a:latin typeface="Times New Roman" pitchFamily="18" charset="0"/>
              <a:cs typeface="Times New Roman" pitchFamily="18" charset="0"/>
            </a:endParaRPr>
          </a:p>
          <a:p>
            <a:pPr algn="ctr">
              <a:buNone/>
            </a:pP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F6B024-A9B9-470C-A63D-7E3946644E11}"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2400"/>
            <a:ext cx="10639044" cy="1051560"/>
          </a:xfrm>
        </p:spPr>
        <p:txBody>
          <a:bodyPr>
            <a:normAutofit/>
          </a:bodyPr>
          <a:lstStyle/>
          <a:p>
            <a:r>
              <a:rPr lang="en-US" sz="2800" u="sng" dirty="0" smtClean="0">
                <a:latin typeface="Times New Roman" pitchFamily="18" charset="0"/>
                <a:cs typeface="Times New Roman" pitchFamily="18" charset="0"/>
              </a:rPr>
              <a:t>Wireless Body Area Network (WBAN)</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endParaRPr lang="en-US" u="sng" dirty="0" smtClean="0"/>
          </a:p>
          <a:p>
            <a:pPr>
              <a:buNone/>
            </a:pPr>
            <a:endParaRPr lang="en-US" u="sng" dirty="0" smtClean="0"/>
          </a:p>
          <a:p>
            <a:pPr>
              <a:buNone/>
            </a:pPr>
            <a:endParaRPr lang="en-US" u="sng" dirty="0" smtClean="0"/>
          </a:p>
          <a:p>
            <a:pPr>
              <a:buNone/>
            </a:pPr>
            <a:r>
              <a:rPr lang="en-US" dirty="0" smtClean="0"/>
              <a:t>	Body Area Network is formally defined by IEEE 802.15 as [1], “A communication standard optimized for low power devices and operation on, in or around the human body (but not limited to humans) to serve a variety of applications including medical, consumer electronics / personal entertainment and other”.</a:t>
            </a:r>
          </a:p>
          <a:p>
            <a:pPr>
              <a:buNone/>
            </a:pPr>
            <a:endParaRPr lang="en-US" dirty="0" smtClean="0">
              <a:latin typeface="Times New Roman" pitchFamily="18" charset="0"/>
              <a:cs typeface="Times New Roman" pitchFamily="18" charset="0"/>
            </a:endParaRPr>
          </a:p>
          <a:p>
            <a:pPr>
              <a:buNone/>
            </a:pPr>
            <a:r>
              <a:rPr lang="en-US" dirty="0" smtClean="0"/>
              <a:t>	The problem of WBAN related to routing is Network Topology, Path-loss, Energy Efficiency and reliability. In implanted sensor nodes, the power generated by the node’s circuitry and antenna could cause damage to the tissues. Therefore, in designing a routing protocol for WBANs, it is important to reduce the power. </a:t>
            </a:r>
            <a:endParaRPr lang="en-US" dirty="0" smtClean="0">
              <a:latin typeface="Times New Roman" pitchFamily="18" charset="0"/>
              <a:cs typeface="Times New Roman" pitchFamily="18" charset="0"/>
            </a:endParaRPr>
          </a:p>
          <a:p>
            <a:pPr>
              <a:buNone/>
            </a:pPr>
            <a:endParaRPr lang="en-US" u="sng"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3F6B024-A9B9-470C-A63D-7E3946644E1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53796" y="6035040"/>
            <a:ext cx="10639044" cy="594360"/>
          </a:xfrm>
        </p:spPr>
        <p:txBody>
          <a:bodyPr>
            <a:normAutofit fontScale="90000"/>
          </a:bodyPr>
          <a:lstStyle/>
          <a:p>
            <a:endParaRPr lang="en-US" dirty="0"/>
          </a:p>
        </p:txBody>
      </p:sp>
      <p:sp>
        <p:nvSpPr>
          <p:cNvPr id="3" name="Content Placeholder 2"/>
          <p:cNvSpPr>
            <a:spLocks noGrp="1"/>
          </p:cNvSpPr>
          <p:nvPr>
            <p:ph idx="1"/>
          </p:nvPr>
        </p:nvSpPr>
        <p:spPr>
          <a:xfrm>
            <a:off x="653796" y="530352"/>
            <a:ext cx="10639044" cy="5337048"/>
          </a:xfrm>
        </p:spPr>
        <p:txBody>
          <a:bodyPr>
            <a:normAutofit fontScale="85000" lnSpcReduction="20000"/>
          </a:bodyPr>
          <a:lstStyle/>
          <a:p>
            <a:endParaRPr lang="en-US" dirty="0" smtClean="0">
              <a:latin typeface="Times New Roman" pitchFamily="18" charset="0"/>
              <a:cs typeface="Times New Roman" pitchFamily="18" charset="0"/>
            </a:endParaRPr>
          </a:p>
          <a:p>
            <a:r>
              <a:rPr lang="en-US" sz="3800" dirty="0" smtClean="0"/>
              <a:t>Real time implementation of implanted sensor node needs the low power consuming protocol.</a:t>
            </a:r>
          </a:p>
          <a:p>
            <a:pPr>
              <a:buNone/>
            </a:pPr>
            <a:r>
              <a:rPr lang="en-US" sz="3800" dirty="0" smtClean="0"/>
              <a:t> </a:t>
            </a:r>
          </a:p>
          <a:p>
            <a:r>
              <a:rPr lang="en-US" sz="3600" dirty="0" smtClean="0"/>
              <a:t>Routing Protocol for Low Power and </a:t>
            </a:r>
            <a:r>
              <a:rPr lang="en-US" sz="3600" dirty="0" err="1" smtClean="0"/>
              <a:t>Lossy</a:t>
            </a:r>
            <a:r>
              <a:rPr lang="en-US" sz="3600" dirty="0" smtClean="0"/>
              <a:t> Networks (RPL)  is a routing protocol specifically designed for Low power and </a:t>
            </a:r>
            <a:r>
              <a:rPr lang="en-US" sz="3600" dirty="0" err="1" smtClean="0"/>
              <a:t>Lossy</a:t>
            </a:r>
            <a:r>
              <a:rPr lang="en-US" sz="3600" dirty="0" smtClean="0"/>
              <a:t> Networks (LLN) compliant with the 6LoWPAN protocol.</a:t>
            </a:r>
          </a:p>
          <a:p>
            <a:pPr>
              <a:buNone/>
            </a:pPr>
            <a:endParaRPr lang="en-US" sz="3600" dirty="0" smtClean="0"/>
          </a:p>
          <a:p>
            <a:r>
              <a:rPr lang="en-US" sz="3600" dirty="0" smtClean="0"/>
              <a:t>Goals are to minimize memory requirement, low complexity in routing, data forwarding mechanisms, reduce routing signals, use compact routing algorithm and efficiently discover links and peers. </a:t>
            </a:r>
            <a:endParaRPr lang="en-US" sz="3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F6B024-A9B9-470C-A63D-7E3946644E1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62600"/>
            <a:ext cx="10639044" cy="1051560"/>
          </a:xfrm>
        </p:spPr>
        <p:txBody>
          <a:bodyPr/>
          <a:lstStyle/>
          <a:p>
            <a:endParaRPr lang="en-US" dirty="0"/>
          </a:p>
        </p:txBody>
      </p:sp>
      <p:sp>
        <p:nvSpPr>
          <p:cNvPr id="3" name="Content Placeholder 2"/>
          <p:cNvSpPr>
            <a:spLocks noGrp="1"/>
          </p:cNvSpPr>
          <p:nvPr>
            <p:ph idx="1"/>
          </p:nvPr>
        </p:nvSpPr>
        <p:spPr>
          <a:xfrm>
            <a:off x="4038600" y="4953000"/>
            <a:ext cx="5105400" cy="762000"/>
          </a:xfrm>
        </p:spPr>
        <p:txBody>
          <a:bodyPr>
            <a:normAutofit/>
          </a:bodyPr>
          <a:lstStyle/>
          <a:p>
            <a:pPr>
              <a:buNone/>
            </a:pPr>
            <a:r>
              <a:rPr lang="en-US" sz="1800" dirty="0" smtClean="0"/>
              <a:t>Fig: RPL network Architecture</a:t>
            </a:r>
            <a:endParaRPr lang="en-US" sz="1800" dirty="0"/>
          </a:p>
        </p:txBody>
      </p:sp>
      <p:pic>
        <p:nvPicPr>
          <p:cNvPr id="5" name="Picture 3"/>
          <p:cNvPicPr>
            <a:picLocks noChangeAspect="1"/>
          </p:cNvPicPr>
          <p:nvPr/>
        </p:nvPicPr>
        <p:blipFill>
          <a:blip r:embed="rId2"/>
          <a:srcRect/>
          <a:stretch>
            <a:fillRect/>
          </a:stretch>
        </p:blipFill>
        <p:spPr bwMode="auto">
          <a:xfrm>
            <a:off x="3352800" y="914400"/>
            <a:ext cx="4640263" cy="397668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93F6B024-A9B9-470C-A63D-7E3946644E1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4343400"/>
            <a:ext cx="6248400" cy="1051560"/>
          </a:xfrm>
        </p:spPr>
        <p:txBody>
          <a:bodyPr>
            <a:normAutofit/>
          </a:bodyPr>
          <a:lstStyle/>
          <a:p>
            <a:r>
              <a:rPr lang="en-US" sz="1800" b="0" dirty="0" smtClean="0">
                <a:solidFill>
                  <a:schemeClr val="tx1"/>
                </a:solidFill>
                <a:effectLst/>
              </a:rPr>
              <a:t>FIG: </a:t>
            </a:r>
            <a:r>
              <a:rPr lang="en-US" sz="1800" b="0" dirty="0" err="1" smtClean="0">
                <a:solidFill>
                  <a:schemeClr val="tx1"/>
                </a:solidFill>
                <a:effectLst/>
              </a:rPr>
              <a:t>Zigbee</a:t>
            </a:r>
            <a:r>
              <a:rPr lang="en-US" sz="1800" b="0" dirty="0" smtClean="0">
                <a:solidFill>
                  <a:schemeClr val="tx1"/>
                </a:solidFill>
                <a:effectLst/>
              </a:rPr>
              <a:t> Architecture</a:t>
            </a:r>
            <a:endParaRPr lang="en-US" sz="1800" b="0" dirty="0">
              <a:solidFill>
                <a:schemeClr val="tx1"/>
              </a:solidFill>
              <a:effectLs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457200"/>
            <a:ext cx="8001000" cy="43103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Content Placeholder 4"/>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93F6B024-A9B9-470C-A63D-7E3946644E1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G:\New folder\P018-IoT-Protocol-Layers-1-644x362.jpg"/>
          <p:cNvPicPr>
            <a:picLocks noChangeAspect="1" noChangeArrowheads="1"/>
          </p:cNvPicPr>
          <p:nvPr/>
        </p:nvPicPr>
        <p:blipFill>
          <a:blip r:embed="rId2"/>
          <a:srcRect/>
          <a:stretch>
            <a:fillRect/>
          </a:stretch>
        </p:blipFill>
        <p:spPr bwMode="auto">
          <a:xfrm>
            <a:off x="1283926" y="609600"/>
            <a:ext cx="8750801" cy="5257800"/>
          </a:xfrm>
          <a:prstGeom prst="rect">
            <a:avLst/>
          </a:prstGeom>
          <a:noFill/>
        </p:spPr>
      </p:pic>
      <p:sp>
        <p:nvSpPr>
          <p:cNvPr id="5" name="Slide Number Placeholder 4"/>
          <p:cNvSpPr>
            <a:spLocks noGrp="1"/>
          </p:cNvSpPr>
          <p:nvPr>
            <p:ph type="sldNum" sz="quarter" idx="12"/>
          </p:nvPr>
        </p:nvSpPr>
        <p:spPr/>
        <p:txBody>
          <a:bodyPr/>
          <a:lstStyle/>
          <a:p>
            <a:fld id="{93F6B024-A9B9-470C-A63D-7E3946644E1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639044" cy="1051560"/>
          </a:xfrm>
        </p:spPr>
        <p:txBody>
          <a:bodyPr/>
          <a:lstStyle/>
          <a:p>
            <a:r>
              <a:rPr lang="en-US" u="sng" dirty="0" smtClean="0"/>
              <a:t>6LoWPAN</a:t>
            </a:r>
            <a:endParaRPr lang="en-US" u="sng" dirty="0"/>
          </a:p>
        </p:txBody>
      </p:sp>
      <p:sp>
        <p:nvSpPr>
          <p:cNvPr id="3" name="Content Placeholder 2"/>
          <p:cNvSpPr>
            <a:spLocks noGrp="1"/>
          </p:cNvSpPr>
          <p:nvPr>
            <p:ph idx="1"/>
          </p:nvPr>
        </p:nvSpPr>
        <p:spPr>
          <a:xfrm>
            <a:off x="653796" y="1752600"/>
            <a:ext cx="10639044" cy="2965704"/>
          </a:xfrm>
        </p:spPr>
        <p:txBody>
          <a:bodyPr>
            <a:normAutofit fontScale="70000" lnSpcReduction="20000"/>
          </a:bodyPr>
          <a:lstStyle/>
          <a:p>
            <a:r>
              <a:rPr lang="en-US" dirty="0" smtClean="0"/>
              <a:t>IPv6 over low power WPAN (6lowPAN) protocols are suitable technology that can be adapted in wireless sensor network.</a:t>
            </a:r>
          </a:p>
          <a:p>
            <a:pPr>
              <a:buNone/>
            </a:pPr>
            <a:endParaRPr lang="en-US" dirty="0" smtClean="0"/>
          </a:p>
          <a:p>
            <a:r>
              <a:rPr lang="en-US" dirty="0" smtClean="0"/>
              <a:t>The deployment of IPv6 provides a huge address space, which is suitable to address large wireless sensor networks. The outside world that will be interconnecting with 6lowPAN is the IPv6 network where no translational address table is required.</a:t>
            </a:r>
          </a:p>
          <a:p>
            <a:pPr>
              <a:buNone/>
            </a:pPr>
            <a:endParaRPr lang="en-US" dirty="0" smtClean="0"/>
          </a:p>
          <a:p>
            <a:r>
              <a:rPr lang="en-US" dirty="0" smtClean="0"/>
              <a:t>6LoWPAN provides a means of carrying packet data in the form of IPv6 over IEEE 802.15.4 and other networks. It provides end-to-end IPv6 and as such it is able to provide direct connectivity to a huge variety of networks including direct connectivity to the Internet.</a:t>
            </a:r>
            <a:endParaRPr lang="en-US"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639044" cy="1051560"/>
          </a:xfrm>
        </p:spPr>
        <p:txBody>
          <a:bodyPr/>
          <a:lstStyle/>
          <a:p>
            <a:r>
              <a:rPr lang="en-US" u="sng" dirty="0" smtClean="0"/>
              <a:t>RPL Design</a:t>
            </a:r>
            <a:endParaRPr lang="en-US" u="sng" dirty="0"/>
          </a:p>
        </p:txBody>
      </p:sp>
      <p:sp>
        <p:nvSpPr>
          <p:cNvPr id="3" name="Content Placeholder 2"/>
          <p:cNvSpPr>
            <a:spLocks noGrp="1"/>
          </p:cNvSpPr>
          <p:nvPr>
            <p:ph idx="1"/>
          </p:nvPr>
        </p:nvSpPr>
        <p:spPr>
          <a:xfrm>
            <a:off x="653796" y="1447800"/>
            <a:ext cx="10639044" cy="4267200"/>
          </a:xfrm>
        </p:spPr>
        <p:txBody>
          <a:bodyPr/>
          <a:lstStyle/>
          <a:p>
            <a:pPr>
              <a:buNone/>
            </a:pPr>
            <a:r>
              <a:rPr lang="en-US" dirty="0" smtClean="0"/>
              <a:t>RPL is specifically designed for large scale devices. The devices communicating over the networks are made for low power constraints .The goals of RPL are to </a:t>
            </a:r>
          </a:p>
          <a:p>
            <a:r>
              <a:rPr lang="en-US" dirty="0" smtClean="0"/>
              <a:t> Maintain less memory. </a:t>
            </a:r>
          </a:p>
          <a:p>
            <a:r>
              <a:rPr lang="en-US" dirty="0" smtClean="0"/>
              <a:t> Routing Complexities are removed. </a:t>
            </a:r>
          </a:p>
          <a:p>
            <a:r>
              <a:rPr lang="en-US" dirty="0" smtClean="0"/>
              <a:t>Lessen the energy consumption. </a:t>
            </a:r>
          </a:p>
          <a:p>
            <a:r>
              <a:rPr lang="en-US" dirty="0" smtClean="0"/>
              <a:t> Link discovery is done efficiently. </a:t>
            </a:r>
          </a:p>
          <a:p>
            <a:r>
              <a:rPr lang="en-US" dirty="0" smtClean="0"/>
              <a:t> Less Power Consumption </a:t>
            </a:r>
          </a:p>
          <a:p>
            <a:endParaRPr lang="en-US" dirty="0"/>
          </a:p>
        </p:txBody>
      </p:sp>
      <p:sp>
        <p:nvSpPr>
          <p:cNvPr id="4" name="Slide Number Placeholder 3"/>
          <p:cNvSpPr>
            <a:spLocks noGrp="1"/>
          </p:cNvSpPr>
          <p:nvPr>
            <p:ph type="sldNum" sz="quarter" idx="12"/>
          </p:nvPr>
        </p:nvSpPr>
        <p:spPr/>
        <p:txBody>
          <a:bodyPr/>
          <a:lstStyle/>
          <a:p>
            <a:fld id="{93F6B024-A9B9-470C-A63D-7E3946644E11}"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
      <a:majorFont>
        <a:latin typeface="Calibri"/>
        <a:ea typeface=""/>
        <a:cs typeface=""/>
      </a:majorFont>
      <a:minorFont>
        <a:latin typeface="Calibr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1524</TotalTime>
  <Words>659</Words>
  <Application>Microsoft Office PowerPoint</Application>
  <PresentationFormat>Custom</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  IoT based Healthcare Monitoring System using Wireless Body Area Networks </vt:lpstr>
      <vt:lpstr>Objective</vt:lpstr>
      <vt:lpstr>Wireless Body Area Network (WBAN)</vt:lpstr>
      <vt:lpstr>Slide 4</vt:lpstr>
      <vt:lpstr>Slide 5</vt:lpstr>
      <vt:lpstr>FIG: Zigbee Architecture</vt:lpstr>
      <vt:lpstr>Slide 7</vt:lpstr>
      <vt:lpstr>6LoWPAN</vt:lpstr>
      <vt:lpstr>RPL Design</vt:lpstr>
      <vt:lpstr>RPL Network</vt:lpstr>
      <vt:lpstr>Modified RPL</vt:lpstr>
      <vt:lpstr>Result</vt:lpstr>
      <vt:lpstr>Slide 13</vt:lpstr>
      <vt:lpstr>Slide 14</vt:lpstr>
      <vt:lpstr>Slide 15</vt:lpstr>
      <vt:lpstr>Conclusion</vt:lpstr>
      <vt:lpstr>Tools used :</vt:lpstr>
      <vt:lpstr>References</vt:lpstr>
      <vt:lpstr>Slide 19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2018 PRESENTATION</dc:title>
  <dc:creator>Moossa Hussain</dc:creator>
  <cp:lastModifiedBy>Moossa Hussain</cp:lastModifiedBy>
  <cp:revision>112</cp:revision>
  <dcterms:created xsi:type="dcterms:W3CDTF">2018-08-20T13:24:35Z</dcterms:created>
  <dcterms:modified xsi:type="dcterms:W3CDTF">2019-05-06T03:19:46Z</dcterms:modified>
</cp:coreProperties>
</file>