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21396325" cy="15114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2" autoAdjust="0"/>
  </p:normalViewPr>
  <p:slideViewPr>
    <p:cSldViewPr>
      <p:cViewPr varScale="1">
        <p:scale>
          <a:sx n="38" d="100"/>
          <a:sy n="38" d="100"/>
        </p:scale>
        <p:origin x="1786" y="72"/>
      </p:cViewPr>
      <p:guideLst>
        <p:guide orient="horz" pos="4761"/>
        <p:guide pos="67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2473615"/>
            <a:ext cx="18186876" cy="5262116"/>
          </a:xfrm>
        </p:spPr>
        <p:txBody>
          <a:bodyPr anchor="b"/>
          <a:lstStyle>
            <a:lvl1pPr algn="ctr">
              <a:defRPr sz="132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7938659"/>
            <a:ext cx="16047244" cy="3649192"/>
          </a:xfrm>
        </p:spPr>
        <p:txBody>
          <a:bodyPr/>
          <a:lstStyle>
            <a:lvl1pPr marL="0" indent="0" algn="ctr">
              <a:buNone/>
              <a:defRPr sz="5289"/>
            </a:lvl1pPr>
            <a:lvl2pPr marL="1007623" indent="0" algn="ctr">
              <a:buNone/>
              <a:defRPr sz="4408"/>
            </a:lvl2pPr>
            <a:lvl3pPr marL="2015246" indent="0" algn="ctr">
              <a:buNone/>
              <a:defRPr sz="3967"/>
            </a:lvl3pPr>
            <a:lvl4pPr marL="3022869" indent="0" algn="ctr">
              <a:buNone/>
              <a:defRPr sz="3526"/>
            </a:lvl4pPr>
            <a:lvl5pPr marL="4030492" indent="0" algn="ctr">
              <a:buNone/>
              <a:defRPr sz="3526"/>
            </a:lvl5pPr>
            <a:lvl6pPr marL="5038115" indent="0" algn="ctr">
              <a:buNone/>
              <a:defRPr sz="3526"/>
            </a:lvl6pPr>
            <a:lvl7pPr marL="6045738" indent="0" algn="ctr">
              <a:buNone/>
              <a:defRPr sz="3526"/>
            </a:lvl7pPr>
            <a:lvl8pPr marL="7053362" indent="0" algn="ctr">
              <a:buNone/>
              <a:defRPr sz="3526"/>
            </a:lvl8pPr>
            <a:lvl9pPr marL="8060985" indent="0" algn="ctr">
              <a:buNone/>
              <a:defRPr sz="352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804712"/>
            <a:ext cx="4613583" cy="12808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804712"/>
            <a:ext cx="13573294" cy="128089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3768155"/>
            <a:ext cx="18454330" cy="6287248"/>
          </a:xfrm>
        </p:spPr>
        <p:txBody>
          <a:bodyPr anchor="b"/>
          <a:lstStyle>
            <a:lvl1pPr>
              <a:defRPr sz="132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10114883"/>
            <a:ext cx="18454330" cy="3306315"/>
          </a:xfrm>
        </p:spPr>
        <p:txBody>
          <a:bodyPr/>
          <a:lstStyle>
            <a:lvl1pPr marL="0" indent="0">
              <a:buNone/>
              <a:defRPr sz="5289">
                <a:solidFill>
                  <a:schemeClr val="tx1"/>
                </a:solidFill>
              </a:defRPr>
            </a:lvl1pPr>
            <a:lvl2pPr marL="1007623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2pPr>
            <a:lvl3pPr marL="2015246" indent="0">
              <a:buNone/>
              <a:defRPr sz="3967">
                <a:solidFill>
                  <a:schemeClr val="tx1">
                    <a:tint val="75000"/>
                  </a:schemeClr>
                </a:solidFill>
              </a:defRPr>
            </a:lvl3pPr>
            <a:lvl4pPr marL="3022869" indent="0">
              <a:buNone/>
              <a:defRPr sz="3526">
                <a:solidFill>
                  <a:schemeClr val="tx1">
                    <a:tint val="75000"/>
                  </a:schemeClr>
                </a:solidFill>
              </a:defRPr>
            </a:lvl4pPr>
            <a:lvl5pPr marL="4030492" indent="0">
              <a:buNone/>
              <a:defRPr sz="3526">
                <a:solidFill>
                  <a:schemeClr val="tx1">
                    <a:tint val="75000"/>
                  </a:schemeClr>
                </a:solidFill>
              </a:defRPr>
            </a:lvl5pPr>
            <a:lvl6pPr marL="5038115" indent="0">
              <a:buNone/>
              <a:defRPr sz="3526">
                <a:solidFill>
                  <a:schemeClr val="tx1">
                    <a:tint val="75000"/>
                  </a:schemeClr>
                </a:solidFill>
              </a:defRPr>
            </a:lvl6pPr>
            <a:lvl7pPr marL="6045738" indent="0">
              <a:buNone/>
              <a:defRPr sz="3526">
                <a:solidFill>
                  <a:schemeClr val="tx1">
                    <a:tint val="75000"/>
                  </a:schemeClr>
                </a:solidFill>
              </a:defRPr>
            </a:lvl7pPr>
            <a:lvl8pPr marL="7053362" indent="0">
              <a:buNone/>
              <a:defRPr sz="3526">
                <a:solidFill>
                  <a:schemeClr val="tx1">
                    <a:tint val="75000"/>
                  </a:schemeClr>
                </a:solidFill>
              </a:defRPr>
            </a:lvl8pPr>
            <a:lvl9pPr marL="8060985" indent="0">
              <a:buNone/>
              <a:defRPr sz="35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4023559"/>
            <a:ext cx="9093438" cy="95900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4023559"/>
            <a:ext cx="9093438" cy="95900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804715"/>
            <a:ext cx="18454330" cy="2921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3705174"/>
            <a:ext cx="9051647" cy="1815849"/>
          </a:xfrm>
        </p:spPr>
        <p:txBody>
          <a:bodyPr anchor="b"/>
          <a:lstStyle>
            <a:lvl1pPr marL="0" indent="0">
              <a:buNone/>
              <a:defRPr sz="5289" b="1"/>
            </a:lvl1pPr>
            <a:lvl2pPr marL="1007623" indent="0">
              <a:buNone/>
              <a:defRPr sz="4408" b="1"/>
            </a:lvl2pPr>
            <a:lvl3pPr marL="2015246" indent="0">
              <a:buNone/>
              <a:defRPr sz="3967" b="1"/>
            </a:lvl3pPr>
            <a:lvl4pPr marL="3022869" indent="0">
              <a:buNone/>
              <a:defRPr sz="3526" b="1"/>
            </a:lvl4pPr>
            <a:lvl5pPr marL="4030492" indent="0">
              <a:buNone/>
              <a:defRPr sz="3526" b="1"/>
            </a:lvl5pPr>
            <a:lvl6pPr marL="5038115" indent="0">
              <a:buNone/>
              <a:defRPr sz="3526" b="1"/>
            </a:lvl6pPr>
            <a:lvl7pPr marL="6045738" indent="0">
              <a:buNone/>
              <a:defRPr sz="3526" b="1"/>
            </a:lvl7pPr>
            <a:lvl8pPr marL="7053362" indent="0">
              <a:buNone/>
              <a:defRPr sz="3526" b="1"/>
            </a:lvl8pPr>
            <a:lvl9pPr marL="8060985" indent="0">
              <a:buNone/>
              <a:defRPr sz="352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5521023"/>
            <a:ext cx="9051647" cy="8120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3705174"/>
            <a:ext cx="9096225" cy="1815849"/>
          </a:xfrm>
        </p:spPr>
        <p:txBody>
          <a:bodyPr anchor="b"/>
          <a:lstStyle>
            <a:lvl1pPr marL="0" indent="0">
              <a:buNone/>
              <a:defRPr sz="5289" b="1"/>
            </a:lvl1pPr>
            <a:lvl2pPr marL="1007623" indent="0">
              <a:buNone/>
              <a:defRPr sz="4408" b="1"/>
            </a:lvl2pPr>
            <a:lvl3pPr marL="2015246" indent="0">
              <a:buNone/>
              <a:defRPr sz="3967" b="1"/>
            </a:lvl3pPr>
            <a:lvl4pPr marL="3022869" indent="0">
              <a:buNone/>
              <a:defRPr sz="3526" b="1"/>
            </a:lvl4pPr>
            <a:lvl5pPr marL="4030492" indent="0">
              <a:buNone/>
              <a:defRPr sz="3526" b="1"/>
            </a:lvl5pPr>
            <a:lvl6pPr marL="5038115" indent="0">
              <a:buNone/>
              <a:defRPr sz="3526" b="1"/>
            </a:lvl6pPr>
            <a:lvl7pPr marL="6045738" indent="0">
              <a:buNone/>
              <a:defRPr sz="3526" b="1"/>
            </a:lvl7pPr>
            <a:lvl8pPr marL="7053362" indent="0">
              <a:buNone/>
              <a:defRPr sz="3526" b="1"/>
            </a:lvl8pPr>
            <a:lvl9pPr marL="8060985" indent="0">
              <a:buNone/>
              <a:defRPr sz="352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5521023"/>
            <a:ext cx="9096225" cy="8120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7639"/>
            <a:ext cx="6900872" cy="3526737"/>
          </a:xfrm>
        </p:spPr>
        <p:txBody>
          <a:bodyPr anchor="b"/>
          <a:lstStyle>
            <a:lvl1pPr>
              <a:defRPr sz="70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2176224"/>
            <a:ext cx="10831890" cy="10741154"/>
          </a:xfrm>
        </p:spPr>
        <p:txBody>
          <a:bodyPr/>
          <a:lstStyle>
            <a:lvl1pPr>
              <a:defRPr sz="7052"/>
            </a:lvl1pPr>
            <a:lvl2pPr>
              <a:defRPr sz="6171"/>
            </a:lvl2pPr>
            <a:lvl3pPr>
              <a:defRPr sz="5289"/>
            </a:lvl3pPr>
            <a:lvl4pPr>
              <a:defRPr sz="4408"/>
            </a:lvl4pPr>
            <a:lvl5pPr>
              <a:defRPr sz="4408"/>
            </a:lvl5pPr>
            <a:lvl6pPr>
              <a:defRPr sz="4408"/>
            </a:lvl6pPr>
            <a:lvl7pPr>
              <a:defRPr sz="4408"/>
            </a:lvl7pPr>
            <a:lvl8pPr>
              <a:defRPr sz="4408"/>
            </a:lvl8pPr>
            <a:lvl9pPr>
              <a:defRPr sz="440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34376"/>
            <a:ext cx="6900872" cy="8400493"/>
          </a:xfrm>
        </p:spPr>
        <p:txBody>
          <a:bodyPr/>
          <a:lstStyle>
            <a:lvl1pPr marL="0" indent="0">
              <a:buNone/>
              <a:defRPr sz="3526"/>
            </a:lvl1pPr>
            <a:lvl2pPr marL="1007623" indent="0">
              <a:buNone/>
              <a:defRPr sz="3085"/>
            </a:lvl2pPr>
            <a:lvl3pPr marL="2015246" indent="0">
              <a:buNone/>
              <a:defRPr sz="2645"/>
            </a:lvl3pPr>
            <a:lvl4pPr marL="3022869" indent="0">
              <a:buNone/>
              <a:defRPr sz="2204"/>
            </a:lvl4pPr>
            <a:lvl5pPr marL="4030492" indent="0">
              <a:buNone/>
              <a:defRPr sz="2204"/>
            </a:lvl5pPr>
            <a:lvl6pPr marL="5038115" indent="0">
              <a:buNone/>
              <a:defRPr sz="2204"/>
            </a:lvl6pPr>
            <a:lvl7pPr marL="6045738" indent="0">
              <a:buNone/>
              <a:defRPr sz="2204"/>
            </a:lvl7pPr>
            <a:lvl8pPr marL="7053362" indent="0">
              <a:buNone/>
              <a:defRPr sz="2204"/>
            </a:lvl8pPr>
            <a:lvl9pPr marL="8060985" indent="0">
              <a:buNone/>
              <a:defRPr sz="22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7639"/>
            <a:ext cx="6900872" cy="3526737"/>
          </a:xfrm>
        </p:spPr>
        <p:txBody>
          <a:bodyPr anchor="b"/>
          <a:lstStyle>
            <a:lvl1pPr>
              <a:defRPr sz="70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2176224"/>
            <a:ext cx="10831890" cy="10741154"/>
          </a:xfrm>
        </p:spPr>
        <p:txBody>
          <a:bodyPr anchor="t"/>
          <a:lstStyle>
            <a:lvl1pPr marL="0" indent="0">
              <a:buNone/>
              <a:defRPr sz="7052"/>
            </a:lvl1pPr>
            <a:lvl2pPr marL="1007623" indent="0">
              <a:buNone/>
              <a:defRPr sz="6171"/>
            </a:lvl2pPr>
            <a:lvl3pPr marL="2015246" indent="0">
              <a:buNone/>
              <a:defRPr sz="5289"/>
            </a:lvl3pPr>
            <a:lvl4pPr marL="3022869" indent="0">
              <a:buNone/>
              <a:defRPr sz="4408"/>
            </a:lvl4pPr>
            <a:lvl5pPr marL="4030492" indent="0">
              <a:buNone/>
              <a:defRPr sz="4408"/>
            </a:lvl5pPr>
            <a:lvl6pPr marL="5038115" indent="0">
              <a:buNone/>
              <a:defRPr sz="4408"/>
            </a:lvl6pPr>
            <a:lvl7pPr marL="6045738" indent="0">
              <a:buNone/>
              <a:defRPr sz="4408"/>
            </a:lvl7pPr>
            <a:lvl8pPr marL="7053362" indent="0">
              <a:buNone/>
              <a:defRPr sz="4408"/>
            </a:lvl8pPr>
            <a:lvl9pPr marL="8060985" indent="0">
              <a:buNone/>
              <a:defRPr sz="44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34376"/>
            <a:ext cx="6900872" cy="8400493"/>
          </a:xfrm>
        </p:spPr>
        <p:txBody>
          <a:bodyPr/>
          <a:lstStyle>
            <a:lvl1pPr marL="0" indent="0">
              <a:buNone/>
              <a:defRPr sz="3526"/>
            </a:lvl1pPr>
            <a:lvl2pPr marL="1007623" indent="0">
              <a:buNone/>
              <a:defRPr sz="3085"/>
            </a:lvl2pPr>
            <a:lvl3pPr marL="2015246" indent="0">
              <a:buNone/>
              <a:defRPr sz="2645"/>
            </a:lvl3pPr>
            <a:lvl4pPr marL="3022869" indent="0">
              <a:buNone/>
              <a:defRPr sz="2204"/>
            </a:lvl4pPr>
            <a:lvl5pPr marL="4030492" indent="0">
              <a:buNone/>
              <a:defRPr sz="2204"/>
            </a:lvl5pPr>
            <a:lvl6pPr marL="5038115" indent="0">
              <a:buNone/>
              <a:defRPr sz="2204"/>
            </a:lvl6pPr>
            <a:lvl7pPr marL="6045738" indent="0">
              <a:buNone/>
              <a:defRPr sz="2204"/>
            </a:lvl7pPr>
            <a:lvl8pPr marL="7053362" indent="0">
              <a:buNone/>
              <a:defRPr sz="2204"/>
            </a:lvl8pPr>
            <a:lvl9pPr marL="8060985" indent="0">
              <a:buNone/>
              <a:defRPr sz="22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804715"/>
            <a:ext cx="18454330" cy="2921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4023559"/>
            <a:ext cx="18454330" cy="959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14008987"/>
            <a:ext cx="4814173" cy="80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4733-2A7A-4E3B-B0A8-A600C47FA6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14008987"/>
            <a:ext cx="7221260" cy="80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14008987"/>
            <a:ext cx="4814173" cy="80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14BC-DCBA-435E-8210-ED8BDDA1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015246" rtl="0" eaLnBrk="1" latinLnBrk="0" hangingPunct="1">
        <a:lnSpc>
          <a:spcPct val="90000"/>
        </a:lnSpc>
        <a:spcBef>
          <a:spcPct val="0"/>
        </a:spcBef>
        <a:buNone/>
        <a:defRPr sz="96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812" indent="-503812" algn="l" defTabSz="2015246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6171" kern="1200">
          <a:solidFill>
            <a:schemeClr val="tx1"/>
          </a:solidFill>
          <a:latin typeface="+mn-lt"/>
          <a:ea typeface="+mn-ea"/>
          <a:cs typeface="+mn-cs"/>
        </a:defRPr>
      </a:lvl1pPr>
      <a:lvl2pPr marL="1511435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89" kern="1200">
          <a:solidFill>
            <a:schemeClr val="tx1"/>
          </a:solidFill>
          <a:latin typeface="+mn-lt"/>
          <a:ea typeface="+mn-ea"/>
          <a:cs typeface="+mn-cs"/>
        </a:defRPr>
      </a:lvl2pPr>
      <a:lvl3pPr marL="2519058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8" kern="1200">
          <a:solidFill>
            <a:schemeClr val="tx1"/>
          </a:solidFill>
          <a:latin typeface="+mn-lt"/>
          <a:ea typeface="+mn-ea"/>
          <a:cs typeface="+mn-cs"/>
        </a:defRPr>
      </a:lvl3pPr>
      <a:lvl4pPr marL="3526681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+mn-lt"/>
          <a:ea typeface="+mn-ea"/>
          <a:cs typeface="+mn-cs"/>
        </a:defRPr>
      </a:lvl4pPr>
      <a:lvl5pPr marL="4534304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+mn-lt"/>
          <a:ea typeface="+mn-ea"/>
          <a:cs typeface="+mn-cs"/>
        </a:defRPr>
      </a:lvl5pPr>
      <a:lvl6pPr marL="5541927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+mn-lt"/>
          <a:ea typeface="+mn-ea"/>
          <a:cs typeface="+mn-cs"/>
        </a:defRPr>
      </a:lvl6pPr>
      <a:lvl7pPr marL="6549550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+mn-lt"/>
          <a:ea typeface="+mn-ea"/>
          <a:cs typeface="+mn-cs"/>
        </a:defRPr>
      </a:lvl7pPr>
      <a:lvl8pPr marL="7557173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+mn-lt"/>
          <a:ea typeface="+mn-ea"/>
          <a:cs typeface="+mn-cs"/>
        </a:defRPr>
      </a:lvl8pPr>
      <a:lvl9pPr marL="8564796" indent="-503812" algn="l" defTabSz="201524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1pPr>
      <a:lvl2pPr marL="1007623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2pPr>
      <a:lvl3pPr marL="2015246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3pPr>
      <a:lvl4pPr marL="3022869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4pPr>
      <a:lvl5pPr marL="4030492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5pPr>
      <a:lvl6pPr marL="5038115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6pPr>
      <a:lvl7pPr marL="6045738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7pPr>
      <a:lvl8pPr marL="7053362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8pPr>
      <a:lvl9pPr marL="8060985" algn="l" defTabSz="2015246" rtl="0" eaLnBrk="1" latinLnBrk="0" hangingPunct="1">
        <a:defRPr sz="3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9000">
              <a:srgbClr val="C6DCF0"/>
            </a:gs>
            <a:gs pos="53000">
              <a:srgbClr val="BAD5ED"/>
            </a:gs>
            <a:gs pos="12000">
              <a:srgbClr val="BFD8EE"/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30361"/>
            <a:ext cx="21396325" cy="22385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17308" y="884180"/>
            <a:ext cx="6496454" cy="1184774"/>
          </a:xfrm>
          <a:prstGeom prst="rect">
            <a:avLst/>
          </a:prstGeom>
          <a:noFill/>
        </p:spPr>
        <p:txBody>
          <a:bodyPr wrap="square" lIns="45557" tIns="22778" rIns="45557" bIns="22778" rtlCol="0">
            <a:spAutoFit/>
          </a:bodyPr>
          <a:lstStyle/>
          <a:p>
            <a:pPr algn="r"/>
            <a:r>
              <a:rPr lang="en-IN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Roshni Biswas (Roll # 114CS0011) </a:t>
            </a:r>
          </a:p>
          <a:p>
            <a:pPr algn="r"/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Department of Computer Science and Engineering</a:t>
            </a:r>
          </a:p>
          <a:p>
            <a:pPr algn="r"/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National Institute of Technology, Rourkela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201862" y="7014"/>
            <a:ext cx="16992600" cy="86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9613" tIns="299223" rIns="149613" bIns="149613" anchor="ctr" anchorCtr="1"/>
          <a:lstStyle/>
          <a:p>
            <a:pPr algn="ctr" eaLnBrk="1" hangingPunct="1">
              <a:defRPr/>
            </a:pPr>
            <a:r>
              <a:rPr lang="en-I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Microarrays and Proteomics for Cancer Detection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013244" y="9337710"/>
            <a:ext cx="2913798" cy="569387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0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 altLang="en-US" sz="3100" b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CONCLUSION</a:t>
            </a:r>
            <a:endParaRPr lang="en-US" altLang="en-US" sz="3100" b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3" y="353386"/>
            <a:ext cx="1415770" cy="1415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295561" y="2882819"/>
            <a:ext cx="99549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dirty="0"/>
              <a:t>gene expression proﬁle obtained from a microarray is simply a snapshot of the current state of the tissue. </a:t>
            </a:r>
            <a:r>
              <a:rPr lang="en-US" sz="2000" dirty="0"/>
              <a:t>In </a:t>
            </a:r>
            <a:r>
              <a:rPr lang="en-US" sz="2000" dirty="0"/>
              <a:t>this study the advantages of statistical gene selection are combined with the power of Genetic </a:t>
            </a:r>
            <a:r>
              <a:rPr lang="en-US" sz="2000" dirty="0"/>
              <a:t>Programming </a:t>
            </a:r>
            <a:r>
              <a:rPr lang="en-US" sz="2000" dirty="0"/>
              <a:t>to build classiﬁers for assigning gene expression microarray data samples to categories characteristic of certain cell </a:t>
            </a:r>
            <a:r>
              <a:rPr lang="en-US" sz="2000" dirty="0"/>
              <a:t>states.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559912" y="4288104"/>
            <a:ext cx="8148374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0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 altLang="en-US" sz="3100" b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INTRODUCTION TO DNA MICROARRAYS</a:t>
            </a:r>
            <a:endParaRPr lang="en-US" altLang="en-US" sz="3100" b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70681" y="7384281"/>
            <a:ext cx="9996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dirty="0"/>
              <a:t>data is represented as </a:t>
            </a:r>
            <a:r>
              <a:rPr lang="en-US" sz="2000" b="1" dirty="0"/>
              <a:t>n × m </a:t>
            </a:r>
            <a:r>
              <a:rPr lang="en-US" sz="2000" b="1" dirty="0"/>
              <a:t>matrices, </a:t>
            </a:r>
            <a:r>
              <a:rPr lang="en-US" sz="2000" dirty="0"/>
              <a:t>where n =</a:t>
            </a:r>
            <a:r>
              <a:rPr lang="en-US" sz="2000" dirty="0"/>
              <a:t> </a:t>
            </a:r>
            <a:r>
              <a:rPr lang="en-US" sz="2000" dirty="0"/>
              <a:t>number of </a:t>
            </a:r>
            <a:r>
              <a:rPr lang="en-US" sz="2000" dirty="0"/>
              <a:t>samples, </a:t>
            </a:r>
            <a:r>
              <a:rPr lang="en-US" sz="2000" dirty="0"/>
              <a:t>m =</a:t>
            </a:r>
            <a:r>
              <a:rPr lang="en-US" sz="2000" dirty="0"/>
              <a:t> </a:t>
            </a:r>
            <a:r>
              <a:rPr lang="en-US" sz="2000" dirty="0"/>
              <a:t>number of genes. </a:t>
            </a:r>
            <a:r>
              <a:rPr lang="en-US" sz="2000" dirty="0"/>
              <a:t>F</a:t>
            </a:r>
            <a:r>
              <a:rPr lang="en-US" sz="2000" dirty="0"/>
              <a:t>or </a:t>
            </a:r>
            <a:r>
              <a:rPr lang="en-US" sz="2000" dirty="0"/>
              <a:t>each sample an m-dimensional vector of expression values is available, </a:t>
            </a:r>
            <a:r>
              <a:rPr lang="en-US" sz="2000" dirty="0" smtClean="0"/>
              <a:t>1 entry </a:t>
            </a:r>
            <a:r>
              <a:rPr lang="en-US" sz="2000" dirty="0"/>
              <a:t>for each gene </a:t>
            </a:r>
            <a:r>
              <a:rPr lang="en-US" sz="2000" b="1" dirty="0" err="1"/>
              <a:t>i</a:t>
            </a:r>
            <a:r>
              <a:rPr lang="en-US" sz="2000" b="1" dirty="0"/>
              <a:t> with 1 ≤ </a:t>
            </a:r>
            <a:r>
              <a:rPr lang="en-US" sz="2000" b="1" dirty="0" err="1"/>
              <a:t>i</a:t>
            </a:r>
            <a:r>
              <a:rPr lang="en-US" sz="2000" b="1" dirty="0"/>
              <a:t> ≤ m</a:t>
            </a:r>
            <a:r>
              <a:rPr lang="en-US" sz="2000" dirty="0"/>
              <a:t>. </a:t>
            </a:r>
            <a:r>
              <a:rPr lang="en-US" sz="2000" dirty="0"/>
              <a:t>For each gene, </a:t>
            </a:r>
            <a:r>
              <a:rPr lang="en-US" sz="2000" dirty="0" smtClean="0"/>
              <a:t>there exists </a:t>
            </a:r>
            <a:r>
              <a:rPr lang="en-US" sz="2000" dirty="0"/>
              <a:t>an n-dimensional vector with one expression value for each sample </a:t>
            </a:r>
            <a:r>
              <a:rPr lang="en-US" sz="2000" b="1" dirty="0"/>
              <a:t>j with 1 ≤ j ≤ n</a:t>
            </a:r>
            <a:r>
              <a:rPr lang="en-US" sz="2000" dirty="0"/>
              <a:t>. E</a:t>
            </a:r>
            <a:r>
              <a:rPr lang="en-US" sz="2000" dirty="0"/>
              <a:t>ach </a:t>
            </a:r>
            <a:r>
              <a:rPr lang="en-US" sz="2000" dirty="0"/>
              <a:t>dataset contains an additional vector of size n which holds the class label of samples describing their </a:t>
            </a:r>
            <a:r>
              <a:rPr lang="en-US" sz="2000" dirty="0"/>
              <a:t>phenotype</a:t>
            </a:r>
            <a:r>
              <a:rPr lang="en-US" sz="2000" dirty="0" smtClean="0"/>
              <a:t>. </a:t>
            </a:r>
            <a:r>
              <a:rPr lang="en-US" sz="1700" b="1" dirty="0" smtClean="0"/>
              <a:t>[1]</a:t>
            </a:r>
            <a:endParaRPr lang="en-US" sz="1700" b="1" dirty="0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3766336" y="2262166"/>
            <a:ext cx="4876800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0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 altLang="en-US" sz="3100" b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PROPOSED ALGORITHM</a:t>
            </a:r>
            <a:endParaRPr lang="en-US" altLang="en-US" sz="3100" b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76077" y="11315442"/>
            <a:ext cx="5021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ML techniques for classification: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Artificial Neural Networks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Bayesian approaches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Support Vector Machines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Decision Trees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K-nearest </a:t>
            </a:r>
            <a:r>
              <a:rPr lang="en-US" sz="2000" dirty="0" err="1"/>
              <a:t>Neighbours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Further approaches to analyze the data are: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Genetic Algorithm for feature selection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Ensemble approaches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Evolutionary </a:t>
            </a:r>
            <a:r>
              <a:rPr lang="en-US" sz="2000" dirty="0" smtClean="0"/>
              <a:t>Techniques </a:t>
            </a:r>
            <a:r>
              <a:rPr lang="en-US" sz="1700" b="1" dirty="0" smtClean="0"/>
              <a:t>[3]</a:t>
            </a:r>
            <a:endParaRPr lang="en-US" sz="1700" b="1" dirty="0"/>
          </a:p>
          <a:p>
            <a:pPr algn="just"/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983"/>
          <a:stretch/>
        </p:blipFill>
        <p:spPr>
          <a:xfrm>
            <a:off x="1516438" y="4872878"/>
            <a:ext cx="4029951" cy="1975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23992" y="5198561"/>
            <a:ext cx="360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b="1" dirty="0"/>
              <a:t>: </a:t>
            </a:r>
            <a:r>
              <a:rPr lang="en-US" sz="2000" dirty="0"/>
              <a:t>increase of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Yellow</a:t>
            </a:r>
            <a:r>
              <a:rPr lang="en-US" sz="2000" dirty="0"/>
              <a:t>: equal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sz="2000" b="1" dirty="0"/>
              <a:t>: </a:t>
            </a:r>
            <a:r>
              <a:rPr lang="en-US" sz="2000" dirty="0"/>
              <a:t>decrease of expression</a:t>
            </a:r>
          </a:p>
          <a:p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38252" y="6851649"/>
            <a:ext cx="548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1</a:t>
            </a:r>
            <a:r>
              <a:rPr lang="en-US" dirty="0"/>
              <a:t>. DNA microarray chip containing 2400 human genes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446" y="2846941"/>
            <a:ext cx="9536589" cy="50250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93" y="10106918"/>
            <a:ext cx="4643581" cy="438764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4428240" y="2300068"/>
            <a:ext cx="2411719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0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 altLang="en-US" sz="3100" b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ABSTRACT</a:t>
            </a:r>
            <a:endParaRPr lang="en-US" altLang="en-US" sz="3100" b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4660366" y="9416402"/>
            <a:ext cx="1947464" cy="575754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0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 altLang="en-US" sz="3100" b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THEORY</a:t>
            </a:r>
            <a:endParaRPr lang="en-US" altLang="en-US" sz="3100" b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15034377" y="12269461"/>
            <a:ext cx="2931158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0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 altLang="en-US" sz="3100" b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REFERENCES</a:t>
            </a:r>
            <a:endParaRPr lang="en-US" altLang="en-US" sz="3100" b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446" y="9122442"/>
            <a:ext cx="3986916" cy="26907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1207047" y="8484220"/>
            <a:ext cx="985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Five classification rules are fused to form an </a:t>
            </a:r>
            <a:r>
              <a:rPr lang="en-US" sz="2000" dirty="0"/>
              <a:t>ensemble classifier with the following algorithm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583822" y="9855468"/>
            <a:ext cx="5325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proposed ensemble classifier shows </a:t>
            </a:r>
            <a:r>
              <a:rPr lang="en-US" sz="2000" dirty="0"/>
              <a:t>superior </a:t>
            </a:r>
            <a:r>
              <a:rPr lang="en-US" sz="2000" dirty="0"/>
              <a:t>classification performance on combining </a:t>
            </a:r>
            <a:r>
              <a:rPr lang="en-US" sz="2000" dirty="0"/>
              <a:t>five </a:t>
            </a:r>
            <a:r>
              <a:rPr lang="en-US" sz="2000" dirty="0"/>
              <a:t>rules. This method was found to be better than other machine learning techniques including diversity measurement using neural networks.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359446" y="12825151"/>
            <a:ext cx="954951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700"/>
              </a:spcBef>
            </a:pPr>
            <a:r>
              <a:rPr lang="en-US" dirty="0"/>
              <a:t>[</a:t>
            </a:r>
            <a:r>
              <a:rPr lang="en-US" sz="2000" dirty="0"/>
              <a:t>1] Hong, J. H., &amp; Cho, S. B. (2006). C</a:t>
            </a:r>
            <a:r>
              <a:rPr lang="en-US" sz="2000" dirty="0"/>
              <a:t>lassification </a:t>
            </a:r>
            <a:r>
              <a:rPr lang="en-US" sz="2000" dirty="0"/>
              <a:t>of cancer based on DNA microarray data that uses diverse ensemble </a:t>
            </a:r>
            <a:r>
              <a:rPr lang="en-US" sz="2000" dirty="0"/>
              <a:t>GP.</a:t>
            </a:r>
            <a:r>
              <a:rPr lang="en-US" sz="2000" dirty="0"/>
              <a:t> Artificial intelligence in Medicine, 36(1), 43-58</a:t>
            </a:r>
            <a:r>
              <a:rPr lang="en-US" sz="2000" dirty="0"/>
              <a:t>.</a:t>
            </a:r>
          </a:p>
          <a:p>
            <a:pPr algn="just">
              <a:spcBef>
                <a:spcPts val="700"/>
              </a:spcBef>
            </a:pPr>
            <a:r>
              <a:rPr lang="en-US" sz="2000" dirty="0"/>
              <a:t>[2] </a:t>
            </a:r>
            <a:r>
              <a:rPr lang="en-US" sz="2000" dirty="0" err="1"/>
              <a:t>Rosskopf</a:t>
            </a:r>
            <a:r>
              <a:rPr lang="en-US" sz="2000" dirty="0"/>
              <a:t>, Michael, et al. Genetic programming based DNA microarray analysis for classification of cancer. Memorial University, </a:t>
            </a:r>
            <a:r>
              <a:rPr lang="en-US" sz="2000" dirty="0"/>
              <a:t>(2007).</a:t>
            </a:r>
          </a:p>
          <a:p>
            <a:pPr algn="just">
              <a:spcBef>
                <a:spcPts val="700"/>
              </a:spcBef>
            </a:pPr>
            <a:r>
              <a:rPr lang="en-US" sz="2000" dirty="0"/>
              <a:t>[3] </a:t>
            </a:r>
            <a:r>
              <a:rPr lang="en-US" sz="2000" dirty="0"/>
              <a:t>Lu, Ying, and </a:t>
            </a:r>
            <a:r>
              <a:rPr lang="en-US" sz="2000" dirty="0" err="1"/>
              <a:t>Jiawei</a:t>
            </a:r>
            <a:r>
              <a:rPr lang="en-US" sz="2000" dirty="0"/>
              <a:t> Han. "Cancer classification using gene expression data." Information Systems 28.4 (2003): 243-268.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0683" y="9959971"/>
            <a:ext cx="493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New opportunities arise by analyzing these patterns to reveal cancer types and </a:t>
            </a:r>
            <a:r>
              <a:rPr lang="en-US" sz="2000" dirty="0"/>
              <a:t>state </a:t>
            </a:r>
            <a:r>
              <a:rPr lang="en-US" sz="2000" dirty="0"/>
              <a:t>of progress enabling better </a:t>
            </a:r>
            <a:r>
              <a:rPr lang="en-US" sz="2000" dirty="0"/>
              <a:t>treatment</a:t>
            </a:r>
            <a:r>
              <a:rPr lang="en-US" sz="2000" dirty="0" smtClean="0"/>
              <a:t>.</a:t>
            </a:r>
            <a:r>
              <a:rPr lang="en-US" sz="1700" dirty="0" smtClean="0"/>
              <a:t> </a:t>
            </a:r>
            <a:r>
              <a:rPr lang="en-US" sz="1700" b="1" dirty="0" smtClean="0"/>
              <a:t>[2]</a:t>
            </a:r>
            <a:endParaRPr lang="en-US" sz="1700" dirty="0"/>
          </a:p>
        </p:txBody>
      </p:sp>
      <p:sp>
        <p:nvSpPr>
          <p:cNvPr id="41" name="TextBox 40"/>
          <p:cNvSpPr txBox="1"/>
          <p:nvPr/>
        </p:nvSpPr>
        <p:spPr>
          <a:xfrm>
            <a:off x="6376047" y="14494566"/>
            <a:ext cx="356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2</a:t>
            </a:r>
            <a:r>
              <a:rPr lang="en-US" dirty="0"/>
              <a:t>. Gene Expression Classification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113416" y="1186660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4</a:t>
            </a:r>
            <a:r>
              <a:rPr lang="en-US" dirty="0"/>
              <a:t>. Ensemble Algorithm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717308" y="7885086"/>
            <a:ext cx="359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</a:t>
            </a:r>
            <a:r>
              <a:rPr lang="en-US" b="1" dirty="0"/>
              <a:t>3</a:t>
            </a:r>
            <a:r>
              <a:rPr lang="en-US" dirty="0"/>
              <a:t>. Proposed Algorithm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4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365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Sanchari Dan</dc:creator>
  <cp:lastModifiedBy>Roshni</cp:lastModifiedBy>
  <cp:revision>70</cp:revision>
  <dcterms:created xsi:type="dcterms:W3CDTF">2017-11-03T12:30:46Z</dcterms:created>
  <dcterms:modified xsi:type="dcterms:W3CDTF">2017-11-19T05:36:45Z</dcterms:modified>
</cp:coreProperties>
</file>