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8" r:id="rId11"/>
    <p:sldId id="267" r:id="rId12"/>
    <p:sldId id="2146847059" r:id="rId13"/>
    <p:sldId id="268" r:id="rId14"/>
    <p:sldId id="2146847055" r:id="rId15"/>
    <p:sldId id="269" r:id="rId16"/>
    <p:sldId id="2146847056" r:id="rId17"/>
    <p:sldId id="214684705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69F52F-91D3-4C7C-9457-003DB8509CC9}" v="7" dt="2024-03-21T10:55:15.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76" d="100"/>
          <a:sy n="76" d="100"/>
        </p:scale>
        <p:origin x="936"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modules/generated/sklearn.ensemble.GradientBoostingClassifier.html" TargetMode="External"/><Relationship Id="rId2" Type="http://schemas.openxmlformats.org/officeDocument/2006/relationships/hyperlink" Target="https://scikit-learn.org/stable/modules/generated/sklearn.ensemble.RandomForestRegressor.html" TargetMode="External"/><Relationship Id="rId1" Type="http://schemas.openxmlformats.org/officeDocument/2006/relationships/slideLayout" Target="../slideLayouts/slideLayout2.xml"/><Relationship Id="rId4" Type="http://schemas.openxmlformats.org/officeDocument/2006/relationships/hyperlink" Target="https://www.frontiersin.org/journals/public-health/articles/10.3389/fpubh.2021.812735/full#B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hyperlink" Target="http://www.tcpdf.org/"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782746"/>
            <a:ext cx="9144000" cy="977778"/>
          </a:xfrm>
        </p:spPr>
        <p:txBody>
          <a:bodyPr>
            <a:noAutofit/>
          </a:bodyPr>
          <a:lstStyle/>
          <a:p>
            <a:pPr algn="ctr"/>
            <a:r>
              <a:rPr lang="en-US" sz="4000" b="1" dirty="0">
                <a:solidFill>
                  <a:schemeClr val="accent1"/>
                </a:solidFill>
                <a:latin typeface="Arial" panose="020B0604020202020204" pitchFamily="34" charset="0"/>
                <a:cs typeface="Arial" panose="020B0604020202020204" pitchFamily="34" charset="0"/>
              </a:rPr>
              <a:t>Coronavirus Tweet Sentiment analysis</a:t>
            </a:r>
          </a:p>
        </p:txBody>
      </p:sp>
      <p:sp>
        <p:nvSpPr>
          <p:cNvPr id="3" name="TextBox 2"/>
          <p:cNvSpPr txBox="1"/>
          <p:nvPr/>
        </p:nvSpPr>
        <p:spPr>
          <a:xfrm>
            <a:off x="-407726" y="82106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83339" y="3722207"/>
            <a:ext cx="10163647" cy="1815882"/>
          </a:xfrm>
          <a:prstGeom prst="rect">
            <a:avLst/>
          </a:prstGeom>
          <a:noFill/>
        </p:spPr>
        <p:txBody>
          <a:bodyPr wrap="square" lIns="91440" tIns="45720" rIns="91440" bIns="45720" rtlCol="0" anchor="t">
            <a:spAutoFit/>
          </a:bodyPr>
          <a:lstStyle/>
          <a:p>
            <a:r>
              <a:rPr lang="en-US" sz="2800" b="1" dirty="0">
                <a:solidFill>
                  <a:schemeClr val="bg2"/>
                </a:solidFill>
                <a:latin typeface="Times New Roman" panose="02020603050405020304" pitchFamily="18" charset="0"/>
                <a:cs typeface="Times New Roman" panose="02020603050405020304" pitchFamily="18" charset="0"/>
              </a:rPr>
              <a:t>Presented By:</a:t>
            </a:r>
          </a:p>
          <a:p>
            <a:r>
              <a:rPr lang="en-US" sz="2800" b="1" dirty="0">
                <a:solidFill>
                  <a:schemeClr val="bg2"/>
                </a:solidFill>
                <a:latin typeface="Times New Roman" panose="02020603050405020304" pitchFamily="18" charset="0"/>
                <a:cs typeface="Times New Roman" panose="02020603050405020304" pitchFamily="18" charset="0"/>
              </a:rPr>
              <a:t>Rajkiran Racha </a:t>
            </a:r>
          </a:p>
          <a:p>
            <a:r>
              <a:rPr lang="en-US" sz="2800" b="1" dirty="0">
                <a:solidFill>
                  <a:schemeClr val="bg2"/>
                </a:solidFill>
                <a:latin typeface="Times New Roman" panose="02020603050405020304" pitchFamily="18" charset="0"/>
                <a:cs typeface="Times New Roman" panose="02020603050405020304" pitchFamily="18" charset="0"/>
              </a:rPr>
              <a:t>College Name: Guru Nanak Institutions Technical Campus</a:t>
            </a:r>
          </a:p>
          <a:p>
            <a:r>
              <a:rPr lang="en-US" sz="2800" b="1" dirty="0">
                <a:solidFill>
                  <a:schemeClr val="bg2"/>
                </a:solidFill>
                <a:latin typeface="Times New Roman" panose="02020603050405020304" pitchFamily="18" charset="0"/>
                <a:cs typeface="Times New Roman" panose="02020603050405020304" pitchFamily="18" charset="0"/>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conclusion, our study focused on analyzing Twitter sentiment during the COVID-19 pandemic, revealing significant shifts in public behavior and the prevalence of misinformation on social media platforms. Our proposed approach, utilizing machine learning and deep learning classifiers with novel feature extraction methods, demonstrated superior performance compared to existing studies, particularly the Logistic Regression with Grid Search CV (count vectorizer) model with an accuracy of 78.28%. </a:t>
            </a:r>
          </a:p>
          <a:p>
            <a:pPr marL="0" indent="0">
              <a:buNone/>
            </a:pPr>
            <a:r>
              <a:rPr lang="en-US" sz="1800" dirty="0">
                <a:latin typeface="Times New Roman" panose="02020603050405020304" pitchFamily="18" charset="0"/>
                <a:cs typeface="Times New Roman" panose="02020603050405020304" pitchFamily="18" charset="0"/>
              </a:rPr>
              <a:t>We conclude that the machine is generating the best results for the Logistic Regression with Grid Search CV (count vectorizer) model with an Accuracy of 78.28% followed by the Logistic Regression with Grid Search CV (TF/ID vectorizer) model with an Accuracy of 77.43%.</a:t>
            </a:r>
          </a:p>
          <a:p>
            <a:pPr marL="0" indent="0">
              <a:buNone/>
            </a:pPr>
            <a:r>
              <a:rPr lang="en-US" sz="1800" dirty="0">
                <a:latin typeface="Times New Roman" panose="02020603050405020304" pitchFamily="18" charset="0"/>
                <a:cs typeface="Times New Roman" panose="02020603050405020304" pitchFamily="18" charset="0"/>
              </a:rPr>
              <a:t>Also, we observed that no overfitting is seen for the data, and we can deploy this model. Even being in the unprecedented situation of CoVid-19, people's positive sentiments outnumbered negative sentiments. However, negative sentiments also has a significant chunk which various Government agencies, NGOs,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can use to help boost the morale of the people and </a:t>
            </a:r>
            <a:r>
              <a:rPr lang="en-US" sz="1800" dirty="0" err="1">
                <a:latin typeface="Times New Roman" panose="02020603050405020304" pitchFamily="18" charset="0"/>
                <a:cs typeface="Times New Roman" panose="02020603050405020304" pitchFamily="18" charset="0"/>
              </a:rPr>
              <a:t>thenIn</a:t>
            </a:r>
            <a:r>
              <a:rPr lang="en-US" sz="1800" dirty="0">
                <a:latin typeface="Times New Roman" panose="02020603050405020304" pitchFamily="18" charset="0"/>
                <a:cs typeface="Times New Roman" panose="02020603050405020304" pitchFamily="18" charset="0"/>
              </a:rPr>
              <a:t> the future ,we can repeat the analysis and compare it with the present sentimental analysis to gauge the impact of the initiatives on the ground.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118871"/>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The future scope of this project encompasses several potential avenues for further exploration and enhancement:</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Expanded Topic Analysis: </a:t>
            </a:r>
            <a:r>
              <a:rPr lang="en-US" sz="1800" dirty="0">
                <a:latin typeface="Times New Roman" panose="02020603050405020304" pitchFamily="18" charset="0"/>
                <a:cs typeface="Times New Roman" panose="02020603050405020304" pitchFamily="18" charset="0"/>
              </a:rPr>
              <a:t>Extend sentiment analysis beyond COVID-19 to encompass other essential topics relevant to society, such as government responses to crises, healthcare accessibility, mental health awareness, or environmental concerns.</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Advanced Algorithm Exploration: </a:t>
            </a:r>
            <a:r>
              <a:rPr lang="en-US" sz="1800" dirty="0">
                <a:latin typeface="Times New Roman" panose="02020603050405020304" pitchFamily="18" charset="0"/>
                <a:cs typeface="Times New Roman" panose="02020603050405020304" pitchFamily="18" charset="0"/>
              </a:rPr>
              <a:t>Investigate the application of more sophisticated machine learning and deep learning algorithms to further improve sentiment analysis accuracy and performance on diverse datasets.</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Incorporation of Multimodal Data: </a:t>
            </a:r>
            <a:r>
              <a:rPr lang="en-US" sz="1800" dirty="0">
                <a:latin typeface="Times New Roman" panose="02020603050405020304" pitchFamily="18" charset="0"/>
                <a:cs typeface="Times New Roman" panose="02020603050405020304" pitchFamily="18" charset="0"/>
              </a:rPr>
              <a:t>Integrate multiple data modalities, including text, images, and videos, to capture a more comprehensive understanding of public sentiment and emotions expressed across various social media platforms.</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Real-Time Monitoring: </a:t>
            </a:r>
            <a:r>
              <a:rPr lang="en-US" sz="1800" dirty="0">
                <a:latin typeface="Times New Roman" panose="02020603050405020304" pitchFamily="18" charset="0"/>
                <a:cs typeface="Times New Roman" panose="02020603050405020304" pitchFamily="18" charset="0"/>
              </a:rPr>
              <a:t>Develop systems for real-time monitoring of social media sentiment to enable timely response and intervention by relevant stakeholders during crises or public health emergencies.</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Enhanced Misinformation Detection: </a:t>
            </a:r>
            <a:r>
              <a:rPr lang="en-US" sz="1800" dirty="0">
                <a:latin typeface="Times New Roman" panose="02020603050405020304" pitchFamily="18" charset="0"/>
                <a:cs typeface="Times New Roman" panose="02020603050405020304" pitchFamily="18" charset="0"/>
              </a:rPr>
              <a:t>Enhance the detection and mitigation of misinformation by incorporating natural language processing (NLP) techniques, fact-checking mechanisms, and user credibility assessments into the sentiment analysis framework.</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algn="l">
              <a:buFont typeface="Wingdings" panose="05000000000000000000" pitchFamily="2" charset="2"/>
              <a:buChar char="§"/>
            </a:pPr>
            <a:endParaRPr lang="en-IN" sz="1800" b="0" i="0" dirty="0">
              <a:solidFill>
                <a:srgbClr val="1F2328"/>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1800" b="0" i="0" dirty="0">
                <a:solidFill>
                  <a:srgbClr val="1F2328"/>
                </a:solidFill>
                <a:effectLst/>
                <a:latin typeface="Times New Roman" panose="02020603050405020304" pitchFamily="18" charset="0"/>
                <a:cs typeface="Times New Roman" panose="02020603050405020304" pitchFamily="18" charset="0"/>
              </a:rPr>
              <a:t>Random Forest Regressor - </a:t>
            </a:r>
            <a:r>
              <a:rPr lang="en-IN" sz="1800" b="0" i="0" u="sng" dirty="0">
                <a:solidFill>
                  <a:srgbClr val="1F2328"/>
                </a:solidFill>
                <a:effectLst/>
                <a:latin typeface="Times New Roman" panose="02020603050405020304" pitchFamily="18" charset="0"/>
                <a:cs typeface="Times New Roman" panose="02020603050405020304" pitchFamily="18" charset="0"/>
                <a:hlinkClick r:id="rId2"/>
              </a:rPr>
              <a:t>https://scikit-learn.org/stable/modules/generated/sklearn.ensemble.RandomForestRegressor.html</a:t>
            </a:r>
            <a:endParaRPr lang="en-IN" sz="1800" b="0" i="0" dirty="0">
              <a:solidFill>
                <a:srgbClr val="1F2328"/>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1800" b="0" i="0" dirty="0">
                <a:solidFill>
                  <a:srgbClr val="1F2328"/>
                </a:solidFill>
                <a:effectLst/>
                <a:latin typeface="Times New Roman" panose="02020603050405020304" pitchFamily="18" charset="0"/>
                <a:cs typeface="Times New Roman" panose="02020603050405020304" pitchFamily="18" charset="0"/>
              </a:rPr>
              <a:t>Gradient Boosting Documentation - </a:t>
            </a:r>
            <a:r>
              <a:rPr lang="en-IN" sz="1800" b="0" i="0" u="sng" dirty="0">
                <a:solidFill>
                  <a:srgbClr val="1F2328"/>
                </a:solidFill>
                <a:effectLst/>
                <a:latin typeface="Times New Roman" panose="02020603050405020304" pitchFamily="18" charset="0"/>
                <a:cs typeface="Times New Roman" panose="02020603050405020304" pitchFamily="18" charset="0"/>
                <a:hlinkClick r:id="rId3"/>
              </a:rPr>
              <a:t>https://scikit-learn.org/stable/modules/generated/sklearn.ensemble.GradientBoostingClassifier.html</a:t>
            </a:r>
            <a:endParaRPr lang="en-IN" sz="1800" b="0" i="0" u="sng" dirty="0">
              <a:solidFill>
                <a:srgbClr val="1F2328"/>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hlinkClick r:id="rId4"/>
              </a:rPr>
              <a:t>Frontiers | COVID-19 Related Sentiment Analysis Using State-of-the-Art Machine Learning and Deep Learning Techniques (frontiersin.org)</a:t>
            </a:r>
            <a:endParaRPr lang="en-US" sz="1800" dirty="0">
              <a:latin typeface="Times New Roman" panose="02020603050405020304" pitchFamily="18" charset="0"/>
              <a:cs typeface="Times New Roman" panose="02020603050405020304" pitchFamily="18" charset="0"/>
            </a:endParaRPr>
          </a:p>
          <a:p>
            <a:pPr marL="0" indent="0" algn="l">
              <a:buNone/>
            </a:pPr>
            <a:r>
              <a:rPr lang="en-US" sz="2000" b="1" i="0" dirty="0">
                <a:solidFill>
                  <a:srgbClr val="1F2328"/>
                </a:solidFill>
                <a:effectLst/>
                <a:latin typeface="Times New Roman" panose="02020603050405020304" pitchFamily="18" charset="0"/>
                <a:cs typeface="Times New Roman" panose="02020603050405020304" pitchFamily="18" charset="0"/>
              </a:rPr>
              <a:t>Research </a:t>
            </a:r>
            <a:r>
              <a:rPr lang="en-US" sz="2000" b="1" dirty="0">
                <a:solidFill>
                  <a:srgbClr val="1F2328"/>
                </a:solidFill>
                <a:latin typeface="Times New Roman" panose="02020603050405020304" pitchFamily="18" charset="0"/>
                <a:cs typeface="Times New Roman" panose="02020603050405020304" pitchFamily="18" charset="0"/>
              </a:rPr>
              <a:t>p</a:t>
            </a:r>
            <a:r>
              <a:rPr lang="en-US" sz="2000" b="1" i="0" dirty="0">
                <a:solidFill>
                  <a:srgbClr val="1F2328"/>
                </a:solidFill>
                <a:effectLst/>
                <a:latin typeface="Times New Roman" panose="02020603050405020304" pitchFamily="18" charset="0"/>
                <a:cs typeface="Times New Roman" panose="02020603050405020304" pitchFamily="18" charset="0"/>
              </a:rPr>
              <a:t>apers:</a:t>
            </a:r>
          </a:p>
          <a:p>
            <a:pPr algn="l">
              <a:buFont typeface="Wingdings" panose="05000000000000000000" pitchFamily="2" charset="2"/>
              <a:buChar char="§"/>
            </a:pPr>
            <a:r>
              <a:rPr lang="en-IN" sz="1800" b="0" i="0" dirty="0">
                <a:solidFill>
                  <a:srgbClr val="1F2328"/>
                </a:solidFill>
                <a:effectLst/>
                <a:latin typeface="Times New Roman" panose="02020603050405020304" pitchFamily="18" charset="0"/>
                <a:cs typeface="Times New Roman" panose="02020603050405020304" pitchFamily="18" charset="0"/>
              </a:rPr>
              <a:t>"Corona Virus Outbreak: A Sentiment Analysis" by S. S. Bhatia, A. S. Khandelwal, and A. K. Sharma.</a:t>
            </a:r>
          </a:p>
          <a:p>
            <a:pPr algn="l">
              <a:buFont typeface="Wingdings" panose="05000000000000000000" pitchFamily="2" charset="2"/>
              <a:buChar char="§"/>
            </a:pPr>
            <a:r>
              <a:rPr lang="en-IN" sz="1800" b="0" i="0" dirty="0">
                <a:solidFill>
                  <a:srgbClr val="1F2328"/>
                </a:solidFill>
                <a:effectLst/>
                <a:latin typeface="Times New Roman" panose="02020603050405020304" pitchFamily="18" charset="0"/>
                <a:cs typeface="Times New Roman" panose="02020603050405020304" pitchFamily="18" charset="0"/>
              </a:rPr>
              <a:t>"Sentiment Analysis of COVID-19 Tweets Using Machine Learning Algorithms" by A. R. Khan, M. Islam, and A. R. Khan.</a:t>
            </a:r>
          </a:p>
          <a:p>
            <a:pPr algn="l">
              <a:buFont typeface="Wingdings" panose="05000000000000000000" pitchFamily="2" charset="2"/>
              <a:buChar char="§"/>
            </a:pPr>
            <a:r>
              <a:rPr lang="en-IN" sz="1800" b="0" i="0" dirty="0">
                <a:solidFill>
                  <a:srgbClr val="1F2328"/>
                </a:solidFill>
                <a:effectLst/>
                <a:latin typeface="Times New Roman" panose="02020603050405020304" pitchFamily="18" charset="0"/>
                <a:cs typeface="Times New Roman" panose="02020603050405020304" pitchFamily="18" charset="0"/>
              </a:rPr>
              <a:t>"Sentiment Analysis of Twitter Data for Predicting COVID-19 Trends" by A. Hussain, S. Salah, and M. M. </a:t>
            </a:r>
            <a:r>
              <a:rPr lang="en-IN" sz="1800" b="0" i="0" dirty="0" err="1">
                <a:solidFill>
                  <a:srgbClr val="1F2328"/>
                </a:solidFill>
                <a:effectLst/>
                <a:latin typeface="Times New Roman" panose="02020603050405020304" pitchFamily="18" charset="0"/>
                <a:cs typeface="Times New Roman" panose="02020603050405020304" pitchFamily="18" charset="0"/>
              </a:rPr>
              <a:t>Aboalsamh</a:t>
            </a:r>
            <a:r>
              <a:rPr lang="en-IN" sz="1800" b="0" i="0" dirty="0">
                <a:solidFill>
                  <a:srgbClr val="1F2328"/>
                </a:solidFill>
                <a:effectLst/>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graphicFrame>
        <p:nvGraphicFramePr>
          <p:cNvPr id="3" name="Object 2">
            <a:extLst>
              <a:ext uri="{FF2B5EF4-FFF2-40B4-BE49-F238E27FC236}">
                <a16:creationId xmlns:a16="http://schemas.microsoft.com/office/drawing/2014/main" id="{3B0F96C6-8ADD-B86C-2265-970F84C8191A}"/>
              </a:ext>
            </a:extLst>
          </p:cNvPr>
          <p:cNvGraphicFramePr>
            <a:graphicFrameLocks noChangeAspect="1"/>
          </p:cNvGraphicFramePr>
          <p:nvPr>
            <p:extLst>
              <p:ext uri="{D42A27DB-BD31-4B8C-83A1-F6EECF244321}">
                <p14:modId xmlns:p14="http://schemas.microsoft.com/office/powerpoint/2010/main" val="2328600660"/>
              </p:ext>
            </p:extLst>
          </p:nvPr>
        </p:nvGraphicFramePr>
        <p:xfrm>
          <a:off x="7785100" y="6991350"/>
          <a:ext cx="5829300" cy="517525"/>
        </p:xfrm>
        <a:graphic>
          <a:graphicData uri="http://schemas.openxmlformats.org/presentationml/2006/ole">
            <mc:AlternateContent xmlns:mc="http://schemas.openxmlformats.org/markup-compatibility/2006">
              <mc:Choice xmlns:v="urn:schemas-microsoft-com:vml" Requires="v">
                <p:oleObj name="Packager Shell Object" showAsIcon="1" r:id="rId2" imgW="5829194" imgH="517956" progId="Package">
                  <p:embed/>
                </p:oleObj>
              </mc:Choice>
              <mc:Fallback>
                <p:oleObj name="Packager Shell Object" showAsIcon="1" r:id="rId2" imgW="5829194" imgH="517956" progId="Package">
                  <p:embed/>
                  <p:pic>
                    <p:nvPicPr>
                      <p:cNvPr id="0" name=""/>
                      <p:cNvPicPr/>
                      <p:nvPr/>
                    </p:nvPicPr>
                    <p:blipFill>
                      <a:blip r:embed="rId3"/>
                      <a:stretch>
                        <a:fillRect/>
                      </a:stretch>
                    </p:blipFill>
                    <p:spPr>
                      <a:xfrm>
                        <a:off x="7785100" y="6991350"/>
                        <a:ext cx="5829300" cy="517525"/>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15053FE3-F811-CABE-3B2E-3835EA0D7A87}"/>
              </a:ext>
            </a:extLst>
          </p:cNvPr>
          <p:cNvGrpSpPr/>
          <p:nvPr/>
        </p:nvGrpSpPr>
        <p:grpSpPr>
          <a:xfrm>
            <a:off x="1276142" y="1232452"/>
            <a:ext cx="10128738" cy="5298977"/>
            <a:chOff x="0" y="0"/>
            <a:chExt cx="11765285" cy="7560000"/>
          </a:xfrm>
        </p:grpSpPr>
        <p:pic>
          <p:nvPicPr>
            <p:cNvPr id="9" name="Picture 8">
              <a:extLst>
                <a:ext uri="{FF2B5EF4-FFF2-40B4-BE49-F238E27FC236}">
                  <a16:creationId xmlns:a16="http://schemas.microsoft.com/office/drawing/2014/main" id="{4D8EC1C9-6018-7399-7C5B-4499786411C1}"/>
                </a:ext>
              </a:extLst>
            </p:cNvPr>
            <p:cNvPicPr/>
            <p:nvPr/>
          </p:nvPicPr>
          <p:blipFill>
            <a:blip r:embed="rId4"/>
            <a:stretch>
              <a:fillRect/>
            </a:stretch>
          </p:blipFill>
          <p:spPr>
            <a:xfrm>
              <a:off x="0" y="0"/>
              <a:ext cx="10692000" cy="7560000"/>
            </a:xfrm>
            <a:prstGeom prst="rect">
              <a:avLst/>
            </a:prstGeom>
          </p:spPr>
        </p:pic>
        <p:sp>
          <p:nvSpPr>
            <p:cNvPr id="10" name="Rectangle 9">
              <a:extLst>
                <a:ext uri="{FF2B5EF4-FFF2-40B4-BE49-F238E27FC236}">
                  <a16:creationId xmlns:a16="http://schemas.microsoft.com/office/drawing/2014/main" id="{5B61301F-9028-E33D-2AEF-59CB132A61D1}"/>
                </a:ext>
              </a:extLst>
            </p:cNvPr>
            <p:cNvSpPr/>
            <p:nvPr/>
          </p:nvSpPr>
          <p:spPr>
            <a:xfrm>
              <a:off x="1188005" y="3435240"/>
              <a:ext cx="2006110" cy="2972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This</a:t>
              </a:r>
              <a:r>
                <a:rPr lang="en-IN" sz="1600" kern="100" spc="40">
                  <a:solidFill>
                    <a:srgbClr val="000000"/>
                  </a:solidFill>
                  <a:effectLst/>
                  <a:latin typeface="Calibri" panose="020F0502020204030204" pitchFamily="34" charset="0"/>
                  <a:ea typeface="Calibri" panose="020F0502020204030204" pitchFamily="34" charset="0"/>
                </a:rPr>
                <a:t> </a:t>
              </a:r>
              <a:r>
                <a:rPr lang="en-IN" sz="1600" kern="100">
                  <a:solidFill>
                    <a:srgbClr val="000000"/>
                  </a:solidFill>
                  <a:effectLst/>
                  <a:latin typeface="Calibri" panose="020F0502020204030204" pitchFamily="34" charset="0"/>
                  <a:ea typeface="Calibri" panose="020F0502020204030204" pitchFamily="34" charset="0"/>
                </a:rPr>
                <a:t>certifies</a:t>
              </a:r>
              <a:r>
                <a:rPr lang="en-IN" sz="1600" kern="100" spc="40">
                  <a:solidFill>
                    <a:srgbClr val="000000"/>
                  </a:solidFill>
                  <a:effectLst/>
                  <a:latin typeface="Calibri" panose="020F0502020204030204" pitchFamily="34" charset="0"/>
                  <a:ea typeface="Calibri" panose="020F0502020204030204" pitchFamily="34" charset="0"/>
                </a:rPr>
                <a:t> </a:t>
              </a:r>
              <a:r>
                <a:rPr lang="en-IN" sz="1600" kern="100">
                  <a:solidFill>
                    <a:srgbClr val="000000"/>
                  </a:solidFill>
                  <a:effectLst/>
                  <a:latin typeface="Calibri" panose="020F0502020204030204" pitchFamily="34" charset="0"/>
                  <a:ea typeface="Calibri" panose="020F0502020204030204" pitchFamily="34" charset="0"/>
                </a:rPr>
                <a:t>that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B1E638D6-38FE-820A-41B3-3AC108817AD4}"/>
                </a:ext>
              </a:extLst>
            </p:cNvPr>
            <p:cNvSpPr/>
            <p:nvPr/>
          </p:nvSpPr>
          <p:spPr>
            <a:xfrm>
              <a:off x="1188005" y="3772063"/>
              <a:ext cx="2822909" cy="548958"/>
            </a:xfrm>
            <a:prstGeom prst="rect">
              <a:avLst/>
            </a:prstGeom>
            <a:ln>
              <a:noFill/>
            </a:ln>
          </p:spPr>
          <p:txBody>
            <a:bodyPr vert="horz" lIns="0" tIns="0" rIns="0" bIns="0" rtlCol="0">
              <a:noAutofit/>
            </a:bodyPr>
            <a:lstStyle/>
            <a:p>
              <a:pPr>
                <a:lnSpc>
                  <a:spcPct val="107000"/>
                </a:lnSpc>
                <a:spcAft>
                  <a:spcPts val="800"/>
                </a:spcAft>
              </a:pPr>
              <a:r>
                <a:rPr lang="en-IN" sz="2500" kern="100">
                  <a:solidFill>
                    <a:srgbClr val="000000"/>
                  </a:solidFill>
                  <a:effectLst/>
                  <a:latin typeface="Calibri" panose="020F0502020204030204" pitchFamily="34" charset="0"/>
                  <a:ea typeface="Calibri" panose="020F0502020204030204" pitchFamily="34" charset="0"/>
                </a:rPr>
                <a:t>Rajkiran</a:t>
              </a:r>
              <a:r>
                <a:rPr lang="en-IN" sz="2500" kern="100" spc="25">
                  <a:solidFill>
                    <a:srgbClr val="000000"/>
                  </a:solidFill>
                  <a:effectLst/>
                  <a:latin typeface="Calibri" panose="020F0502020204030204" pitchFamily="34" charset="0"/>
                  <a:ea typeface="Calibri" panose="020F0502020204030204" pitchFamily="34" charset="0"/>
                </a:rPr>
                <a:t> </a:t>
              </a:r>
              <a:r>
                <a:rPr lang="en-IN" sz="2500" kern="100">
                  <a:solidFill>
                    <a:srgbClr val="000000"/>
                  </a:solidFill>
                  <a:effectLst/>
                  <a:latin typeface="Calibri" panose="020F0502020204030204" pitchFamily="34" charset="0"/>
                  <a:ea typeface="Calibri" panose="020F0502020204030204" pitchFamily="34" charset="0"/>
                </a:rPr>
                <a:t>Racha</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04FAD963-5A38-F434-79D7-00FB5BD06234}"/>
                </a:ext>
              </a:extLst>
            </p:cNvPr>
            <p:cNvSpPr/>
            <p:nvPr/>
          </p:nvSpPr>
          <p:spPr>
            <a:xfrm>
              <a:off x="1188005" y="4494920"/>
              <a:ext cx="5866988" cy="351333"/>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has</a:t>
              </a:r>
              <a:r>
                <a:rPr lang="en-IN" sz="1600" kern="100" spc="15">
                  <a:solidFill>
                    <a:srgbClr val="000000"/>
                  </a:solidFill>
                  <a:effectLst/>
                  <a:latin typeface="Calibri" panose="020F0502020204030204" pitchFamily="34" charset="0"/>
                  <a:ea typeface="Calibri" panose="020F0502020204030204" pitchFamily="34" charset="0"/>
                </a:rPr>
                <a:t> </a:t>
              </a:r>
              <a:r>
                <a:rPr lang="en-IN" sz="1600" kern="100">
                  <a:solidFill>
                    <a:srgbClr val="000000"/>
                  </a:solidFill>
                  <a:effectLst/>
                  <a:latin typeface="Calibri" panose="020F0502020204030204" pitchFamily="34" charset="0"/>
                  <a:ea typeface="Calibri" panose="020F0502020204030204" pitchFamily="34" charset="0"/>
                </a:rPr>
                <a:t>successfully</a:t>
              </a:r>
              <a:r>
                <a:rPr lang="en-IN" sz="1600" kern="100" spc="15">
                  <a:solidFill>
                    <a:srgbClr val="000000"/>
                  </a:solidFill>
                  <a:effectLst/>
                  <a:latin typeface="Calibri" panose="020F0502020204030204" pitchFamily="34" charset="0"/>
                  <a:ea typeface="Calibri" panose="020F0502020204030204" pitchFamily="34" charset="0"/>
                </a:rPr>
                <a:t> </a:t>
              </a:r>
              <a:r>
                <a:rPr lang="en-IN" sz="1600" kern="100">
                  <a:solidFill>
                    <a:srgbClr val="000000"/>
                  </a:solidFill>
                  <a:effectLst/>
                  <a:latin typeface="Calibri" panose="020F0502020204030204" pitchFamily="34" charset="0"/>
                  <a:ea typeface="Calibri" panose="020F0502020204030204" pitchFamily="34" charset="0"/>
                </a:rPr>
                <a:t>completed</a:t>
              </a:r>
              <a:r>
                <a:rPr lang="en-IN" sz="1600" kern="100" spc="15">
                  <a:solidFill>
                    <a:srgbClr val="000000"/>
                  </a:solidFill>
                  <a:effectLst/>
                  <a:latin typeface="Calibri" panose="020F0502020204030204" pitchFamily="34" charset="0"/>
                  <a:ea typeface="Calibri" panose="020F0502020204030204" pitchFamily="34" charset="0"/>
                </a:rPr>
                <a:t> </a:t>
              </a:r>
              <a:r>
                <a:rPr lang="en-IN" sz="1600" kern="100">
                  <a:solidFill>
                    <a:srgbClr val="000000"/>
                  </a:solidFill>
                  <a:effectLst/>
                  <a:latin typeface="Calibri" panose="020F0502020204030204" pitchFamily="34" charset="0"/>
                  <a:ea typeface="Calibri" panose="020F0502020204030204" pitchFamily="34" charset="0"/>
                </a:rPr>
                <a:t>the</a:t>
              </a:r>
              <a:r>
                <a:rPr lang="en-IN" sz="1600" kern="100" spc="15">
                  <a:solidFill>
                    <a:srgbClr val="000000"/>
                  </a:solidFill>
                  <a:effectLst/>
                  <a:latin typeface="Calibri" panose="020F0502020204030204" pitchFamily="34" charset="0"/>
                  <a:ea typeface="Calibri" panose="020F0502020204030204" pitchFamily="34" charset="0"/>
                </a:rPr>
                <a:t> </a:t>
              </a:r>
              <a:r>
                <a:rPr lang="en-IN" sz="1600" kern="100">
                  <a:solidFill>
                    <a:srgbClr val="000000"/>
                  </a:solidFill>
                  <a:effectLst/>
                  <a:latin typeface="Calibri" panose="020F0502020204030204" pitchFamily="34" charset="0"/>
                  <a:ea typeface="Calibri" panose="020F0502020204030204" pitchFamily="34" charset="0"/>
                </a:rPr>
                <a:t>following</a:t>
              </a:r>
              <a:r>
                <a:rPr lang="en-IN" sz="1600" kern="100" spc="15">
                  <a:solidFill>
                    <a:srgbClr val="000000"/>
                  </a:solidFill>
                  <a:effectLst/>
                  <a:latin typeface="Calibri" panose="020F0502020204030204" pitchFamily="34" charset="0"/>
                  <a:ea typeface="Calibri" panose="020F0502020204030204" pitchFamily="34" charset="0"/>
                </a:rPr>
                <a:t> </a:t>
              </a:r>
              <a:r>
                <a:rPr lang="en-IN" sz="1600" kern="100">
                  <a:solidFill>
                    <a:srgbClr val="000000"/>
                  </a:solidFill>
                  <a:effectLst/>
                  <a:latin typeface="Calibri" panose="020F0502020204030204" pitchFamily="34" charset="0"/>
                  <a:ea typeface="Calibri" panose="020F0502020204030204" pitchFamily="34" charset="0"/>
                </a:rPr>
                <a:t>course</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42F8A7D2-F213-9455-4321-740AC0431A50}"/>
                </a:ext>
              </a:extLst>
            </p:cNvPr>
            <p:cNvSpPr/>
            <p:nvPr/>
          </p:nvSpPr>
          <p:spPr>
            <a:xfrm>
              <a:off x="1188005" y="4852380"/>
              <a:ext cx="10577280" cy="526999"/>
            </a:xfrm>
            <a:prstGeom prst="rect">
              <a:avLst/>
            </a:prstGeom>
            <a:ln>
              <a:noFill/>
            </a:ln>
          </p:spPr>
          <p:txBody>
            <a:bodyPr vert="horz" lIns="0" tIns="0" rIns="0" bIns="0" rtlCol="0">
              <a:noAutofit/>
            </a:bodyPr>
            <a:lstStyle/>
            <a:p>
              <a:pPr>
                <a:lnSpc>
                  <a:spcPct val="107000"/>
                </a:lnSpc>
                <a:spcAft>
                  <a:spcPts val="800"/>
                </a:spcAft>
              </a:pPr>
              <a:r>
                <a:rPr lang="en-IN" sz="2400" kern="100">
                  <a:solidFill>
                    <a:srgbClr val="000000"/>
                  </a:solidFill>
                  <a:effectLst/>
                  <a:latin typeface="Calibri" panose="020F0502020204030204" pitchFamily="34" charset="0"/>
                  <a:ea typeface="Calibri" panose="020F0502020204030204" pitchFamily="34" charset="0"/>
                </a:rPr>
                <a:t>Learn</a:t>
              </a:r>
              <a:r>
                <a:rPr lang="en-IN" sz="2400" kern="100" spc="25">
                  <a:solidFill>
                    <a:srgbClr val="000000"/>
                  </a:solidFill>
                  <a:effectLst/>
                  <a:latin typeface="Calibri" panose="020F0502020204030204" pitchFamily="34" charset="0"/>
                  <a:ea typeface="Calibri" panose="020F0502020204030204" pitchFamily="34" charset="0"/>
                </a:rPr>
                <a:t> </a:t>
              </a:r>
              <a:r>
                <a:rPr lang="en-IN" sz="2400" kern="100">
                  <a:solidFill>
                    <a:srgbClr val="000000"/>
                  </a:solidFill>
                  <a:effectLst/>
                  <a:latin typeface="Calibri" panose="020F0502020204030204" pitchFamily="34" charset="0"/>
                  <a:ea typeface="Calibri" panose="020F0502020204030204" pitchFamily="34" charset="0"/>
                </a:rPr>
                <a:t>the</a:t>
              </a:r>
              <a:r>
                <a:rPr lang="en-IN" sz="2400" kern="100" spc="25">
                  <a:solidFill>
                    <a:srgbClr val="000000"/>
                  </a:solidFill>
                  <a:effectLst/>
                  <a:latin typeface="Calibri" panose="020F0502020204030204" pitchFamily="34" charset="0"/>
                  <a:ea typeface="Calibri" panose="020F0502020204030204" pitchFamily="34" charset="0"/>
                </a:rPr>
                <a:t> </a:t>
              </a:r>
              <a:r>
                <a:rPr lang="en-IN" sz="2400" kern="100">
                  <a:solidFill>
                    <a:srgbClr val="000000"/>
                  </a:solidFill>
                  <a:effectLst/>
                  <a:latin typeface="Calibri" panose="020F0502020204030204" pitchFamily="34" charset="0"/>
                  <a:ea typeface="Calibri" panose="020F0502020204030204" pitchFamily="34" charset="0"/>
                </a:rPr>
                <a:t>Fundamentals</a:t>
              </a:r>
              <a:r>
                <a:rPr lang="en-IN" sz="2400" kern="100" spc="25">
                  <a:solidFill>
                    <a:srgbClr val="000000"/>
                  </a:solidFill>
                  <a:effectLst/>
                  <a:latin typeface="Calibri" panose="020F0502020204030204" pitchFamily="34" charset="0"/>
                  <a:ea typeface="Calibri" panose="020F0502020204030204" pitchFamily="34" charset="0"/>
                </a:rPr>
                <a:t> </a:t>
              </a:r>
              <a:r>
                <a:rPr lang="en-IN" sz="2400" kern="100">
                  <a:solidFill>
                    <a:srgbClr val="000000"/>
                  </a:solidFill>
                  <a:effectLst/>
                  <a:latin typeface="Calibri" panose="020F0502020204030204" pitchFamily="34" charset="0"/>
                  <a:ea typeface="Calibri" panose="020F0502020204030204" pitchFamily="34" charset="0"/>
                </a:rPr>
                <a:t>of</a:t>
              </a:r>
              <a:r>
                <a:rPr lang="en-IN" sz="2400" kern="100" spc="25">
                  <a:solidFill>
                    <a:srgbClr val="000000"/>
                  </a:solidFill>
                  <a:effectLst/>
                  <a:latin typeface="Calibri" panose="020F0502020204030204" pitchFamily="34" charset="0"/>
                  <a:ea typeface="Calibri" panose="020F0502020204030204" pitchFamily="34" charset="0"/>
                </a:rPr>
                <a:t> </a:t>
              </a:r>
              <a:r>
                <a:rPr lang="en-IN" sz="2400" kern="100">
                  <a:solidFill>
                    <a:srgbClr val="000000"/>
                  </a:solidFill>
                  <a:effectLst/>
                  <a:latin typeface="Calibri" panose="020F0502020204030204" pitchFamily="34" charset="0"/>
                  <a:ea typeface="Calibri" panose="020F0502020204030204" pitchFamily="34" charset="0"/>
                </a:rPr>
                <a:t>Data</a:t>
              </a:r>
              <a:r>
                <a:rPr lang="en-IN" sz="2400" kern="100" spc="25">
                  <a:solidFill>
                    <a:srgbClr val="000000"/>
                  </a:solidFill>
                  <a:effectLst/>
                  <a:latin typeface="Calibri" panose="020F0502020204030204" pitchFamily="34" charset="0"/>
                  <a:ea typeface="Calibri" panose="020F0502020204030204" pitchFamily="34" charset="0"/>
                </a:rPr>
                <a:t> </a:t>
              </a:r>
              <a:r>
                <a:rPr lang="en-IN" sz="2400" kern="100">
                  <a:solidFill>
                    <a:srgbClr val="000000"/>
                  </a:solidFill>
                  <a:effectLst/>
                  <a:latin typeface="Calibri" panose="020F0502020204030204" pitchFamily="34" charset="0"/>
                  <a:ea typeface="Calibri" panose="020F0502020204030204" pitchFamily="34" charset="0"/>
                </a:rPr>
                <a:t>Science</a:t>
              </a:r>
              <a:r>
                <a:rPr lang="en-IN" sz="2400" kern="100" spc="25">
                  <a:solidFill>
                    <a:srgbClr val="000000"/>
                  </a:solidFill>
                  <a:effectLst/>
                  <a:latin typeface="Calibri" panose="020F0502020204030204" pitchFamily="34" charset="0"/>
                  <a:ea typeface="Calibri" panose="020F0502020204030204" pitchFamily="34" charset="0"/>
                </a:rPr>
                <a:t> </a:t>
              </a:r>
              <a:r>
                <a:rPr lang="en-IN" sz="2400" kern="100">
                  <a:solidFill>
                    <a:srgbClr val="000000"/>
                  </a:solidFill>
                  <a:effectLst/>
                  <a:latin typeface="Calibri" panose="020F0502020204030204" pitchFamily="34" charset="0"/>
                  <a:ea typeface="Calibri" panose="020F0502020204030204" pitchFamily="34" charset="0"/>
                </a:rPr>
                <a:t>on</a:t>
              </a:r>
              <a:r>
                <a:rPr lang="en-IN" sz="2400" kern="100" spc="25">
                  <a:solidFill>
                    <a:srgbClr val="000000"/>
                  </a:solidFill>
                  <a:effectLst/>
                  <a:latin typeface="Calibri" panose="020F0502020204030204" pitchFamily="34" charset="0"/>
                  <a:ea typeface="Calibri" panose="020F0502020204030204" pitchFamily="34" charset="0"/>
                </a:rPr>
                <a:t> </a:t>
              </a:r>
              <a:r>
                <a:rPr lang="en-IN" sz="2400" kern="100">
                  <a:solidFill>
                    <a:srgbClr val="000000"/>
                  </a:solidFill>
                  <a:effectLst/>
                  <a:latin typeface="Calibri" panose="020F0502020204030204" pitchFamily="34" charset="0"/>
                  <a:ea typeface="Calibri" panose="020F0502020204030204" pitchFamily="34" charset="0"/>
                </a:rPr>
                <a:t>the</a:t>
              </a:r>
              <a:r>
                <a:rPr lang="en-IN" sz="2400" kern="100" spc="25">
                  <a:solidFill>
                    <a:srgbClr val="000000"/>
                  </a:solidFill>
                  <a:effectLst/>
                  <a:latin typeface="Calibri" panose="020F0502020204030204" pitchFamily="34" charset="0"/>
                  <a:ea typeface="Calibri" panose="020F0502020204030204" pitchFamily="34" charset="0"/>
                </a:rPr>
                <a:t> </a:t>
              </a:r>
              <a:r>
                <a:rPr lang="en-IN" sz="2400" kern="100">
                  <a:solidFill>
                    <a:srgbClr val="000000"/>
                  </a:solidFill>
                  <a:effectLst/>
                  <a:latin typeface="Calibri" panose="020F0502020204030204" pitchFamily="34" charset="0"/>
                  <a:ea typeface="Calibri" panose="020F0502020204030204" pitchFamily="34" charset="0"/>
                </a:rPr>
                <a:t>IBM</a:t>
              </a:r>
              <a:r>
                <a:rPr lang="en-IN" sz="2400" kern="100" spc="25">
                  <a:solidFill>
                    <a:srgbClr val="000000"/>
                  </a:solidFill>
                  <a:effectLst/>
                  <a:latin typeface="Calibri" panose="020F0502020204030204" pitchFamily="34" charset="0"/>
                  <a:ea typeface="Calibri" panose="020F0502020204030204" pitchFamily="34" charset="0"/>
                </a:rPr>
                <a:t> </a:t>
              </a:r>
              <a:r>
                <a:rPr lang="en-IN" sz="2400" kern="100">
                  <a:solidFill>
                    <a:srgbClr val="000000"/>
                  </a:solidFill>
                  <a:effectLst/>
                  <a:latin typeface="Calibri" panose="020F0502020204030204" pitchFamily="34" charset="0"/>
                  <a:ea typeface="Calibri" panose="020F0502020204030204" pitchFamily="34" charset="0"/>
                </a:rPr>
                <a:t>Cloud</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70A0A56F-07EA-46D6-A644-F4729B4BC0A2}"/>
                </a:ext>
              </a:extLst>
            </p:cNvPr>
            <p:cNvSpPr/>
            <p:nvPr/>
          </p:nvSpPr>
          <p:spPr>
            <a:xfrm>
              <a:off x="1188005" y="5754920"/>
              <a:ext cx="1763961" cy="351333"/>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March</a:t>
              </a:r>
              <a:r>
                <a:rPr lang="en-IN" sz="1600" kern="100" spc="15">
                  <a:solidFill>
                    <a:srgbClr val="000000"/>
                  </a:solidFill>
                  <a:effectLst/>
                  <a:latin typeface="Calibri" panose="020F0502020204030204" pitchFamily="34" charset="0"/>
                  <a:ea typeface="Calibri" panose="020F0502020204030204" pitchFamily="34" charset="0"/>
                </a:rPr>
                <a:t> </a:t>
              </a:r>
              <a:r>
                <a:rPr lang="en-IN" sz="1600" kern="100">
                  <a:solidFill>
                    <a:srgbClr val="000000"/>
                  </a:solidFill>
                  <a:effectLst/>
                  <a:latin typeface="Calibri" panose="020F0502020204030204" pitchFamily="34" charset="0"/>
                  <a:ea typeface="Calibri" panose="020F0502020204030204" pitchFamily="34" charset="0"/>
                </a:rPr>
                <a:t>2,</a:t>
              </a:r>
              <a:r>
                <a:rPr lang="en-IN" sz="1600" kern="100" spc="15">
                  <a:solidFill>
                    <a:srgbClr val="000000"/>
                  </a:solidFill>
                  <a:effectLst/>
                  <a:latin typeface="Calibri" panose="020F0502020204030204" pitchFamily="34" charset="0"/>
                  <a:ea typeface="Calibri" panose="020F0502020204030204" pitchFamily="34" charset="0"/>
                </a:rPr>
                <a:t> </a:t>
              </a:r>
              <a:r>
                <a:rPr lang="en-IN" sz="1600" kern="100">
                  <a:solidFill>
                    <a:srgbClr val="000000"/>
                  </a:solidFill>
                  <a:effectLst/>
                  <a:latin typeface="Calibri" panose="020F0502020204030204" pitchFamily="34" charset="0"/>
                  <a:ea typeface="Calibri" panose="020F0502020204030204" pitchFamily="34" charset="0"/>
                </a:rPr>
                <a:t>2024</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BA0C1621-5684-3CFB-CF0B-934F718361C3}"/>
                </a:ext>
              </a:extLst>
            </p:cNvPr>
            <p:cNvSpPr/>
            <p:nvPr/>
          </p:nvSpPr>
          <p:spPr>
            <a:xfrm>
              <a:off x="36005" y="7533336"/>
              <a:ext cx="246980" cy="18580"/>
            </a:xfrm>
            <a:prstGeom prst="rect">
              <a:avLst/>
            </a:prstGeom>
            <a:ln>
              <a:noFill/>
            </a:ln>
          </p:spPr>
          <p:txBody>
            <a:bodyPr vert="horz" lIns="0" tIns="0" rIns="0" bIns="0" rtlCol="0">
              <a:noAutofit/>
            </a:bodyPr>
            <a:lstStyle/>
            <a:p>
              <a:pPr>
                <a:lnSpc>
                  <a:spcPct val="107000"/>
                </a:lnSpc>
                <a:spcAft>
                  <a:spcPts val="800"/>
                </a:spcAft>
              </a:pPr>
              <a:r>
                <a:rPr lang="en-IN" sz="100" kern="100">
                  <a:solidFill>
                    <a:srgbClr val="000000"/>
                  </a:solidFill>
                  <a:effectLst/>
                  <a:latin typeface="Calibri" panose="020F0502020204030204" pitchFamily="34" charset="0"/>
                  <a:ea typeface="Calibri" panose="020F0502020204030204" pitchFamily="34" charset="0"/>
                </a:rPr>
                <a:t>Powered by TCPDF (www.tcpdf.org</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DE3DA647-58B9-BA2A-03D0-0BA199C2B1FD}"/>
                </a:ext>
              </a:extLst>
            </p:cNvPr>
            <p:cNvSpPr/>
            <p:nvPr/>
          </p:nvSpPr>
          <p:spPr>
            <a:xfrm>
              <a:off x="221704" y="7533336"/>
              <a:ext cx="5625" cy="18580"/>
            </a:xfrm>
            <a:prstGeom prst="rect">
              <a:avLst/>
            </a:prstGeom>
            <a:ln>
              <a:noFill/>
            </a:ln>
          </p:spPr>
          <p:txBody>
            <a:bodyPr vert="horz" lIns="0" tIns="0" rIns="0" bIns="0" rtlCol="0">
              <a:noAutofit/>
            </a:bodyPr>
            <a:lstStyle/>
            <a:p>
              <a:pPr>
                <a:lnSpc>
                  <a:spcPct val="107000"/>
                </a:lnSpc>
                <a:spcAft>
                  <a:spcPts val="800"/>
                </a:spcAft>
              </a:pPr>
              <a:r>
                <a:rPr lang="en-IN" sz="100" u="none" strike="noStrike" kern="100">
                  <a:solidFill>
                    <a:srgbClr val="000000"/>
                  </a:solidFill>
                  <a:effectLst/>
                  <a:latin typeface="Calibri" panose="020F0502020204030204" pitchFamily="34" charset="0"/>
                  <a:ea typeface="Calibri" panose="020F0502020204030204" pitchFamily="34" charset="0"/>
                  <a:hlinkClick r:id="rId5"/>
                </a:rPr>
                <a:t>)</a:t>
              </a:r>
              <a:endParaRPr lang="en-IN" sz="1100" kern="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3" name="Picture 2">
            <a:extLst>
              <a:ext uri="{FF2B5EF4-FFF2-40B4-BE49-F238E27FC236}">
                <a16:creationId xmlns:a16="http://schemas.microsoft.com/office/drawing/2014/main" id="{7A2D2FAF-A53B-90FE-F6CE-32C067973659}"/>
              </a:ext>
            </a:extLst>
          </p:cNvPr>
          <p:cNvPicPr/>
          <p:nvPr/>
        </p:nvPicPr>
        <p:blipFill>
          <a:blip r:embed="rId2"/>
          <a:stretch>
            <a:fillRect/>
          </a:stretch>
        </p:blipFill>
        <p:spPr>
          <a:xfrm>
            <a:off x="1175657" y="1247692"/>
            <a:ext cx="9324869" cy="5263640"/>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TextBox 5">
            <a:extLst>
              <a:ext uri="{FF2B5EF4-FFF2-40B4-BE49-F238E27FC236}">
                <a16:creationId xmlns:a16="http://schemas.microsoft.com/office/drawing/2014/main" id="{AD1D8C92-4EBD-20AD-1AA8-2710280AAAB8}"/>
              </a:ext>
            </a:extLst>
          </p:cNvPr>
          <p:cNvSpPr txBox="1"/>
          <p:nvPr/>
        </p:nvSpPr>
        <p:spPr>
          <a:xfrm>
            <a:off x="721870" y="1574469"/>
            <a:ext cx="10451898"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world of social media, especially during the COVID-19 pandemic, people share a lot of thoughts and feelings on platforms like Twitter. But with so many tweets out there, it's hard to tell whether people are feeling positive, negative, or neutral about COVID-19.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challenge is all about making a smart computer program that can read COVID-19 tweets from Twitter and figure out if they're positive, negative, or neutral. we've hidden the names and usernames to keep things </a:t>
            </a:r>
            <a:r>
              <a:rPr lang="en-US" dirty="0" err="1">
                <a:latin typeface="Times New Roman" panose="02020603050405020304" pitchFamily="18" charset="0"/>
                <a:cs typeface="Times New Roman" panose="02020603050405020304" pitchFamily="18" charset="0"/>
              </a:rPr>
              <a:t>private.The</a:t>
            </a:r>
            <a:r>
              <a:rPr lang="en-US" dirty="0">
                <a:latin typeface="Times New Roman" panose="02020603050405020304" pitchFamily="18" charset="0"/>
                <a:cs typeface="Times New Roman" panose="02020603050405020304" pitchFamily="18" charset="0"/>
              </a:rPr>
              <a:t> main job is to teach the computer to understand the tweets just like a person would.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way, we can learn how people are feeling about COVID-19 from what they're saying online. It's important because this information can help health experts, governments, and everyone else understand how people are coping with the pandemic and what needs to be done to help them better.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tackling these challenges, we hope to gain valuable insights into public sentiment around COVID-19, which can lead to better decisions and actions to tackle the ongoing pandemic.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dirty="0">
                <a:latin typeface="Times New Roman" panose="02020603050405020304" pitchFamily="18" charset="0"/>
                <a:cs typeface="Times New Roman" panose="02020603050405020304" pitchFamily="18" charset="0"/>
              </a:rPr>
              <a:t>To address the challenge of understanding the sentiment behind COVID-19 tweets, we propose developing a smart computer program known as a sentiment classification model. This model will function as an analytical tool capable of discerning whether tweets express positive, negative, or neutral sentiments towards the pandemic.</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ea typeface="+mn-lt"/>
                <a:cs typeface="Times New Roman" panose="02020603050405020304" pitchFamily="18" charset="0"/>
              </a:rPr>
              <a:t>The solution will consist of the following components: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1.Data Collection:</a:t>
            </a:r>
            <a:r>
              <a:rPr lang="en-US" sz="1800" dirty="0">
                <a:latin typeface="Times New Roman" panose="02020603050405020304" pitchFamily="18" charset="0"/>
                <a:cs typeface="Times New Roman" panose="02020603050405020304" pitchFamily="18" charset="0"/>
              </a:rPr>
              <a:t> Collect COVID-19 related tweets from Twitter covering diverse topics.</a:t>
            </a:r>
          </a:p>
          <a:p>
            <a:pPr marL="0" indent="0">
              <a:buNone/>
            </a:pPr>
            <a:r>
              <a:rPr lang="en-US" sz="1800" b="1" dirty="0">
                <a:latin typeface="Times New Roman" panose="02020603050405020304" pitchFamily="18" charset="0"/>
                <a:cs typeface="Times New Roman" panose="02020603050405020304" pitchFamily="18" charset="0"/>
              </a:rPr>
              <a:t>2.Data Labeling: </a:t>
            </a:r>
            <a:r>
              <a:rPr lang="en-US" sz="1800" dirty="0">
                <a:latin typeface="Times New Roman" panose="02020603050405020304" pitchFamily="18" charset="0"/>
                <a:cs typeface="Times New Roman" panose="02020603050405020304" pitchFamily="18" charset="0"/>
              </a:rPr>
              <a:t>Manually categorize tweets as positive, negative, or neutral based on sentiment.</a:t>
            </a:r>
          </a:p>
          <a:p>
            <a:pPr marL="0" indent="0">
              <a:buNone/>
            </a:pPr>
            <a:r>
              <a:rPr lang="en-US" sz="1800" b="1" dirty="0">
                <a:latin typeface="Times New Roman" panose="02020603050405020304" pitchFamily="18" charset="0"/>
                <a:cs typeface="Times New Roman" panose="02020603050405020304" pitchFamily="18" charset="0"/>
              </a:rPr>
              <a:t>3. Model Development: </a:t>
            </a:r>
            <a:r>
              <a:rPr lang="en-US" sz="1800" dirty="0">
                <a:latin typeface="Times New Roman" panose="02020603050405020304" pitchFamily="18" charset="0"/>
                <a:cs typeface="Times New Roman" panose="02020603050405020304" pitchFamily="18" charset="0"/>
              </a:rPr>
              <a:t>Train a machine learning model using labeled data to recognize sentiment patterns.</a:t>
            </a:r>
          </a:p>
          <a:p>
            <a:pPr marL="0" indent="0">
              <a:buNone/>
            </a:pPr>
            <a:r>
              <a:rPr lang="en-US" sz="1800" b="1" dirty="0">
                <a:latin typeface="Times New Roman" panose="02020603050405020304" pitchFamily="18" charset="0"/>
                <a:cs typeface="Times New Roman" panose="02020603050405020304" pitchFamily="18" charset="0"/>
              </a:rPr>
              <a:t>4. Evaluation and Refinement: </a:t>
            </a:r>
            <a:r>
              <a:rPr lang="en-US" sz="1800" dirty="0">
                <a:latin typeface="Times New Roman" panose="02020603050405020304" pitchFamily="18" charset="0"/>
                <a:cs typeface="Times New Roman" panose="02020603050405020304" pitchFamily="18" charset="0"/>
              </a:rPr>
              <a:t>Assess model accuracy on new data and refine iteratively if needed.</a:t>
            </a:r>
          </a:p>
          <a:p>
            <a:pPr marL="0" indent="0">
              <a:buNone/>
            </a:pPr>
            <a:r>
              <a:rPr lang="en-US" sz="1800" b="1" dirty="0">
                <a:latin typeface="Times New Roman" panose="02020603050405020304" pitchFamily="18" charset="0"/>
                <a:cs typeface="Times New Roman" panose="02020603050405020304" pitchFamily="18" charset="0"/>
              </a:rPr>
              <a:t>5. Deployment:</a:t>
            </a:r>
            <a:r>
              <a:rPr lang="en-US" sz="1800" dirty="0">
                <a:latin typeface="Times New Roman" panose="02020603050405020304" pitchFamily="18" charset="0"/>
                <a:cs typeface="Times New Roman" panose="02020603050405020304" pitchFamily="18" charset="0"/>
              </a:rPr>
              <a:t> Deploy the model for real-time sentiment analysis of COVID-19 tweets on platforms like Twitter.</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2224" y="1302025"/>
            <a:ext cx="11324492" cy="5179161"/>
          </a:xfrm>
        </p:spPr>
        <p:txBody>
          <a:bodyPr>
            <a:noAutofit/>
          </a:bodyPr>
          <a:lstStyle/>
          <a:p>
            <a:pPr marL="0" indent="0">
              <a:buNone/>
            </a:pPr>
            <a:r>
              <a:rPr lang="en-IN" sz="1800" b="1" dirty="0">
                <a:solidFill>
                  <a:srgbClr val="0F0F0F"/>
                </a:solidFill>
                <a:latin typeface="Times New Roman" panose="02020603050405020304" pitchFamily="18" charset="0"/>
                <a:cs typeface="Times New Roman" panose="02020603050405020304" pitchFamily="18" charset="0"/>
              </a:rPr>
              <a:t>System Requirements</a:t>
            </a:r>
            <a:r>
              <a:rPr lang="en-IN" sz="1800" dirty="0">
                <a:solidFill>
                  <a:srgbClr val="0F0F0F"/>
                </a:solidFill>
                <a:latin typeface="Times New Roman" panose="02020603050405020304" pitchFamily="18" charset="0"/>
                <a:cs typeface="Times New Roman" panose="02020603050405020304" pitchFamily="18" charset="0"/>
              </a:rPr>
              <a:t>:</a:t>
            </a:r>
          </a:p>
          <a:p>
            <a:pPr marL="342900" indent="-342900">
              <a:buAutoNum type="arabicPeriod"/>
            </a:pPr>
            <a:r>
              <a:rPr lang="en-IN" sz="1800" b="1" dirty="0">
                <a:solidFill>
                  <a:srgbClr val="0F0F0F"/>
                </a:solidFill>
                <a:latin typeface="Times New Roman" panose="02020603050405020304" pitchFamily="18" charset="0"/>
                <a:cs typeface="Times New Roman" panose="02020603050405020304" pitchFamily="18" charset="0"/>
              </a:rPr>
              <a:t>Data Collection &amp; Preprocessing: </a:t>
            </a:r>
            <a:r>
              <a:rPr lang="en-IN" sz="1800" dirty="0">
                <a:solidFill>
                  <a:srgbClr val="0F0F0F"/>
                </a:solidFill>
                <a:latin typeface="Times New Roman" panose="02020603050405020304" pitchFamily="18" charset="0"/>
                <a:cs typeface="Times New Roman" panose="02020603050405020304" pitchFamily="18" charset="0"/>
              </a:rPr>
              <a:t>Utilize Twitter API for tweet retrieval. Preprocess tweet text using Pandas for manipulation and NLTK or </a:t>
            </a:r>
            <a:r>
              <a:rPr lang="en-IN" sz="1800" dirty="0" err="1">
                <a:solidFill>
                  <a:srgbClr val="0F0F0F"/>
                </a:solidFill>
                <a:latin typeface="Times New Roman" panose="02020603050405020304" pitchFamily="18" charset="0"/>
                <a:cs typeface="Times New Roman" panose="02020603050405020304" pitchFamily="18" charset="0"/>
              </a:rPr>
              <a:t>SpaCy</a:t>
            </a:r>
            <a:r>
              <a:rPr lang="en-IN" sz="1800" dirty="0">
                <a:solidFill>
                  <a:srgbClr val="0F0F0F"/>
                </a:solidFill>
                <a:latin typeface="Times New Roman" panose="02020603050405020304" pitchFamily="18" charset="0"/>
                <a:cs typeface="Times New Roman" panose="02020603050405020304" pitchFamily="18" charset="0"/>
              </a:rPr>
              <a:t> for cleaning and normalization.</a:t>
            </a:r>
          </a:p>
          <a:p>
            <a:pPr marL="342900" indent="-342900">
              <a:buAutoNum type="arabicPeriod"/>
            </a:pPr>
            <a:r>
              <a:rPr lang="en-IN" sz="1800" b="1" dirty="0">
                <a:solidFill>
                  <a:srgbClr val="0F0F0F"/>
                </a:solidFill>
                <a:latin typeface="Times New Roman" panose="02020603050405020304" pitchFamily="18" charset="0"/>
                <a:cs typeface="Times New Roman" panose="02020603050405020304" pitchFamily="18" charset="0"/>
              </a:rPr>
              <a:t>Sentiment Analysis Model Building: </a:t>
            </a:r>
            <a:r>
              <a:rPr lang="en-IN" sz="1800" dirty="0">
                <a:solidFill>
                  <a:srgbClr val="0F0F0F"/>
                </a:solidFill>
                <a:latin typeface="Times New Roman" panose="02020603050405020304" pitchFamily="18" charset="0"/>
                <a:cs typeface="Times New Roman" panose="02020603050405020304" pitchFamily="18" charset="0"/>
              </a:rPr>
              <a:t>Develop sentiment classification model using Scikit-Learn for machine learning algorithms. Implement NLP techniques for feature extraction.</a:t>
            </a:r>
          </a:p>
          <a:p>
            <a:pPr marL="342900" indent="-342900">
              <a:buAutoNum type="arabicPeriod"/>
            </a:pPr>
            <a:r>
              <a:rPr lang="en-IN" sz="1800" b="1" dirty="0">
                <a:solidFill>
                  <a:srgbClr val="0F0F0F"/>
                </a:solidFill>
                <a:latin typeface="Times New Roman" panose="02020603050405020304" pitchFamily="18" charset="0"/>
                <a:cs typeface="Times New Roman" panose="02020603050405020304" pitchFamily="18" charset="0"/>
              </a:rPr>
              <a:t>Evaluation &amp; Deployment: </a:t>
            </a:r>
            <a:r>
              <a:rPr lang="en-IN" sz="1800" dirty="0">
                <a:solidFill>
                  <a:srgbClr val="0F0F0F"/>
                </a:solidFill>
                <a:latin typeface="Times New Roman" panose="02020603050405020304" pitchFamily="18" charset="0"/>
                <a:cs typeface="Times New Roman" panose="02020603050405020304" pitchFamily="18" charset="0"/>
              </a:rPr>
              <a:t>Evaluate model performance with Scikit-Learn </a:t>
            </a:r>
            <a:r>
              <a:rPr lang="en-IN" sz="1800" dirty="0" err="1">
                <a:solidFill>
                  <a:srgbClr val="0F0F0F"/>
                </a:solidFill>
                <a:latin typeface="Times New Roman" panose="02020603050405020304" pitchFamily="18" charset="0"/>
                <a:cs typeface="Times New Roman" panose="02020603050405020304" pitchFamily="18" charset="0"/>
              </a:rPr>
              <a:t>metrics.Deploy</a:t>
            </a:r>
            <a:r>
              <a:rPr lang="en-IN" sz="1800" dirty="0">
                <a:solidFill>
                  <a:srgbClr val="0F0F0F"/>
                </a:solidFill>
                <a:latin typeface="Times New Roman" panose="02020603050405020304" pitchFamily="18" charset="0"/>
                <a:cs typeface="Times New Roman" panose="02020603050405020304" pitchFamily="18" charset="0"/>
              </a:rPr>
              <a:t> model using Flask or Django for integration.</a:t>
            </a:r>
          </a:p>
          <a:p>
            <a:pPr marL="342900" indent="-342900">
              <a:buAutoNum type="arabicPeriod"/>
            </a:pPr>
            <a:r>
              <a:rPr lang="en-IN" sz="1800" b="1" dirty="0">
                <a:solidFill>
                  <a:srgbClr val="0F0F0F"/>
                </a:solidFill>
                <a:latin typeface="Times New Roman" panose="02020603050405020304" pitchFamily="18" charset="0"/>
                <a:cs typeface="Times New Roman" panose="02020603050405020304" pitchFamily="18" charset="0"/>
              </a:rPr>
              <a:t>Monitoring &amp; Maintenance: </a:t>
            </a:r>
            <a:r>
              <a:rPr lang="en-IN" sz="1800" dirty="0">
                <a:solidFill>
                  <a:srgbClr val="0F0F0F"/>
                </a:solidFill>
                <a:latin typeface="Times New Roman" panose="02020603050405020304" pitchFamily="18" charset="0"/>
                <a:cs typeface="Times New Roman" panose="02020603050405020304" pitchFamily="18" charset="0"/>
              </a:rPr>
              <a:t>Monitor system performance with Matplotlib and </a:t>
            </a:r>
            <a:r>
              <a:rPr lang="en-IN" sz="1800" dirty="0" err="1">
                <a:solidFill>
                  <a:srgbClr val="0F0F0F"/>
                </a:solidFill>
                <a:latin typeface="Times New Roman" panose="02020603050405020304" pitchFamily="18" charset="0"/>
                <a:cs typeface="Times New Roman" panose="02020603050405020304" pitchFamily="18" charset="0"/>
              </a:rPr>
              <a:t>Seaborn.Update</a:t>
            </a:r>
            <a:r>
              <a:rPr lang="en-IN" sz="1800" dirty="0">
                <a:solidFill>
                  <a:srgbClr val="0F0F0F"/>
                </a:solidFill>
                <a:latin typeface="Times New Roman" panose="02020603050405020304" pitchFamily="18" charset="0"/>
                <a:cs typeface="Times New Roman" panose="02020603050405020304" pitchFamily="18" charset="0"/>
              </a:rPr>
              <a:t> model regularly for accuracy and stability.</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Main Libraries Used:</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Pandas: </a:t>
            </a:r>
            <a:r>
              <a:rPr lang="en-IN" sz="1800" dirty="0">
                <a:solidFill>
                  <a:srgbClr val="0F0F0F"/>
                </a:solidFill>
                <a:latin typeface="Times New Roman" panose="02020603050405020304" pitchFamily="18" charset="0"/>
                <a:cs typeface="Times New Roman" panose="02020603050405020304" pitchFamily="18" charset="0"/>
              </a:rPr>
              <a:t>Data manipulation and aggregation</a:t>
            </a:r>
            <a:r>
              <a:rPr lang="en-IN" sz="1800" b="1" dirty="0">
                <a:solidFill>
                  <a:srgbClr val="0F0F0F"/>
                </a:solidFill>
                <a:latin typeface="Times New Roman" panose="02020603050405020304" pitchFamily="18" charset="0"/>
                <a:cs typeface="Times New Roman" panose="02020603050405020304" pitchFamily="18" charset="0"/>
              </a:rPr>
              <a:t>.</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Matplotlib and Seaborn: </a:t>
            </a:r>
            <a:r>
              <a:rPr lang="en-IN" sz="1800" dirty="0">
                <a:solidFill>
                  <a:srgbClr val="0F0F0F"/>
                </a:solidFill>
                <a:latin typeface="Times New Roman" panose="02020603050405020304" pitchFamily="18" charset="0"/>
                <a:cs typeface="Times New Roman" panose="02020603050405020304" pitchFamily="18" charset="0"/>
              </a:rPr>
              <a:t>Visualization.</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NumPy: </a:t>
            </a:r>
            <a:r>
              <a:rPr lang="en-IN" sz="1800" dirty="0">
                <a:solidFill>
                  <a:srgbClr val="0F0F0F"/>
                </a:solidFill>
                <a:latin typeface="Times New Roman" panose="02020603050405020304" pitchFamily="18" charset="0"/>
                <a:cs typeface="Times New Roman" panose="02020603050405020304" pitchFamily="18" charset="0"/>
              </a:rPr>
              <a:t>Computationally efficient operations</a:t>
            </a:r>
            <a:endParaRPr lang="en-IN" sz="1800" b="1" dirty="0">
              <a:solidFill>
                <a:srgbClr val="0F0F0F"/>
              </a:solidFill>
              <a:latin typeface="Times New Roman" panose="02020603050405020304" pitchFamily="18" charset="0"/>
              <a:cs typeface="Times New Roman" panose="02020603050405020304" pitchFamily="18" charset="0"/>
            </a:endParaRP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Scikit-Learn: </a:t>
            </a:r>
            <a:r>
              <a:rPr lang="en-IN" sz="1800" dirty="0">
                <a:solidFill>
                  <a:srgbClr val="0F0F0F"/>
                </a:solidFill>
                <a:latin typeface="Times New Roman" panose="02020603050405020304" pitchFamily="18" charset="0"/>
                <a:cs typeface="Times New Roman" panose="02020603050405020304" pitchFamily="18" charset="0"/>
              </a:rPr>
              <a:t>Model training, optimization, and metrics calculation</a:t>
            </a:r>
            <a:r>
              <a:rPr lang="en-IN" sz="1800" b="1" dirty="0">
                <a:solidFill>
                  <a:srgbClr val="0F0F0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8240"/>
            <a:ext cx="11029615" cy="5172607"/>
          </a:xfrm>
        </p:spPr>
        <p:txBody>
          <a:bodyPr>
            <a:no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For predicting sentiment in COVID-19 tweets, we have chosen a set of machine learning algorithms suitable for text classification tasks:</a:t>
            </a:r>
          </a:p>
          <a:p>
            <a:pPr marL="0" indent="0">
              <a:buNone/>
            </a:pPr>
            <a:r>
              <a:rPr lang="en-US" sz="1800" b="1" dirty="0">
                <a:latin typeface="Times New Roman" panose="02020603050405020304" pitchFamily="18" charset="0"/>
                <a:cs typeface="Times New Roman" panose="02020603050405020304" pitchFamily="18" charset="0"/>
              </a:rPr>
              <a:t>Algorithm Selection:</a:t>
            </a:r>
          </a:p>
          <a:p>
            <a:pPr marL="0" indent="0">
              <a:buNone/>
            </a:pPr>
            <a:r>
              <a:rPr lang="en-US" sz="1800" dirty="0">
                <a:latin typeface="Times New Roman" panose="02020603050405020304" pitchFamily="18" charset="0"/>
                <a:cs typeface="Times New Roman" panose="02020603050405020304" pitchFamily="18" charset="0"/>
              </a:rPr>
              <a:t>1. Logistic Regression with Grid Search CV: Logistic Regression is a widely-used linear classification algorithm. With Grid Search CV, we can efficiently tune hyperparameters to optimize its performance for sentiment analysis.</a:t>
            </a:r>
          </a:p>
          <a:p>
            <a:pPr marL="0" indent="0">
              <a:buNone/>
            </a:pPr>
            <a:r>
              <a:rPr lang="en-US" sz="1800" dirty="0">
                <a:latin typeface="Times New Roman" panose="02020603050405020304" pitchFamily="18" charset="0"/>
                <a:cs typeface="Times New Roman" panose="02020603050405020304" pitchFamily="18" charset="0"/>
              </a:rPr>
              <a:t>2. Decision Tree Classifier: Decision trees are intuitive models capable of capturing non-linear relationships in data. They are suitable for sentiment analysis tasks where interpretability is important.</a:t>
            </a:r>
          </a:p>
          <a:p>
            <a:pPr marL="0" indent="0">
              <a:buNone/>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is an ensemble learning algorithm known for its high performance and scalability. It can effectively handle large volumes of text data and capture complex patterns in sentiment expression.</a:t>
            </a:r>
          </a:p>
          <a:p>
            <a:pPr marL="0" indent="0">
              <a:buNone/>
            </a:pPr>
            <a:r>
              <a:rPr lang="en-US" sz="1800" dirty="0">
                <a:latin typeface="Times New Roman" panose="02020603050405020304" pitchFamily="18" charset="0"/>
                <a:cs typeface="Times New Roman" panose="02020603050405020304" pitchFamily="18" charset="0"/>
              </a:rPr>
              <a:t>4. K-Nearest Neighbors (KNN): KNN is a non-parametric algorithm that classifies data points based on the majority class among their nearest neighbors. It can be effective for sentiment analysis tasks where local patterns in text data are important.</a:t>
            </a:r>
          </a:p>
          <a:p>
            <a:pPr marL="0" indent="0">
              <a:buNone/>
            </a:pPr>
            <a:r>
              <a:rPr lang="en-US" sz="1800" dirty="0">
                <a:latin typeface="Times New Roman" panose="02020603050405020304" pitchFamily="18" charset="0"/>
                <a:cs typeface="Times New Roman" panose="02020603050405020304" pitchFamily="18" charset="0"/>
              </a:rPr>
              <a:t>5. Support Vector Machine (SVM) Classifier: SVM is a powerful algorithm for text classification tasks. It works well with high-dimensional data like text and can capture complex decision boundaries.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AACB3-F661-DB8D-8612-BFB48660A633}"/>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Data Input: </a:t>
            </a:r>
            <a:r>
              <a:rPr lang="en-US" sz="1800" dirty="0">
                <a:latin typeface="Times New Roman" panose="02020603050405020304" pitchFamily="18" charset="0"/>
                <a:cs typeface="Times New Roman" panose="02020603050405020304" pitchFamily="18" charset="0"/>
              </a:rPr>
              <a:t>The input features used by these algorithms include the text of COVID-19 tweets, which serves as the primary source of information for sentiment analysis. Additional features such as tweet metadata (e.g., timestamps, user information) or external data sources (e.g., news headlines, social media trends) may also be considered to enhance the predictive power of the models.</a:t>
            </a:r>
          </a:p>
          <a:p>
            <a:pPr marL="0" indent="0">
              <a:buNone/>
            </a:pPr>
            <a:r>
              <a:rPr lang="en-US" sz="1800" b="1" dirty="0">
                <a:latin typeface="Times New Roman" panose="02020603050405020304" pitchFamily="18" charset="0"/>
                <a:cs typeface="Times New Roman" panose="02020603050405020304" pitchFamily="18" charset="0"/>
              </a:rPr>
              <a:t>Training Process: </a:t>
            </a:r>
            <a:r>
              <a:rPr lang="en-US" sz="1800" dirty="0">
                <a:latin typeface="Times New Roman" panose="02020603050405020304" pitchFamily="18" charset="0"/>
                <a:cs typeface="Times New Roman" panose="02020603050405020304" pitchFamily="18" charset="0"/>
              </a:rPr>
              <a:t>During the training process, each algorithm learns to map the input tweet data to corresponding sentiment labels (positive, negative, or neutral). This involves processing the text data to extract relevant features, such as word frequencies or embeddings, and training the model using labeled tweet data. Techniques such as cross-validation and hyperparameter tuning are applied to optimize model performance and ensure robustness.</a:t>
            </a:r>
          </a:p>
          <a:p>
            <a:pPr marL="0" indent="0">
              <a:buNone/>
            </a:pPr>
            <a:r>
              <a:rPr lang="en-US" sz="1800" b="1" dirty="0">
                <a:latin typeface="Times New Roman" panose="02020603050405020304" pitchFamily="18" charset="0"/>
                <a:cs typeface="Times New Roman" panose="02020603050405020304" pitchFamily="18" charset="0"/>
              </a:rPr>
              <a:t>Prediction Process: </a:t>
            </a:r>
            <a:r>
              <a:rPr lang="en-US" sz="1800" dirty="0">
                <a:latin typeface="Times New Roman" panose="02020603050405020304" pitchFamily="18" charset="0"/>
                <a:cs typeface="Times New Roman" panose="02020603050405020304" pitchFamily="18" charset="0"/>
              </a:rPr>
              <a:t>Once trained, each algorithm can make predictions for the sentiment of new COVID-19 tweets. The prediction process involves applying the learned decision boundaries or decision rules to the features of unseen tweets to determine their sentiment. Real-time data inputs, such as incoming tweets or updates in the external environment, may be considered during the prediction phase to adapt the models to changing trends or contexts in sentiment expression.</a:t>
            </a:r>
            <a:endParaRPr lang="en-IN" sz="18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14030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Autofit/>
          </a:bodyPr>
          <a:lstStyle/>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IN" sz="1800" b="1" dirty="0">
              <a:solidFill>
                <a:srgbClr val="0D0D0D"/>
              </a:solidFill>
              <a:latin typeface="Times New Roman" panose="02020603050405020304" pitchFamily="18" charset="0"/>
              <a:cs typeface="Times New Roman" panose="02020603050405020304" pitchFamily="18" charset="0"/>
            </a:endParaRPr>
          </a:p>
          <a:p>
            <a:pPr marL="0" indent="0" algn="l">
              <a:buNone/>
            </a:pPr>
            <a:r>
              <a:rPr lang="en-IN" sz="1800" b="1" dirty="0">
                <a:solidFill>
                  <a:srgbClr val="0D0D0D"/>
                </a:solidFill>
                <a:latin typeface="Times New Roman" panose="02020603050405020304" pitchFamily="18" charset="0"/>
                <a:cs typeface="Times New Roman" panose="02020603050405020304" pitchFamily="18" charset="0"/>
              </a:rPr>
              <a:t>M</a:t>
            </a:r>
            <a:r>
              <a:rPr lang="en-IN" sz="1800" b="1" i="0" dirty="0">
                <a:solidFill>
                  <a:srgbClr val="0D0D0D"/>
                </a:solidFill>
                <a:effectLst/>
                <a:latin typeface="Times New Roman" panose="02020603050405020304" pitchFamily="18" charset="0"/>
                <a:cs typeface="Times New Roman" panose="02020603050405020304" pitchFamily="18" charset="0"/>
              </a:rPr>
              <a:t>odels Applied:</a:t>
            </a:r>
            <a:r>
              <a:rPr lang="en-IN" sz="1800" b="0" i="0" dirty="0">
                <a:solidFill>
                  <a:srgbClr val="0D0D0D"/>
                </a:solidFill>
                <a:effectLst/>
                <a:latin typeface="Times New Roman" panose="02020603050405020304" pitchFamily="18" charset="0"/>
                <a:cs typeface="Times New Roman" panose="02020603050405020304" pitchFamily="18" charset="0"/>
              </a:rPr>
              <a:t> Logistic Regression with Grid Search CV, Decision Tree Classifier, Stochastic Gradient Descent, KNN, SVM, Multinomial Naive Bayes, Bernoulli Naive Bayes Classifier for both Count Vector and TF-IDF Vectorization techniques.</a:t>
            </a:r>
          </a:p>
          <a:p>
            <a:pPr marL="0" indent="0" algn="l">
              <a:buNone/>
            </a:pPr>
            <a:r>
              <a:rPr lang="en-IN" sz="1800" b="1" i="0" dirty="0">
                <a:solidFill>
                  <a:srgbClr val="0D0D0D"/>
                </a:solidFill>
                <a:effectLst/>
                <a:latin typeface="Times New Roman" panose="02020603050405020304" pitchFamily="18" charset="0"/>
                <a:cs typeface="Times New Roman" panose="02020603050405020304" pitchFamily="18" charset="0"/>
              </a:rPr>
              <a:t>Best Performing Models:</a:t>
            </a:r>
            <a:endParaRPr lang="en-IN" sz="1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Stochastic Gradient Descent (count vectorizer) achieved the highest accuracy of 80.43%.</a:t>
            </a:r>
          </a:p>
          <a:p>
            <a:pPr marL="342900" indent="-34290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Logistic Regression with Grid Search CV (TF-IDF vectorizer) followed closely with an accuracy of 78.86%.</a:t>
            </a:r>
            <a:endParaRPr lang="en-US" sz="1800" b="1" dirty="0">
              <a:solidFill>
                <a:srgbClr val="0D0D0D"/>
              </a:solidFill>
              <a:latin typeface="Times New Roman" panose="02020603050405020304" pitchFamily="18" charset="0"/>
              <a:cs typeface="Times New Roman" panose="02020603050405020304" pitchFamily="18" charset="0"/>
            </a:endParaRPr>
          </a:p>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endParaRPr lang="en-US" sz="1800" b="1" dirty="0">
              <a:solidFill>
                <a:srgbClr val="0D0D0D"/>
              </a:solidFill>
              <a:latin typeface="Times New Roman" panose="02020603050405020304" pitchFamily="18" charset="0"/>
              <a:cs typeface="Times New Roman" panose="02020603050405020304" pitchFamily="18" charset="0"/>
            </a:endParaRPr>
          </a:p>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endParaRPr lang="en-US" sz="1800" b="1" dirty="0">
              <a:solidFill>
                <a:srgbClr val="0D0D0D"/>
              </a:solidFill>
              <a:latin typeface="Times New Roman" panose="02020603050405020304" pitchFamily="18" charset="0"/>
              <a:cs typeface="Times New Roman" panose="02020603050405020304" pitchFamily="18" charset="0"/>
            </a:endParaRPr>
          </a:p>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endParaRPr lang="en-US" sz="1800" b="1" dirty="0">
              <a:solidFill>
                <a:srgbClr val="0D0D0D"/>
              </a:solidFill>
              <a:latin typeface="Times New Roman" panose="02020603050405020304" pitchFamily="18" charset="0"/>
              <a:cs typeface="Times New Roman" panose="02020603050405020304" pitchFamily="18" charset="0"/>
            </a:endParaRPr>
          </a:p>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endParaRPr lang="en-US" sz="1800" b="1" dirty="0">
              <a:solidFill>
                <a:srgbClr val="0D0D0D"/>
              </a:solidFill>
              <a:latin typeface="Times New Roman" panose="02020603050405020304" pitchFamily="18" charset="0"/>
              <a:cs typeface="Times New Roman" panose="02020603050405020304" pitchFamily="18" charset="0"/>
            </a:endParaRPr>
          </a:p>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endParaRPr lang="en-US" sz="1800" b="1" dirty="0">
              <a:solidFill>
                <a:srgbClr val="0D0D0D"/>
              </a:solidFill>
              <a:latin typeface="Times New Roman" panose="02020603050405020304" pitchFamily="18" charset="0"/>
              <a:cs typeface="Times New Roman" panose="02020603050405020304" pitchFamily="18" charset="0"/>
            </a:endParaRPr>
          </a:p>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endParaRPr lang="en-US" sz="1800" b="1" dirty="0">
              <a:solidFill>
                <a:srgbClr val="0D0D0D"/>
              </a:solidFill>
              <a:latin typeface="Times New Roman" panose="02020603050405020304" pitchFamily="18" charset="0"/>
              <a:cs typeface="Times New Roman" panose="02020603050405020304" pitchFamily="18" charset="0"/>
            </a:endParaRPr>
          </a:p>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endParaRPr lang="en-US" sz="1800" b="1" dirty="0">
              <a:solidFill>
                <a:srgbClr val="0D0D0D"/>
              </a:solidFill>
              <a:latin typeface="Times New Roman" panose="02020603050405020304" pitchFamily="18" charset="0"/>
              <a:cs typeface="Times New Roman" panose="02020603050405020304" pitchFamily="18" charset="0"/>
            </a:endParaRPr>
          </a:p>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marL="0" indent="0" algn="l">
              <a:buNone/>
            </a:pPr>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1BDB4-BC6E-05C6-888A-7B747F9A911C}"/>
              </a:ext>
            </a:extLst>
          </p:cNvPr>
          <p:cNvSpPr>
            <a:spLocks noGrp="1"/>
          </p:cNvSpPr>
          <p:nvPr>
            <p:ph idx="1"/>
          </p:nvPr>
        </p:nvSpPr>
        <p:spPr>
          <a:xfrm>
            <a:off x="581192" y="1302026"/>
            <a:ext cx="11029615" cy="5088726"/>
          </a:xfrm>
        </p:spPr>
        <p:txBody>
          <a:bodyPr>
            <a:noAutofit/>
          </a:bodyPr>
          <a:lstStyle/>
          <a:p>
            <a:pPr marL="0" indent="0" algn="l">
              <a:buNone/>
            </a:pPr>
            <a:r>
              <a:rPr lang="en-US" sz="2000" b="1" i="0" dirty="0">
                <a:solidFill>
                  <a:srgbClr val="0D0D0D"/>
                </a:solidFill>
                <a:effectLst/>
                <a:latin typeface="Times New Roman" panose="02020603050405020304" pitchFamily="18" charset="0"/>
                <a:cs typeface="Times New Roman" panose="02020603050405020304" pitchFamily="18" charset="0"/>
              </a:rPr>
              <a:t>Model Performance Visualization: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sz="1800" b="0" i="0" dirty="0">
                <a:solidFill>
                  <a:srgbClr val="0D0D0D"/>
                </a:solidFill>
                <a:effectLst/>
                <a:latin typeface="Times New Roman" panose="02020603050405020304" pitchFamily="18" charset="0"/>
                <a:cs typeface="Times New Roman" panose="02020603050405020304" pitchFamily="18" charset="0"/>
              </a:rPr>
              <a:t>To illustrate the performance of the machine learning models for COVID-19 tweet sentiment analysis, we present visualizations and comparisons between predicted and actual sentiment labels. These visualizations provide insights into the accuracy and effectiveness of each model in capturing sentiment trends.</a:t>
            </a:r>
          </a:p>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1. Confusion Matrix:</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Confusion matrices visualize the distribution of true positive, true negative, false positive, and false negative predictions made by each model.</a:t>
            </a:r>
          </a:p>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Each cell in the matrix represents the count or proportion of predictions for a particular sentiment label (positive, negative, neutral) compared to the actual labels.</a:t>
            </a:r>
          </a:p>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2. ROC Curve and Precision-Recall Curve:</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ROC (Receiver Operating Characteristic) curves plot the true positive rate against the false positive rate for different classification thresholds.</a:t>
            </a:r>
          </a:p>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Precision-recall curves visualize the trade-off between precision and recall for varying thresholds, providing insights into the model's ability to correctly classify positive instances while minimizing false positives.</a:t>
            </a:r>
          </a:p>
          <a:p>
            <a:pPr marL="0" indent="0">
              <a:buNone/>
            </a:pPr>
            <a:endParaRPr lang="en-IN" sz="1800" dirty="0"/>
          </a:p>
        </p:txBody>
      </p:sp>
    </p:spTree>
    <p:extLst>
      <p:ext uri="{BB962C8B-B14F-4D97-AF65-F5344CB8AC3E}">
        <p14:creationId xmlns:p14="http://schemas.microsoft.com/office/powerpoint/2010/main" val="133189544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219</TotalTime>
  <Words>1789</Words>
  <Application>Microsoft Office PowerPoint</Application>
  <PresentationFormat>Widescreen</PresentationFormat>
  <Paragraphs>137</Paragraphs>
  <Slides>15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Calibri Light</vt:lpstr>
      <vt:lpstr>Franklin Gothic Book</vt:lpstr>
      <vt:lpstr>Franklin Gothic Demi</vt:lpstr>
      <vt:lpstr>Times New Roman</vt:lpstr>
      <vt:lpstr>Wingdings</vt:lpstr>
      <vt:lpstr>Wingdings 2</vt:lpstr>
      <vt:lpstr>DividendVTI</vt:lpstr>
      <vt:lpstr>Package</vt:lpstr>
      <vt:lpstr>Coronavirus Tweet Sentiment analysis</vt:lpstr>
      <vt:lpstr>OUTLINE</vt:lpstr>
      <vt:lpstr>Problem Statement</vt:lpstr>
      <vt:lpstr>Proposed Solution</vt:lpstr>
      <vt:lpstr>System  Approach</vt:lpstr>
      <vt:lpstr>Algorithm &amp; Deployment</vt:lpstr>
      <vt:lpstr>PowerPoint Presentation</vt:lpstr>
      <vt:lpstr>Result</vt:lpstr>
      <vt:lpstr>PowerPoint Presentation</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Rajkiran Racha</cp:lastModifiedBy>
  <cp:revision>24</cp:revision>
  <dcterms:created xsi:type="dcterms:W3CDTF">2021-05-26T16:50:10Z</dcterms:created>
  <dcterms:modified xsi:type="dcterms:W3CDTF">2024-03-21T11:07:10Z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