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07AA92A-E524-4E8C-9D9E-667A31CF9A1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D3F9F6C-4446-4737-8539-9B5DDE69C726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ts val="18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Presenter details comes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8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Date and other details can come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ts val="4000"/>
              </a:lnSpc>
            </a:pP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le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r 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ti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n 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ti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tl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1" lang="en-GB" sz="4400" spc="-151" strike="noStrike">
                <a:solidFill>
                  <a:srgbClr val="ffffff"/>
                </a:solidFill>
                <a:latin typeface="Arial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12" descr="BITS_university_logo_whitevert.png"/>
          <p:cNvPicPr/>
          <p:nvPr/>
        </p:nvPicPr>
        <p:blipFill>
          <a:blip r:embed="rId3"/>
          <a:srcRect l="0" t="0" r="0" b="28589"/>
          <a:stretch/>
        </p:blipFill>
        <p:spPr>
          <a:xfrm>
            <a:off x="76320" y="3352680"/>
            <a:ext cx="2057040" cy="197964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-76320" y="5257800"/>
            <a:ext cx="220932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900" spc="-151" strike="noStrike">
                <a:solidFill>
                  <a:srgbClr val="ffffff"/>
                </a:solidFill>
                <a:latin typeface="Arial"/>
              </a:rPr>
              <a:t>BITS</a:t>
            </a:r>
            <a:r>
              <a:rPr b="0" lang="en-US" sz="2900" spc="-151" strike="noStrike">
                <a:solidFill>
                  <a:srgbClr val="ffffff"/>
                </a:solidFill>
                <a:latin typeface="Arial"/>
              </a:rPr>
              <a:t> Pilani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52280" y="5666760"/>
            <a:ext cx="190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Pilani Campus</a:t>
            </a:r>
            <a:endParaRPr b="0" lang="en-IN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Pilani Campus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46" name="Picture 7" descr="Picture 7.png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47" name="Group 2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48" name="CustomShape 3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" name="CustomShape 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1" name="Group 6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52" name="CustomShape 7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" name="CustomShape 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9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5" name="PlaceHolder 10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1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12"/>
          <p:cNvSpPr>
            <a:spLocks noGrp="1"/>
          </p:cNvSpPr>
          <p:nvPr>
            <p:ph type="ftr"/>
          </p:nvPr>
        </p:nvSpPr>
        <p:spPr>
          <a:xfrm>
            <a:off x="2195640" y="6237360"/>
            <a:ext cx="439200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Census Income Data Set Assignment by Group-03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8" name="PlaceHolder 13"/>
          <p:cNvSpPr>
            <a:spLocks noGrp="1"/>
          </p:cNvSpPr>
          <p:nvPr>
            <p:ph type="sldNum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E69BC09-1D71-4943-938F-AA04E4A0AAD0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Pilani Campus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96" name="Picture 7" descr="Picture 7.png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97" name="Group 2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98" name="CustomShape 3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01" name="Group 6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02" name="CustomShape 7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9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5" name="PlaceHolder 10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11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1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9" name="PlaceHolder 1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Census Income Data Set Assignment by Group-03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110" name="PlaceHolder 1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A995793-9E80-4A35-A3ED-DEE88BEA3A6F}" type="slidenum">
              <a:rPr b="0" lang="en-IN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752480" y="3200400"/>
            <a:ext cx="6857640" cy="1676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ts val="4000"/>
              </a:lnSpc>
            </a:pPr>
            <a:r>
              <a:rPr b="1" lang="en-IN" sz="4400" spc="-151" strike="noStrike">
                <a:solidFill>
                  <a:srgbClr val="ffffff"/>
                </a:solidFill>
                <a:latin typeface="Arial"/>
                <a:ea typeface="Noto Sans CJK SC"/>
              </a:rPr>
              <a:t>Telcom Churn</a:t>
            </a:r>
            <a:br/>
            <a:r>
              <a:rPr b="1" lang="en-US" sz="2800" spc="-151" strike="noStrike">
                <a:solidFill>
                  <a:srgbClr val="ffffff"/>
                </a:solidFill>
                <a:latin typeface="Arial"/>
              </a:rPr>
              <a:t>Data Mining Assignment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505320" y="5181480"/>
            <a:ext cx="4876560" cy="862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ts val="1800"/>
              </a:lnSpc>
              <a:tabLst>
                <a:tab algn="l" pos="0"/>
              </a:tabLst>
            </a:pPr>
            <a:r>
              <a:rPr b="1" lang="en-IN" sz="2000" spc="-1" strike="noStrike" u="sng">
                <a:solidFill>
                  <a:srgbClr val="ffffff"/>
                </a:solidFill>
                <a:uFillTx/>
                <a:latin typeface="Calibri"/>
              </a:rPr>
              <a:t>Submitted by GROUP- 246: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8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Veldur Samantaka Rajkiran, 2020sc04476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8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Venkatesh S, 2020sc04331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8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Sumeet Singhal, 2020sc04376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85800" y="1340640"/>
            <a:ext cx="8229240" cy="2331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From the below plot we can see that Higher % of customers churn when the monthly charges are high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26703CD-5281-4394-9EFF-7DA12CFA07A0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95640" y="418680"/>
            <a:ext cx="66906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Exploration or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872000" y="2952000"/>
            <a:ext cx="5193000" cy="352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85800" y="1340640"/>
            <a:ext cx="8229240" cy="2331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is higher churn when the total charges are lower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452E644-01E1-4CE0-BFD4-D2BEFDB5F00E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95640" y="418680"/>
            <a:ext cx="66906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Exploration or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584000" y="2736000"/>
            <a:ext cx="5154840" cy="352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85800" y="1340640"/>
            <a:ext cx="8229240" cy="2331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notice that the Average revenue generated by not churn customers is thrice that of customers who churn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FE40377-320D-40BD-AF7D-07648AEFBB1E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95640" y="418680"/>
            <a:ext cx="66906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Exploration or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198160" y="2880000"/>
            <a:ext cx="4773960" cy="352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 Training and Testing Patterns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data is split into Training and Test set in the following hold pattern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Training data - 80%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Test data - 20%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4B9603D-E7BE-4579-9F19-150617D39F3F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C613079-4B4E-4842-8547-515E28BA5F53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95640" y="418680"/>
            <a:ext cx="76050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Model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Prediction &amp; Accuracy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2088000" y="1901880"/>
            <a:ext cx="5256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800" spc="-1" strike="noStrike">
                <a:latin typeface="Arial"/>
              </a:rPr>
              <a:t>Logistic Regression: 0.808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Gradient Boosting Machine: 0.808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Improvements in results can be observed &amp; if the data set can compile as: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Presence of more meaningful data, instead of missed-out or junk information (like “ “) might have improved the model accuracy.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36CE51F-2E5D-4F25-A82C-2EB27BFDA74F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228600" y="228600"/>
            <a:ext cx="861012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Scope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of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Improvements</a:t>
            </a:r>
            <a:br/>
            <a:r>
              <a:rPr b="1" lang="en-US" sz="2800" spc="-1" strike="noStrike">
                <a:solidFill>
                  <a:srgbClr val="ff9855"/>
                </a:solidFill>
                <a:latin typeface="Calibri"/>
              </a:rPr>
              <a:t>(Test data, Training patterns &amp; missing value handling)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28600" y="228600"/>
            <a:ext cx="867204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80880" y="1600200"/>
            <a:ext cx="86101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Problem Statement: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TalkTel is a leading Telecommunication organization. Who’s current concern is people who are leaving the service for a competitor(Churn).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Calculate the following three metrics: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Average revenue per user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Customer Churn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Subscriber growth rate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7FBA01E-3743-4B91-962B-D91E4441BDFA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95640" y="418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9855"/>
                </a:solidFill>
                <a:latin typeface="Calibri"/>
              </a:rPr>
              <a:t>Learning Objectives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1DE9E47-412C-4AC7-8944-1F2E037C7651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85800" y="1495440"/>
            <a:ext cx="7868160" cy="48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Exploratory data analysis 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Preprocess the data 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Model selection 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Train &amp; Test the model 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Model performance evaluation </a:t>
            </a: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Suggest Model improvements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63" name="Picture 2" descr="Machine Learning and Data Mining Methods in Diabetes Research -  ScienceDirect"/>
          <p:cNvPicPr/>
          <p:nvPr/>
        </p:nvPicPr>
        <p:blipFill>
          <a:blip r:embed="rId1"/>
          <a:stretch/>
        </p:blipFill>
        <p:spPr>
          <a:xfrm>
            <a:off x="609480" y="3809880"/>
            <a:ext cx="6827040" cy="198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Understanding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6320" y="129528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dataset used in this project has 7043 observations with 16 attributes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class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Churn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is binomial with labels ‘No’ (~73% of the total data) and ‘Yes’ (~27% of the total data).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Among the other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15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attributes, 5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attributes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are categorical,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are numeric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are binomial and one variable represents unique customer IDs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Contract attribute represents the billing cycle of TalkTel’s customers. Month-to-Month(Monthly payment cycle), Two Year(Bi-annual billing cycle) and One Year(Annual billing cycle)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PaymentMethod attribut represents the mode of payment. There are basically 4 types of payments used by TalkTel customers: Electronic Check, Mailed Check, Bank Transfer(Automatic), Credit Card(Automatic)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InternetService attribute contains type of Internet connection subscribed by the TalkTel customers, DSL, Fiber Optics and ‘No’ which stands for No internet service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StreamingService attribute contains whether the user has subscribed to Streaming service. Values: Yes, No, No internet service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MultipleLines attribute contains the information whether the customer has multiple phone lines. Values: Yes, No, No Phone Lines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3F266BF-298C-4682-8267-55D1ED344C8A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728000" y="2232000"/>
            <a:ext cx="2304000" cy="73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Pre-processing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9E0886D-7FD8-40A2-B233-9275284F5F61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57200" y="1523880"/>
            <a:ext cx="853416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column “TotalCharges” was string type instead of Float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was because this column contained empty string(“ “) .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reason being TotalCharges = MonthlyCharges*Tenure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Where there were empty string(“ “) noticed that Tenure was 0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Hence, deleted these values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Then used pandas  function get_dummies() to one-hot encode the categorical attributes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720000" y="3888000"/>
            <a:ext cx="8208000" cy="20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1340640"/>
            <a:ext cx="8229240" cy="2697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Month-to-Month Contract, Fiber Optic Internet Service, Electronic check payment method, Monthly charges, Paperless billing, No Dependents, Senior Citizens, No Partners, Streaming service and Multiple lines are positively correlated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Where as, tenure, two year contract, no internet service, total charges, no paperless billing, one year contract, having dependents, having partners are all negatively correlated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B6A8B1A-2E8B-4A17-A0D4-BBFE8DD04567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95640" y="418680"/>
            <a:ext cx="66906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Exploration or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5800" y="1340640"/>
            <a:ext cx="8229240" cy="2697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We notice that about 73% of the customers are loyal and 27% of customers churn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E8FE4DE-8B9D-4938-B713-305C30ADE833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95640" y="418680"/>
            <a:ext cx="66906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Exploration or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376000" y="2232000"/>
            <a:ext cx="2958120" cy="293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1340640"/>
            <a:ext cx="8229240" cy="2697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see only ~16% of TalkTel customers are senior citizens so most of TalkTel customers are young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8FF6A5F-CDED-4C08-A6F2-703F991DF74B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95640" y="418680"/>
            <a:ext cx="66906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Exploration or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2195640" y="6237360"/>
            <a:ext cx="439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Telecom Churn Assignment by Group-246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520000" y="2952000"/>
            <a:ext cx="3846960" cy="33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85800" y="1340640"/>
            <a:ext cx="8229240" cy="2331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From the below plot we notice that more customers left the service within a month and quiet some people have stayed back for ~72 months, these customers are loyal to TalkTel.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8636AFE-2FCF-4C0C-BEB9-FCA28561A49C}" type="slidenum">
              <a:rPr b="1" lang="en-IN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95640" y="418680"/>
            <a:ext cx="66906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Data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9855"/>
                </a:solidFill>
                <a:latin typeface="Calibri"/>
              </a:rPr>
              <a:t>Exploration or Mining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080000" y="4320000"/>
            <a:ext cx="6480000" cy="24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Application>LibreOffice/6.4.7.2$Linux_X86_64 LibreOffice_project/40$Build-2</Application>
  <Words>788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2020-09-04T15:22:10Z</dcterms:created>
  <dc:creator>Israr</dc:creator>
  <dc:description/>
  <dc:language>en-IN</dc:language>
  <cp:lastModifiedBy/>
  <dcterms:modified xsi:type="dcterms:W3CDTF">2021-09-15T00:51:40Z</dcterms:modified>
  <cp:revision>97</cp:revision>
  <dc:subject/>
  <dc:title>Census Income Data Set DM Assignment 3.rar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