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69" r:id="rId3"/>
    <p:sldId id="268" r:id="rId4"/>
    <p:sldId id="282" r:id="rId5"/>
    <p:sldId id="281" r:id="rId6"/>
    <p:sldId id="270" r:id="rId7"/>
    <p:sldId id="285" r:id="rId8"/>
    <p:sldId id="283" r:id="rId9"/>
    <p:sldId id="275" r:id="rId10"/>
    <p:sldId id="288" r:id="rId11"/>
    <p:sldId id="291" r:id="rId12"/>
    <p:sldId id="290" r:id="rId13"/>
    <p:sldId id="292" r:id="rId14"/>
    <p:sldId id="274" r:id="rId15"/>
    <p:sldId id="293" r:id="rId16"/>
    <p:sldId id="294" r:id="rId17"/>
    <p:sldId id="273" r:id="rId18"/>
    <p:sldId id="29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F8B123D-AE4D-4160-9AB7-10E689CFD443}" type="datetimeFigureOut">
              <a:rPr lang="en-IN" smtClean="0"/>
              <a:t>27-08-2022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680D26-964B-4926-969B-3601C17EF068}" type="slidenum">
              <a:rPr lang="en-IN" smtClean="0"/>
              <a:t>‹#›</a:t>
            </a:fld>
            <a:endParaRPr lang="en-IN"/>
          </a:p>
        </p:txBody>
      </p:sp>
    </p:spTree>
    <p:extLst>
      <p:ext uri="{BB962C8B-B14F-4D97-AF65-F5344CB8AC3E}">
        <p14:creationId xmlns:p14="http://schemas.microsoft.com/office/powerpoint/2010/main" val="22711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8B123D-AE4D-4160-9AB7-10E689CFD443}"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80D26-964B-4926-969B-3601C17EF068}" type="slidenum">
              <a:rPr lang="en-IN" smtClean="0"/>
              <a:t>‹#›</a:t>
            </a:fld>
            <a:endParaRPr lang="en-IN"/>
          </a:p>
        </p:txBody>
      </p:sp>
    </p:spTree>
    <p:extLst>
      <p:ext uri="{BB962C8B-B14F-4D97-AF65-F5344CB8AC3E}">
        <p14:creationId xmlns:p14="http://schemas.microsoft.com/office/powerpoint/2010/main" val="275226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8B123D-AE4D-4160-9AB7-10E689CFD443}"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80D26-964B-4926-969B-3601C17EF068}" type="slidenum">
              <a:rPr lang="en-IN" smtClean="0"/>
              <a:t>‹#›</a:t>
            </a:fld>
            <a:endParaRPr lang="en-IN"/>
          </a:p>
        </p:txBody>
      </p:sp>
    </p:spTree>
    <p:extLst>
      <p:ext uri="{BB962C8B-B14F-4D97-AF65-F5344CB8AC3E}">
        <p14:creationId xmlns:p14="http://schemas.microsoft.com/office/powerpoint/2010/main" val="3357713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8B123D-AE4D-4160-9AB7-10E689CFD443}"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80D26-964B-4926-969B-3601C17EF068}"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73168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8B123D-AE4D-4160-9AB7-10E689CFD443}"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80D26-964B-4926-969B-3601C17EF068}" type="slidenum">
              <a:rPr lang="en-IN" smtClean="0"/>
              <a:t>‹#›</a:t>
            </a:fld>
            <a:endParaRPr lang="en-IN"/>
          </a:p>
        </p:txBody>
      </p:sp>
    </p:spTree>
    <p:extLst>
      <p:ext uri="{BB962C8B-B14F-4D97-AF65-F5344CB8AC3E}">
        <p14:creationId xmlns:p14="http://schemas.microsoft.com/office/powerpoint/2010/main" val="60197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F8B123D-AE4D-4160-9AB7-10E689CFD443}" type="datetimeFigureOut">
              <a:rPr lang="en-IN" smtClean="0"/>
              <a:t>27-08-2022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680D26-964B-4926-969B-3601C17EF068}" type="slidenum">
              <a:rPr lang="en-IN" smtClean="0"/>
              <a:t>‹#›</a:t>
            </a:fld>
            <a:endParaRPr lang="en-IN"/>
          </a:p>
        </p:txBody>
      </p:sp>
    </p:spTree>
    <p:extLst>
      <p:ext uri="{BB962C8B-B14F-4D97-AF65-F5344CB8AC3E}">
        <p14:creationId xmlns:p14="http://schemas.microsoft.com/office/powerpoint/2010/main" val="1062880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F8B123D-AE4D-4160-9AB7-10E689CFD443}" type="datetimeFigureOut">
              <a:rPr lang="en-IN" smtClean="0"/>
              <a:t>27-08-2022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680D26-964B-4926-969B-3601C17EF068}" type="slidenum">
              <a:rPr lang="en-IN" smtClean="0"/>
              <a:t>‹#›</a:t>
            </a:fld>
            <a:endParaRPr lang="en-IN"/>
          </a:p>
        </p:txBody>
      </p:sp>
    </p:spTree>
    <p:extLst>
      <p:ext uri="{BB962C8B-B14F-4D97-AF65-F5344CB8AC3E}">
        <p14:creationId xmlns:p14="http://schemas.microsoft.com/office/powerpoint/2010/main" val="1619309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B123D-AE4D-4160-9AB7-10E689CFD443}"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80D26-964B-4926-969B-3601C17EF068}" type="slidenum">
              <a:rPr lang="en-IN" smtClean="0"/>
              <a:t>‹#›</a:t>
            </a:fld>
            <a:endParaRPr lang="en-IN"/>
          </a:p>
        </p:txBody>
      </p:sp>
    </p:spTree>
    <p:extLst>
      <p:ext uri="{BB962C8B-B14F-4D97-AF65-F5344CB8AC3E}">
        <p14:creationId xmlns:p14="http://schemas.microsoft.com/office/powerpoint/2010/main" val="2851627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B123D-AE4D-4160-9AB7-10E689CFD443}"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80D26-964B-4926-969B-3601C17EF068}" type="slidenum">
              <a:rPr lang="en-IN" smtClean="0"/>
              <a:t>‹#›</a:t>
            </a:fld>
            <a:endParaRPr lang="en-IN"/>
          </a:p>
        </p:txBody>
      </p:sp>
    </p:spTree>
    <p:extLst>
      <p:ext uri="{BB962C8B-B14F-4D97-AF65-F5344CB8AC3E}">
        <p14:creationId xmlns:p14="http://schemas.microsoft.com/office/powerpoint/2010/main" val="3450262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9281053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5021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B123D-AE4D-4160-9AB7-10E689CFD443}"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80D26-964B-4926-969B-3601C17EF068}" type="slidenum">
              <a:rPr lang="en-IN" smtClean="0"/>
              <a:t>‹#›</a:t>
            </a:fld>
            <a:endParaRPr lang="en-IN"/>
          </a:p>
        </p:txBody>
      </p:sp>
    </p:spTree>
    <p:extLst>
      <p:ext uri="{BB962C8B-B14F-4D97-AF65-F5344CB8AC3E}">
        <p14:creationId xmlns:p14="http://schemas.microsoft.com/office/powerpoint/2010/main" val="295051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8B123D-AE4D-4160-9AB7-10E689CFD443}"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80D26-964B-4926-969B-3601C17EF068}" type="slidenum">
              <a:rPr lang="en-IN" smtClean="0"/>
              <a:t>‹#›</a:t>
            </a:fld>
            <a:endParaRPr lang="en-IN"/>
          </a:p>
        </p:txBody>
      </p:sp>
    </p:spTree>
    <p:extLst>
      <p:ext uri="{BB962C8B-B14F-4D97-AF65-F5344CB8AC3E}">
        <p14:creationId xmlns:p14="http://schemas.microsoft.com/office/powerpoint/2010/main" val="1391056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8B123D-AE4D-4160-9AB7-10E689CFD443}"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80D26-964B-4926-969B-3601C17EF068}" type="slidenum">
              <a:rPr lang="en-IN" smtClean="0"/>
              <a:t>‹#›</a:t>
            </a:fld>
            <a:endParaRPr lang="en-IN"/>
          </a:p>
        </p:txBody>
      </p:sp>
    </p:spTree>
    <p:extLst>
      <p:ext uri="{BB962C8B-B14F-4D97-AF65-F5344CB8AC3E}">
        <p14:creationId xmlns:p14="http://schemas.microsoft.com/office/powerpoint/2010/main" val="362111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8B123D-AE4D-4160-9AB7-10E689CFD443}" type="datetimeFigureOut">
              <a:rPr lang="en-IN" smtClean="0"/>
              <a:t>27-08-2022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680D26-964B-4926-969B-3601C17EF068}" type="slidenum">
              <a:rPr lang="en-IN" smtClean="0"/>
              <a:t>‹#›</a:t>
            </a:fld>
            <a:endParaRPr lang="en-IN"/>
          </a:p>
        </p:txBody>
      </p:sp>
    </p:spTree>
    <p:extLst>
      <p:ext uri="{BB962C8B-B14F-4D97-AF65-F5344CB8AC3E}">
        <p14:creationId xmlns:p14="http://schemas.microsoft.com/office/powerpoint/2010/main" val="11481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8B123D-AE4D-4160-9AB7-10E689CFD443}" type="datetimeFigureOut">
              <a:rPr lang="en-IN" smtClean="0"/>
              <a:t>27-08-2022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680D26-964B-4926-969B-3601C17EF068}" type="slidenum">
              <a:rPr lang="en-IN" smtClean="0"/>
              <a:t>‹#›</a:t>
            </a:fld>
            <a:endParaRPr lang="en-IN"/>
          </a:p>
        </p:txBody>
      </p:sp>
    </p:spTree>
    <p:extLst>
      <p:ext uri="{BB962C8B-B14F-4D97-AF65-F5344CB8AC3E}">
        <p14:creationId xmlns:p14="http://schemas.microsoft.com/office/powerpoint/2010/main" val="187287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B123D-AE4D-4160-9AB7-10E689CFD443}" type="datetimeFigureOut">
              <a:rPr lang="en-IN" smtClean="0"/>
              <a:t>27-08-2022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680D26-964B-4926-969B-3601C17EF068}" type="slidenum">
              <a:rPr lang="en-IN" smtClean="0"/>
              <a:t>‹#›</a:t>
            </a:fld>
            <a:endParaRPr lang="en-IN"/>
          </a:p>
        </p:txBody>
      </p:sp>
    </p:spTree>
    <p:extLst>
      <p:ext uri="{BB962C8B-B14F-4D97-AF65-F5344CB8AC3E}">
        <p14:creationId xmlns:p14="http://schemas.microsoft.com/office/powerpoint/2010/main" val="394386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8B123D-AE4D-4160-9AB7-10E689CFD443}"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80D26-964B-4926-969B-3601C17EF068}" type="slidenum">
              <a:rPr lang="en-IN" smtClean="0"/>
              <a:t>‹#›</a:t>
            </a:fld>
            <a:endParaRPr lang="en-IN"/>
          </a:p>
        </p:txBody>
      </p:sp>
    </p:spTree>
    <p:extLst>
      <p:ext uri="{BB962C8B-B14F-4D97-AF65-F5344CB8AC3E}">
        <p14:creationId xmlns:p14="http://schemas.microsoft.com/office/powerpoint/2010/main" val="116364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8B123D-AE4D-4160-9AB7-10E689CFD443}"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80D26-964B-4926-969B-3601C17EF068}" type="slidenum">
              <a:rPr lang="en-IN" smtClean="0"/>
              <a:t>‹#›</a:t>
            </a:fld>
            <a:endParaRPr lang="en-IN"/>
          </a:p>
        </p:txBody>
      </p:sp>
    </p:spTree>
    <p:extLst>
      <p:ext uri="{BB962C8B-B14F-4D97-AF65-F5344CB8AC3E}">
        <p14:creationId xmlns:p14="http://schemas.microsoft.com/office/powerpoint/2010/main" val="3393591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F8B123D-AE4D-4160-9AB7-10E689CFD443}" type="datetimeFigureOut">
              <a:rPr lang="en-IN" smtClean="0"/>
              <a:t>27-08-2022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E680D26-964B-4926-969B-3601C17EF068}" type="slidenum">
              <a:rPr lang="en-IN" smtClean="0"/>
              <a:t>‹#›</a:t>
            </a:fld>
            <a:endParaRPr lang="en-IN"/>
          </a:p>
        </p:txBody>
      </p:sp>
    </p:spTree>
    <p:extLst>
      <p:ext uri="{BB962C8B-B14F-4D97-AF65-F5344CB8AC3E}">
        <p14:creationId xmlns:p14="http://schemas.microsoft.com/office/powerpoint/2010/main" val="1678236873"/>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19.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olab.research.google.com/drive/1KtN3RlvLsXf9r4kF21U0wQSkyQjV4Qf2?usp=sharing" TargetMode="Externa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9.xml"/><Relationship Id="rId1" Type="http://schemas.openxmlformats.org/officeDocument/2006/relationships/vmlDrawing" Target="../drawings/vmlDrawing1.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pPr algn="ctr"/>
            <a:r>
              <a:rPr lang="en-US" dirty="0"/>
              <a:t>Task 3 </a:t>
            </a:r>
            <a:endParaRPr lang="ru-RU"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a:solidFill>
                  <a:schemeClr val="tx1"/>
                </a:solidFill>
              </a:rPr>
              <a:t>27-08-2022</a:t>
            </a:r>
            <a:endParaRPr lang="ru-RU" dirty="0">
              <a:solidFill>
                <a:schemeClr val="tx1"/>
              </a:solidFill>
            </a:endParaRPr>
          </a:p>
        </p:txBody>
      </p:sp>
      <p:sp>
        <p:nvSpPr>
          <p:cNvPr id="6" name="Text Placeholder 5">
            <a:extLst>
              <a:ext uri="{FF2B5EF4-FFF2-40B4-BE49-F238E27FC236}">
                <a16:creationId xmlns:a16="http://schemas.microsoft.com/office/drawing/2014/main" id="{C8E05378-FB61-4B72-8503-44D8AFE941DC}"/>
              </a:ext>
            </a:extLst>
          </p:cNvPr>
          <p:cNvSpPr>
            <a:spLocks noGrp="1"/>
          </p:cNvSpPr>
          <p:nvPr>
            <p:ph type="body" sz="quarter" idx="13"/>
          </p:nvPr>
        </p:nvSpPr>
        <p:spPr/>
        <p:txBody>
          <a:bodyPr/>
          <a:lstStyle/>
          <a:p>
            <a:r>
              <a:rPr lang="en-US" dirty="0"/>
              <a:t>Standard Bank Data Science with Python</a:t>
            </a:r>
            <a:endParaRPr lang="en-IN"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4530106" y="385732"/>
            <a:ext cx="5056083" cy="782638"/>
          </a:xfrm>
        </p:spPr>
        <p:txBody>
          <a:bodyPr>
            <a:normAutofit/>
          </a:bodyPr>
          <a:lstStyle/>
          <a:p>
            <a:r>
              <a:rPr lang="en-US" dirty="0"/>
              <a:t>Data</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675559" y="860549"/>
            <a:ext cx="4421856" cy="749047"/>
          </a:xfrm>
        </p:spPr>
        <p:txBody>
          <a:bodyPr>
            <a:normAutofit/>
          </a:bodyPr>
          <a:lstStyle/>
          <a:p>
            <a:r>
              <a:rPr lang="en-US" sz="3200" dirty="0"/>
              <a:t>Data 2 (test.csv)</a:t>
            </a:r>
          </a:p>
          <a:p>
            <a:endParaRPr lang="ru-RU" sz="3200" dirty="0"/>
          </a:p>
        </p:txBody>
      </p:sp>
      <p:graphicFrame>
        <p:nvGraphicFramePr>
          <p:cNvPr id="3" name="Object 2">
            <a:extLst>
              <a:ext uri="{FF2B5EF4-FFF2-40B4-BE49-F238E27FC236}">
                <a16:creationId xmlns:a16="http://schemas.microsoft.com/office/drawing/2014/main" id="{224E6B6F-04AB-4EC7-8937-01A526B31593}"/>
              </a:ext>
            </a:extLst>
          </p:cNvPr>
          <p:cNvGraphicFramePr>
            <a:graphicFrameLocks noChangeAspect="1"/>
          </p:cNvGraphicFramePr>
          <p:nvPr>
            <p:extLst>
              <p:ext uri="{D42A27DB-BD31-4B8C-83A1-F6EECF244321}">
                <p14:modId xmlns:p14="http://schemas.microsoft.com/office/powerpoint/2010/main" val="84936967"/>
              </p:ext>
            </p:extLst>
          </p:nvPr>
        </p:nvGraphicFramePr>
        <p:xfrm>
          <a:off x="1659988" y="1321183"/>
          <a:ext cx="8989255" cy="5394249"/>
        </p:xfrm>
        <a:graphic>
          <a:graphicData uri="http://schemas.openxmlformats.org/presentationml/2006/ole">
            <mc:AlternateContent xmlns:mc="http://schemas.openxmlformats.org/markup-compatibility/2006">
              <mc:Choice xmlns:v="urn:schemas-microsoft-com:vml" Requires="v">
                <p:oleObj spid="_x0000_s5124" name="Worksheet" r:id="rId3" imgW="5553189" imgH="4010094" progId="Excel.Sheet.12">
                  <p:embed/>
                </p:oleObj>
              </mc:Choice>
              <mc:Fallback>
                <p:oleObj name="Worksheet" r:id="rId3" imgW="5553189" imgH="4010094" progId="Excel.Sheet.12">
                  <p:embed/>
                  <p:pic>
                    <p:nvPicPr>
                      <p:cNvPr id="0" name=""/>
                      <p:cNvPicPr/>
                      <p:nvPr/>
                    </p:nvPicPr>
                    <p:blipFill>
                      <a:blip r:embed="rId4"/>
                      <a:stretch>
                        <a:fillRect/>
                      </a:stretch>
                    </p:blipFill>
                    <p:spPr>
                      <a:xfrm>
                        <a:off x="1659988" y="1321183"/>
                        <a:ext cx="8989255" cy="5394249"/>
                      </a:xfrm>
                      <a:prstGeom prst="rect">
                        <a:avLst/>
                      </a:prstGeom>
                    </p:spPr>
                  </p:pic>
                </p:oleObj>
              </mc:Fallback>
            </mc:AlternateContent>
          </a:graphicData>
        </a:graphic>
      </p:graphicFrame>
    </p:spTree>
    <p:extLst>
      <p:ext uri="{BB962C8B-B14F-4D97-AF65-F5344CB8AC3E}">
        <p14:creationId xmlns:p14="http://schemas.microsoft.com/office/powerpoint/2010/main" val="3938922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39F3-4DC4-48AD-8D03-74BE3E88A7A7}"/>
              </a:ext>
            </a:extLst>
          </p:cNvPr>
          <p:cNvSpPr>
            <a:spLocks noGrp="1"/>
          </p:cNvSpPr>
          <p:nvPr>
            <p:ph type="title"/>
          </p:nvPr>
        </p:nvSpPr>
        <p:spPr/>
        <p:txBody>
          <a:bodyPr>
            <a:normAutofit fontScale="90000"/>
          </a:bodyPr>
          <a:lstStyle/>
          <a:p>
            <a:r>
              <a:rPr lang="en-US" dirty="0"/>
              <a:t>We import test.csv,train.csv in notebook</a:t>
            </a:r>
            <a:endParaRPr lang="en-IN" dirty="0"/>
          </a:p>
        </p:txBody>
      </p:sp>
      <p:pic>
        <p:nvPicPr>
          <p:cNvPr id="3" name="Picture 2">
            <a:extLst>
              <a:ext uri="{FF2B5EF4-FFF2-40B4-BE49-F238E27FC236}">
                <a16:creationId xmlns:a16="http://schemas.microsoft.com/office/drawing/2014/main" id="{3F8EFD1D-3C63-4C76-BAAC-D40ED0DE26C1}"/>
              </a:ext>
            </a:extLst>
          </p:cNvPr>
          <p:cNvPicPr>
            <a:picLocks noChangeAspect="1"/>
          </p:cNvPicPr>
          <p:nvPr/>
        </p:nvPicPr>
        <p:blipFill rotWithShape="1">
          <a:blip r:embed="rId2"/>
          <a:srcRect l="4154" t="30965" r="51654" b="50001"/>
          <a:stretch/>
        </p:blipFill>
        <p:spPr>
          <a:xfrm>
            <a:off x="309488" y="1578146"/>
            <a:ext cx="11317129" cy="2740635"/>
          </a:xfrm>
          <a:prstGeom prst="rect">
            <a:avLst/>
          </a:prstGeom>
        </p:spPr>
      </p:pic>
    </p:spTree>
    <p:extLst>
      <p:ext uri="{BB962C8B-B14F-4D97-AF65-F5344CB8AC3E}">
        <p14:creationId xmlns:p14="http://schemas.microsoft.com/office/powerpoint/2010/main" val="250081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6A08-861F-4395-80D7-D8802AE81CCD}"/>
              </a:ext>
            </a:extLst>
          </p:cNvPr>
          <p:cNvSpPr>
            <a:spLocks noGrp="1"/>
          </p:cNvSpPr>
          <p:nvPr>
            <p:ph type="title"/>
          </p:nvPr>
        </p:nvSpPr>
        <p:spPr/>
        <p:txBody>
          <a:bodyPr>
            <a:normAutofit fontScale="90000"/>
          </a:bodyPr>
          <a:lstStyle/>
          <a:p>
            <a:r>
              <a:rPr lang="en-US" dirty="0"/>
              <a:t>We have named train data as traindata</a:t>
            </a:r>
            <a:endParaRPr lang="en-IN" dirty="0"/>
          </a:p>
        </p:txBody>
      </p:sp>
      <p:pic>
        <p:nvPicPr>
          <p:cNvPr id="3" name="Picture 2">
            <a:extLst>
              <a:ext uri="{FF2B5EF4-FFF2-40B4-BE49-F238E27FC236}">
                <a16:creationId xmlns:a16="http://schemas.microsoft.com/office/drawing/2014/main" id="{8D73683A-E12A-46FA-B3C4-DC5324E5EFEB}"/>
              </a:ext>
            </a:extLst>
          </p:cNvPr>
          <p:cNvPicPr>
            <a:picLocks noChangeAspect="1"/>
          </p:cNvPicPr>
          <p:nvPr/>
        </p:nvPicPr>
        <p:blipFill rotWithShape="1">
          <a:blip r:embed="rId2"/>
          <a:srcRect l="4731" t="57439" r="9019" b="17319"/>
          <a:stretch/>
        </p:blipFill>
        <p:spPr>
          <a:xfrm>
            <a:off x="332576" y="1376884"/>
            <a:ext cx="11526848" cy="4947179"/>
          </a:xfrm>
          <a:prstGeom prst="rect">
            <a:avLst/>
          </a:prstGeom>
        </p:spPr>
      </p:pic>
    </p:spTree>
    <p:extLst>
      <p:ext uri="{BB962C8B-B14F-4D97-AF65-F5344CB8AC3E}">
        <p14:creationId xmlns:p14="http://schemas.microsoft.com/office/powerpoint/2010/main" val="1564482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6A08-861F-4395-80D7-D8802AE81CCD}"/>
              </a:ext>
            </a:extLst>
          </p:cNvPr>
          <p:cNvSpPr>
            <a:spLocks noGrp="1"/>
          </p:cNvSpPr>
          <p:nvPr>
            <p:ph type="title"/>
          </p:nvPr>
        </p:nvSpPr>
        <p:spPr/>
        <p:txBody>
          <a:bodyPr>
            <a:normAutofit fontScale="90000"/>
          </a:bodyPr>
          <a:lstStyle/>
          <a:p>
            <a:r>
              <a:rPr lang="en-US" dirty="0"/>
              <a:t>We have named test data as </a:t>
            </a:r>
            <a:r>
              <a:rPr lang="en-US" dirty="0" err="1"/>
              <a:t>testdata</a:t>
            </a:r>
            <a:endParaRPr lang="en-IN" dirty="0"/>
          </a:p>
        </p:txBody>
      </p:sp>
      <p:pic>
        <p:nvPicPr>
          <p:cNvPr id="4" name="Picture 3">
            <a:extLst>
              <a:ext uri="{FF2B5EF4-FFF2-40B4-BE49-F238E27FC236}">
                <a16:creationId xmlns:a16="http://schemas.microsoft.com/office/drawing/2014/main" id="{8F8692A4-9D98-4801-81AF-F72D13242966}"/>
              </a:ext>
            </a:extLst>
          </p:cNvPr>
          <p:cNvPicPr>
            <a:picLocks noChangeAspect="1"/>
          </p:cNvPicPr>
          <p:nvPr/>
        </p:nvPicPr>
        <p:blipFill rotWithShape="1">
          <a:blip r:embed="rId2"/>
          <a:srcRect l="5054" t="32003" r="17635" b="41184"/>
          <a:stretch/>
        </p:blipFill>
        <p:spPr>
          <a:xfrm>
            <a:off x="281355" y="1690687"/>
            <a:ext cx="11353800" cy="4217743"/>
          </a:xfrm>
          <a:prstGeom prst="rect">
            <a:avLst/>
          </a:prstGeom>
        </p:spPr>
      </p:pic>
    </p:spTree>
    <p:extLst>
      <p:ext uri="{BB962C8B-B14F-4D97-AF65-F5344CB8AC3E}">
        <p14:creationId xmlns:p14="http://schemas.microsoft.com/office/powerpoint/2010/main" val="143955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14</a:t>
            </a:fld>
            <a:endParaRPr lang="ru-RU" dirty="0"/>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3742315" y="301226"/>
            <a:ext cx="5056083" cy="782638"/>
          </a:xfrm>
        </p:spPr>
        <p:txBody>
          <a:bodyPr>
            <a:normAutofit/>
          </a:bodyPr>
          <a:lstStyle/>
          <a:p>
            <a:r>
              <a:rPr lang="en-US" dirty="0"/>
              <a:t>Analysis</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1" y="1083863"/>
            <a:ext cx="10395717" cy="5148125"/>
          </a:xfrm>
        </p:spPr>
        <p:txBody>
          <a:bodyPr>
            <a:normAutofit/>
          </a:bodyPr>
          <a:lstStyle/>
          <a:p>
            <a:r>
              <a:rPr lang="en-US" sz="3200" dirty="0"/>
              <a:t>Analysis</a:t>
            </a:r>
          </a:p>
          <a:p>
            <a:r>
              <a:rPr lang="en-US" sz="3200" dirty="0"/>
              <a:t>We create a dataframe and merge data of the two files </a:t>
            </a:r>
          </a:p>
          <a:p>
            <a:br>
              <a:rPr lang="en-US" dirty="0"/>
            </a:br>
            <a:endParaRPr lang="en-US" dirty="0"/>
          </a:p>
          <a:p>
            <a:endParaRPr lang="ru-RU" sz="3200" dirty="0"/>
          </a:p>
        </p:txBody>
      </p:sp>
      <p:pic>
        <p:nvPicPr>
          <p:cNvPr id="8" name="Picture 7">
            <a:extLst>
              <a:ext uri="{FF2B5EF4-FFF2-40B4-BE49-F238E27FC236}">
                <a16:creationId xmlns:a16="http://schemas.microsoft.com/office/drawing/2014/main" id="{E86E38D8-E63B-41B1-B9A3-A7820DD03DB5}"/>
              </a:ext>
            </a:extLst>
          </p:cNvPr>
          <p:cNvPicPr>
            <a:picLocks noChangeAspect="1"/>
          </p:cNvPicPr>
          <p:nvPr/>
        </p:nvPicPr>
        <p:blipFill rotWithShape="1">
          <a:blip r:embed="rId2"/>
          <a:srcRect l="2884" t="29939" r="5039" b="15266"/>
          <a:stretch/>
        </p:blipFill>
        <p:spPr>
          <a:xfrm>
            <a:off x="358879" y="2475914"/>
            <a:ext cx="11226019" cy="3756074"/>
          </a:xfrm>
          <a:prstGeom prst="rect">
            <a:avLst/>
          </a:prstGeom>
        </p:spPr>
      </p:pic>
    </p:spTree>
    <p:extLst>
      <p:ext uri="{BB962C8B-B14F-4D97-AF65-F5344CB8AC3E}">
        <p14:creationId xmlns:p14="http://schemas.microsoft.com/office/powerpoint/2010/main" val="2314690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779502-EE78-4364-915C-1522FE83951E}"/>
              </a:ext>
            </a:extLst>
          </p:cNvPr>
          <p:cNvPicPr>
            <a:picLocks noChangeAspect="1"/>
          </p:cNvPicPr>
          <p:nvPr/>
        </p:nvPicPr>
        <p:blipFill rotWithShape="1">
          <a:blip r:embed="rId2"/>
          <a:srcRect l="4154" t="33838" r="18538" b="7466"/>
          <a:stretch/>
        </p:blipFill>
        <p:spPr>
          <a:xfrm>
            <a:off x="647113" y="1690688"/>
            <a:ext cx="10446981" cy="4459457"/>
          </a:xfrm>
          <a:prstGeom prst="rect">
            <a:avLst/>
          </a:prstGeom>
        </p:spPr>
      </p:pic>
      <p:sp>
        <p:nvSpPr>
          <p:cNvPr id="3" name="Title 2">
            <a:extLst>
              <a:ext uri="{FF2B5EF4-FFF2-40B4-BE49-F238E27FC236}">
                <a16:creationId xmlns:a16="http://schemas.microsoft.com/office/drawing/2014/main" id="{2C35584A-7383-4514-ABAF-7D8E9E724B81}"/>
              </a:ext>
            </a:extLst>
          </p:cNvPr>
          <p:cNvSpPr>
            <a:spLocks noGrp="1"/>
          </p:cNvSpPr>
          <p:nvPr>
            <p:ph type="title"/>
          </p:nvPr>
        </p:nvSpPr>
        <p:spPr/>
        <p:txBody>
          <a:bodyPr/>
          <a:lstStyle/>
          <a:p>
            <a:r>
              <a:rPr lang="en-US" dirty="0"/>
              <a:t>Auto EDA traindata</a:t>
            </a:r>
            <a:endParaRPr lang="en-IN" dirty="0"/>
          </a:p>
        </p:txBody>
      </p:sp>
    </p:spTree>
    <p:extLst>
      <p:ext uri="{BB962C8B-B14F-4D97-AF65-F5344CB8AC3E}">
        <p14:creationId xmlns:p14="http://schemas.microsoft.com/office/powerpoint/2010/main" val="99700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35584A-7383-4514-ABAF-7D8E9E724B81}"/>
              </a:ext>
            </a:extLst>
          </p:cNvPr>
          <p:cNvSpPr>
            <a:spLocks noGrp="1"/>
          </p:cNvSpPr>
          <p:nvPr>
            <p:ph type="title"/>
          </p:nvPr>
        </p:nvSpPr>
        <p:spPr/>
        <p:txBody>
          <a:bodyPr/>
          <a:lstStyle/>
          <a:p>
            <a:r>
              <a:rPr lang="en-US" dirty="0"/>
              <a:t>Auto EDA </a:t>
            </a:r>
            <a:r>
              <a:rPr lang="en-US" dirty="0" err="1"/>
              <a:t>testdata</a:t>
            </a:r>
            <a:endParaRPr lang="en-IN" dirty="0"/>
          </a:p>
        </p:txBody>
      </p:sp>
      <p:pic>
        <p:nvPicPr>
          <p:cNvPr id="4" name="Picture 3">
            <a:extLst>
              <a:ext uri="{FF2B5EF4-FFF2-40B4-BE49-F238E27FC236}">
                <a16:creationId xmlns:a16="http://schemas.microsoft.com/office/drawing/2014/main" id="{2C64DFF7-30CC-4BA8-93A2-116C18F53F0D}"/>
              </a:ext>
            </a:extLst>
          </p:cNvPr>
          <p:cNvPicPr>
            <a:picLocks noChangeAspect="1"/>
          </p:cNvPicPr>
          <p:nvPr/>
        </p:nvPicPr>
        <p:blipFill rotWithShape="1">
          <a:blip r:embed="rId2"/>
          <a:srcRect l="4961" t="33633" r="17153" b="5302"/>
          <a:stretch/>
        </p:blipFill>
        <p:spPr>
          <a:xfrm>
            <a:off x="838200" y="1561515"/>
            <a:ext cx="10691006" cy="4712676"/>
          </a:xfrm>
          <a:prstGeom prst="rect">
            <a:avLst/>
          </a:prstGeom>
        </p:spPr>
      </p:pic>
    </p:spTree>
    <p:extLst>
      <p:ext uri="{BB962C8B-B14F-4D97-AF65-F5344CB8AC3E}">
        <p14:creationId xmlns:p14="http://schemas.microsoft.com/office/powerpoint/2010/main" val="614553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17</a:t>
            </a:fld>
            <a:endParaRPr lang="ru-RU" dirty="0"/>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774031" y="413768"/>
            <a:ext cx="5056083" cy="782638"/>
          </a:xfrm>
        </p:spPr>
        <p:txBody>
          <a:bodyPr>
            <a:normAutofit/>
          </a:bodyPr>
          <a:lstStyle/>
          <a:p>
            <a:r>
              <a:rPr lang="en-US" dirty="0"/>
              <a:t>Solution</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506436" y="2660104"/>
            <a:ext cx="4543557" cy="3199749"/>
          </a:xfrm>
        </p:spPr>
        <p:txBody>
          <a:bodyPr>
            <a:normAutofit/>
          </a:bodyPr>
          <a:lstStyle/>
          <a:p>
            <a:r>
              <a:rPr lang="en-US" sz="3200" dirty="0"/>
              <a:t>Solution file can be found at this link </a:t>
            </a:r>
            <a:r>
              <a:rPr lang="en-US" sz="3200" dirty="0">
                <a:hlinkClick r:id="rId2"/>
              </a:rPr>
              <a:t>https://colab.research.google.com/drive/1KtN3RlvLsXf9r4kF21U0wQSkyQjV4Qf2?usp=sharing</a:t>
            </a:r>
            <a:endParaRPr lang="ru-RU" sz="3200" dirty="0"/>
          </a:p>
        </p:txBody>
      </p:sp>
      <p:pic>
        <p:nvPicPr>
          <p:cNvPr id="7" name="Picture 6">
            <a:extLst>
              <a:ext uri="{FF2B5EF4-FFF2-40B4-BE49-F238E27FC236}">
                <a16:creationId xmlns:a16="http://schemas.microsoft.com/office/drawing/2014/main" id="{04921779-43D2-4268-A561-70D9427AB1DA}"/>
              </a:ext>
            </a:extLst>
          </p:cNvPr>
          <p:cNvPicPr>
            <a:picLocks noChangeAspect="1"/>
          </p:cNvPicPr>
          <p:nvPr/>
        </p:nvPicPr>
        <p:blipFill rotWithShape="1">
          <a:blip r:embed="rId3"/>
          <a:srcRect l="1846" t="26656" r="66539" b="6234"/>
          <a:stretch/>
        </p:blipFill>
        <p:spPr>
          <a:xfrm>
            <a:off x="6361887" y="558112"/>
            <a:ext cx="4811152" cy="5741775"/>
          </a:xfrm>
          <a:prstGeom prst="rect">
            <a:avLst/>
          </a:prstGeom>
        </p:spPr>
      </p:pic>
    </p:spTree>
    <p:extLst>
      <p:ext uri="{BB962C8B-B14F-4D97-AF65-F5344CB8AC3E}">
        <p14:creationId xmlns:p14="http://schemas.microsoft.com/office/powerpoint/2010/main" val="2232832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664AF5-A7D7-49BF-9521-3DCACC10DF1C}"/>
              </a:ext>
            </a:extLst>
          </p:cNvPr>
          <p:cNvPicPr>
            <a:picLocks noChangeAspect="1"/>
          </p:cNvPicPr>
          <p:nvPr/>
        </p:nvPicPr>
        <p:blipFill rotWithShape="1">
          <a:blip r:embed="rId2"/>
          <a:srcRect l="1846" t="26656" r="66539" b="6234"/>
          <a:stretch/>
        </p:blipFill>
        <p:spPr>
          <a:xfrm>
            <a:off x="2799470" y="558112"/>
            <a:ext cx="4811152" cy="5741775"/>
          </a:xfrm>
          <a:prstGeom prst="rect">
            <a:avLst/>
          </a:prstGeom>
        </p:spPr>
      </p:pic>
    </p:spTree>
    <p:extLst>
      <p:ext uri="{BB962C8B-B14F-4D97-AF65-F5344CB8AC3E}">
        <p14:creationId xmlns:p14="http://schemas.microsoft.com/office/powerpoint/2010/main" val="428747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pPr fontAlgn="base"/>
            <a:r>
              <a:rPr lang="en-US" sz="1800" dirty="0">
                <a:solidFill>
                  <a:schemeClr val="tx1"/>
                </a:solidFill>
              </a:rPr>
              <a:t>Data Science Lifecycle​</a:t>
            </a:r>
          </a:p>
          <a:p>
            <a:pPr fontAlgn="base"/>
            <a:r>
              <a:rPr lang="en-US" sz="1800" dirty="0">
                <a:solidFill>
                  <a:schemeClr val="tx1"/>
                </a:solidFill>
              </a:rPr>
              <a:t>Project Overview​</a:t>
            </a:r>
          </a:p>
          <a:p>
            <a:pPr fontAlgn="base"/>
            <a:r>
              <a:rPr lang="en-US" sz="1800" dirty="0">
                <a:solidFill>
                  <a:schemeClr val="tx1"/>
                </a:solidFill>
              </a:rPr>
              <a:t>Data </a:t>
            </a:r>
          </a:p>
          <a:p>
            <a:pPr fontAlgn="base"/>
            <a:r>
              <a:rPr lang="en-US" sz="1800" dirty="0">
                <a:solidFill>
                  <a:schemeClr val="tx1"/>
                </a:solidFill>
              </a:rPr>
              <a:t>Analysis</a:t>
            </a:r>
          </a:p>
          <a:p>
            <a:pPr fontAlgn="base"/>
            <a:r>
              <a:rPr lang="en-US" sz="1800" dirty="0">
                <a:solidFill>
                  <a:schemeClr val="tx1"/>
                </a:solidFill>
              </a:rPr>
              <a:t>Modeling</a:t>
            </a:r>
          </a:p>
          <a:p>
            <a:pPr fontAlgn="base"/>
            <a:r>
              <a:rPr lang="en-US" sz="1800" dirty="0">
                <a:solidFill>
                  <a:schemeClr val="tx1"/>
                </a:solidFill>
              </a:rPr>
              <a:t>Model Evaluation</a:t>
            </a:r>
          </a:p>
          <a:p>
            <a:pPr fontAlgn="base"/>
            <a:r>
              <a:rPr lang="en-US" sz="1800" dirty="0">
                <a:solidFill>
                  <a:schemeClr val="tx1"/>
                </a:solidFill>
              </a:rPr>
              <a:t>Recommendations</a:t>
            </a:r>
          </a:p>
          <a:p>
            <a:endParaRPr lang="en-US" sz="1800" dirty="0">
              <a:solidFill>
                <a:schemeClr val="tx1"/>
              </a:solidFill>
            </a:endParaRPr>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Agenda</a:t>
            </a:r>
            <a:endParaRPr lang="ru-RU" sz="3200" dirty="0"/>
          </a:p>
        </p:txBody>
      </p:sp>
    </p:spTree>
    <p:extLst>
      <p:ext uri="{BB962C8B-B14F-4D97-AF65-F5344CB8AC3E}">
        <p14:creationId xmlns:p14="http://schemas.microsoft.com/office/powerpoint/2010/main" val="195479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82880" y="998806"/>
            <a:ext cx="11830929" cy="5722669"/>
          </a:xfrm>
        </p:spPr>
        <p:txBody>
          <a:bodyPr>
            <a:noAutofit/>
          </a:bodyPr>
          <a:lstStyle/>
          <a:p>
            <a:r>
              <a:rPr lang="en-US" sz="3200" dirty="0"/>
              <a:t>A data science lifecycle indicates the iterative steps taken to build, deliver and maintain any data science product. All data science projects are not built the same, so their life cycle varies as well. Still, we can picture a general lifecycle that includes some of the most common data science steps.  A general data science lifecycle process includes the use of machine learning algorithms and statistical practices that result in better prediction models. Some of the most common data science steps involved in the entire process are data extraction, preparation, cleansing, modelling, and evaluation etc. The world of data science refers this general process as “Cross Industry Standard Process for Data Mining”.  </a:t>
            </a:r>
          </a:p>
          <a:p>
            <a:br>
              <a:rPr lang="en-US" sz="4800" dirty="0"/>
            </a:br>
            <a:endParaRPr lang="en-US" sz="4800" dirty="0">
              <a:solidFill>
                <a:schemeClr val="tx1"/>
              </a:solidFill>
            </a:endParaRPr>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856050" y="501650"/>
            <a:ext cx="4421856" cy="749047"/>
          </a:xfrm>
        </p:spPr>
        <p:txBody>
          <a:bodyPr>
            <a:normAutofit/>
          </a:bodyPr>
          <a:lstStyle/>
          <a:p>
            <a:r>
              <a:rPr lang="en-US" sz="3200" dirty="0"/>
              <a:t>Data Science Lifecycle</a:t>
            </a:r>
            <a:endParaRPr lang="ru-RU" sz="3200" dirty="0"/>
          </a:p>
        </p:txBody>
      </p:sp>
    </p:spTree>
    <p:extLst>
      <p:ext uri="{BB962C8B-B14F-4D97-AF65-F5344CB8AC3E}">
        <p14:creationId xmlns:p14="http://schemas.microsoft.com/office/powerpoint/2010/main" val="205246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2319-EEAB-44DF-9B2D-E212EF4F61A4}"/>
              </a:ext>
            </a:extLst>
          </p:cNvPr>
          <p:cNvSpPr>
            <a:spLocks noGrp="1"/>
          </p:cNvSpPr>
          <p:nvPr>
            <p:ph type="title"/>
          </p:nvPr>
        </p:nvSpPr>
        <p:spPr>
          <a:xfrm>
            <a:off x="182881" y="126609"/>
            <a:ext cx="11648048" cy="6513342"/>
          </a:xfrm>
        </p:spPr>
        <p:txBody>
          <a:bodyPr>
            <a:noAutofit/>
          </a:bodyPr>
          <a:lstStyle/>
          <a:p>
            <a:pPr fontAlgn="base"/>
            <a:r>
              <a:rPr lang="en-US" sz="1200" dirty="0"/>
              <a:t> </a:t>
            </a:r>
            <a:br>
              <a:rPr lang="en-US" sz="1200" dirty="0"/>
            </a:br>
            <a:r>
              <a:rPr lang="en-US" sz="1200" b="1" dirty="0"/>
              <a:t>1. Business Understanding:</a:t>
            </a:r>
            <a:r>
              <a:rPr lang="en-US" sz="1200" dirty="0"/>
              <a:t> The complete cycle revolves around the enterprise goal. What will you resolve if you do no longer have a specific problem? It is extraordinarily essential to apprehend the commercial enterprise goal sincerely due to the fact that will be your ultimate aim of the analysis. After desirable perception only we can set the precise aim of evaluation that is in sync with the enterprise objective. You need to understand if the customer desires to minimize savings loss, or if they prefer to predict the rate of a commodity, etc.</a:t>
            </a:r>
            <a:br>
              <a:rPr lang="en-US" sz="1200" dirty="0"/>
            </a:br>
            <a:r>
              <a:rPr lang="en-US" sz="1200" b="1" dirty="0"/>
              <a:t>2. Data Understanding:</a:t>
            </a:r>
            <a:r>
              <a:rPr lang="en-US" sz="1200" dirty="0"/>
              <a:t> After enterprise understanding, the subsequent step is data understanding. This includes a series of all the reachable data. Here you need to intently work with the commercial enterprise group as they are certainly conscious of what information is present, what facts should be used for this commercial enterprise problem, and different information. This step includes describing the data, their structure, their relevance, their records type. Explore the information using graphical plots. Basically, extracting any data that you can get about the information through simply exploring the data.</a:t>
            </a:r>
            <a:br>
              <a:rPr lang="en-US" sz="1200" dirty="0"/>
            </a:br>
            <a:r>
              <a:rPr lang="en-US" sz="1200" b="1" dirty="0"/>
              <a:t>3. Preparation of Data:</a:t>
            </a:r>
            <a:r>
              <a:rPr lang="en-US" sz="1200" dirty="0"/>
              <a:t> Next comes the data preparation stage. This consists of steps like choosing the applicable data, integrating the data by means of merging the data sets, cleaning it, treating the lacking values through either eliminating them or imputing them, treating inaccurate data through eliminating them, additionally test for outliers the use of box plots and cope with them. Constructing new data, derive new elements from present ones. Format the data into the preferred structure, eliminate undesirable columns and features. Data preparation is the most time-consuming but arguably the most essential step in the complete existence cycle. Your model will be as accurate as your data.</a:t>
            </a:r>
            <a:br>
              <a:rPr lang="en-US" sz="1200" dirty="0"/>
            </a:br>
            <a:r>
              <a:rPr lang="en-US" sz="1200" b="1" dirty="0"/>
              <a:t>4. Exploratory Data Analysis: </a:t>
            </a:r>
            <a:r>
              <a:rPr lang="en-US" sz="1200" dirty="0"/>
              <a:t>This step includes getting some concept about the answer and elements affecting it, earlier than constructing the real model. Distribution of data inside distinctive variables of a character is explored graphically the usage of bar-graphs, Relations between distinct aspects are captured via graphical representations like scatter plots and warmth maps. Many data visualization strategies are considerably used to discover each and every characteristic individually and by means of combining them with different features.</a:t>
            </a:r>
            <a:br>
              <a:rPr lang="en-US" sz="1200" dirty="0"/>
            </a:br>
            <a:r>
              <a:rPr lang="en-US" sz="1200" b="1" dirty="0"/>
              <a:t>5. Data Modeling: </a:t>
            </a:r>
            <a:r>
              <a:rPr lang="en-US" sz="1200" dirty="0"/>
              <a:t>Data modeling is the coronary heart of data analysis. A model takes the organized data as input and gives the preferred output. This step consists of selecting the suitable kind of model, whether the problem is a classification problem, or a regression problem or a clustering problem. After deciding on the model family, amongst the number of algorithms amongst that family, we need to cautiously pick out the algorithms to put into effect and enforce them. We need to tune the hyperparameters of every model to obtain the preferred performance. We additionally need to make positive there is the right stability between overall performance and generalizability. We do no longer desire the model to study the data and operate poorly on new data.</a:t>
            </a:r>
            <a:br>
              <a:rPr lang="en-US" sz="1200" dirty="0"/>
            </a:br>
            <a:r>
              <a:rPr lang="en-US" sz="1200" b="1" dirty="0"/>
              <a:t>6. Model Evaluation: </a:t>
            </a:r>
            <a:r>
              <a:rPr lang="en-US" sz="1200" dirty="0"/>
              <a:t>Here the model is evaluated for checking if it is geared up to be deployed. The model is examined on an unseen data, evaluated on a cautiously thought out set of assessment metrics. We additionally need to make positive that the model conforms to reality. If we do not acquire a quality end result in the evaluation, we have to re-iterate the complete modelling procedure until the preferred stage of metrics is achieved. Any data science solution, a machine learning model, simply like a human, must evolve, must be capable to enhance itself with new data, adapt to a new evaluation metric. We can construct more than one model for a certain phenomenon, however, a lot of them may additionally be imperfect. The model assessment helps us select and construct an ideal model.</a:t>
            </a:r>
            <a:br>
              <a:rPr lang="en-US" sz="1200" dirty="0"/>
            </a:br>
            <a:r>
              <a:rPr lang="en-US" sz="1200" b="1" dirty="0"/>
              <a:t>7. Model Deployment: </a:t>
            </a:r>
            <a:r>
              <a:rPr lang="en-US" sz="1200" dirty="0"/>
              <a:t>The model after a rigorous assessment is at the end deployed in the preferred structure and channel. This is the last step in the data science life cycle. Each step in the data science life cycle defined above must be </a:t>
            </a:r>
            <a:r>
              <a:rPr lang="en-US" sz="1200" dirty="0" err="1"/>
              <a:t>laboured</a:t>
            </a:r>
            <a:r>
              <a:rPr lang="en-US" sz="1200" dirty="0"/>
              <a:t> upon carefully. If any step is performed improperly, and hence, have an effect on the subsequent step and the complete effort goes to waste. For example, if data is no longer accumulated properly, you’ll lose records </a:t>
            </a:r>
            <a:r>
              <a:rPr lang="en-US" sz="1200" dirty="0" err="1"/>
              <a:t>aand</a:t>
            </a:r>
            <a:r>
              <a:rPr lang="en-US" sz="1200" dirty="0"/>
              <a:t> you will no longer be constructing an ideal model. If information is not cleaned properly, the model will no longer work. If the model is not evaluated properly, it will fail in the actual world. Right from Business perception to model deployment, every step has to be given appropriate attention, time, and effort.</a:t>
            </a:r>
            <a:br>
              <a:rPr lang="en-US" sz="1200" dirty="0"/>
            </a:br>
            <a:endParaRPr lang="en-IN" sz="1200" dirty="0"/>
          </a:p>
        </p:txBody>
      </p:sp>
    </p:spTree>
    <p:extLst>
      <p:ext uri="{BB962C8B-B14F-4D97-AF65-F5344CB8AC3E}">
        <p14:creationId xmlns:p14="http://schemas.microsoft.com/office/powerpoint/2010/main" val="377110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58B8-D1CC-46DB-83A0-DDC0324004B2}"/>
              </a:ext>
            </a:extLst>
          </p:cNvPr>
          <p:cNvSpPr>
            <a:spLocks noGrp="1"/>
          </p:cNvSpPr>
          <p:nvPr>
            <p:ph type="title"/>
          </p:nvPr>
        </p:nvSpPr>
        <p:spPr/>
        <p:txBody>
          <a:bodyPr/>
          <a:lstStyle/>
          <a:p>
            <a:r>
              <a:rPr lang="en-US" dirty="0"/>
              <a:t>Data Science Life Cycle</a:t>
            </a:r>
            <a:endParaRPr lang="en-IN" dirty="0"/>
          </a:p>
        </p:txBody>
      </p:sp>
      <p:pic>
        <p:nvPicPr>
          <p:cNvPr id="3" name="Picture 2">
            <a:extLst>
              <a:ext uri="{FF2B5EF4-FFF2-40B4-BE49-F238E27FC236}">
                <a16:creationId xmlns:a16="http://schemas.microsoft.com/office/drawing/2014/main" id="{1013A241-C7D9-4612-BBB3-1C7555847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575" y="1370437"/>
            <a:ext cx="7645304" cy="5277183"/>
          </a:xfrm>
          <a:prstGeom prst="rect">
            <a:avLst/>
          </a:prstGeom>
        </p:spPr>
      </p:pic>
    </p:spTree>
    <p:extLst>
      <p:ext uri="{BB962C8B-B14F-4D97-AF65-F5344CB8AC3E}">
        <p14:creationId xmlns:p14="http://schemas.microsoft.com/office/powerpoint/2010/main" val="173648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2630967" y="591269"/>
            <a:ext cx="5056083" cy="782638"/>
          </a:xfrm>
        </p:spPr>
        <p:txBody>
          <a:bodyPr>
            <a:normAutofit/>
          </a:bodyPr>
          <a:lstStyle/>
          <a:p>
            <a:r>
              <a:rPr lang="en-US" dirty="0"/>
              <a:t>Business Objective</a:t>
            </a:r>
            <a:endParaRPr lang="ru-RU" dirty="0"/>
          </a:p>
        </p:txBody>
      </p:sp>
      <p:sp>
        <p:nvSpPr>
          <p:cNvPr id="3" name="Rectangle 1">
            <a:extLst>
              <a:ext uri="{FF2B5EF4-FFF2-40B4-BE49-F238E27FC236}">
                <a16:creationId xmlns:a16="http://schemas.microsoft.com/office/drawing/2014/main" id="{4B5E80EF-2B65-4169-B5C1-4D6A2DCE7235}"/>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12121"/>
                </a:solidFill>
                <a:effectLst/>
                <a:latin typeface="Roboto"/>
              </a:rPr>
            </a:b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AA577A44-8F89-4B79-8C9A-946922419F58}"/>
              </a:ext>
            </a:extLst>
          </p:cNvPr>
          <p:cNvSpPr>
            <a:spLocks noChangeArrowheads="1"/>
          </p:cNvSpPr>
          <p:nvPr/>
        </p:nvSpPr>
        <p:spPr bwMode="auto">
          <a:xfrm>
            <a:off x="604911" y="1202207"/>
            <a:ext cx="11071274" cy="366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Credit / Home Loans - </a:t>
            </a:r>
            <a:r>
              <a:rPr kumimoji="0" lang="en-US" altLang="en-US" sz="2400" b="0" i="0" u="none" strike="noStrike" cap="none" normalizeH="0" baseline="0" dirty="0" err="1">
                <a:ln>
                  <a:noFill/>
                </a:ln>
                <a:solidFill>
                  <a:schemeClr val="tx1"/>
                </a:solidFill>
                <a:effectLst/>
                <a:latin typeface="Arial" panose="020B0604020202020204" pitchFamily="34" charset="0"/>
              </a:rPr>
              <a:t>AutoML</a:t>
            </a:r>
            <a:r>
              <a:rPr kumimoji="0" lang="en-US" altLang="en-US" sz="2400" b="0" i="0" u="none" strike="noStrike" cap="none" normalizeH="0" baseline="0" dirty="0">
                <a:ln>
                  <a:noFill/>
                </a:ln>
                <a:solidFill>
                  <a:schemeClr val="tx1"/>
                </a:solidFill>
                <a:effectLst/>
                <a:latin typeface="Arial" panose="020B0604020202020204" pitchFamily="34" charset="0"/>
              </a:rPr>
              <a:t> vs Bespoke 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Standard Bank is embracing the digital transformation wave and intends to use new and exciting technologies to give their customers a complete set of services from the convenience of their mobile devices. As Africa’s biggest lender by assets, the bank aims to improve the current process in which potential borrowers apply for a home loan. The current process involves loan officers having to manually process home loan applications. This process takes 2 to 3 days to process upon which the applicant will receive communication on whether or not they have been granted the loan for the requested amount. To improve the process Standard Bank wants to make use of machine learning to assess the credit worthiness of an applicant by implementing a model that will predict if the potential borrower will default on his/her loan or not, and do this such that the applicant receives a response immediately after completing their application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0457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604911" y="2110154"/>
            <a:ext cx="10748889" cy="4246195"/>
          </a:xfrm>
        </p:spPr>
        <p:txBody>
          <a:bodyPr>
            <a:noAutofit/>
          </a:bodyPr>
          <a:lstStyle/>
          <a:p>
            <a:r>
              <a:rPr lang="en-US" sz="2000" dirty="0"/>
              <a:t>The Home Loans Department manager wants to know the following:</a:t>
            </a:r>
          </a:p>
          <a:p>
            <a:r>
              <a:rPr lang="en-US" sz="2000" dirty="0"/>
              <a:t>An overview of the data. (HINT: Provide the number of records, fields and their data types. Do for both).</a:t>
            </a:r>
          </a:p>
          <a:p>
            <a:r>
              <a:rPr lang="en-US" sz="2000" dirty="0"/>
              <a:t>What data quality issues exist in both train and test? (HINT: Comment any missing values and duplicates)</a:t>
            </a:r>
          </a:p>
          <a:p>
            <a:r>
              <a:rPr lang="en-US" sz="2000" dirty="0"/>
              <a:t>How do the </a:t>
            </a:r>
            <a:r>
              <a:rPr lang="en-US" sz="2000" dirty="0" err="1"/>
              <a:t>the</a:t>
            </a:r>
            <a:r>
              <a:rPr lang="en-US" sz="2000" dirty="0"/>
              <a:t> loan statuses compare? i.e. what is the </a:t>
            </a:r>
            <a:r>
              <a:rPr lang="en-US" sz="2000" dirty="0" err="1"/>
              <a:t>distrubition</a:t>
            </a:r>
            <a:r>
              <a:rPr lang="en-US" sz="2000" dirty="0"/>
              <a:t> of each?</a:t>
            </a:r>
          </a:p>
          <a:p>
            <a:r>
              <a:rPr lang="en-US" sz="2000" dirty="0"/>
              <a:t>How do women and men compare when it comes to defaulting on loans in the historical dataset?</a:t>
            </a:r>
          </a:p>
          <a:p>
            <a:r>
              <a:rPr lang="en-US" sz="2000" dirty="0"/>
              <a:t>How many of the loan applicants have dependents based on the historical dataset?</a:t>
            </a:r>
          </a:p>
          <a:p>
            <a:r>
              <a:rPr lang="en-US" sz="2000" dirty="0"/>
              <a:t>How do the incomes of those who are employed compare to those who are self employed based on the historical dataset?</a:t>
            </a:r>
          </a:p>
          <a:p>
            <a:r>
              <a:rPr lang="en-US" sz="2000" dirty="0"/>
              <a:t>Are applicants with a credit history more likely to default than those who do not have one?</a:t>
            </a:r>
          </a:p>
          <a:p>
            <a:r>
              <a:rPr lang="en-US" sz="2000" dirty="0"/>
              <a:t>Is there a correlation between the applicant's income and the loan amount they applied for?</a:t>
            </a: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2504359" y="652919"/>
            <a:ext cx="5056083" cy="782638"/>
          </a:xfrm>
        </p:spPr>
        <p:txBody>
          <a:bodyPr>
            <a:normAutofit/>
          </a:bodyPr>
          <a:lstStyle/>
          <a:p>
            <a:r>
              <a:rPr lang="en-US" dirty="0"/>
              <a:t>Business Problem</a:t>
            </a:r>
            <a:endParaRPr lang="ru-RU" dirty="0"/>
          </a:p>
        </p:txBody>
      </p:sp>
    </p:spTree>
    <p:extLst>
      <p:ext uri="{BB962C8B-B14F-4D97-AF65-F5344CB8AC3E}">
        <p14:creationId xmlns:p14="http://schemas.microsoft.com/office/powerpoint/2010/main" val="236264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2053883"/>
            <a:ext cx="10297242" cy="4487594"/>
          </a:xfrm>
        </p:spPr>
        <p:txBody>
          <a:bodyPr>
            <a:noAutofit/>
          </a:bodyPr>
          <a:lstStyle/>
          <a:p>
            <a:r>
              <a:rPr lang="en-US" sz="2800" dirty="0"/>
              <a:t>follow the data science lifecycle to fulfill the objective. The data science lifecycle includes:</a:t>
            </a:r>
          </a:p>
          <a:p>
            <a:r>
              <a:rPr lang="en-US" sz="2800" dirty="0"/>
              <a:t>Business Understanding</a:t>
            </a:r>
          </a:p>
          <a:p>
            <a:r>
              <a:rPr lang="en-US" sz="2800" dirty="0"/>
              <a:t>Data Understanding</a:t>
            </a:r>
          </a:p>
          <a:p>
            <a:r>
              <a:rPr lang="en-US" sz="2800" dirty="0"/>
              <a:t>Data Preparation</a:t>
            </a:r>
          </a:p>
          <a:p>
            <a:r>
              <a:rPr lang="en-US" sz="2800" dirty="0"/>
              <a:t>Modelling</a:t>
            </a:r>
          </a:p>
          <a:p>
            <a:r>
              <a:rPr lang="en-US" sz="2800" dirty="0"/>
              <a:t>Evaluation</a:t>
            </a:r>
          </a:p>
          <a:p>
            <a:r>
              <a:rPr lang="en-US" sz="2800" dirty="0"/>
              <a:t>Deployment.</a:t>
            </a: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3207743" y="484106"/>
            <a:ext cx="5056083" cy="782638"/>
          </a:xfrm>
        </p:spPr>
        <p:txBody>
          <a:bodyPr>
            <a:normAutofit/>
          </a:bodyPr>
          <a:lstStyle/>
          <a:p>
            <a:r>
              <a:rPr lang="en-US" dirty="0"/>
              <a:t>Hypothesis</a:t>
            </a:r>
            <a:endParaRPr lang="ru-RU" dirty="0"/>
          </a:p>
        </p:txBody>
      </p:sp>
    </p:spTree>
    <p:extLst>
      <p:ext uri="{BB962C8B-B14F-4D97-AF65-F5344CB8AC3E}">
        <p14:creationId xmlns:p14="http://schemas.microsoft.com/office/powerpoint/2010/main" val="426896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4530106" y="385732"/>
            <a:ext cx="5056083" cy="782638"/>
          </a:xfrm>
        </p:spPr>
        <p:txBody>
          <a:bodyPr>
            <a:normAutofit/>
          </a:bodyPr>
          <a:lstStyle/>
          <a:p>
            <a:r>
              <a:rPr lang="en-US" dirty="0"/>
              <a:t>Data</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675559" y="860549"/>
            <a:ext cx="4421856" cy="749047"/>
          </a:xfrm>
        </p:spPr>
        <p:txBody>
          <a:bodyPr>
            <a:normAutofit/>
          </a:bodyPr>
          <a:lstStyle/>
          <a:p>
            <a:r>
              <a:rPr lang="en-US" sz="3200" dirty="0"/>
              <a:t>Data 1 (train.csv)</a:t>
            </a:r>
          </a:p>
          <a:p>
            <a:endParaRPr lang="ru-RU" sz="3200" dirty="0"/>
          </a:p>
        </p:txBody>
      </p:sp>
      <p:graphicFrame>
        <p:nvGraphicFramePr>
          <p:cNvPr id="8" name="Object 7">
            <a:extLst>
              <a:ext uri="{FF2B5EF4-FFF2-40B4-BE49-F238E27FC236}">
                <a16:creationId xmlns:a16="http://schemas.microsoft.com/office/drawing/2014/main" id="{17AF3D41-E2F1-4877-BCD3-03DD690C7F28}"/>
              </a:ext>
            </a:extLst>
          </p:cNvPr>
          <p:cNvGraphicFramePr>
            <a:graphicFrameLocks noChangeAspect="1"/>
          </p:cNvGraphicFramePr>
          <p:nvPr>
            <p:extLst>
              <p:ext uri="{D42A27DB-BD31-4B8C-83A1-F6EECF244321}">
                <p14:modId xmlns:p14="http://schemas.microsoft.com/office/powerpoint/2010/main" val="773212791"/>
              </p:ext>
            </p:extLst>
          </p:nvPr>
        </p:nvGraphicFramePr>
        <p:xfrm>
          <a:off x="1772530" y="1770986"/>
          <a:ext cx="9052634" cy="4585364"/>
        </p:xfrm>
        <a:graphic>
          <a:graphicData uri="http://schemas.openxmlformats.org/presentationml/2006/ole">
            <mc:AlternateContent xmlns:mc="http://schemas.openxmlformats.org/markup-compatibility/2006">
              <mc:Choice xmlns:v="urn:schemas-microsoft-com:vml" Requires="v">
                <p:oleObj spid="_x0000_s4099" name="Worksheet" r:id="rId3" imgW="5343649" imgH="2105110" progId="Excel.Sheet.12">
                  <p:embed/>
                </p:oleObj>
              </mc:Choice>
              <mc:Fallback>
                <p:oleObj name="Worksheet" r:id="rId3" imgW="5343649" imgH="2105110" progId="Excel.Sheet.12">
                  <p:embed/>
                  <p:pic>
                    <p:nvPicPr>
                      <p:cNvPr id="0" name=""/>
                      <p:cNvPicPr/>
                      <p:nvPr/>
                    </p:nvPicPr>
                    <p:blipFill>
                      <a:blip r:embed="rId4"/>
                      <a:stretch>
                        <a:fillRect/>
                      </a:stretch>
                    </p:blipFill>
                    <p:spPr>
                      <a:xfrm>
                        <a:off x="1772530" y="1770986"/>
                        <a:ext cx="9052634" cy="4585364"/>
                      </a:xfrm>
                      <a:prstGeom prst="rect">
                        <a:avLst/>
                      </a:prstGeom>
                    </p:spPr>
                  </p:pic>
                </p:oleObj>
              </mc:Fallback>
            </mc:AlternateContent>
          </a:graphicData>
        </a:graphic>
      </p:graphicFrame>
    </p:spTree>
    <p:extLst>
      <p:ext uri="{BB962C8B-B14F-4D97-AF65-F5344CB8AC3E}">
        <p14:creationId xmlns:p14="http://schemas.microsoft.com/office/powerpoint/2010/main" val="145024686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TM04033925[[fn=Droplet]]</Template>
  <TotalTime>55</TotalTime>
  <Words>1502</Words>
  <Application>Microsoft Office PowerPoint</Application>
  <PresentationFormat>Widescreen</PresentationFormat>
  <Paragraphs>63</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Corbel</vt:lpstr>
      <vt:lpstr>Roboto</vt:lpstr>
      <vt:lpstr>Wingdings</vt:lpstr>
      <vt:lpstr>Depth</vt:lpstr>
      <vt:lpstr>Microsoft Excel Worksheet</vt:lpstr>
      <vt:lpstr>Task 3 </vt:lpstr>
      <vt:lpstr>PowerPoint Presentation</vt:lpstr>
      <vt:lpstr>PowerPoint Presentation</vt:lpstr>
      <vt:lpstr>  1. Business Understanding: The complete cycle revolves around the enterprise goal. What will you resolve if you do no longer have a specific problem? It is extraordinarily essential to apprehend the commercial enterprise goal sincerely due to the fact that will be your ultimate aim of the analysis. After desirable perception only we can set the precise aim of evaluation that is in sync with the enterprise objective. You need to understand if the customer desires to minimize savings loss, or if they prefer to predict the rate of a commodity, etc. 2. Data Understanding: After enterprise understanding, the subsequent step is data understanding. This includes a series of all the reachable data. Here you need to intently work with the commercial enterprise group as they are certainly conscious of what information is present, what facts should be used for this commercial enterprise problem, and different information. This step includes describing the data, their structure, their relevance, their records type. Explore the information using graphical plots. Basically, extracting any data that you can get about the information through simply exploring the data. 3. Preparation of Data: Next comes the data preparation stage. This consists of steps like choosing the applicable data, integrating the data by means of merging the data sets, cleaning it, treating the lacking values through either eliminating them or imputing them, treating inaccurate data through eliminating them, additionally test for outliers the use of box plots and cope with them. Constructing new data, derive new elements from present ones. Format the data into the preferred structure, eliminate undesirable columns and features. Data preparation is the most time-consuming but arguably the most essential step in the complete existence cycle. Your model will be as accurate as your data. 4. Exploratory Data Analysis: This step includes getting some concept about the answer and elements affecting it, earlier than constructing the real model. Distribution of data inside distinctive variables of a character is explored graphically the usage of bar-graphs, Relations between distinct aspects are captured via graphical representations like scatter plots and warmth maps. Many data visualization strategies are considerably used to discover each and every characteristic individually and by means of combining them with different features. 5. Data Modeling: Data modeling is the coronary heart of data analysis. A model takes the organized data as input and gives the preferred output. This step consists of selecting the suitable kind of model, whether the problem is a classification problem, or a regression problem or a clustering problem. After deciding on the model family, amongst the number of algorithms amongst that family, we need to cautiously pick out the algorithms to put into effect and enforce them. We need to tune the hyperparameters of every model to obtain the preferred performance. We additionally need to make positive there is the right stability between overall performance and generalizability. We do no longer desire the model to study the data and operate poorly on new data. 6. Model Evaluation: Here the model is evaluated for checking if it is geared up to be deployed. The model is examined on an unseen data, evaluated on a cautiously thought out set of assessment metrics. We additionally need to make positive that the model conforms to reality. If we do not acquire a quality end result in the evaluation, we have to re-iterate the complete modelling procedure until the preferred stage of metrics is achieved. Any data science solution, a machine learning model, simply like a human, must evolve, must be capable to enhance itself with new data, adapt to a new evaluation metric. We can construct more than one model for a certain phenomenon, however, a lot of them may additionally be imperfect. The model assessment helps us select and construct an ideal model. 7. Model Deployment: The model after a rigorous assessment is at the end deployed in the preferred structure and channel. This is the last step in the data science life cycle. Each step in the data science life cycle defined above must be laboured upon carefully. If any step is performed improperly, and hence, have an effect on the subsequent step and the complete effort goes to waste. For example, if data is no longer accumulated properly, you’ll lose records aand you will no longer be constructing an ideal model. If information is not cleaned properly, the model will no longer work. If the model is not evaluated properly, it will fail in the actual world. Right from Business perception to model deployment, every step has to be given appropriate attention, time, and effort. </vt:lpstr>
      <vt:lpstr>Data Science Life Cycle</vt:lpstr>
      <vt:lpstr>Business Objective</vt:lpstr>
      <vt:lpstr>Business Problem</vt:lpstr>
      <vt:lpstr>Hypothesis</vt:lpstr>
      <vt:lpstr>Data</vt:lpstr>
      <vt:lpstr>Data</vt:lpstr>
      <vt:lpstr>We import test.csv,train.csv in notebook</vt:lpstr>
      <vt:lpstr>We have named train data as traindata</vt:lpstr>
      <vt:lpstr>We have named test data as testdata</vt:lpstr>
      <vt:lpstr>Analysis</vt:lpstr>
      <vt:lpstr>Auto EDA traindata</vt:lpstr>
      <vt:lpstr>Auto EDA testdata</vt:lpstr>
      <vt:lpstr>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dc:title>
  <dc:creator>Admin</dc:creator>
  <cp:lastModifiedBy>Admin</cp:lastModifiedBy>
  <cp:revision>7</cp:revision>
  <dcterms:created xsi:type="dcterms:W3CDTF">2022-08-27T17:20:54Z</dcterms:created>
  <dcterms:modified xsi:type="dcterms:W3CDTF">2022-08-27T18:16:17Z</dcterms:modified>
</cp:coreProperties>
</file>