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nton" pitchFamily="2" charset="0"/>
      <p:regular r:id="rId13"/>
    </p:embeddedFont>
    <p:embeddedFont>
      <p:font typeface="Horizon" panose="020B0604020202020204" charset="0"/>
      <p:regular r:id="rId14"/>
      <p:bold r:id="rId15"/>
    </p:embeddedFont>
    <p:embeddedFont>
      <p:font typeface="IBM Plex Sans" panose="020B0503050203000203" pitchFamily="34" charset="0"/>
      <p:regular r:id="rId16"/>
      <p:bold r:id="rId17"/>
      <p:italic r:id="rId18"/>
      <p:boldItalic r:id="rId19"/>
    </p:embeddedFont>
    <p:embeddedFont>
      <p:font typeface="IBM Plex Sans Bold" panose="020B0803050203000203" pitchFamily="34" charset="0"/>
      <p:regular r:id="rId20"/>
      <p:bold r:id="rId21"/>
    </p:embeddedFont>
    <p:embeddedFont>
      <p:font typeface="IBM Plex Sans Condensed Bold" panose="020B0806050203000203" pitchFamily="34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7902-2642-0AA0-0ADD-5E2B7B0F7776}" v="24" dt="2024-12-07T03:55:2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24" autoAdjust="0"/>
  </p:normalViewPr>
  <p:slideViewPr>
    <p:cSldViewPr>
      <p:cViewPr>
        <p:scale>
          <a:sx n="85" d="100"/>
          <a:sy n="85" d="100"/>
        </p:scale>
        <p:origin x="1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FA714-1CBE-D047-A27C-8F0E674D53E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72D81-157D-8C4A-B19F-09385B6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2D81-157D-8C4A-B19F-09385B6D3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2D81-157D-8C4A-B19F-09385B6D3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7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893328" y="642978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40"/>
                </a:moveTo>
                <a:lnTo>
                  <a:pt x="0" y="5657040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4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705600" y="4118034"/>
            <a:ext cx="3997559" cy="81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8"/>
              </a:lnSpc>
            </a:pPr>
            <a:r>
              <a:rPr lang="en-US" sz="5318" b="1" dirty="0">
                <a:solidFill>
                  <a:srgbClr val="1B1A1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Team Name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76800" y="5216201"/>
            <a:ext cx="8074104" cy="2792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Raj Koli </a:t>
            </a: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Prathamesh swami </a:t>
            </a: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Ragini Singh</a:t>
            </a: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Ayush Kumar.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524523" y="465583"/>
            <a:ext cx="11458605" cy="3345403"/>
            <a:chOff x="0" y="-381000"/>
            <a:chExt cx="15278140" cy="4460537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0"/>
              <a:ext cx="15278140" cy="446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133"/>
                </a:lnSpc>
                <a:spcBef>
                  <a:spcPct val="0"/>
                </a:spcBef>
              </a:pPr>
              <a:r>
                <a:rPr lang="en-US" sz="20095" dirty="0">
                  <a:solidFill>
                    <a:srgbClr val="1B1A17"/>
                  </a:solidFill>
                  <a:latin typeface="Anton"/>
                  <a:ea typeface="Anton"/>
                  <a:cs typeface="Anton"/>
                  <a:sym typeface="Anton"/>
                </a:rPr>
                <a:t>BUILDATHON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4272" y="1096131"/>
              <a:ext cx="15149596" cy="1698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128"/>
                </a:lnSpc>
                <a:spcBef>
                  <a:spcPct val="0"/>
                </a:spcBef>
              </a:pPr>
              <a:endParaRPr lang="en-US" sz="7234" dirty="0">
                <a:solidFill>
                  <a:srgbClr val="EDAE32"/>
                </a:solidFill>
                <a:latin typeface="Horizon"/>
                <a:ea typeface="Horizon"/>
                <a:cs typeface="Horizon"/>
                <a:sym typeface="Horizon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210313-ACFB-E7E8-C6AB-2690BBA6C645}"/>
              </a:ext>
            </a:extLst>
          </p:cNvPr>
          <p:cNvSpPr txBox="1"/>
          <p:nvPr/>
        </p:nvSpPr>
        <p:spPr>
          <a:xfrm rot="-10800000" flipV="1">
            <a:off x="6733727" y="8345847"/>
            <a:ext cx="117060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ea typeface="+mn-lt"/>
                <a:cs typeface="+mn-lt"/>
              </a:rPr>
              <a:t>https://github.com/Rajkoli145/Buildathon.git</a:t>
            </a:r>
            <a:endParaRPr lang="en-US" sz="4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F3440-2A61-0846-0F1D-AAC07122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6A4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and notepad on a desk&#10;&#10;Description automatically generated">
            <a:extLst>
              <a:ext uri="{FF2B5EF4-FFF2-40B4-BE49-F238E27FC236}">
                <a16:creationId xmlns:a16="http://schemas.microsoft.com/office/drawing/2014/main" id="{C0CA58B7-101B-2008-0B92-ED297E49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04364" y="5143500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8395" y="1072509"/>
            <a:ext cx="13130679" cy="173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7000" b="1" dirty="0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PROBLEM STATEMENT </a:t>
            </a:r>
          </a:p>
          <a:p>
            <a:pPr algn="l">
              <a:lnSpc>
                <a:spcPts val="6650"/>
              </a:lnSpc>
            </a:pPr>
            <a:endParaRPr lang="en-US" sz="7000" b="1" dirty="0">
              <a:solidFill>
                <a:srgbClr val="1B1A17"/>
              </a:solidFill>
              <a:latin typeface="IBM Plex Sans Condensed Bold"/>
              <a:ea typeface="IBM Plex Sans Condensed Bold"/>
              <a:cs typeface="IBM Plex Sans Condensed Bold"/>
              <a:sym typeface="IBM Plex Sans Condensed Bold"/>
            </a:endParaRPr>
          </a:p>
        </p:txBody>
      </p:sp>
      <p:sp>
        <p:nvSpPr>
          <p:cNvPr id="4" name="Freeform 4"/>
          <p:cNvSpPr/>
          <p:nvPr/>
        </p:nvSpPr>
        <p:spPr>
          <a:xfrm flipH="1" flipV="1">
            <a:off x="-19050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1961951"/>
                </a:moveTo>
                <a:lnTo>
                  <a:pt x="0" y="1961951"/>
                </a:lnTo>
                <a:lnTo>
                  <a:pt x="0" y="0"/>
                </a:lnTo>
                <a:lnTo>
                  <a:pt x="2403281" y="0"/>
                </a:lnTo>
                <a:lnTo>
                  <a:pt x="2403281" y="196195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19050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1751676"/>
                </a:moveTo>
                <a:lnTo>
                  <a:pt x="0" y="1751676"/>
                </a:lnTo>
                <a:lnTo>
                  <a:pt x="0" y="0"/>
                </a:lnTo>
                <a:lnTo>
                  <a:pt x="2145705" y="0"/>
                </a:lnTo>
                <a:lnTo>
                  <a:pt x="2145705" y="1751676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B6946-65A4-B23C-DEEE-E77ADD676B9D}"/>
              </a:ext>
            </a:extLst>
          </p:cNvPr>
          <p:cNvSpPr txBox="1"/>
          <p:nvPr/>
        </p:nvSpPr>
        <p:spPr>
          <a:xfrm>
            <a:off x="16566776" y="435684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4E076-ABD9-93A7-8276-64718DAA4795}"/>
              </a:ext>
            </a:extLst>
          </p:cNvPr>
          <p:cNvSpPr txBox="1"/>
          <p:nvPr/>
        </p:nvSpPr>
        <p:spPr>
          <a:xfrm>
            <a:off x="918395" y="2095500"/>
            <a:ext cx="1399792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Lack of Personalization: Generic career advice that doesn’t consider individual strengths and goals.</a:t>
            </a:r>
          </a:p>
          <a:p>
            <a:r>
              <a:rPr lang="en-US" sz="4000" dirty="0"/>
              <a:t>- Skills Mismatch: Growing gap between skills people have and what employers need.</a:t>
            </a:r>
          </a:p>
          <a:p>
            <a:r>
              <a:rPr lang="en-US" sz="4000" dirty="0"/>
              <a:t>- Complex Job Market: Hard to navigate new, emerging roles and industries.</a:t>
            </a:r>
          </a:p>
          <a:p>
            <a:r>
              <a:rPr lang="en-US" sz="4000" dirty="0"/>
              <a:t>- Limited Career Feedback: No ongoing insights on career progress and satisfaction.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297641"/>
            <a:ext cx="5249576" cy="3502899"/>
          </a:xfrm>
          <a:custGeom>
            <a:avLst/>
            <a:gdLst/>
            <a:ahLst/>
            <a:cxnLst/>
            <a:rect l="l" t="t" r="r" b="b"/>
            <a:pathLst>
              <a:path w="5249576" h="3502899">
                <a:moveTo>
                  <a:pt x="5249576" y="3502898"/>
                </a:moveTo>
                <a:lnTo>
                  <a:pt x="0" y="3502898"/>
                </a:lnTo>
                <a:lnTo>
                  <a:pt x="0" y="0"/>
                </a:lnTo>
                <a:lnTo>
                  <a:pt x="5249576" y="0"/>
                </a:lnTo>
                <a:lnTo>
                  <a:pt x="5249576" y="35028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550694" y="1025141"/>
            <a:ext cx="518661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OUR SOLUTION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85221-294D-12A3-0CE1-19BF1E729B72}"/>
              </a:ext>
            </a:extLst>
          </p:cNvPr>
          <p:cNvSpPr txBox="1"/>
          <p:nvPr/>
        </p:nvSpPr>
        <p:spPr>
          <a:xfrm>
            <a:off x="457200" y="1985700"/>
            <a:ext cx="1879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0C1C0-2935-532B-38FD-0DBE27048D34}"/>
              </a:ext>
            </a:extLst>
          </p:cNvPr>
          <p:cNvSpPr txBox="1"/>
          <p:nvPr/>
        </p:nvSpPr>
        <p:spPr>
          <a:xfrm>
            <a:off x="609600" y="2006941"/>
            <a:ext cx="168259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AI-Driven Recommendations: Personalized career paths based on skills, personality, and trends.</a:t>
            </a:r>
          </a:p>
          <a:p>
            <a:r>
              <a:rPr lang="en-US" sz="4000" dirty="0"/>
              <a:t>- Career Path Visualization: Simulate job growth, salary, and satisfaction over time.</a:t>
            </a:r>
          </a:p>
          <a:p>
            <a:r>
              <a:rPr lang="en-US" sz="4000" dirty="0"/>
              <a:t>- Skill Gap Analysis: Identify and recommend courses to close skills gaps.</a:t>
            </a:r>
          </a:p>
          <a:p>
            <a:r>
              <a:rPr lang="en-US" sz="4000" dirty="0"/>
              <a:t>- Job Placement Assistance: Access to job listings and internships.</a:t>
            </a:r>
          </a:p>
          <a:p>
            <a:r>
              <a:rPr lang="en-US" sz="4000" dirty="0"/>
              <a:t>- Continuous Feedback: Ongoing insights into career milestones and adjustments.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09826" y="5706805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39"/>
                </a:moveTo>
                <a:lnTo>
                  <a:pt x="0" y="5657039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6800" y="574311"/>
            <a:ext cx="15565151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 dirty="0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TARGETED SECTOR &amp; AUDIENCE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30E11-057A-14D9-BDC8-D082287C1C30}"/>
              </a:ext>
            </a:extLst>
          </p:cNvPr>
          <p:cNvSpPr txBox="1"/>
          <p:nvPr/>
        </p:nvSpPr>
        <p:spPr>
          <a:xfrm>
            <a:off x="1066800" y="1714500"/>
            <a:ext cx="13792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lvl="1"/>
            <a:endParaRPr lang="en-IN" sz="2000" dirty="0"/>
          </a:p>
          <a:p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9AA9-5FCD-806D-0FC8-C30643C2A921}"/>
              </a:ext>
            </a:extLst>
          </p:cNvPr>
          <p:cNvSpPr txBox="1"/>
          <p:nvPr/>
        </p:nvSpPr>
        <p:spPr>
          <a:xfrm>
            <a:off x="1676400" y="2324100"/>
            <a:ext cx="1200961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 Students &amp; Graduates: Help with career selection after education.</a:t>
            </a:r>
          </a:p>
          <a:p>
            <a:r>
              <a:rPr lang="en-US" sz="4000" dirty="0"/>
              <a:t>- Mid-Career Professionals: Assistance with career transitions or growth.</a:t>
            </a:r>
          </a:p>
          <a:p>
            <a:r>
              <a:rPr lang="en-US" sz="4000" dirty="0"/>
              <a:t>- Hiring Partners: AI-driven candidate matching for better-fit hiring.</a:t>
            </a:r>
          </a:p>
          <a:p>
            <a:r>
              <a:rPr lang="en-US" sz="4000" dirty="0"/>
              <a:t>- Learning Platforms: Personalized course suggestions from platforms like Coursera.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90365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923462" y="971719"/>
            <a:ext cx="10441076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MARKET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B0F29-D374-4591-4CB4-56D07563CCF4}"/>
              </a:ext>
            </a:extLst>
          </p:cNvPr>
          <p:cNvSpPr txBox="1"/>
          <p:nvPr/>
        </p:nvSpPr>
        <p:spPr>
          <a:xfrm>
            <a:off x="1143000" y="2171700"/>
            <a:ext cx="1256550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</a:t>
            </a:r>
            <a:r>
              <a:rPr lang="en-US" sz="4000" dirty="0"/>
              <a:t>Demand for Career Guidance: Increased need for personalized career support.</a:t>
            </a:r>
          </a:p>
          <a:p>
            <a:r>
              <a:rPr lang="en-US" sz="4000" dirty="0"/>
              <a:t>- AI Adoption: Growing use of AI in recruitment and career development.</a:t>
            </a:r>
          </a:p>
          <a:p>
            <a:r>
              <a:rPr lang="en-US" sz="4000" dirty="0"/>
              <a:t>- Skills Gap: Significant mismatch between available skills and market needs.</a:t>
            </a:r>
          </a:p>
          <a:p>
            <a:r>
              <a:rPr lang="en-US" sz="4000" dirty="0"/>
              <a:t>- Target Audience: Students, professionals, and employers seeking better talent.</a:t>
            </a:r>
          </a:p>
          <a:p>
            <a:r>
              <a:rPr lang="en-US" sz="4000" dirty="0"/>
              <a:t>- Competitive Advantage: Early entry into the AI-powered career guidance market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39351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498653" y="776902"/>
            <a:ext cx="9290693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 dirty="0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PRODUCT FEATURES 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0F8F0-A2B9-29D3-32DE-CFA43E4F6140}"/>
              </a:ext>
            </a:extLst>
          </p:cNvPr>
          <p:cNvSpPr txBox="1"/>
          <p:nvPr/>
        </p:nvSpPr>
        <p:spPr>
          <a:xfrm>
            <a:off x="1752600" y="2476500"/>
            <a:ext cx="119634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sz="4000" dirty="0"/>
              <a:t>Personalized Career Matching: AI-driven suggestions based on user profile.</a:t>
            </a:r>
          </a:p>
          <a:p>
            <a:r>
              <a:rPr lang="en-US" sz="4000" dirty="0"/>
              <a:t>- Skill Gap Analysis: Identifies missing skills and recommends courses.</a:t>
            </a:r>
          </a:p>
          <a:p>
            <a:r>
              <a:rPr lang="en-US" sz="4000" dirty="0"/>
              <a:t>- Career Simulation: Visualize job outcomes like salary and job satisfaction.</a:t>
            </a:r>
          </a:p>
          <a:p>
            <a:r>
              <a:rPr lang="en-US" sz="4000" dirty="0"/>
              <a:t>- Job Placement Integration: Access to real-time job opportunities.</a:t>
            </a:r>
          </a:p>
          <a:p>
            <a:r>
              <a:rPr lang="en-US" sz="4000" dirty="0"/>
              <a:t>- Continuous Feedback: Adjust career paths based on progress.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257368" y="7918794"/>
            <a:ext cx="7030632" cy="4691349"/>
          </a:xfrm>
          <a:custGeom>
            <a:avLst/>
            <a:gdLst/>
            <a:ahLst/>
            <a:cxnLst/>
            <a:rect l="l" t="t" r="r" b="b"/>
            <a:pathLst>
              <a:path w="7030632" h="4691349">
                <a:moveTo>
                  <a:pt x="0" y="4691349"/>
                </a:moveTo>
                <a:lnTo>
                  <a:pt x="7030632" y="4691349"/>
                </a:lnTo>
                <a:lnTo>
                  <a:pt x="7030632" y="0"/>
                </a:lnTo>
                <a:lnTo>
                  <a:pt x="0" y="0"/>
                </a:lnTo>
                <a:lnTo>
                  <a:pt x="0" y="46913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26655" y="1037763"/>
            <a:ext cx="13695331" cy="85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5"/>
              </a:lnSpc>
            </a:pPr>
            <a:r>
              <a:rPr lang="en-US" sz="67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TECHNICAL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1B625-9494-1C09-776B-E8BA284A7869}"/>
              </a:ext>
            </a:extLst>
          </p:cNvPr>
          <p:cNvSpPr txBox="1"/>
          <p:nvPr/>
        </p:nvSpPr>
        <p:spPr>
          <a:xfrm>
            <a:off x="1752600" y="2926431"/>
            <a:ext cx="119559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- User Profile: Secure storage of user data for tailored guidance.</a:t>
            </a:r>
          </a:p>
          <a:p>
            <a:r>
              <a:rPr lang="en-US" sz="3600" dirty="0"/>
              <a:t>- AI Matching Engine: Matches users to suitable career paths and jobs.</a:t>
            </a:r>
          </a:p>
          <a:p>
            <a:r>
              <a:rPr lang="en-US" sz="3600" dirty="0"/>
              <a:t>- Skill Gap Analyzer: Suggests courses to bridge skill gaps.</a:t>
            </a:r>
          </a:p>
          <a:p>
            <a:r>
              <a:rPr lang="en-US" sz="3600" dirty="0"/>
              <a:t>- Job Integration: Real-time job and internship opportunities.</a:t>
            </a:r>
          </a:p>
          <a:p>
            <a:r>
              <a:rPr lang="en-US" sz="3600" dirty="0"/>
              <a:t>- Cloud Infrastructure: Scalable, secure platform for data processing.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393518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553210" y="601662"/>
            <a:ext cx="7181580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 dirty="0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FA5D0-2850-1E52-FA21-723BF0D3D375}"/>
              </a:ext>
            </a:extLst>
          </p:cNvPr>
          <p:cNvSpPr txBox="1"/>
          <p:nvPr/>
        </p:nvSpPr>
        <p:spPr>
          <a:xfrm>
            <a:off x="1981200" y="2974258"/>
            <a:ext cx="11734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- Global Expansion: Localized platforms for different regions.</a:t>
            </a:r>
          </a:p>
          <a:p>
            <a:r>
              <a:rPr lang="en-US" sz="3600" dirty="0"/>
              <a:t>- Advanced AI Features: Predictive analytics for job market trends and satisfaction.</a:t>
            </a:r>
          </a:p>
          <a:p>
            <a:r>
              <a:rPr lang="en-US" sz="3600" dirty="0"/>
              <a:t>- Corporate Solutions: Tailored services for employee development and recruitment.</a:t>
            </a:r>
          </a:p>
          <a:p>
            <a:r>
              <a:rPr lang="en-US" sz="3600" dirty="0"/>
              <a:t>- Learning Platform Partnerships: Expand partnerships with more online learning platforms.</a:t>
            </a:r>
          </a:p>
          <a:p>
            <a:r>
              <a:rPr lang="en-US" sz="3600" dirty="0"/>
              <a:t>- Improved Job Matching: Enhanced AI for better job-fit predictions.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" y="0"/>
            <a:ext cx="18287997" cy="2363932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3284" cy="236319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1"/>
            <a:ext cx="18288002" cy="2361466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049569" y="372057"/>
            <a:ext cx="10595582" cy="17388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IBM Plex Sans Condensed Bold"/>
              </a:rPr>
              <a:t>BUSINESS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6B403-3FFC-D6F1-E13A-77668275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74" y="3608760"/>
            <a:ext cx="14439445" cy="6678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455</Words>
  <Application>Microsoft Office PowerPoint</Application>
  <PresentationFormat>Custom</PresentationFormat>
  <Paragraphs>51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PPT_Format_ITM_Buildathon_3.0</dc:title>
  <cp:lastModifiedBy>Ragini Singh</cp:lastModifiedBy>
  <cp:revision>24</cp:revision>
  <dcterms:created xsi:type="dcterms:W3CDTF">2006-08-16T00:00:00Z</dcterms:created>
  <dcterms:modified xsi:type="dcterms:W3CDTF">2024-12-07T03:56:31Z</dcterms:modified>
  <dc:identifier>DAGYhgHW3B0</dc:identifier>
</cp:coreProperties>
</file>