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5" r:id="rId6"/>
    <p:sldId id="260" r:id="rId7"/>
    <p:sldId id="261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B1F"/>
    <a:srgbClr val="2516EA"/>
    <a:srgbClr val="F53D0B"/>
    <a:srgbClr val="EA16EA"/>
    <a:srgbClr val="11D123"/>
    <a:srgbClr val="E51B1B"/>
    <a:srgbClr val="F1F10F"/>
    <a:srgbClr val="1FCFE1"/>
    <a:srgbClr val="3024CC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84CB2-6D14-4DDD-86AE-B45B76E5E8B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96B12-7369-49CA-B5B5-FC5F6DFBF8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-790992"/>
            <a:ext cx="6248400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cap="none" spc="0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ymbol" pitchFamily="18" charset="2"/>
                <a:ea typeface="Tahoma" pitchFamily="34" charset="0"/>
                <a:cs typeface="Times New Roman" pitchFamily="18" charset="0"/>
              </a:rPr>
              <a:t>?</a:t>
            </a:r>
            <a:endParaRPr lang="en-US" sz="85700" b="1" cap="none" spc="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ymbol" pitchFamily="18" charset="2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2390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9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~ YOU</a:t>
            </a:r>
            <a:endParaRPr lang="en-US" sz="9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2667000"/>
            <a:ext cx="6781800" cy="1143000"/>
            <a:chOff x="685800" y="2438400"/>
            <a:chExt cx="6781800" cy="1143000"/>
          </a:xfrm>
        </p:grpSpPr>
        <p:sp>
          <p:nvSpPr>
            <p:cNvPr id="4" name="5-Point Star 3"/>
            <p:cNvSpPr/>
            <p:nvPr/>
          </p:nvSpPr>
          <p:spPr>
            <a:xfrm>
              <a:off x="685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914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1295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5334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962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3581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2766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819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22860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6764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4419600" y="29718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4876800" y="25146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5791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172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400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7818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315200" y="24384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685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914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295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5334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3962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3581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32766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2819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22860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16764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5791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172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400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7818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315200" y="3429000"/>
              <a:ext cx="152400" cy="152400"/>
            </a:xfrm>
            <a:prstGeom prst="star5">
              <a:avLst/>
            </a:prstGeom>
            <a:solidFill>
              <a:srgbClr val="67EC38"/>
            </a:solidFill>
            <a:ln>
              <a:solidFill>
                <a:srgbClr val="67E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EC38"/>
                </a:solidFill>
              </a:endParaRPr>
            </a:p>
          </p:txBody>
        </p:sp>
      </p:grpSp>
      <p:sp>
        <p:nvSpPr>
          <p:cNvPr id="39" name="Left Brace 38"/>
          <p:cNvSpPr/>
          <p:nvPr/>
        </p:nvSpPr>
        <p:spPr>
          <a:xfrm>
            <a:off x="762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Left Brace 55"/>
          <p:cNvSpPr/>
          <p:nvPr/>
        </p:nvSpPr>
        <p:spPr>
          <a:xfrm flipH="1">
            <a:off x="7543800" y="1295400"/>
            <a:ext cx="1447800" cy="44196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295400" y="4572000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5400" y="2132012"/>
            <a:ext cx="6324600" cy="1588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53576">
            <a:off x="3331052" y="374108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314444">
            <a:off x="4453933" y="3617369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538730">
            <a:off x="4351601" y="2646075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099752">
            <a:off x="3317949" y="2704351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5400000">
            <a:off x="3200003" y="3581003"/>
            <a:ext cx="2438400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3199606" y="3505200"/>
            <a:ext cx="243919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576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53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76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28600" y="152400"/>
            <a:ext cx="8825236" cy="6496050"/>
            <a:chOff x="228600" y="152400"/>
            <a:chExt cx="8825236" cy="6496050"/>
          </a:xfrm>
        </p:grpSpPr>
        <p:sp>
          <p:nvSpPr>
            <p:cNvPr id="36" name="Rectangle 35"/>
            <p:cNvSpPr/>
            <p:nvPr/>
          </p:nvSpPr>
          <p:spPr>
            <a:xfrm>
              <a:off x="228600" y="152400"/>
              <a:ext cx="8825236" cy="923330"/>
            </a:xfrm>
            <a:prstGeom prst="rect">
              <a:avLst/>
            </a:prstGeom>
            <a:solidFill>
              <a:srgbClr val="F1F10F"/>
            </a:solidFill>
            <a:ln>
              <a:solidFill>
                <a:srgbClr val="FFFF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3024CC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</a:rPr>
                <a:t>STUDY </a:t>
              </a:r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00206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</a:rPr>
                <a:t>IS </a:t>
              </a:r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3024CC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</a:rPr>
                <a:t>“</a:t>
              </a:r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C00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</a:rPr>
                <a:t>CHAKRAVYUH</a:t>
              </a:r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3024CC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</a:rPr>
                <a:t>”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024C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295400" y="1143000"/>
              <a:ext cx="7315200" cy="5505450"/>
              <a:chOff x="1295400" y="1143000"/>
              <a:chExt cx="7315200" cy="55054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95400" y="1143000"/>
                <a:ext cx="6553200" cy="5505450"/>
                <a:chOff x="1390650" y="838200"/>
                <a:chExt cx="6076950" cy="527685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390650" y="838200"/>
                  <a:ext cx="6076950" cy="5276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25" name="Straight Arrow Connector 24"/>
                <p:cNvCxnSpPr/>
                <p:nvPr/>
              </p:nvCxnSpPr>
              <p:spPr>
                <a:xfrm rot="5400000" flipH="1" flipV="1">
                  <a:off x="3352800" y="5410200"/>
                  <a:ext cx="685800" cy="5334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4267200" y="17526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67200" y="13716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67200" y="10668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2860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7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267200" y="20574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4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191000" y="2754868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6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343400" y="3059668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5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038600" y="3364468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X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905000" y="1366421"/>
                <a:ext cx="67056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:r>
                  <a:rPr lang="en-US" sz="2400" dirty="0" smtClean="0">
                    <a:solidFill>
                      <a:srgbClr val="F53D0B"/>
                    </a:solidFill>
                    <a:latin typeface="Arial Black" pitchFamily="34" charset="0"/>
                  </a:rPr>
                  <a:t>                          ACADEMICS</a:t>
                </a:r>
              </a:p>
              <a:p>
                <a:pPr marL="457200" indent="-457200"/>
                <a:r>
                  <a:rPr lang="en-US" sz="2400" dirty="0" smtClean="0">
                    <a:solidFill>
                      <a:srgbClr val="F1F10F"/>
                    </a:solidFill>
                    <a:latin typeface="Arial Black" pitchFamily="34" charset="0"/>
                  </a:rPr>
                  <a:t>          SPORTS</a:t>
                </a:r>
              </a:p>
              <a:p>
                <a:pPr marL="457200" indent="-457200"/>
                <a:r>
                  <a:rPr lang="en-US" sz="2400" dirty="0" smtClean="0">
                    <a:solidFill>
                      <a:srgbClr val="15EB1F"/>
                    </a:solidFill>
                    <a:latin typeface="Arial Black" pitchFamily="34" charset="0"/>
                  </a:rPr>
                  <a:t>                          CULTURAL</a:t>
                </a:r>
              </a:p>
              <a:p>
                <a:pPr marL="457200" indent="-457200"/>
                <a:r>
                  <a:rPr 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 Black" pitchFamily="34" charset="0"/>
                  </a:rPr>
                  <a:t>        LOGICAL</a:t>
                </a:r>
              </a:p>
              <a:p>
                <a:pPr marL="457200" indent="-457200"/>
                <a:r>
                  <a:rPr lang="en-US" sz="2400" dirty="0" smtClean="0">
                    <a:latin typeface="Arial Black" pitchFamily="34" charset="0"/>
                  </a:rPr>
                  <a:t>                           SITUATIONAL</a:t>
                </a:r>
              </a:p>
              <a:p>
                <a:pPr marL="457200" indent="-457200"/>
                <a:r>
                  <a:rPr lang="en-US" sz="2400" dirty="0" smtClean="0">
                    <a:solidFill>
                      <a:srgbClr val="EA16EA"/>
                    </a:solidFill>
                    <a:latin typeface="Arial Black" pitchFamily="34" charset="0"/>
                  </a:rPr>
                  <a:t>BEHAVIOURAL</a:t>
                </a:r>
              </a:p>
              <a:p>
                <a:pPr marL="457200" indent="-457200"/>
                <a:r>
                  <a:rPr lang="en-US" sz="2400" dirty="0" smtClean="0">
                    <a:solidFill>
                      <a:srgbClr val="E51B1B"/>
                    </a:solidFill>
                    <a:latin typeface="Arial Black" pitchFamily="34" charset="0"/>
                  </a:rPr>
                  <a:t>                           QUICK DECISION</a:t>
                </a: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endParaRPr lang="en-US" sz="2400" dirty="0" smtClean="0">
                  <a:solidFill>
                    <a:srgbClr val="2516EA"/>
                  </a:solidFill>
                  <a:latin typeface="Arial Black" pitchFamily="34" charset="0"/>
                </a:endParaRPr>
              </a:p>
              <a:p>
                <a:pPr marL="457200" indent="-457200"/>
                <a:r>
                  <a:rPr lang="en-US" sz="2400" dirty="0" smtClean="0">
                    <a:solidFill>
                      <a:srgbClr val="2516EA"/>
                    </a:solidFill>
                    <a:latin typeface="Arial Black" pitchFamily="34" charset="0"/>
                  </a:rPr>
                  <a:t>SCHOOL</a:t>
                </a:r>
                <a:r>
                  <a:rPr lang="en-US" sz="2400" dirty="0" smtClean="0">
                    <a:latin typeface="Arial Black" pitchFamily="34" charset="0"/>
                  </a:rPr>
                  <a:t>  </a:t>
                </a:r>
                <a:endParaRPr lang="en-US" sz="2400" dirty="0">
                  <a:latin typeface="Arial Black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wedge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-152400"/>
            <a:ext cx="3122970" cy="71096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AAJ   KA</a:t>
            </a:r>
          </a:p>
          <a:p>
            <a:pPr algn="ctr"/>
            <a:r>
              <a:rPr lang="en-US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A</a:t>
            </a:r>
          </a:p>
          <a:p>
            <a:pPr algn="ctr"/>
            <a:r>
              <a:rPr lang="en-US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B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H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I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M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A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N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Y</a:t>
            </a:r>
          </a:p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U</a:t>
            </a:r>
            <a:endParaRPr lang="en-US" sz="44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0" name="Left Brace 29"/>
          <p:cNvSpPr/>
          <p:nvPr/>
        </p:nvSpPr>
        <p:spPr>
          <a:xfrm flipH="1">
            <a:off x="1198417" y="-794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189488" y="11038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H="1">
            <a:off x="228599" y="11422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flipH="1">
            <a:off x="1198418" y="22852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189489" y="33898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H="1">
            <a:off x="228600" y="34282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flipH="1">
            <a:off x="1198417" y="4571206"/>
            <a:ext cx="1163782" cy="2209800"/>
          </a:xfrm>
          <a:prstGeom prst="leftBrace">
            <a:avLst>
              <a:gd name="adj1" fmla="val 83781"/>
              <a:gd name="adj2" fmla="val 50887"/>
            </a:avLst>
          </a:prstGeom>
          <a:ln>
            <a:solidFill>
              <a:srgbClr val="67E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189488" y="5675889"/>
            <a:ext cx="2209800" cy="2021"/>
          </a:xfrm>
          <a:prstGeom prst="line">
            <a:avLst/>
          </a:prstGeom>
          <a:ln>
            <a:solidFill>
              <a:srgbClr val="E6290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H="1">
            <a:off x="228599" y="5714206"/>
            <a:ext cx="155170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81800" y="685800"/>
            <a:ext cx="91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53D0B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1800" y="2838271"/>
            <a:ext cx="91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53D0B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1800" y="4895671"/>
            <a:ext cx="91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53D0B"/>
                </a:solidFill>
                <a:latin typeface="Arial Black" pitchFamily="34" charset="0"/>
              </a:rPr>
              <a:t>3</a:t>
            </a:r>
          </a:p>
        </p:txBody>
      </p:sp>
    </p:spTree>
  </p:cSld>
  <p:clrMapOvr>
    <a:masterClrMapping/>
  </p:clrMapOvr>
  <p:transition spd="slow">
    <p:fade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73194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53070"/>
            <a:ext cx="733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AAJ  KA 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2516EA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ABHIMANYU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2516EA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Content Placeholder 4"/>
          <p:cNvSpPr txBox="1">
            <a:spLocks noGrp="1"/>
          </p:cNvSpPr>
          <p:nvPr>
            <p:ph idx="1"/>
          </p:nvPr>
        </p:nvSpPr>
        <p:spPr>
          <a:xfrm>
            <a:off x="533400" y="2714280"/>
            <a:ext cx="861060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A16EA"/>
              </a:buClr>
              <a:buSzPct val="100000"/>
              <a:buFont typeface="+mj-lt"/>
              <a:buAutoNum type="arabicParenR"/>
            </a:pP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</a:rPr>
              <a:t>SUBJECTIVE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11D123"/>
                </a:solidFill>
                <a:latin typeface="Algerian" pitchFamily="82" charset="0"/>
              </a:rPr>
              <a:t>G.K. </a:t>
            </a:r>
          </a:p>
          <a:p>
            <a:pPr marL="742950" indent="-742950">
              <a:buClr>
                <a:srgbClr val="EA16EA"/>
              </a:buClr>
              <a:buSzPct val="100000"/>
              <a:buFont typeface="+mj-lt"/>
              <a:buAutoNum type="arabicParenR"/>
            </a:pPr>
            <a:r>
              <a:rPr lang="en-US" sz="3600" b="1" dirty="0" err="1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Wat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  <a:cs typeface="Times New Roman" pitchFamily="18" charset="0"/>
              </a:rPr>
              <a:t>–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SRT</a:t>
            </a: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  <a:cs typeface="Times New Roman" pitchFamily="18" charset="0"/>
              </a:rPr>
              <a:t> –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PPDT</a:t>
            </a:r>
            <a:r>
              <a:rPr lang="en-US" sz="3600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</a:p>
          <a:p>
            <a:pPr marL="742950" indent="-742950">
              <a:buClr>
                <a:srgbClr val="EA16EA"/>
              </a:buClr>
              <a:buSzPct val="100000"/>
              <a:buFont typeface="+mj-lt"/>
              <a:buAutoNum type="arabicParenR"/>
            </a:pP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lang="en-US" sz="3600" b="1" dirty="0" smtClean="0">
                <a:solidFill>
                  <a:srgbClr val="C00000"/>
                </a:solidFill>
                <a:latin typeface="Arial Black" pitchFamily="34" charset="0"/>
              </a:rPr>
              <a:t>elay 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lang="en-US" sz="3600" b="1" dirty="0" smtClean="0">
                <a:solidFill>
                  <a:srgbClr val="C00000"/>
                </a:solidFill>
                <a:latin typeface="Arial Black" pitchFamily="34" charset="0"/>
              </a:rPr>
              <a:t>ace</a:t>
            </a:r>
          </a:p>
          <a:p>
            <a:pPr marL="742950" indent="-74295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Black" pitchFamily="34" charset="0"/>
              </a:rPr>
              <a:t>(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Needle </a:t>
            </a:r>
            <a:r>
              <a:rPr lang="en-US" sz="3600" b="1" dirty="0" smtClean="0">
                <a:solidFill>
                  <a:srgbClr val="00B050"/>
                </a:solidFill>
                <a:latin typeface="Algerian" pitchFamily="82" charset="0"/>
              </a:rPr>
              <a:t>+ </a:t>
            </a: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</a:rPr>
              <a:t>thread</a:t>
            </a:r>
            <a:r>
              <a:rPr lang="en-US" sz="3600" b="1" dirty="0" smtClean="0">
                <a:solidFill>
                  <a:srgbClr val="C00000"/>
                </a:solidFill>
                <a:latin typeface="Arial Black" pitchFamily="34" charset="0"/>
              </a:rPr>
              <a:t>)</a:t>
            </a:r>
          </a:p>
        </p:txBody>
      </p:sp>
    </p:spTree>
  </p:cSld>
  <p:clrMapOvr>
    <a:masterClrMapping/>
  </p:clrMapOvr>
  <p:transition spd="slow">
    <p:wipe dir="r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733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Social Science</a:t>
            </a:r>
          </a:p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Science</a:t>
            </a:r>
          </a:p>
          <a:p>
            <a:r>
              <a:rPr lang="en-US" sz="40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Maths</a:t>
            </a:r>
            <a:endParaRPr lang="en-US" sz="40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Languages (</a:t>
            </a:r>
            <a:r>
              <a:rPr lang="en-US" sz="40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Hindi+English+Sanskrit</a:t>
            </a:r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)</a:t>
            </a:r>
          </a:p>
          <a:p>
            <a:endParaRPr lang="en-US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7057" y="420469"/>
            <a:ext cx="5736743" cy="646331"/>
          </a:xfrm>
          <a:prstGeom prst="rect">
            <a:avLst/>
          </a:prstGeom>
          <a:solidFill>
            <a:srgbClr val="FFC000"/>
          </a:solidFill>
          <a:ln w="762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i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SUBJECTIVE </a:t>
            </a:r>
            <a:r>
              <a:rPr lang="en-US" sz="3600" b="1" i="1" cap="none" spc="0" dirty="0" smtClean="0">
                <a:ln w="11430"/>
                <a:solidFill>
                  <a:srgbClr val="2516EA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G.K.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7057" y="420469"/>
            <a:ext cx="5736743" cy="646331"/>
          </a:xfrm>
          <a:prstGeom prst="rect">
            <a:avLst/>
          </a:prstGeom>
          <a:solidFill>
            <a:srgbClr val="FFC000"/>
          </a:solidFill>
          <a:ln w="762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  <a:latin typeface="Algerian" pitchFamily="82" charset="0"/>
                <a:cs typeface="Times New Roman" pitchFamily="18" charset="0"/>
              </a:rPr>
              <a:t>Wat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  <a:cs typeface="Times New Roman" pitchFamily="18" charset="0"/>
              </a:rPr>
              <a:t>–</a:t>
            </a: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SRT</a:t>
            </a:r>
            <a:r>
              <a:rPr lang="en-US" sz="3600" b="1" dirty="0" smtClean="0">
                <a:solidFill>
                  <a:srgbClr val="2516EA"/>
                </a:solidFill>
                <a:latin typeface="Algerian" pitchFamily="82" charset="0"/>
                <a:cs typeface="Times New Roman" pitchFamily="18" charset="0"/>
              </a:rPr>
              <a:t> –</a:t>
            </a:r>
            <a:r>
              <a:rPr lang="en-US" sz="3600" b="1" dirty="0" smtClean="0">
                <a:solidFill>
                  <a:srgbClr val="3024CC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lgerian" pitchFamily="82" charset="0"/>
              </a:rPr>
              <a:t>PPDT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52400" y="1219200"/>
            <a:ext cx="8991600" cy="564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W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ord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A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ssociation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est</a:t>
            </a:r>
          </a:p>
          <a:p>
            <a:pPr marL="457200" indent="-457200">
              <a:buNone/>
            </a:pP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Number of </a:t>
            </a: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Questions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=</a:t>
            </a: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60</a:t>
            </a:r>
          </a:p>
          <a:p>
            <a:pPr marL="457200" indent="-457200">
              <a:buNone/>
            </a:pPr>
            <a:endParaRPr lang="en-US" sz="2800" b="1" dirty="0" smtClean="0">
              <a:solidFill>
                <a:srgbClr val="2516EA"/>
              </a:solidFill>
              <a:latin typeface="Arial Black" pitchFamily="34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S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ituation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R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eaction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T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est</a:t>
            </a:r>
          </a:p>
          <a:p>
            <a:pPr marL="457200" indent="-457200">
              <a:buNone/>
            </a:pP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Number of </a:t>
            </a: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Questions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=</a:t>
            </a:r>
            <a:r>
              <a:rPr lang="en-US" sz="28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60</a:t>
            </a:r>
          </a:p>
          <a:p>
            <a:pPr marL="457200" indent="-457200">
              <a:buNone/>
            </a:pPr>
            <a:endParaRPr lang="en-US" sz="1800" b="1" dirty="0" smtClean="0">
              <a:solidFill>
                <a:srgbClr val="2516EA"/>
              </a:solidFill>
              <a:latin typeface="Arial Black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P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icture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P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erception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D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iscussion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2516EA"/>
                </a:solidFill>
                <a:latin typeface="Arial Black" pitchFamily="34" charset="0"/>
                <a:cs typeface="Times New Roman" pitchFamily="18" charset="0"/>
              </a:rPr>
              <a:t>est</a:t>
            </a:r>
            <a:endParaRPr lang="en-US" sz="3200" b="1" dirty="0" smtClean="0">
              <a:solidFill>
                <a:srgbClr val="2516EA"/>
              </a:solidFill>
              <a:latin typeface="Arial Black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GREY+WHITE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“PICTURES”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“PICTURE”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2516EA"/>
                </a:solidFill>
                <a:latin typeface="Times New Roman" pitchFamily="18" charset="0"/>
                <a:cs typeface="Times New Roman" pitchFamily="18" charset="0"/>
              </a:rPr>
              <a:t>ISCUSSION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400" b="1" dirty="0" smtClean="0">
                <a:solidFill>
                  <a:srgbClr val="2516EA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lang="en-US" sz="24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one </a:t>
            </a:r>
            <a:r>
              <a:rPr lang="en-US" sz="24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minute</a:t>
            </a:r>
          </a:p>
          <a:p>
            <a:pPr marL="457200" indent="-457200">
              <a:buNone/>
            </a:pPr>
            <a:endParaRPr lang="en-US" sz="3600" b="1" dirty="0" smtClean="0">
              <a:solidFill>
                <a:srgbClr val="2516EA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wheel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762000"/>
            <a:ext cx="4648200" cy="954107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42950" indent="-742950" algn="ctr">
              <a:buClr>
                <a:srgbClr val="EA16EA"/>
              </a:buClr>
              <a:buSzPct val="100000"/>
            </a:pPr>
            <a:r>
              <a:rPr lang="en-US" sz="3600" b="1" dirty="0" smtClean="0">
                <a:solidFill>
                  <a:srgbClr val="C00000"/>
                </a:solidFill>
                <a:latin typeface="Algerian" pitchFamily="82" charset="0"/>
              </a:rPr>
              <a:t>Relay    race</a:t>
            </a:r>
            <a:endParaRPr lang="en-US" sz="3600" b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 marL="742950" indent="-742950" algn="ctr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Black" pitchFamily="34" charset="0"/>
              </a:rPr>
              <a:t>(</a:t>
            </a:r>
            <a:r>
              <a:rPr lang="en-US" sz="2000" b="1" dirty="0" smtClean="0">
                <a:solidFill>
                  <a:srgbClr val="3024CC"/>
                </a:solidFill>
                <a:latin typeface="Algerian" pitchFamily="82" charset="0"/>
              </a:rPr>
              <a:t>special</a:t>
            </a:r>
            <a:r>
              <a:rPr lang="en-US" sz="2000" b="1" dirty="0" smtClean="0">
                <a:solidFill>
                  <a:srgbClr val="C00000"/>
                </a:solidFill>
                <a:latin typeface="Algerian" pitchFamily="82" charset="0"/>
              </a:rPr>
              <a:t>)</a:t>
            </a:r>
            <a:endParaRPr lang="en-US" sz="2000" b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457201" y="2099368"/>
            <a:ext cx="7619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Few</a:t>
            </a:r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Players with </a:t>
            </a:r>
            <a:r>
              <a:rPr lang="en-US" sz="2800" b="1" dirty="0" smtClean="0">
                <a:solidFill>
                  <a:srgbClr val="2516EA"/>
                </a:solidFill>
                <a:latin typeface="Algerian" pitchFamily="82" charset="0"/>
              </a:rPr>
              <a:t>threads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Few </a:t>
            </a:r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Players with </a:t>
            </a:r>
            <a:r>
              <a:rPr lang="en-US" sz="2800" b="1" dirty="0" smtClean="0">
                <a:solidFill>
                  <a:srgbClr val="3024CC"/>
                </a:solidFill>
                <a:latin typeface="Algerian" pitchFamily="82" charset="0"/>
              </a:rPr>
              <a:t>Needle </a:t>
            </a:r>
            <a:r>
              <a:rPr lang="en-US" sz="2800" b="1" dirty="0" smtClean="0">
                <a:solidFill>
                  <a:srgbClr val="3024CC"/>
                </a:solidFill>
                <a:latin typeface="Algerian" pitchFamily="82" charset="0"/>
              </a:rPr>
              <a:t>s</a:t>
            </a:r>
          </a:p>
          <a:p>
            <a:r>
              <a:rPr lang="en-US" sz="2800" b="1" dirty="0" smtClean="0">
                <a:solidFill>
                  <a:srgbClr val="EA16EA"/>
                </a:solidFill>
                <a:latin typeface="Times New Roman" pitchFamily="18" charset="0"/>
                <a:cs typeface="Times New Roman" pitchFamily="18" charset="0"/>
              </a:rPr>
              <a:t>(joining them)</a:t>
            </a:r>
          </a:p>
          <a:p>
            <a:endParaRPr lang="en-US" sz="2800" b="1" dirty="0" smtClean="0">
              <a:solidFill>
                <a:srgbClr val="3024CC"/>
              </a:solidFill>
              <a:latin typeface="Algerian" pitchFamily="82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Few Players with </a:t>
            </a:r>
            <a:r>
              <a:rPr lang="en-US" sz="2800" b="1" dirty="0" smtClean="0">
                <a:solidFill>
                  <a:srgbClr val="2516EA"/>
                </a:solidFill>
                <a:latin typeface="Algerian" pitchFamily="82" charset="0"/>
              </a:rPr>
              <a:t>certain  letters</a:t>
            </a:r>
            <a:endParaRPr lang="en-US" sz="2800" b="1" dirty="0" smtClean="0">
              <a:solidFill>
                <a:srgbClr val="2516EA"/>
              </a:solidFill>
              <a:latin typeface="Algerian" pitchFamily="82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Few Players with </a:t>
            </a:r>
            <a:r>
              <a:rPr lang="en-US" sz="2800" b="1" dirty="0" smtClean="0">
                <a:solidFill>
                  <a:srgbClr val="2516EA"/>
                </a:solidFill>
                <a:latin typeface="Algerian" pitchFamily="82" charset="0"/>
              </a:rPr>
              <a:t>remaining letters</a:t>
            </a:r>
          </a:p>
          <a:p>
            <a:r>
              <a:rPr lang="en-US" sz="2800" b="1" dirty="0" smtClean="0">
                <a:solidFill>
                  <a:srgbClr val="EA16EA"/>
                </a:solidFill>
                <a:latin typeface="Times New Roman" pitchFamily="18" charset="0"/>
                <a:cs typeface="Times New Roman" pitchFamily="18" charset="0"/>
              </a:rPr>
              <a:t>(combining </a:t>
            </a:r>
            <a:r>
              <a:rPr lang="en-US" sz="2800" b="1" dirty="0" smtClean="0">
                <a:solidFill>
                  <a:srgbClr val="EA16EA"/>
                </a:solidFill>
                <a:latin typeface="Times New Roman" pitchFamily="18" charset="0"/>
                <a:cs typeface="Times New Roman" pitchFamily="18" charset="0"/>
              </a:rPr>
              <a:t>them)</a:t>
            </a:r>
            <a:endParaRPr lang="en-US" sz="2800" b="1" dirty="0" smtClean="0">
              <a:solidFill>
                <a:srgbClr val="2516EA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067800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n w="28575" cmpd="sng">
                  <a:solidFill>
                    <a:srgbClr val="15EB1F"/>
                  </a:solidFill>
                  <a:prstDash val="dashDot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  <a:cs typeface="Times New Roman" pitchFamily="18" charset="0"/>
              </a:rPr>
              <a:t>Learning   Outcomes:</a:t>
            </a:r>
            <a:endParaRPr lang="en-US" sz="6600" b="1" dirty="0">
              <a:ln w="28575" cmpd="sng">
                <a:solidFill>
                  <a:srgbClr val="15EB1F"/>
                </a:solidFill>
                <a:prstDash val="dashDot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9812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4000" dirty="0" smtClean="0">
                <a:solidFill>
                  <a:srgbClr val="F53D0B"/>
                </a:solidFill>
                <a:latin typeface="Arial Black" pitchFamily="34" charset="0"/>
              </a:rPr>
              <a:t>ACADEMICS</a:t>
            </a:r>
          </a:p>
          <a:p>
            <a:pPr marL="457200" indent="-457200"/>
            <a:r>
              <a:rPr lang="en-US" sz="4000" dirty="0" smtClean="0">
                <a:solidFill>
                  <a:srgbClr val="F1F10F"/>
                </a:solidFill>
                <a:latin typeface="Arial Black" pitchFamily="34" charset="0"/>
              </a:rPr>
              <a:t>SPORTS</a:t>
            </a:r>
          </a:p>
          <a:p>
            <a:pPr marL="457200" indent="-457200"/>
            <a:r>
              <a:rPr lang="en-US" sz="4000" dirty="0" smtClean="0">
                <a:solidFill>
                  <a:srgbClr val="15EB1F"/>
                </a:solidFill>
                <a:latin typeface="Arial Black" pitchFamily="34" charset="0"/>
              </a:rPr>
              <a:t>CULTURAL</a:t>
            </a:r>
          </a:p>
          <a:p>
            <a:pPr marL="457200" indent="-457200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LOGICAL</a:t>
            </a:r>
          </a:p>
          <a:p>
            <a:pPr marL="457200" indent="-457200"/>
            <a:r>
              <a:rPr lang="en-US" sz="4000" dirty="0" smtClean="0">
                <a:latin typeface="Arial Black" pitchFamily="34" charset="0"/>
              </a:rPr>
              <a:t>SITUATIONAL</a:t>
            </a:r>
          </a:p>
          <a:p>
            <a:pPr marL="457200" indent="-457200"/>
            <a:r>
              <a:rPr lang="en-US" sz="4000" dirty="0" smtClean="0">
                <a:solidFill>
                  <a:srgbClr val="EA16EA"/>
                </a:solidFill>
                <a:latin typeface="Arial Black" pitchFamily="34" charset="0"/>
              </a:rPr>
              <a:t>BEHAVIOURAL</a:t>
            </a:r>
          </a:p>
          <a:p>
            <a:pPr marL="457200" indent="-457200"/>
            <a:r>
              <a:rPr lang="en-US" sz="4000" dirty="0" smtClean="0">
                <a:solidFill>
                  <a:srgbClr val="E51B1B"/>
                </a:solidFill>
                <a:latin typeface="Arial Black" pitchFamily="34" charset="0"/>
              </a:rPr>
              <a:t>QUICK DECISION</a:t>
            </a:r>
          </a:p>
        </p:txBody>
      </p:sp>
      <p:sp>
        <p:nvSpPr>
          <p:cNvPr id="5" name="TextBox 4"/>
          <p:cNvSpPr txBox="1"/>
          <p:nvPr/>
        </p:nvSpPr>
        <p:spPr>
          <a:xfrm rot="20318802">
            <a:off x="6127695" y="1495461"/>
            <a:ext cx="121920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</a:t>
            </a:r>
          </a:p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K</a:t>
            </a:r>
          </a:p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I</a:t>
            </a:r>
          </a:p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L</a:t>
            </a:r>
          </a:p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L</a:t>
            </a:r>
          </a:p>
          <a:p>
            <a:r>
              <a:rPr lang="en-US" sz="5400" b="1" dirty="0" smtClean="0">
                <a:ln w="3155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S</a:t>
            </a:r>
            <a:endParaRPr lang="en-US" sz="5400" b="1" dirty="0">
              <a:ln w="31550" cmpd="sng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238071"/>
            <a:ext cx="45400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WINNERS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996625"/>
            <a:ext cx="2957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024CC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WILL  BE  THE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024CC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81250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AAJ  KA  ABHIMANYU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27432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1905000" y="2209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3733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>
            <a:off x="4572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>
            <a:off x="52578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58674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>
            <a:off x="6477000" y="2286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/>
          <p:cNvSpPr/>
          <p:nvPr/>
        </p:nvSpPr>
        <p:spPr>
          <a:xfrm>
            <a:off x="26670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1828800" y="9906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>
            <a:off x="3657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44958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/>
          <p:cNvSpPr/>
          <p:nvPr/>
        </p:nvSpPr>
        <p:spPr>
          <a:xfrm>
            <a:off x="51816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ghtning Bolt 22"/>
          <p:cNvSpPr/>
          <p:nvPr/>
        </p:nvSpPr>
        <p:spPr>
          <a:xfrm>
            <a:off x="57912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/>
          <p:cNvSpPr/>
          <p:nvPr/>
        </p:nvSpPr>
        <p:spPr>
          <a:xfrm>
            <a:off x="6477000" y="10668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>
            <a:off x="1676400" y="15240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/>
          <p:cNvSpPr/>
          <p:nvPr/>
        </p:nvSpPr>
        <p:spPr>
          <a:xfrm>
            <a:off x="6705600" y="1676400"/>
            <a:ext cx="381000" cy="304800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/>
        </p:nvSpPr>
        <p:spPr>
          <a:xfrm>
            <a:off x="47244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/>
          <p:cNvSpPr/>
          <p:nvPr/>
        </p:nvSpPr>
        <p:spPr>
          <a:xfrm>
            <a:off x="3886200" y="48768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/>
          <p:cNvSpPr/>
          <p:nvPr/>
        </p:nvSpPr>
        <p:spPr>
          <a:xfrm>
            <a:off x="5715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/>
          <p:cNvSpPr/>
          <p:nvPr/>
        </p:nvSpPr>
        <p:spPr>
          <a:xfrm>
            <a:off x="6553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/>
          <p:cNvSpPr/>
          <p:nvPr/>
        </p:nvSpPr>
        <p:spPr>
          <a:xfrm>
            <a:off x="72390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/>
          <p:cNvSpPr/>
          <p:nvPr/>
        </p:nvSpPr>
        <p:spPr>
          <a:xfrm>
            <a:off x="78486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/>
          <p:cNvSpPr/>
          <p:nvPr/>
        </p:nvSpPr>
        <p:spPr>
          <a:xfrm>
            <a:off x="8458200" y="4953000"/>
            <a:ext cx="381000" cy="304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391400" y="1905000"/>
            <a:ext cx="1205345" cy="2209801"/>
            <a:chOff x="7786255" y="1905000"/>
            <a:chExt cx="1205345" cy="2209801"/>
          </a:xfrm>
        </p:grpSpPr>
        <p:sp>
          <p:nvSpPr>
            <p:cNvPr id="35" name="Left Brace 34"/>
            <p:cNvSpPr/>
            <p:nvPr/>
          </p:nvSpPr>
          <p:spPr>
            <a:xfrm rot="10800000" flipH="1">
              <a:off x="7786255" y="1905000"/>
              <a:ext cx="1205345" cy="2209800"/>
            </a:xfrm>
            <a:prstGeom prst="leftBrace">
              <a:avLst>
                <a:gd name="adj1" fmla="val 83781"/>
                <a:gd name="adj2" fmla="val 50887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 flipH="1">
              <a:off x="7885653" y="3008854"/>
              <a:ext cx="2209800" cy="2093"/>
            </a:xfrm>
            <a:prstGeom prst="line">
              <a:avLst/>
            </a:prstGeom>
            <a:ln>
              <a:solidFill>
                <a:srgbClr val="E6290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10800000">
            <a:off x="0" y="2971800"/>
            <a:ext cx="16764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 dir="vert"/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762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168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Learning   Outcomes:</vt:lpstr>
      <vt:lpstr>Slide 9</vt:lpstr>
      <vt:lpstr>THANK ~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my</cp:lastModifiedBy>
  <cp:revision>132</cp:revision>
  <dcterms:created xsi:type="dcterms:W3CDTF">2013-04-15T08:36:57Z</dcterms:created>
  <dcterms:modified xsi:type="dcterms:W3CDTF">2019-03-28T11:43:44Z</dcterms:modified>
</cp:coreProperties>
</file>