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60" r:id="rId3"/>
    <p:sldId id="281" r:id="rId4"/>
    <p:sldId id="257" r:id="rId5"/>
    <p:sldId id="258" r:id="rId6"/>
    <p:sldId id="259" r:id="rId7"/>
    <p:sldId id="261" r:id="rId8"/>
    <p:sldId id="267" r:id="rId9"/>
    <p:sldId id="268" r:id="rId10"/>
    <p:sldId id="269" r:id="rId11"/>
    <p:sldId id="272" r:id="rId12"/>
    <p:sldId id="275" r:id="rId13"/>
    <p:sldId id="282" r:id="rId14"/>
    <p:sldId id="283" r:id="rId15"/>
    <p:sldId id="277" r:id="rId16"/>
    <p:sldId id="285" r:id="rId17"/>
    <p:sldId id="284" r:id="rId18"/>
    <p:sldId id="286" r:id="rId19"/>
    <p:sldId id="288" r:id="rId20"/>
    <p:sldId id="289" r:id="rId21"/>
    <p:sldId id="290" r:id="rId22"/>
    <p:sldId id="291" r:id="rId23"/>
    <p:sldId id="292" r:id="rId24"/>
    <p:sldId id="293" r:id="rId25"/>
    <p:sldId id="294" r:id="rId26"/>
    <p:sldId id="287" r:id="rId27"/>
    <p:sldId id="295" r:id="rId28"/>
    <p:sldId id="280" r:id="rId29"/>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590"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5/31/2025</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5/31/2025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5/31/2025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5/31/2025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5/31/2025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5/31/2025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5/31/2025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5/31/2025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5/31/2025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5/31/2025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5/31/2025</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8" name="Rectangle 7"/>
          <p:cNvSpPr/>
          <p:nvPr/>
        </p:nvSpPr>
        <p:spPr>
          <a:xfrm>
            <a:off x="0" y="2019476"/>
            <a:ext cx="12192000" cy="4105941"/>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7" name="Picture 6"/>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bwMode="black">
          <a:xfrm>
            <a:off x="0" y="6126480"/>
            <a:ext cx="12192000" cy="742950"/>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5/31/2025</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extBox 10">
            <a:extLst>
              <a:ext uri="{FF2B5EF4-FFF2-40B4-BE49-F238E27FC236}">
                <a16:creationId xmlns:a16="http://schemas.microsoft.com/office/drawing/2014/main" id="{8AEB558F-31EE-64F3-CEE1-619ECA013819}"/>
              </a:ext>
            </a:extLst>
          </p:cNvPr>
          <p:cNvSpPr txBox="1"/>
          <p:nvPr/>
        </p:nvSpPr>
        <p:spPr>
          <a:xfrm>
            <a:off x="2859404" y="2565739"/>
            <a:ext cx="3665162" cy="707886"/>
          </a:xfrm>
          <a:prstGeom prst="rect">
            <a:avLst/>
          </a:prstGeom>
          <a:noFill/>
        </p:spPr>
        <p:txBody>
          <a:bodyPr wrap="square">
            <a:spAutoFit/>
          </a:bodyPr>
          <a:lstStyle/>
          <a:p>
            <a:r>
              <a:rPr lang="en-US" sz="4000" dirty="0">
                <a:ln w="0"/>
                <a:solidFill>
                  <a:schemeClr val="tx1">
                    <a:lumMod val="85000"/>
                    <a:lumOff val="15000"/>
                  </a:schemeClr>
                </a:solidFill>
                <a:effectLst>
                  <a:outerShdw blurRad="38100" dist="25400" dir="5400000" algn="ctr" rotWithShape="0">
                    <a:srgbClr val="6E747A">
                      <a:alpha val="43000"/>
                    </a:srgbClr>
                  </a:outerShdw>
                </a:effectLst>
              </a:rPr>
              <a:t>Media Analysis</a:t>
            </a:r>
            <a:endParaRPr lang="en-IN" sz="4000" dirty="0">
              <a:ln w="0"/>
              <a:solidFill>
                <a:schemeClr val="tx1">
                  <a:lumMod val="85000"/>
                  <a:lumOff val="15000"/>
                </a:schemeClr>
              </a:solidFill>
              <a:effectLst>
                <a:outerShdw blurRad="38100" dist="25400" dir="5400000" algn="ctr" rotWithShape="0">
                  <a:srgbClr val="6E747A">
                    <a:alpha val="43000"/>
                  </a:srgbClr>
                </a:outerShdw>
              </a:effectLst>
            </a:endParaRPr>
          </a:p>
        </p:txBody>
      </p:sp>
      <p:sp>
        <p:nvSpPr>
          <p:cNvPr id="13" name="TextBox 12">
            <a:extLst>
              <a:ext uri="{FF2B5EF4-FFF2-40B4-BE49-F238E27FC236}">
                <a16:creationId xmlns:a16="http://schemas.microsoft.com/office/drawing/2014/main" id="{82532F9D-B03D-E6BE-7146-D97ED2AA2BE6}"/>
              </a:ext>
            </a:extLst>
          </p:cNvPr>
          <p:cNvSpPr txBox="1"/>
          <p:nvPr/>
        </p:nvSpPr>
        <p:spPr>
          <a:xfrm>
            <a:off x="7779323" y="4138165"/>
            <a:ext cx="3248890" cy="954107"/>
          </a:xfrm>
          <a:prstGeom prst="rect">
            <a:avLst/>
          </a:prstGeom>
          <a:noFill/>
        </p:spPr>
        <p:txBody>
          <a:bodyPr wrap="square">
            <a:spAutoFit/>
          </a:bodyPr>
          <a:lstStyle/>
          <a:p>
            <a:r>
              <a:rPr lang="en-US" sz="2400" dirty="0">
                <a:ln w="0"/>
                <a:solidFill>
                  <a:srgbClr val="C00000"/>
                </a:solidFill>
                <a:effectLst>
                  <a:outerShdw blurRad="38100" dist="25400" dir="5400000" algn="ctr" rotWithShape="0">
                    <a:srgbClr val="6E747A">
                      <a:alpha val="43000"/>
                    </a:srgbClr>
                  </a:outerShdw>
                </a:effectLst>
              </a:rPr>
              <a:t>Presenting By </a:t>
            </a:r>
            <a:r>
              <a:rPr lang="en-IN" sz="2400" dirty="0">
                <a:ln w="0"/>
                <a:solidFill>
                  <a:srgbClr val="C00000"/>
                </a:solidFill>
                <a:effectLst>
                  <a:outerShdw blurRad="38100" dist="25400" dir="5400000" algn="ctr" rotWithShape="0">
                    <a:srgbClr val="6E747A">
                      <a:alpha val="43000"/>
                    </a:srgbClr>
                  </a:outerShdw>
                </a:effectLst>
              </a:rPr>
              <a:t>:</a:t>
            </a:r>
          </a:p>
          <a:p>
            <a:r>
              <a:rPr lang="en-IN" sz="2000" dirty="0">
                <a:ln w="0"/>
                <a:solidFill>
                  <a:srgbClr val="C00000"/>
                </a:solidFill>
                <a:effectLst>
                  <a:outerShdw blurRad="38100" dist="25400" dir="5400000" algn="ctr" rotWithShape="0">
                    <a:srgbClr val="6E747A">
                      <a:alpha val="43000"/>
                    </a:srgbClr>
                  </a:outerShdw>
                </a:effectLst>
              </a:rPr>
              <a:t>                       </a:t>
            </a:r>
            <a:r>
              <a:rPr lang="en-IN" sz="3200" dirty="0">
                <a:ln w="0"/>
                <a:solidFill>
                  <a:srgbClr val="C00000"/>
                </a:solidFill>
                <a:effectLst>
                  <a:outerShdw blurRad="38100" dist="25400" dir="5400000" algn="ctr" rotWithShape="0">
                    <a:srgbClr val="6E747A">
                      <a:alpha val="43000"/>
                    </a:srgbClr>
                  </a:outerShdw>
                </a:effectLst>
              </a:rPr>
              <a:t>Group 1 </a:t>
            </a:r>
            <a:endParaRPr lang="en-IN" sz="2000" dirty="0">
              <a:ln w="0"/>
              <a:solidFill>
                <a:srgbClr val="C00000"/>
              </a:solidFill>
              <a:effectLst>
                <a:outerShdw blurRad="38100" dist="25400" dir="5400000" algn="ctr" rotWithShape="0">
                  <a:srgbClr val="6E747A">
                    <a:alpha val="43000"/>
                  </a:srgbClr>
                </a:outerShdw>
              </a:effectLst>
            </a:endParaRPr>
          </a:p>
        </p:txBody>
      </p:sp>
      <p:pic>
        <p:nvPicPr>
          <p:cNvPr id="1026" name="Picture 2" descr="An analysis of the key social media analytics tools">
            <a:extLst>
              <a:ext uri="{FF2B5EF4-FFF2-40B4-BE49-F238E27FC236}">
                <a16:creationId xmlns:a16="http://schemas.microsoft.com/office/drawing/2014/main" id="{A0E782D6-234B-48A8-BDBB-CE99C06A712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11519" y="341406"/>
            <a:ext cx="3665163" cy="207193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Media Data Analysis: A Comprehensive Guide - Aim Technologies">
            <a:extLst>
              <a:ext uri="{FF2B5EF4-FFF2-40B4-BE49-F238E27FC236}">
                <a16:creationId xmlns:a16="http://schemas.microsoft.com/office/drawing/2014/main" id="{195EEE2A-52D3-4819-9575-4072386B2FC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63049" y="872378"/>
            <a:ext cx="3665164" cy="255662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49179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815D73EE-EFE2-46A4-B7BD-2A314B56EFFF}"/>
              </a:ext>
            </a:extLst>
          </p:cNvPr>
          <p:cNvSpPr/>
          <p:nvPr/>
        </p:nvSpPr>
        <p:spPr>
          <a:xfrm>
            <a:off x="114636" y="120134"/>
            <a:ext cx="8738290" cy="400110"/>
          </a:xfrm>
          <a:prstGeom prst="rect">
            <a:avLst/>
          </a:prstGeom>
        </p:spPr>
        <p:txBody>
          <a:bodyPr wrap="none">
            <a:spAutoFit/>
          </a:bodyPr>
          <a:lstStyle/>
          <a:p>
            <a:r>
              <a:rPr lang="en-US" sz="2000" b="1" dirty="0">
                <a:latin typeface="Algerian" panose="04020705040A02060702" pitchFamily="82" charset="0"/>
              </a:rPr>
              <a:t>Tableau – FB-ADS ANALYSIS Dashboard Insights and Key Findings</a:t>
            </a:r>
            <a:endParaRPr lang="en-IN" sz="2000" b="1" dirty="0">
              <a:latin typeface="Algerian" panose="04020705040A02060702" pitchFamily="82" charset="0"/>
            </a:endParaRPr>
          </a:p>
        </p:txBody>
      </p:sp>
      <p:sp>
        <p:nvSpPr>
          <p:cNvPr id="3" name="Rectangle 1">
            <a:extLst>
              <a:ext uri="{FF2B5EF4-FFF2-40B4-BE49-F238E27FC236}">
                <a16:creationId xmlns:a16="http://schemas.microsoft.com/office/drawing/2014/main" id="{5ECE49E7-4138-4003-A05C-CDBD5DB0A9EB}"/>
              </a:ext>
            </a:extLst>
          </p:cNvPr>
          <p:cNvSpPr>
            <a:spLocks noChangeArrowheads="1"/>
          </p:cNvSpPr>
          <p:nvPr/>
        </p:nvSpPr>
        <p:spPr bwMode="auto">
          <a:xfrm>
            <a:off x="541244" y="946282"/>
            <a:ext cx="11403329" cy="42473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b="1" dirty="0"/>
              <a:t>1. Big Problems</a:t>
            </a:r>
            <a:endParaRPr lang="en-US" dirty="0"/>
          </a:p>
          <a:p>
            <a:pPr marL="285750" indent="-285750">
              <a:buFont typeface="Wingdings" panose="05000000000000000000" pitchFamily="2" charset="2"/>
              <a:buChar char="Ø"/>
            </a:pPr>
            <a:r>
              <a:rPr lang="en-US" b="1" dirty="0"/>
              <a:t>Revenue Crash</a:t>
            </a:r>
            <a:r>
              <a:rPr lang="en-US" dirty="0"/>
              <a:t>: ROAS dropped </a:t>
            </a:r>
            <a:r>
              <a:rPr lang="en-US" b="1" dirty="0"/>
              <a:t>89%</a:t>
            </a:r>
            <a:r>
              <a:rPr lang="en-US" dirty="0"/>
              <a:t> (₹209 vs. PY), margins fell </a:t>
            </a:r>
            <a:r>
              <a:rPr lang="en-US" b="1" dirty="0"/>
              <a:t>93%</a:t>
            </a:r>
            <a:r>
              <a:rPr lang="en-US" dirty="0"/>
              <a:t> (₹680 total).</a:t>
            </a:r>
          </a:p>
          <a:p>
            <a:pPr marL="285750" indent="-285750">
              <a:buFont typeface="Wingdings" panose="05000000000000000000" pitchFamily="2" charset="2"/>
              <a:buChar char="Ø"/>
            </a:pPr>
            <a:r>
              <a:rPr lang="en-US" b="1" dirty="0"/>
              <a:t>Wasteful Spending</a:t>
            </a:r>
            <a:r>
              <a:rPr lang="en-US" dirty="0"/>
              <a:t>: Some ads (e.g., Ad 074) cost </a:t>
            </a:r>
            <a:r>
              <a:rPr lang="en-US" b="1" dirty="0"/>
              <a:t>₹4,939</a:t>
            </a:r>
            <a:r>
              <a:rPr lang="en-US" dirty="0"/>
              <a:t> but earned only </a:t>
            </a:r>
            <a:r>
              <a:rPr lang="en-US" b="1" dirty="0"/>
              <a:t>₹187</a:t>
            </a:r>
            <a:r>
              <a:rPr lang="en-US" dirty="0"/>
              <a:t>.</a:t>
            </a:r>
          </a:p>
          <a:p>
            <a:pPr marL="285750" indent="-285750">
              <a:buFont typeface="Wingdings" panose="05000000000000000000" pitchFamily="2" charset="2"/>
              <a:buChar char="Ø"/>
            </a:pPr>
            <a:r>
              <a:rPr lang="en-US" b="1" dirty="0"/>
              <a:t>Low Engagement</a:t>
            </a:r>
            <a:r>
              <a:rPr lang="en-US" dirty="0"/>
              <a:t>: CTR collapsed </a:t>
            </a:r>
            <a:r>
              <a:rPr lang="en-US" b="1" dirty="0"/>
              <a:t>96%</a:t>
            </a:r>
            <a:r>
              <a:rPr lang="en-US" dirty="0"/>
              <a:t> (50.08 vs. PY).</a:t>
            </a:r>
          </a:p>
          <a:p>
            <a:pPr marL="285750" indent="-285750">
              <a:buFont typeface="Wingdings" panose="05000000000000000000" pitchFamily="2" charset="2"/>
              <a:buChar char="Ø"/>
            </a:pPr>
            <a:endParaRPr lang="en-US" dirty="0"/>
          </a:p>
          <a:p>
            <a:r>
              <a:rPr lang="en-US" b="1" dirty="0"/>
              <a:t>2. What Worked</a:t>
            </a:r>
            <a:endParaRPr lang="en-US" dirty="0"/>
          </a:p>
          <a:p>
            <a:pPr marL="285750" indent="-285750">
              <a:buFont typeface="Wingdings" panose="05000000000000000000" pitchFamily="2" charset="2"/>
              <a:buChar char="Ø"/>
            </a:pPr>
            <a:r>
              <a:rPr lang="en-US" b="1" dirty="0"/>
              <a:t>Top Campaigns</a:t>
            </a:r>
            <a:r>
              <a:rPr lang="en-US" dirty="0"/>
              <a:t>: Campaign 28 (7.9L reach), Campaign 33 (4.98L reach).</a:t>
            </a:r>
          </a:p>
          <a:p>
            <a:pPr marL="285750" indent="-285750">
              <a:buFont typeface="Wingdings" panose="05000000000000000000" pitchFamily="2" charset="2"/>
              <a:buChar char="Ø"/>
            </a:pPr>
            <a:r>
              <a:rPr lang="en-US" b="1" dirty="0"/>
              <a:t>Best Ads</a:t>
            </a:r>
            <a:r>
              <a:rPr lang="en-US" dirty="0"/>
              <a:t>: Ad 077 (good returns + likes), USD/JPY ads (high ROAS).</a:t>
            </a:r>
          </a:p>
          <a:p>
            <a:pPr marL="285750" indent="-285750">
              <a:buFont typeface="Wingdings" panose="05000000000000000000" pitchFamily="2" charset="2"/>
              <a:buChar char="Ø"/>
            </a:pPr>
            <a:r>
              <a:rPr lang="en-US" b="1" dirty="0"/>
              <a:t>Engaged Audience</a:t>
            </a:r>
            <a:r>
              <a:rPr lang="en-US" dirty="0"/>
              <a:t>: Age 45-54 (but small volume).</a:t>
            </a:r>
          </a:p>
          <a:p>
            <a:endParaRPr lang="en-US" dirty="0"/>
          </a:p>
          <a:p>
            <a:r>
              <a:rPr lang="en-US" b="1" dirty="0"/>
              <a:t>3. Quick Fixes</a:t>
            </a:r>
            <a:endParaRPr lang="en-US" dirty="0"/>
          </a:p>
          <a:p>
            <a:pPr marL="285750" indent="-285750">
              <a:buFont typeface="Wingdings" panose="05000000000000000000" pitchFamily="2" charset="2"/>
              <a:buChar char="Ø"/>
            </a:pPr>
            <a:r>
              <a:rPr lang="en-US" b="1" dirty="0"/>
              <a:t>Stop wasting money</a:t>
            </a:r>
            <a:r>
              <a:rPr lang="en-US" dirty="0"/>
              <a:t> on low-return ads (e.g., Ad 074).</a:t>
            </a:r>
          </a:p>
          <a:p>
            <a:pPr marL="285750" indent="-285750">
              <a:buFont typeface="Wingdings" panose="05000000000000000000" pitchFamily="2" charset="2"/>
              <a:buChar char="Ø"/>
            </a:pPr>
            <a:r>
              <a:rPr lang="en-US" b="1" dirty="0"/>
              <a:t>Boost top performers</a:t>
            </a:r>
            <a:r>
              <a:rPr lang="en-US" dirty="0"/>
              <a:t> like Ad 077 and Campaign 28.  </a:t>
            </a:r>
          </a:p>
          <a:p>
            <a:pPr marL="285750" indent="-285750">
              <a:buFont typeface="Wingdings" panose="05000000000000000000" pitchFamily="2" charset="2"/>
              <a:buChar char="Ø"/>
            </a:pPr>
            <a:r>
              <a:rPr lang="en-US" b="1" dirty="0"/>
              <a:t>Test new creatives</a:t>
            </a:r>
            <a:r>
              <a:rPr lang="en-US" dirty="0"/>
              <a:t> for younger audiences (25-34). </a:t>
            </a:r>
          </a:p>
          <a:p>
            <a:pPr marL="285750" indent="-285750">
              <a:buFont typeface="Wingdings" panose="05000000000000000000" pitchFamily="2" charset="2"/>
              <a:buChar char="Ø"/>
            </a:pPr>
            <a:r>
              <a:rPr lang="en-US" b="1" dirty="0"/>
              <a:t>Fix delivery issues</a:t>
            </a:r>
            <a:r>
              <a:rPr lang="en-US" dirty="0"/>
              <a:t> (only 34% on-time orders hurt trust).</a:t>
            </a:r>
          </a:p>
        </p:txBody>
      </p:sp>
    </p:spTree>
    <p:extLst>
      <p:ext uri="{BB962C8B-B14F-4D97-AF65-F5344CB8AC3E}">
        <p14:creationId xmlns:p14="http://schemas.microsoft.com/office/powerpoint/2010/main" val="288767645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2183BBDB-BB64-4223-8E4B-3FD80E2986E5}"/>
              </a:ext>
            </a:extLst>
          </p:cNvPr>
          <p:cNvPicPr>
            <a:picLocks noChangeAspect="1"/>
          </p:cNvPicPr>
          <p:nvPr/>
        </p:nvPicPr>
        <p:blipFill>
          <a:blip r:embed="rId2"/>
          <a:stretch>
            <a:fillRect/>
          </a:stretch>
        </p:blipFill>
        <p:spPr>
          <a:xfrm>
            <a:off x="107578" y="296211"/>
            <a:ext cx="11725834" cy="5665320"/>
          </a:xfrm>
          <a:prstGeom prst="rect">
            <a:avLst/>
          </a:prstGeom>
        </p:spPr>
      </p:pic>
    </p:spTree>
    <p:extLst>
      <p:ext uri="{BB962C8B-B14F-4D97-AF65-F5344CB8AC3E}">
        <p14:creationId xmlns:p14="http://schemas.microsoft.com/office/powerpoint/2010/main" val="5178713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2BE7E14-EC9F-4FF5-8A17-EFD0EE5F0DA8}"/>
              </a:ext>
            </a:extLst>
          </p:cNvPr>
          <p:cNvSpPr>
            <a:spLocks noChangeArrowheads="1"/>
          </p:cNvSpPr>
          <p:nvPr/>
        </p:nvSpPr>
        <p:spPr bwMode="auto">
          <a:xfrm>
            <a:off x="185056" y="3287269"/>
            <a:ext cx="1182188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285750" marR="0" lvl="0" indent="-285750" algn="l" defTabSz="914400" rtl="0" eaLnBrk="0" fontAlgn="base" latinLnBrk="0" hangingPunct="0">
              <a:lnSpc>
                <a:spcPct val="100000"/>
              </a:lnSpc>
              <a:spcBef>
                <a:spcPct val="0"/>
              </a:spcBef>
              <a:spcAft>
                <a:spcPct val="0"/>
              </a:spcAft>
              <a:buClrTx/>
              <a:buSzTx/>
              <a:buFont typeface="Wingdings" panose="05000000000000000000" pitchFamily="2" charset="2"/>
              <a:buChar char="Ø"/>
              <a:tabLst/>
            </a:pPr>
            <a:endParaRPr kumimoji="0" lang="en-US" altLang="en-US" sz="1800" b="0" i="0" u="none" strike="noStrike" cap="none" normalizeH="0" baseline="0" dirty="0">
              <a:ln>
                <a:noFill/>
              </a:ln>
              <a:solidFill>
                <a:schemeClr val="tx1"/>
              </a:solidFill>
              <a:effectLst/>
              <a:latin typeface="+mj-lt"/>
            </a:endParaRPr>
          </a:p>
        </p:txBody>
      </p:sp>
      <p:sp>
        <p:nvSpPr>
          <p:cNvPr id="3" name="Rectangle 2">
            <a:extLst>
              <a:ext uri="{FF2B5EF4-FFF2-40B4-BE49-F238E27FC236}">
                <a16:creationId xmlns:a16="http://schemas.microsoft.com/office/drawing/2014/main" id="{BD8673F1-B703-4557-A023-A624D50AF8E3}"/>
              </a:ext>
            </a:extLst>
          </p:cNvPr>
          <p:cNvSpPr/>
          <p:nvPr/>
        </p:nvSpPr>
        <p:spPr>
          <a:xfrm>
            <a:off x="185054" y="174197"/>
            <a:ext cx="7847321" cy="461665"/>
          </a:xfrm>
          <a:prstGeom prst="rect">
            <a:avLst/>
          </a:prstGeom>
        </p:spPr>
        <p:txBody>
          <a:bodyPr wrap="square">
            <a:spAutoFit/>
          </a:bodyPr>
          <a:lstStyle/>
          <a:p>
            <a:r>
              <a:rPr lang="en-IN" sz="2400" b="1" dirty="0">
                <a:latin typeface="Algerian" panose="04020705040A02060702" pitchFamily="82" charset="0"/>
              </a:rPr>
              <a:t>POWERBI-Dashboard main Insights Summary</a:t>
            </a:r>
          </a:p>
        </p:txBody>
      </p:sp>
      <p:sp>
        <p:nvSpPr>
          <p:cNvPr id="6" name="Rectangle 5">
            <a:extLst>
              <a:ext uri="{FF2B5EF4-FFF2-40B4-BE49-F238E27FC236}">
                <a16:creationId xmlns:a16="http://schemas.microsoft.com/office/drawing/2014/main" id="{FB95B607-F07E-4B3A-B528-849BDFCA32BB}"/>
              </a:ext>
            </a:extLst>
          </p:cNvPr>
          <p:cNvSpPr/>
          <p:nvPr/>
        </p:nvSpPr>
        <p:spPr>
          <a:xfrm>
            <a:off x="98611" y="501390"/>
            <a:ext cx="11908333" cy="5078313"/>
          </a:xfrm>
          <a:prstGeom prst="rect">
            <a:avLst/>
          </a:prstGeom>
        </p:spPr>
        <p:txBody>
          <a:bodyPr wrap="square">
            <a:spAutoFit/>
          </a:bodyPr>
          <a:lstStyle/>
          <a:p>
            <a:pPr lvl="1" defTabSz="914400" eaLnBrk="0" fontAlgn="base" hangingPunct="0">
              <a:spcBef>
                <a:spcPct val="0"/>
              </a:spcBef>
              <a:spcAft>
                <a:spcPct val="0"/>
              </a:spcAft>
            </a:pPr>
            <a:endParaRPr lang="en-US" altLang="en-US" b="1" dirty="0">
              <a:latin typeface="Times New Roman" panose="02020603050405020304" pitchFamily="18" charset="0"/>
              <a:cs typeface="Times New Roman" panose="02020603050405020304" pitchFamily="18" charset="0"/>
            </a:endParaRPr>
          </a:p>
          <a:p>
            <a:pPr lvl="1" defTabSz="914400" eaLnBrk="0" fontAlgn="base" hangingPunct="0">
              <a:spcBef>
                <a:spcPct val="0"/>
              </a:spcBef>
              <a:spcAft>
                <a:spcPct val="0"/>
              </a:spcAft>
            </a:pPr>
            <a:r>
              <a:rPr lang="en-US" altLang="en-US" sz="1600" b="1" dirty="0">
                <a:latin typeface="Times New Roman" panose="02020603050405020304" pitchFamily="18" charset="0"/>
                <a:cs typeface="Times New Roman" panose="02020603050405020304" pitchFamily="18" charset="0"/>
              </a:rPr>
              <a:t>Total Cost: $74,000</a:t>
            </a:r>
            <a:r>
              <a:rPr lang="en-US" altLang="en-US" sz="1600" dirty="0">
                <a:latin typeface="Times New Roman" panose="02020603050405020304" pitchFamily="18" charset="0"/>
                <a:cs typeface="Times New Roman" panose="02020603050405020304" pitchFamily="18" charset="0"/>
              </a:rPr>
              <a:t> </a:t>
            </a:r>
          </a:p>
          <a:p>
            <a:pPr lvl="1" defTabSz="914400" eaLnBrk="0" fontAlgn="base" hangingPunct="0">
              <a:spcBef>
                <a:spcPct val="0"/>
              </a:spcBef>
              <a:spcAft>
                <a:spcPct val="0"/>
              </a:spcAft>
            </a:pPr>
            <a:r>
              <a:rPr lang="en-US" altLang="en-US" sz="1600" dirty="0">
                <a:latin typeface="Times New Roman" panose="02020603050405020304" pitchFamily="18" charset="0"/>
                <a:cs typeface="Times New Roman" panose="02020603050405020304" pitchFamily="18" charset="0"/>
              </a:rPr>
              <a:t>This represents the total budget spent across all active Facebook campaigns during the reporting period. Understanding this baseline is crucial for ROI calculations. </a:t>
            </a:r>
          </a:p>
          <a:p>
            <a:pPr lvl="1" defTabSz="914400" eaLnBrk="0" fontAlgn="base" hangingPunct="0">
              <a:spcBef>
                <a:spcPct val="0"/>
              </a:spcBef>
              <a:spcAft>
                <a:spcPct val="0"/>
              </a:spcAft>
            </a:pPr>
            <a:r>
              <a:rPr lang="en-US" altLang="en-US" sz="1600" b="1" dirty="0">
                <a:latin typeface="Times New Roman" panose="02020603050405020304" pitchFamily="18" charset="0"/>
                <a:cs typeface="Times New Roman" panose="02020603050405020304" pitchFamily="18" charset="0"/>
              </a:rPr>
              <a:t>Total Impressions: 7 Million (7M)</a:t>
            </a:r>
            <a:r>
              <a:rPr lang="en-US" altLang="en-US" sz="1600" dirty="0">
                <a:latin typeface="Times New Roman" panose="02020603050405020304" pitchFamily="18" charset="0"/>
                <a:cs typeface="Times New Roman" panose="02020603050405020304" pitchFamily="18" charset="0"/>
              </a:rPr>
              <a:t> </a:t>
            </a:r>
          </a:p>
          <a:p>
            <a:pPr lvl="1" defTabSz="914400" eaLnBrk="0" fontAlgn="base" hangingPunct="0">
              <a:spcBef>
                <a:spcPct val="0"/>
              </a:spcBef>
              <a:spcAft>
                <a:spcPct val="0"/>
              </a:spcAft>
            </a:pPr>
            <a:r>
              <a:rPr lang="en-US" altLang="en-US" sz="1600" dirty="0">
                <a:latin typeface="Times New Roman" panose="02020603050405020304" pitchFamily="18" charset="0"/>
                <a:cs typeface="Times New Roman" panose="02020603050405020304" pitchFamily="18" charset="0"/>
              </a:rPr>
              <a:t>A significant volume of ad displays, indicating broad visibility for our campaigns. This metric is foundational for calculating reach and frequency. </a:t>
            </a:r>
          </a:p>
          <a:p>
            <a:pPr lvl="1" defTabSz="914400" eaLnBrk="0" fontAlgn="base" hangingPunct="0">
              <a:spcBef>
                <a:spcPct val="0"/>
              </a:spcBef>
              <a:spcAft>
                <a:spcPct val="0"/>
              </a:spcAft>
            </a:pPr>
            <a:r>
              <a:rPr lang="en-US" altLang="en-US" sz="1600" b="1" dirty="0">
                <a:latin typeface="Times New Roman" panose="02020603050405020304" pitchFamily="18" charset="0"/>
                <a:cs typeface="Times New Roman" panose="02020603050405020304" pitchFamily="18" charset="0"/>
              </a:rPr>
              <a:t>Total Link Clicks: 25,000 (25K)</a:t>
            </a:r>
            <a:r>
              <a:rPr lang="en-US" altLang="en-US" sz="1600" dirty="0">
                <a:latin typeface="Times New Roman" panose="02020603050405020304" pitchFamily="18" charset="0"/>
                <a:cs typeface="Times New Roman" panose="02020603050405020304" pitchFamily="18" charset="0"/>
              </a:rPr>
              <a:t> </a:t>
            </a:r>
          </a:p>
          <a:p>
            <a:pPr lvl="1" defTabSz="914400" eaLnBrk="0" fontAlgn="base" hangingPunct="0">
              <a:spcBef>
                <a:spcPct val="0"/>
              </a:spcBef>
              <a:spcAft>
                <a:spcPct val="0"/>
              </a:spcAft>
            </a:pPr>
            <a:r>
              <a:rPr lang="en-US" altLang="en-US" sz="1600" dirty="0">
                <a:latin typeface="Times New Roman" panose="02020603050405020304" pitchFamily="18" charset="0"/>
                <a:cs typeface="Times New Roman" panose="02020603050405020304" pitchFamily="18" charset="0"/>
              </a:rPr>
              <a:t>The direct engagement with our ads leading to website visits or specific landing pages. This is a critical indicator of ad effectiveness in driving traffic. </a:t>
            </a:r>
          </a:p>
          <a:p>
            <a:pPr lvl="1" defTabSz="914400" eaLnBrk="0" fontAlgn="base" hangingPunct="0">
              <a:spcBef>
                <a:spcPct val="0"/>
              </a:spcBef>
              <a:spcAft>
                <a:spcPct val="0"/>
              </a:spcAft>
            </a:pPr>
            <a:r>
              <a:rPr lang="en-US" altLang="en-US" sz="1600" b="1" dirty="0">
                <a:latin typeface="Times New Roman" panose="02020603050405020304" pitchFamily="18" charset="0"/>
                <a:cs typeface="Times New Roman" panose="02020603050405020304" pitchFamily="18" charset="0"/>
              </a:rPr>
              <a:t>Total CLR (Click-Through Rate): 3.95% (Interpreted as 3.95K in dashboard likely implies 3.95% if based on 25K clicks / 7M impressions * 100)</a:t>
            </a:r>
            <a:r>
              <a:rPr lang="en-US" altLang="en-US" sz="1600" dirty="0">
                <a:latin typeface="Times New Roman" panose="02020603050405020304" pitchFamily="18" charset="0"/>
                <a:cs typeface="Times New Roman" panose="02020603050405020304" pitchFamily="18" charset="0"/>
              </a:rPr>
              <a:t> </a:t>
            </a:r>
          </a:p>
          <a:p>
            <a:pPr lvl="1" defTabSz="914400" eaLnBrk="0" fontAlgn="base" hangingPunct="0">
              <a:spcBef>
                <a:spcPct val="0"/>
              </a:spcBef>
              <a:spcAft>
                <a:spcPct val="0"/>
              </a:spcAft>
            </a:pPr>
            <a:r>
              <a:rPr lang="en-US" altLang="en-US" sz="1600" dirty="0">
                <a:latin typeface="Times New Roman" panose="02020603050405020304" pitchFamily="18" charset="0"/>
                <a:cs typeface="Times New Roman" panose="02020603050405020304" pitchFamily="18" charset="0"/>
              </a:rPr>
              <a:t>Assuming this is a percentage (e.g., 25,000 clicks / 7,000,000 impressions = 0.00357 or 0.357%), the dashboard's "3.95K" is ambiguous. However, if it stands for a well-performing CTR (e.g., 3.95%), it indicates good ad relevance and compelling calls to action. A standard CTR on Facebook can vary widely but 1-2% is often considered good; if 3.95% is the actual CTR, it's excellent. </a:t>
            </a:r>
          </a:p>
          <a:p>
            <a:pPr lvl="1" defTabSz="914400" eaLnBrk="0" fontAlgn="base" hangingPunct="0">
              <a:spcBef>
                <a:spcPct val="0"/>
              </a:spcBef>
              <a:spcAft>
                <a:spcPct val="0"/>
              </a:spcAft>
            </a:pPr>
            <a:r>
              <a:rPr lang="en-US" altLang="en-US" sz="1600" b="1" dirty="0">
                <a:latin typeface="Times New Roman" panose="02020603050405020304" pitchFamily="18" charset="0"/>
                <a:cs typeface="Times New Roman" panose="02020603050405020304" pitchFamily="18" charset="0"/>
              </a:rPr>
              <a:t>Average Conversion Rate: 37.14%</a:t>
            </a:r>
            <a:r>
              <a:rPr lang="en-US" altLang="en-US" sz="1600" dirty="0">
                <a:latin typeface="Times New Roman" panose="02020603050405020304" pitchFamily="18" charset="0"/>
                <a:cs typeface="Times New Roman" panose="02020603050405020304" pitchFamily="18" charset="0"/>
              </a:rPr>
              <a:t> </a:t>
            </a:r>
          </a:p>
          <a:p>
            <a:pPr lvl="1" defTabSz="914400" eaLnBrk="0" fontAlgn="base" hangingPunct="0">
              <a:spcBef>
                <a:spcPct val="0"/>
              </a:spcBef>
              <a:spcAft>
                <a:spcPct val="0"/>
              </a:spcAft>
            </a:pPr>
            <a:r>
              <a:rPr lang="en-US" altLang="en-US" sz="1600" b="1" dirty="0">
                <a:latin typeface="Times New Roman" panose="02020603050405020304" pitchFamily="18" charset="0"/>
                <a:cs typeface="Times New Roman" panose="02020603050405020304" pitchFamily="18" charset="0"/>
              </a:rPr>
              <a:t>This is an exceptionally strong performance indicator.</a:t>
            </a:r>
            <a:r>
              <a:rPr lang="en-US" altLang="en-US" sz="1600" dirty="0">
                <a:latin typeface="Times New Roman" panose="02020603050405020304" pitchFamily="18" charset="0"/>
                <a:cs typeface="Times New Roman" panose="02020603050405020304" pitchFamily="18" charset="0"/>
              </a:rPr>
              <a:t> It means over a third of people who clicked on our ads completed a desired action (e.g., purchase, lead form submission, sign-up). This suggests highly optimized landing pages, effective ad-to-landing page congruence, and strong value propositions. </a:t>
            </a:r>
          </a:p>
          <a:p>
            <a:pPr lvl="1" defTabSz="914400" eaLnBrk="0" fontAlgn="base" hangingPunct="0">
              <a:spcBef>
                <a:spcPct val="0"/>
              </a:spcBef>
              <a:spcAft>
                <a:spcPct val="0"/>
              </a:spcAft>
            </a:pPr>
            <a:endParaRPr lang="en-US" alt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731772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95140A4C-C29A-4031-B1DD-98C7F9EC3BA6}"/>
              </a:ext>
            </a:extLst>
          </p:cNvPr>
          <p:cNvPicPr>
            <a:picLocks noChangeAspect="1"/>
          </p:cNvPicPr>
          <p:nvPr/>
        </p:nvPicPr>
        <p:blipFill>
          <a:blip r:embed="rId2"/>
          <a:stretch>
            <a:fillRect/>
          </a:stretch>
        </p:blipFill>
        <p:spPr>
          <a:xfrm>
            <a:off x="484094" y="858307"/>
            <a:ext cx="11223811" cy="5647764"/>
          </a:xfrm>
          <a:prstGeom prst="rect">
            <a:avLst/>
          </a:prstGeom>
        </p:spPr>
      </p:pic>
      <p:sp>
        <p:nvSpPr>
          <p:cNvPr id="3" name="Title 2">
            <a:extLst>
              <a:ext uri="{FF2B5EF4-FFF2-40B4-BE49-F238E27FC236}">
                <a16:creationId xmlns:a16="http://schemas.microsoft.com/office/drawing/2014/main" id="{730BED74-726A-4C77-9303-1F6EF0A918FD}"/>
              </a:ext>
            </a:extLst>
          </p:cNvPr>
          <p:cNvSpPr>
            <a:spLocks noGrp="1"/>
          </p:cNvSpPr>
          <p:nvPr>
            <p:ph type="title"/>
          </p:nvPr>
        </p:nvSpPr>
        <p:spPr>
          <a:xfrm>
            <a:off x="375814" y="168024"/>
            <a:ext cx="9603275" cy="1049235"/>
          </a:xfrm>
        </p:spPr>
        <p:txBody>
          <a:bodyPr/>
          <a:lstStyle/>
          <a:p>
            <a:r>
              <a:rPr lang="en-US" b="1" dirty="0"/>
              <a:t>SQL – </a:t>
            </a:r>
            <a:r>
              <a:rPr lang="en-US" b="1" cap="none" dirty="0">
                <a:solidFill>
                  <a:schemeClr val="accent3">
                    <a:lumMod val="50000"/>
                  </a:schemeClr>
                </a:solidFill>
              </a:rPr>
              <a:t>Key</a:t>
            </a:r>
            <a:r>
              <a:rPr lang="en-US" b="1" dirty="0">
                <a:solidFill>
                  <a:schemeClr val="accent3">
                    <a:lumMod val="50000"/>
                  </a:schemeClr>
                </a:solidFill>
              </a:rPr>
              <a:t> </a:t>
            </a:r>
            <a:r>
              <a:rPr lang="en-US" b="1" cap="none" dirty="0">
                <a:solidFill>
                  <a:schemeClr val="accent3">
                    <a:lumMod val="50000"/>
                  </a:schemeClr>
                </a:solidFill>
              </a:rPr>
              <a:t>Kpi’s</a:t>
            </a:r>
            <a:endParaRPr lang="en-IN" b="1" dirty="0">
              <a:solidFill>
                <a:schemeClr val="accent3">
                  <a:lumMod val="50000"/>
                </a:schemeClr>
              </a:solidFill>
              <a:highlight>
                <a:srgbClr val="FFFF00"/>
              </a:highlight>
            </a:endParaRPr>
          </a:p>
        </p:txBody>
      </p:sp>
    </p:spTree>
    <p:extLst>
      <p:ext uri="{BB962C8B-B14F-4D97-AF65-F5344CB8AC3E}">
        <p14:creationId xmlns:p14="http://schemas.microsoft.com/office/powerpoint/2010/main" val="17174853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14D3B8A2-7408-4EFC-A692-95E1485844FF}"/>
              </a:ext>
            </a:extLst>
          </p:cNvPr>
          <p:cNvSpPr/>
          <p:nvPr/>
        </p:nvSpPr>
        <p:spPr>
          <a:xfrm>
            <a:off x="206188" y="206188"/>
            <a:ext cx="11824446" cy="6001643"/>
          </a:xfrm>
          <a:prstGeom prst="rect">
            <a:avLst/>
          </a:prstGeom>
        </p:spPr>
        <p:txBody>
          <a:bodyPr wrap="square">
            <a:spAutoFit/>
          </a:bodyPr>
          <a:lstStyle/>
          <a:p>
            <a:r>
              <a:rPr lang="en-IN" sz="1600" b="1" dirty="0">
                <a:solidFill>
                  <a:srgbClr val="FF0000"/>
                </a:solidFill>
              </a:rPr>
              <a:t>Facebook KPI Verification using SQL: </a:t>
            </a:r>
            <a:r>
              <a:rPr lang="en-IN" sz="1600" b="1" dirty="0">
                <a:solidFill>
                  <a:schemeClr val="accent3"/>
                </a:solidFill>
              </a:rPr>
              <a:t>Ensuring Data Accuracy</a:t>
            </a:r>
          </a:p>
          <a:p>
            <a:r>
              <a:rPr lang="en-IN" sz="1600" b="1" i="1" dirty="0"/>
              <a:t>Objective: </a:t>
            </a:r>
            <a:r>
              <a:rPr lang="en-IN" sz="1600" dirty="0"/>
              <a:t>Validate key Facebook marketing performance indicators across SQL, Excel, Tableau, and Power BI for reliable insights and decision-making.</a:t>
            </a:r>
          </a:p>
          <a:p>
            <a:endParaRPr lang="en-IN" sz="1600" dirty="0"/>
          </a:p>
          <a:p>
            <a:r>
              <a:rPr lang="en-IN" sz="1600" b="1" dirty="0">
                <a:solidFill>
                  <a:srgbClr val="FF0000"/>
                </a:solidFill>
              </a:rPr>
              <a:t>Key KPIs Under Review:</a:t>
            </a:r>
          </a:p>
          <a:p>
            <a:endParaRPr lang="en-IN" sz="1600" dirty="0"/>
          </a:p>
          <a:p>
            <a:r>
              <a:rPr lang="en-IN" sz="1600" b="1" dirty="0"/>
              <a:t>Total Spend by Campaign: </a:t>
            </a:r>
            <a:r>
              <a:rPr lang="en-IN" sz="1600" dirty="0"/>
              <a:t>Overall budget allocation and cost per campaign.</a:t>
            </a:r>
          </a:p>
          <a:p>
            <a:r>
              <a:rPr lang="en-IN" sz="1600" b="1" dirty="0"/>
              <a:t>Click-Through Rate (CTR) by Ad: </a:t>
            </a:r>
            <a:r>
              <a:rPr lang="en-IN" sz="1600" dirty="0"/>
              <a:t>Engagement and effectiveness of individual ad creatives.</a:t>
            </a:r>
          </a:p>
          <a:p>
            <a:r>
              <a:rPr lang="en-IN" sz="1600" b="1" dirty="0"/>
              <a:t>Total Website Purchases by Age Group &amp; Gender: </a:t>
            </a:r>
            <a:r>
              <a:rPr lang="en-IN" sz="1600" dirty="0"/>
              <a:t>Audience segmentation and purchase </a:t>
            </a:r>
            <a:r>
              <a:rPr lang="en-IN" sz="1600" dirty="0" err="1"/>
              <a:t>behavior</a:t>
            </a:r>
            <a:r>
              <a:rPr lang="en-IN" sz="1600" dirty="0"/>
              <a:t>.</a:t>
            </a:r>
          </a:p>
          <a:p>
            <a:r>
              <a:rPr lang="en-IN" sz="1600" b="1" dirty="0"/>
              <a:t>Conversion Rate by Ad Set: </a:t>
            </a:r>
            <a:r>
              <a:rPr lang="en-IN" sz="1600" dirty="0"/>
              <a:t>Efficiency of ad sets in driving desired actions.</a:t>
            </a:r>
          </a:p>
          <a:p>
            <a:r>
              <a:rPr lang="en-IN" sz="1600" b="1" dirty="0"/>
              <a:t>Return on Ad Spend (ROAS) by Campaign: </a:t>
            </a:r>
            <a:r>
              <a:rPr lang="en-IN" sz="1600" dirty="0"/>
              <a:t>Profitability of advertising efforts.</a:t>
            </a:r>
          </a:p>
          <a:p>
            <a:r>
              <a:rPr lang="en-IN" sz="1600" b="1" dirty="0"/>
              <a:t>Daily Spend &amp; Website Purchases Over Time: </a:t>
            </a:r>
            <a:r>
              <a:rPr lang="en-IN" sz="1600" dirty="0"/>
              <a:t>Trends and performance over a specific period.</a:t>
            </a:r>
          </a:p>
          <a:p>
            <a:endParaRPr lang="en-IN" sz="1600" dirty="0"/>
          </a:p>
          <a:p>
            <a:r>
              <a:rPr lang="en-IN" sz="1600" b="1" dirty="0">
                <a:solidFill>
                  <a:srgbClr val="FF0000"/>
                </a:solidFill>
              </a:rPr>
              <a:t>Why Cross-Verify? (Critical Importance)</a:t>
            </a:r>
          </a:p>
          <a:p>
            <a:endParaRPr lang="en-IN" sz="1600" dirty="0"/>
          </a:p>
          <a:p>
            <a:r>
              <a:rPr lang="en-IN" sz="1600" b="1" dirty="0"/>
              <a:t>Data Integrity: </a:t>
            </a:r>
            <a:r>
              <a:rPr lang="en-IN" sz="1600" dirty="0"/>
              <a:t>Confirm consistent data loading and accuracy.</a:t>
            </a:r>
          </a:p>
          <a:p>
            <a:r>
              <a:rPr lang="en-IN" sz="1600" b="1" dirty="0"/>
              <a:t>Calculation Validation: </a:t>
            </a:r>
            <a:r>
              <a:rPr lang="en-IN" sz="1600" dirty="0"/>
              <a:t>Ensure formulas and logic are applied uniformly.</a:t>
            </a:r>
          </a:p>
          <a:p>
            <a:r>
              <a:rPr lang="en-IN" sz="1600" b="1" dirty="0"/>
              <a:t>Early Discrepancy Detection: </a:t>
            </a:r>
            <a:r>
              <a:rPr lang="en-IN" sz="1600" dirty="0"/>
              <a:t>Identify and resolve data errors promptly.</a:t>
            </a:r>
          </a:p>
          <a:p>
            <a:r>
              <a:rPr lang="en-IN" sz="1600" b="1" dirty="0"/>
              <a:t>Build Trust: </a:t>
            </a:r>
            <a:r>
              <a:rPr lang="en-IN" sz="1600" dirty="0"/>
              <a:t>Instill confidence in KPI values for strategic planning.</a:t>
            </a:r>
          </a:p>
          <a:p>
            <a:endParaRPr lang="en-IN" sz="1600" dirty="0"/>
          </a:p>
          <a:p>
            <a:r>
              <a:rPr lang="en-IN" sz="1600" b="1" dirty="0">
                <a:solidFill>
                  <a:srgbClr val="FF0000"/>
                </a:solidFill>
              </a:rPr>
              <a:t>Cross-Verification Process:</a:t>
            </a:r>
          </a:p>
          <a:p>
            <a:endParaRPr lang="en-IN" sz="1600" dirty="0"/>
          </a:p>
          <a:p>
            <a:r>
              <a:rPr lang="en-IN" sz="1600" b="1" dirty="0"/>
              <a:t>Extract: </a:t>
            </a:r>
            <a:r>
              <a:rPr lang="en-IN" sz="1600" dirty="0"/>
              <a:t>Obtain KPI values from SQL queries, Facebook Ads Manager, Excel, Tableau, and Power BI for identical periods/segments.</a:t>
            </a:r>
          </a:p>
          <a:p>
            <a:r>
              <a:rPr lang="en-IN" sz="1600" b="1" dirty="0"/>
              <a:t>Compare: </a:t>
            </a:r>
            <a:r>
              <a:rPr lang="en-IN" sz="1600" dirty="0"/>
              <a:t>Line up results side-by-side to highlight any differences.</a:t>
            </a:r>
          </a:p>
        </p:txBody>
      </p:sp>
    </p:spTree>
    <p:extLst>
      <p:ext uri="{BB962C8B-B14F-4D97-AF65-F5344CB8AC3E}">
        <p14:creationId xmlns:p14="http://schemas.microsoft.com/office/powerpoint/2010/main" val="35754088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AD13AC97-4AD3-446D-ADD6-C3CDBBAAB7D7}"/>
              </a:ext>
            </a:extLst>
          </p:cNvPr>
          <p:cNvGraphicFramePr>
            <a:graphicFrameLocks noGrp="1"/>
          </p:cNvGraphicFramePr>
          <p:nvPr>
            <p:extLst>
              <p:ext uri="{D42A27DB-BD31-4B8C-83A1-F6EECF244321}">
                <p14:modId xmlns:p14="http://schemas.microsoft.com/office/powerpoint/2010/main" val="1719755369"/>
              </p:ext>
            </p:extLst>
          </p:nvPr>
        </p:nvGraphicFramePr>
        <p:xfrm>
          <a:off x="1090705" y="280396"/>
          <a:ext cx="10554448" cy="5029461"/>
        </p:xfrm>
        <a:graphic>
          <a:graphicData uri="http://schemas.openxmlformats.org/drawingml/2006/table">
            <a:tbl>
              <a:tblPr firstRow="1" bandRow="1">
                <a:tableStyleId>{5C22544A-7EE6-4342-B048-85BDC9FD1C3A}</a:tableStyleId>
              </a:tblPr>
              <a:tblGrid>
                <a:gridCol w="5277224">
                  <a:extLst>
                    <a:ext uri="{9D8B030D-6E8A-4147-A177-3AD203B41FA5}">
                      <a16:colId xmlns:a16="http://schemas.microsoft.com/office/drawing/2014/main" val="738062200"/>
                    </a:ext>
                  </a:extLst>
                </a:gridCol>
                <a:gridCol w="5277224">
                  <a:extLst>
                    <a:ext uri="{9D8B030D-6E8A-4147-A177-3AD203B41FA5}">
                      <a16:colId xmlns:a16="http://schemas.microsoft.com/office/drawing/2014/main" val="2243245790"/>
                    </a:ext>
                  </a:extLst>
                </a:gridCol>
              </a:tblGrid>
              <a:tr h="266271">
                <a:tc>
                  <a:txBody>
                    <a:bodyPr/>
                    <a:lstStyle/>
                    <a:p>
                      <a:pPr algn="l"/>
                      <a:r>
                        <a:rPr lang="en-IN" sz="1600" dirty="0"/>
                        <a:t>Challenge (Problem)</a:t>
                      </a:r>
                    </a:p>
                  </a:txBody>
                  <a:tcPr anchor="ctr"/>
                </a:tc>
                <a:tc>
                  <a:txBody>
                    <a:bodyPr/>
                    <a:lstStyle/>
                    <a:p>
                      <a:pPr algn="l"/>
                      <a:r>
                        <a:rPr lang="en-US" sz="1600"/>
                        <a:t>Solution (How to Fix It)</a:t>
                      </a:r>
                    </a:p>
                  </a:txBody>
                  <a:tcPr anchor="ctr"/>
                </a:tc>
                <a:extLst>
                  <a:ext uri="{0D108BD9-81ED-4DB2-BD59-A6C34878D82A}">
                    <a16:rowId xmlns:a16="http://schemas.microsoft.com/office/drawing/2014/main" val="1434130981"/>
                  </a:ext>
                </a:extLst>
              </a:tr>
              <a:tr h="853527">
                <a:tc>
                  <a:txBody>
                    <a:bodyPr/>
                    <a:lstStyle/>
                    <a:p>
                      <a:pPr algn="l"/>
                      <a:r>
                        <a:rPr lang="en-US" sz="1600" b="1" dirty="0"/>
                        <a:t>1. Ads Cost Too Much Per Click (CPC)</a:t>
                      </a:r>
                      <a:r>
                        <a:rPr lang="en-US" sz="1600" dirty="0"/>
                        <a:t> (e.g., Ad 074 is expensive)</a:t>
                      </a:r>
                    </a:p>
                  </a:txBody>
                  <a:tcPr anchor="ctr"/>
                </a:tc>
                <a:tc>
                  <a:txBody>
                    <a:bodyPr/>
                    <a:lstStyle/>
                    <a:p>
                      <a:pPr algn="l"/>
                      <a:r>
                        <a:rPr lang="en-US" sz="1600" b="1" dirty="0"/>
                        <a:t>Test New Ads:</a:t>
                      </a:r>
                      <a:r>
                        <a:rPr lang="en-US" sz="1600" dirty="0"/>
                        <a:t> Try different pictures, words, and offers.</a:t>
                      </a:r>
                    </a:p>
                    <a:p>
                      <a:pPr algn="l"/>
                      <a:r>
                        <a:rPr lang="en-US" sz="1600" b="1" dirty="0"/>
                        <a:t>Refine Who We Target:</a:t>
                      </a:r>
                      <a:r>
                        <a:rPr lang="en-US" sz="1600" dirty="0"/>
                        <a:t> Show ads to more specific people.</a:t>
                      </a:r>
                    </a:p>
                  </a:txBody>
                  <a:tcPr anchor="ctr"/>
                </a:tc>
                <a:extLst>
                  <a:ext uri="{0D108BD9-81ED-4DB2-BD59-A6C34878D82A}">
                    <a16:rowId xmlns:a16="http://schemas.microsoft.com/office/drawing/2014/main" val="1631617465"/>
                  </a:ext>
                </a:extLst>
              </a:tr>
              <a:tr h="853527">
                <a:tc>
                  <a:txBody>
                    <a:bodyPr/>
                    <a:lstStyle/>
                    <a:p>
                      <a:pPr algn="l"/>
                      <a:r>
                        <a:rPr lang="en-US" sz="1600" b="1" dirty="0"/>
                        <a:t>2. Some Campaigns Waste Money</a:t>
                      </a:r>
                      <a:r>
                        <a:rPr lang="en-US" sz="1600" dirty="0"/>
                        <a:t> (e.g., Campaign 12 is doing nothing)</a:t>
                      </a:r>
                    </a:p>
                  </a:txBody>
                  <a:tcPr anchor="ctr"/>
                </a:tc>
                <a:tc>
                  <a:txBody>
                    <a:bodyPr/>
                    <a:lstStyle/>
                    <a:p>
                      <a:pPr algn="l"/>
                      <a:r>
                        <a:rPr lang="en-US" sz="1600" b="1" dirty="0"/>
                        <a:t>Stop Bad Ads:</a:t>
                      </a:r>
                      <a:r>
                        <a:rPr lang="en-US" sz="1600" dirty="0"/>
                        <a:t> Turn off campaigns that aren't working. </a:t>
                      </a:r>
                    </a:p>
                    <a:p>
                      <a:pPr algn="l"/>
                      <a:r>
                        <a:rPr lang="en-US" sz="1600" b="1" dirty="0"/>
                        <a:t>Rebuild or Replace:</a:t>
                      </a:r>
                      <a:r>
                        <a:rPr lang="en-US" sz="1600" dirty="0"/>
                        <a:t> If they have potential, make them completely new.</a:t>
                      </a:r>
                    </a:p>
                  </a:txBody>
                  <a:tcPr anchor="ctr"/>
                </a:tc>
                <a:extLst>
                  <a:ext uri="{0D108BD9-81ED-4DB2-BD59-A6C34878D82A}">
                    <a16:rowId xmlns:a16="http://schemas.microsoft.com/office/drawing/2014/main" val="2829244390"/>
                  </a:ext>
                </a:extLst>
              </a:tr>
              <a:tr h="853527">
                <a:tc>
                  <a:txBody>
                    <a:bodyPr/>
                    <a:lstStyle/>
                    <a:p>
                      <a:pPr algn="l"/>
                      <a:r>
                        <a:rPr lang="en-US" sz="1600" b="1" dirty="0"/>
                        <a:t>3. Engagement Goes Up &amp; Down</a:t>
                      </a:r>
                      <a:r>
                        <a:rPr lang="en-US" sz="1600" dirty="0"/>
                        <a:t> (e.g., likes dropped in Dec-Jan)</a:t>
                      </a:r>
                    </a:p>
                  </a:txBody>
                  <a:tcPr anchor="ctr"/>
                </a:tc>
                <a:tc>
                  <a:txBody>
                    <a:bodyPr/>
                    <a:lstStyle/>
                    <a:p>
                      <a:pPr algn="l"/>
                      <a:r>
                        <a:rPr lang="en-US" sz="1600" b="1" dirty="0"/>
                        <a:t>Find Out Why:</a:t>
                      </a:r>
                      <a:r>
                        <a:rPr lang="en-US" sz="1600" dirty="0"/>
                        <a:t> See what caused the drops and peaks (e.g., holidays, old ads). </a:t>
                      </a:r>
                    </a:p>
                    <a:p>
                      <a:pPr algn="l"/>
                      <a:r>
                        <a:rPr lang="en-US" sz="1600" b="1" dirty="0"/>
                        <a:t>Plan Ahead:</a:t>
                      </a:r>
                      <a:r>
                        <a:rPr lang="en-US" sz="1600" dirty="0"/>
                        <a:t> Schedule new ads often to keep people interested.</a:t>
                      </a:r>
                    </a:p>
                  </a:txBody>
                  <a:tcPr anchor="ctr"/>
                </a:tc>
                <a:extLst>
                  <a:ext uri="{0D108BD9-81ED-4DB2-BD59-A6C34878D82A}">
                    <a16:rowId xmlns:a16="http://schemas.microsoft.com/office/drawing/2014/main" val="3434729338"/>
                  </a:ext>
                </a:extLst>
              </a:tr>
              <a:tr h="1050495">
                <a:tc>
                  <a:txBody>
                    <a:bodyPr/>
                    <a:lstStyle/>
                    <a:p>
                      <a:pPr algn="l"/>
                      <a:r>
                        <a:rPr lang="en-US" sz="1600" b="1" dirty="0"/>
                        <a:t>4. Likes Don't Grow Much</a:t>
                      </a:r>
                      <a:r>
                        <a:rPr lang="en-US" sz="1600" dirty="0"/>
                        <a:t> (e.g., high reactions, low page likes)</a:t>
                      </a:r>
                    </a:p>
                  </a:txBody>
                  <a:tcPr anchor="ctr"/>
                </a:tc>
                <a:tc>
                  <a:txBody>
                    <a:bodyPr/>
                    <a:lstStyle/>
                    <a:p>
                      <a:pPr algn="l"/>
                      <a:r>
                        <a:rPr lang="en-US" sz="1600" b="1" dirty="0"/>
                        <a:t>Ask for Likes Clearly:</a:t>
                      </a:r>
                      <a:r>
                        <a:rPr lang="en-US" sz="1600" dirty="0"/>
                        <a:t> Make it obvious for people to "Like Page" in ads. </a:t>
                      </a:r>
                    </a:p>
                    <a:p>
                      <a:pPr algn="l"/>
                      <a:r>
                        <a:rPr lang="en-US" sz="1600" b="1" dirty="0"/>
                        <a:t>Retarget Engaged Users:</a:t>
                      </a:r>
                      <a:r>
                        <a:rPr lang="en-US" sz="1600" dirty="0"/>
                        <a:t> Show ads asking people to like the page if they already interacted.</a:t>
                      </a:r>
                    </a:p>
                  </a:txBody>
                  <a:tcPr anchor="ctr"/>
                </a:tc>
                <a:extLst>
                  <a:ext uri="{0D108BD9-81ED-4DB2-BD59-A6C34878D82A}">
                    <a16:rowId xmlns:a16="http://schemas.microsoft.com/office/drawing/2014/main" val="906841933"/>
                  </a:ext>
                </a:extLst>
              </a:tr>
              <a:tr h="853527">
                <a:tc>
                  <a:txBody>
                    <a:bodyPr/>
                    <a:lstStyle/>
                    <a:p>
                      <a:pPr algn="l"/>
                      <a:r>
                        <a:rPr lang="en-US" sz="1600" b="1" dirty="0"/>
                        <a:t>5. Hard to See Real Money Gain</a:t>
                      </a:r>
                      <a:r>
                        <a:rPr lang="en-US" sz="1600" dirty="0"/>
                        <a:t> (Only conversion rate, not sales)</a:t>
                      </a:r>
                    </a:p>
                  </a:txBody>
                  <a:tcPr anchor="ctr"/>
                </a:tc>
                <a:tc>
                  <a:txBody>
                    <a:bodyPr/>
                    <a:lstStyle/>
                    <a:p>
                      <a:pPr algn="l"/>
                      <a:r>
                        <a:rPr lang="en-US" sz="1600" b="1" dirty="0"/>
                        <a:t>Connect Data:</a:t>
                      </a:r>
                      <a:r>
                        <a:rPr lang="en-US" sz="1600" dirty="0"/>
                        <a:t> Link ad results to actual sales/revenue data. </a:t>
                      </a:r>
                    </a:p>
                    <a:p>
                      <a:pPr algn="l"/>
                      <a:r>
                        <a:rPr lang="en-US" sz="1600" b="1" dirty="0"/>
                        <a:t>Calculate ROI:</a:t>
                      </a:r>
                      <a:r>
                        <a:rPr lang="en-US" sz="1600" dirty="0"/>
                        <a:t> Understand how much money we get back for every dollar spent.</a:t>
                      </a:r>
                    </a:p>
                  </a:txBody>
                  <a:tcPr anchor="ctr"/>
                </a:tc>
                <a:extLst>
                  <a:ext uri="{0D108BD9-81ED-4DB2-BD59-A6C34878D82A}">
                    <a16:rowId xmlns:a16="http://schemas.microsoft.com/office/drawing/2014/main" val="3120131535"/>
                  </a:ext>
                </a:extLst>
              </a:tr>
            </a:tbl>
          </a:graphicData>
        </a:graphic>
      </p:graphicFrame>
    </p:spTree>
    <p:extLst>
      <p:ext uri="{BB962C8B-B14F-4D97-AF65-F5344CB8AC3E}">
        <p14:creationId xmlns:p14="http://schemas.microsoft.com/office/powerpoint/2010/main" val="30679698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8963818-99F1-4E47-B352-E81CBC8827CA}"/>
              </a:ext>
            </a:extLst>
          </p:cNvPr>
          <p:cNvSpPr>
            <a:spLocks noGrp="1"/>
          </p:cNvSpPr>
          <p:nvPr>
            <p:ph type="title"/>
          </p:nvPr>
        </p:nvSpPr>
        <p:spPr>
          <a:xfrm>
            <a:off x="1451579" y="1138518"/>
            <a:ext cx="9603275" cy="715236"/>
          </a:xfrm>
        </p:spPr>
        <p:txBody>
          <a:bodyPr/>
          <a:lstStyle/>
          <a:p>
            <a:r>
              <a:rPr lang="en-US" dirty="0"/>
              <a:t>INTRODUCTION TO LINKEDIN POSTS ANALYSIS </a:t>
            </a:r>
            <a:endParaRPr lang="en-IN" dirty="0"/>
          </a:p>
        </p:txBody>
      </p:sp>
      <p:sp>
        <p:nvSpPr>
          <p:cNvPr id="4" name="Rectangle 3">
            <a:extLst>
              <a:ext uri="{FF2B5EF4-FFF2-40B4-BE49-F238E27FC236}">
                <a16:creationId xmlns:a16="http://schemas.microsoft.com/office/drawing/2014/main" id="{32676BD4-B1B9-4F7C-9A10-DAF9117EC55A}"/>
              </a:ext>
            </a:extLst>
          </p:cNvPr>
          <p:cNvSpPr/>
          <p:nvPr/>
        </p:nvSpPr>
        <p:spPr>
          <a:xfrm>
            <a:off x="1451579" y="2120224"/>
            <a:ext cx="9754303" cy="2862322"/>
          </a:xfrm>
          <a:prstGeom prst="rect">
            <a:avLst/>
          </a:prstGeom>
        </p:spPr>
        <p:txBody>
          <a:bodyPr wrap="square">
            <a:spAutoFit/>
          </a:bodyPr>
          <a:lstStyle/>
          <a:p>
            <a:r>
              <a:rPr lang="en-US" dirty="0"/>
              <a:t>The </a:t>
            </a:r>
            <a:r>
              <a:rPr lang="en-US" b="1" dirty="0"/>
              <a:t>LinkedIN Post Analysis</a:t>
            </a:r>
            <a:r>
              <a:rPr lang="en-US" dirty="0"/>
              <a:t> — a comprehensive data visualization project designed to track, analyzes the Posts Performance in Linkedin</a:t>
            </a:r>
          </a:p>
          <a:p>
            <a:r>
              <a:rPr lang="en-US" dirty="0"/>
              <a:t>In this project, we have used </a:t>
            </a:r>
            <a:r>
              <a:rPr lang="en-US" b="1" dirty="0"/>
              <a:t>Excel</a:t>
            </a:r>
            <a:r>
              <a:rPr lang="en-US" dirty="0"/>
              <a:t>, </a:t>
            </a:r>
            <a:r>
              <a:rPr lang="en-US" b="1" dirty="0"/>
              <a:t>Tableau</a:t>
            </a:r>
            <a:r>
              <a:rPr lang="en-US" dirty="0"/>
              <a:t>, and </a:t>
            </a:r>
            <a:r>
              <a:rPr lang="en-US" b="1" dirty="0"/>
              <a:t>Power BI</a:t>
            </a:r>
            <a:r>
              <a:rPr lang="en-US" dirty="0"/>
              <a:t> to build insightful dashboards that showcase key metrics such as:</a:t>
            </a:r>
          </a:p>
          <a:p>
            <a:pPr marL="285750" indent="-285750">
              <a:buFont typeface="Arial" panose="020B0604020202020204" pitchFamily="34" charset="0"/>
              <a:buChar char="•"/>
            </a:pPr>
            <a:r>
              <a:rPr lang="en-US" dirty="0"/>
              <a:t>Engagement Rate</a:t>
            </a:r>
          </a:p>
          <a:p>
            <a:pPr marL="285750" indent="-285750">
              <a:buFont typeface="Arial" panose="020B0604020202020204" pitchFamily="34" charset="0"/>
              <a:buChar char="•"/>
            </a:pPr>
            <a:r>
              <a:rPr lang="en-US" dirty="0"/>
              <a:t>Post Reactions</a:t>
            </a:r>
          </a:p>
          <a:p>
            <a:pPr marL="285750" indent="-285750">
              <a:buFont typeface="Arial" panose="020B0604020202020204" pitchFamily="34" charset="0"/>
              <a:buChar char="•"/>
            </a:pPr>
            <a:r>
              <a:rPr lang="en-US" dirty="0"/>
              <a:t>Post Views</a:t>
            </a:r>
          </a:p>
          <a:p>
            <a:pPr marL="285750" indent="-285750">
              <a:buFont typeface="Arial" panose="020B0604020202020204" pitchFamily="34" charset="0"/>
              <a:buChar char="•"/>
            </a:pPr>
            <a:r>
              <a:rPr lang="en-US" dirty="0"/>
              <a:t>Post Comments</a:t>
            </a:r>
          </a:p>
          <a:p>
            <a:r>
              <a:rPr lang="en-US" dirty="0"/>
              <a:t>These dashboards help in making to</a:t>
            </a:r>
            <a:r>
              <a:rPr lang="en-US" b="1" dirty="0"/>
              <a:t> understand the Roles of Posts in Linkedin</a:t>
            </a:r>
            <a:r>
              <a:rPr lang="en-US" dirty="0"/>
              <a:t> by providing a clear view of real-time performance through </a:t>
            </a:r>
            <a:r>
              <a:rPr lang="en-US" b="1" dirty="0"/>
              <a:t>KPIs, charts, and interactive visuals</a:t>
            </a:r>
            <a:r>
              <a:rPr lang="en-US" dirty="0"/>
              <a:t>.</a:t>
            </a:r>
          </a:p>
        </p:txBody>
      </p:sp>
    </p:spTree>
    <p:extLst>
      <p:ext uri="{BB962C8B-B14F-4D97-AF65-F5344CB8AC3E}">
        <p14:creationId xmlns:p14="http://schemas.microsoft.com/office/powerpoint/2010/main" val="28224754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4E684BD-BC7F-D363-A7DD-2B0FFCE4F5BE}"/>
              </a:ext>
            </a:extLst>
          </p:cNvPr>
          <p:cNvPicPr>
            <a:picLocks noChangeAspect="1"/>
          </p:cNvPicPr>
          <p:nvPr/>
        </p:nvPicPr>
        <p:blipFill>
          <a:blip r:embed="rId2"/>
          <a:stretch>
            <a:fillRect/>
          </a:stretch>
        </p:blipFill>
        <p:spPr>
          <a:xfrm>
            <a:off x="564776" y="116542"/>
            <a:ext cx="10972800" cy="5862917"/>
          </a:xfrm>
          <a:prstGeom prst="rect">
            <a:avLst/>
          </a:prstGeom>
        </p:spPr>
      </p:pic>
    </p:spTree>
    <p:extLst>
      <p:ext uri="{BB962C8B-B14F-4D97-AF65-F5344CB8AC3E}">
        <p14:creationId xmlns:p14="http://schemas.microsoft.com/office/powerpoint/2010/main" val="1674637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B355FF1-2A07-40A8-A0EB-1348ED04CD79}"/>
              </a:ext>
            </a:extLst>
          </p:cNvPr>
          <p:cNvSpPr/>
          <p:nvPr/>
        </p:nvSpPr>
        <p:spPr>
          <a:xfrm>
            <a:off x="896470" y="1147099"/>
            <a:ext cx="9233647" cy="4247317"/>
          </a:xfrm>
          <a:prstGeom prst="rect">
            <a:avLst/>
          </a:prstGeom>
        </p:spPr>
        <p:txBody>
          <a:bodyPr wrap="square">
            <a:spAutoFit/>
          </a:bodyPr>
          <a:lstStyle/>
          <a:p>
            <a:r>
              <a:rPr lang="en-US" b="1" dirty="0">
                <a:solidFill>
                  <a:srgbClr val="FF0000"/>
                </a:solidFill>
              </a:rPr>
              <a:t>Key Insights: LinkedIn Posts Analysis</a:t>
            </a:r>
          </a:p>
          <a:p>
            <a:endParaRPr lang="en-US" b="1" dirty="0">
              <a:solidFill>
                <a:srgbClr val="FF0000"/>
              </a:solidFill>
            </a:endParaRPr>
          </a:p>
          <a:p>
            <a:r>
              <a:rPr lang="en-US" b="1" dirty="0">
                <a:solidFill>
                  <a:srgbClr val="00B0F0"/>
                </a:solidFill>
              </a:rPr>
              <a:t>Dominant 2022 Views:</a:t>
            </a:r>
            <a:r>
              <a:rPr lang="en-US" dirty="0">
                <a:solidFill>
                  <a:srgbClr val="00B0F0"/>
                </a:solidFill>
              </a:rPr>
              <a:t> </a:t>
            </a:r>
            <a:r>
              <a:rPr lang="en-US" dirty="0"/>
              <a:t>A significant </a:t>
            </a:r>
            <a:r>
              <a:rPr lang="en-US" b="1" dirty="0"/>
              <a:t>82% of total views</a:t>
            </a:r>
            <a:r>
              <a:rPr lang="en-US" dirty="0"/>
              <a:t> are attributed to content from 2022, suggesting strong legacy performance.</a:t>
            </a:r>
          </a:p>
          <a:p>
            <a:r>
              <a:rPr lang="en-US" b="1" dirty="0">
                <a:solidFill>
                  <a:srgbClr val="00B0F0"/>
                </a:solidFill>
              </a:rPr>
              <a:t>Year-End View Surge:</a:t>
            </a:r>
            <a:r>
              <a:rPr lang="en-US" dirty="0">
                <a:solidFill>
                  <a:srgbClr val="00B0F0"/>
                </a:solidFill>
              </a:rPr>
              <a:t> </a:t>
            </a:r>
            <a:r>
              <a:rPr lang="en-US" dirty="0"/>
              <a:t>Views dramatically increase towards the end of the year, peaking in </a:t>
            </a:r>
            <a:r>
              <a:rPr lang="en-US" b="1" dirty="0"/>
              <a:t>November and December</a:t>
            </a:r>
            <a:r>
              <a:rPr lang="en-US" dirty="0"/>
              <a:t>.</a:t>
            </a:r>
          </a:p>
          <a:p>
            <a:r>
              <a:rPr lang="en-US" b="1" dirty="0">
                <a:solidFill>
                  <a:srgbClr val="00B0F0"/>
                </a:solidFill>
              </a:rPr>
              <a:t>Weekend Posting Focus:</a:t>
            </a:r>
            <a:r>
              <a:rPr lang="en-US" dirty="0">
                <a:solidFill>
                  <a:srgbClr val="00B0F0"/>
                </a:solidFill>
              </a:rPr>
              <a:t> </a:t>
            </a:r>
            <a:r>
              <a:rPr lang="en-US" dirty="0"/>
              <a:t>Most posts occur on </a:t>
            </a:r>
            <a:r>
              <a:rPr lang="en-US" b="1" dirty="0"/>
              <a:t>Sundays and Saturdays</a:t>
            </a:r>
            <a:r>
              <a:rPr lang="en-US" dirty="0"/>
              <a:t>, indicating a weekend-centric content strategy.</a:t>
            </a:r>
          </a:p>
          <a:p>
            <a:r>
              <a:rPr lang="en-US" b="1" dirty="0">
                <a:solidFill>
                  <a:srgbClr val="00B0F0"/>
                </a:solidFill>
              </a:rPr>
              <a:t>Top Content Themes:</a:t>
            </a:r>
            <a:r>
              <a:rPr lang="en-US" dirty="0">
                <a:solidFill>
                  <a:srgbClr val="00B0F0"/>
                </a:solidFill>
              </a:rPr>
              <a:t> </a:t>
            </a:r>
            <a:r>
              <a:rPr lang="en-US" dirty="0"/>
              <a:t>"Self Improvement" and "Data Analytics" are the most frequently covered topics.</a:t>
            </a:r>
          </a:p>
          <a:p>
            <a:r>
              <a:rPr lang="en-US" b="1" dirty="0">
                <a:solidFill>
                  <a:srgbClr val="00B0F0"/>
                </a:solidFill>
              </a:rPr>
              <a:t>High Engagement Rate Anomaly:</a:t>
            </a:r>
            <a:r>
              <a:rPr lang="en-US" dirty="0">
                <a:solidFill>
                  <a:srgbClr val="00B0F0"/>
                </a:solidFill>
              </a:rPr>
              <a:t> </a:t>
            </a:r>
            <a:r>
              <a:rPr lang="en-US" dirty="0"/>
              <a:t>The </a:t>
            </a:r>
            <a:r>
              <a:rPr lang="en-US" b="1" dirty="0"/>
              <a:t>504.29% Engagement Rate</a:t>
            </a:r>
            <a:r>
              <a:rPr lang="en-US" dirty="0"/>
              <a:t> is unusually high and requires immediate validation for accuracy.</a:t>
            </a:r>
          </a:p>
          <a:p>
            <a:r>
              <a:rPr lang="en-US" b="1" dirty="0">
                <a:solidFill>
                  <a:srgbClr val="00B0F0"/>
                </a:solidFill>
              </a:rPr>
              <a:t>Actionable Filters:</a:t>
            </a:r>
            <a:r>
              <a:rPr lang="en-US" dirty="0">
                <a:solidFill>
                  <a:srgbClr val="00B0F0"/>
                </a:solidFill>
              </a:rPr>
              <a:t> </a:t>
            </a:r>
            <a:r>
              <a:rPr lang="en-US" dirty="0"/>
              <a:t>The dashboard's year and day-of-week filters enable detailed analysis of performance trends.</a:t>
            </a:r>
          </a:p>
          <a:p>
            <a:endParaRPr lang="en-US" dirty="0"/>
          </a:p>
        </p:txBody>
      </p:sp>
    </p:spTree>
    <p:extLst>
      <p:ext uri="{BB962C8B-B14F-4D97-AF65-F5344CB8AC3E}">
        <p14:creationId xmlns:p14="http://schemas.microsoft.com/office/powerpoint/2010/main" val="19124107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8B973B07-FC26-4931-82FF-4CE7400BFB5E}"/>
              </a:ext>
            </a:extLst>
          </p:cNvPr>
          <p:cNvPicPr>
            <a:picLocks noChangeAspect="1"/>
          </p:cNvPicPr>
          <p:nvPr/>
        </p:nvPicPr>
        <p:blipFill>
          <a:blip r:embed="rId2"/>
          <a:stretch>
            <a:fillRect/>
          </a:stretch>
        </p:blipFill>
        <p:spPr>
          <a:xfrm>
            <a:off x="286871" y="268229"/>
            <a:ext cx="11645154" cy="5496078"/>
          </a:xfrm>
          <a:prstGeom prst="rect">
            <a:avLst/>
          </a:prstGeom>
        </p:spPr>
      </p:pic>
    </p:spTree>
    <p:extLst>
      <p:ext uri="{BB962C8B-B14F-4D97-AF65-F5344CB8AC3E}">
        <p14:creationId xmlns:p14="http://schemas.microsoft.com/office/powerpoint/2010/main" val="16185081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36BBC2-0D47-E37B-48D5-9B0014232CC9}"/>
              </a:ext>
            </a:extLst>
          </p:cNvPr>
          <p:cNvSpPr>
            <a:spLocks noGrp="1"/>
          </p:cNvSpPr>
          <p:nvPr>
            <p:ph type="title"/>
          </p:nvPr>
        </p:nvSpPr>
        <p:spPr/>
        <p:txBody>
          <a:bodyPr/>
          <a:lstStyle/>
          <a:p>
            <a:r>
              <a:rPr lang="en-US" cap="none" dirty="0">
                <a:ln w="0"/>
                <a:effectLst>
                  <a:outerShdw blurRad="38100" dist="19050" dir="2700000" algn="tl" rotWithShape="0">
                    <a:schemeClr val="dk1">
                      <a:alpha val="40000"/>
                    </a:schemeClr>
                  </a:outerShdw>
                </a:effectLst>
              </a:rPr>
              <a:t>GROUP MEMBERS :</a:t>
            </a:r>
            <a:endParaRPr lang="en-IN" cap="none" dirty="0">
              <a:ln w="0"/>
              <a:effectLst>
                <a:outerShdw blurRad="38100" dist="19050" dir="2700000" algn="tl" rotWithShape="0">
                  <a:schemeClr val="dk1">
                    <a:alpha val="40000"/>
                  </a:schemeClr>
                </a:outerShdw>
              </a:effectLst>
            </a:endParaRPr>
          </a:p>
        </p:txBody>
      </p:sp>
      <p:sp>
        <p:nvSpPr>
          <p:cNvPr id="3" name="Content Placeholder 2">
            <a:extLst>
              <a:ext uri="{FF2B5EF4-FFF2-40B4-BE49-F238E27FC236}">
                <a16:creationId xmlns:a16="http://schemas.microsoft.com/office/drawing/2014/main" id="{079C1D7F-7EDF-0091-944E-94148A5FF431}"/>
              </a:ext>
            </a:extLst>
          </p:cNvPr>
          <p:cNvSpPr>
            <a:spLocks noGrp="1"/>
          </p:cNvSpPr>
          <p:nvPr>
            <p:ph idx="1"/>
          </p:nvPr>
        </p:nvSpPr>
        <p:spPr>
          <a:xfrm>
            <a:off x="5293094" y="798974"/>
            <a:ext cx="6012470" cy="4658826"/>
          </a:xfrm>
        </p:spPr>
        <p:txBody>
          <a:bodyPr>
            <a:normAutofit/>
          </a:bodyPr>
          <a:lstStyle/>
          <a:p>
            <a:r>
              <a:rPr lang="en-IN" sz="2400" i="0" dirty="0">
                <a:ln w="0"/>
                <a:effectLst>
                  <a:outerShdw blurRad="38100" dist="19050" dir="2700000" algn="tl" rotWithShape="0">
                    <a:schemeClr val="dk1">
                      <a:alpha val="40000"/>
                    </a:schemeClr>
                  </a:outerShdw>
                </a:effectLst>
                <a:latin typeface="Calibri" panose="020F0502020204030204" pitchFamily="34" charset="0"/>
              </a:rPr>
              <a:t>Raj Kumar Swarna</a:t>
            </a:r>
            <a:endParaRPr lang="en-IN" sz="2400" dirty="0">
              <a:ln w="0"/>
              <a:effectLst>
                <a:outerShdw blurRad="38100" dist="19050" dir="2700000" algn="tl" rotWithShape="0">
                  <a:schemeClr val="dk1">
                    <a:alpha val="40000"/>
                  </a:schemeClr>
                </a:outerShdw>
              </a:effectLst>
              <a:latin typeface="Calibri" panose="020F0502020204030204" pitchFamily="34" charset="0"/>
            </a:endParaRPr>
          </a:p>
          <a:p>
            <a:r>
              <a:rPr lang="en-IN" sz="2400" i="0" dirty="0">
                <a:ln w="0"/>
                <a:effectLst>
                  <a:outerShdw blurRad="38100" dist="19050" dir="2700000" algn="tl" rotWithShape="0">
                    <a:schemeClr val="dk1">
                      <a:alpha val="40000"/>
                    </a:schemeClr>
                  </a:outerShdw>
                </a:effectLst>
                <a:latin typeface="Calibri" panose="020F0502020204030204" pitchFamily="34" charset="0"/>
              </a:rPr>
              <a:t>Narsipuram Nagendra babu</a:t>
            </a:r>
          </a:p>
          <a:p>
            <a:r>
              <a:rPr lang="en-IN" sz="2400" i="0" dirty="0">
                <a:ln w="0"/>
                <a:effectLst>
                  <a:outerShdw blurRad="38100" dist="19050" dir="2700000" algn="tl" rotWithShape="0">
                    <a:schemeClr val="dk1">
                      <a:alpha val="40000"/>
                    </a:schemeClr>
                  </a:outerShdw>
                </a:effectLst>
                <a:latin typeface="Calibri" panose="020F0502020204030204" pitchFamily="34" charset="0"/>
              </a:rPr>
              <a:t>Arpan Ashok Divekar</a:t>
            </a:r>
            <a:endParaRPr lang="en-IN" sz="2400" dirty="0">
              <a:ln w="0"/>
              <a:effectLst>
                <a:outerShdw blurRad="38100" dist="19050" dir="2700000" algn="tl" rotWithShape="0">
                  <a:schemeClr val="dk1">
                    <a:alpha val="40000"/>
                  </a:schemeClr>
                </a:outerShdw>
              </a:effectLst>
              <a:latin typeface="Calibri" panose="020F0502020204030204" pitchFamily="34" charset="0"/>
            </a:endParaRPr>
          </a:p>
          <a:p>
            <a:r>
              <a:rPr lang="en-US" sz="2400" i="0" dirty="0">
                <a:ln w="0"/>
                <a:effectLst>
                  <a:outerShdw blurRad="38100" dist="19050" dir="2700000" algn="tl" rotWithShape="0">
                    <a:schemeClr val="dk1">
                      <a:alpha val="40000"/>
                    </a:schemeClr>
                  </a:outerShdw>
                </a:effectLst>
                <a:latin typeface="Calibri" panose="020F0502020204030204" pitchFamily="34" charset="0"/>
              </a:rPr>
              <a:t>Yuddandi Sravani</a:t>
            </a:r>
          </a:p>
          <a:p>
            <a:r>
              <a:rPr lang="en-US" sz="2400" dirty="0">
                <a:ln w="0"/>
                <a:effectLst>
                  <a:outerShdw blurRad="38100" dist="19050" dir="2700000" algn="tl" rotWithShape="0">
                    <a:schemeClr val="dk1">
                      <a:alpha val="40000"/>
                    </a:schemeClr>
                  </a:outerShdw>
                </a:effectLst>
                <a:latin typeface="Calibri" panose="020F0502020204030204" pitchFamily="34" charset="0"/>
              </a:rPr>
              <a:t>Leela Nagaraj</a:t>
            </a:r>
          </a:p>
          <a:p>
            <a:r>
              <a:rPr lang="en-US" sz="2400" i="0" dirty="0">
                <a:ln w="0"/>
                <a:effectLst>
                  <a:outerShdw blurRad="38100" dist="19050" dir="2700000" algn="tl" rotWithShape="0">
                    <a:schemeClr val="dk1">
                      <a:alpha val="40000"/>
                    </a:schemeClr>
                  </a:outerShdw>
                </a:effectLst>
                <a:latin typeface="Calibri" panose="020F0502020204030204" pitchFamily="34" charset="0"/>
              </a:rPr>
              <a:t>Salvadi Lakshmi Prasanna</a:t>
            </a:r>
          </a:p>
          <a:p>
            <a:r>
              <a:rPr lang="en-US" sz="2400" dirty="0">
                <a:ln w="0"/>
                <a:effectLst>
                  <a:outerShdw blurRad="38100" dist="19050" dir="2700000" algn="tl" rotWithShape="0">
                    <a:schemeClr val="dk1">
                      <a:alpha val="40000"/>
                    </a:schemeClr>
                  </a:outerShdw>
                </a:effectLst>
                <a:latin typeface="Calibri" panose="020F0502020204030204" pitchFamily="34" charset="0"/>
              </a:rPr>
              <a:t>Pavan</a:t>
            </a:r>
            <a:endParaRPr lang="en-IN" sz="2400" i="0" dirty="0">
              <a:ln w="0"/>
              <a:effectLst>
                <a:outerShdw blurRad="38100" dist="19050" dir="2700000" algn="tl" rotWithShape="0">
                  <a:schemeClr val="dk1">
                    <a:alpha val="40000"/>
                  </a:schemeClr>
                </a:outerShdw>
              </a:effectLst>
              <a:latin typeface="Calibri" panose="020F0502020204030204" pitchFamily="34" charset="0"/>
            </a:endParaRPr>
          </a:p>
        </p:txBody>
      </p:sp>
    </p:spTree>
    <p:extLst>
      <p:ext uri="{BB962C8B-B14F-4D97-AF65-F5344CB8AC3E}">
        <p14:creationId xmlns:p14="http://schemas.microsoft.com/office/powerpoint/2010/main" val="133393516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550AEEBF-E944-4136-B274-73922DE59D56}"/>
              </a:ext>
            </a:extLst>
          </p:cNvPr>
          <p:cNvPicPr>
            <a:picLocks noChangeAspect="1"/>
          </p:cNvPicPr>
          <p:nvPr/>
        </p:nvPicPr>
        <p:blipFill>
          <a:blip r:embed="rId2"/>
          <a:stretch>
            <a:fillRect/>
          </a:stretch>
        </p:blipFill>
        <p:spPr>
          <a:xfrm>
            <a:off x="152400" y="241335"/>
            <a:ext cx="11779624" cy="5675372"/>
          </a:xfrm>
          <a:prstGeom prst="rect">
            <a:avLst/>
          </a:prstGeom>
        </p:spPr>
      </p:pic>
    </p:spTree>
    <p:extLst>
      <p:ext uri="{BB962C8B-B14F-4D97-AF65-F5344CB8AC3E}">
        <p14:creationId xmlns:p14="http://schemas.microsoft.com/office/powerpoint/2010/main" val="381270354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5C0DAC5-7BCD-43DF-918E-ACD1D91A8348}"/>
              </a:ext>
            </a:extLst>
          </p:cNvPr>
          <p:cNvSpPr/>
          <p:nvPr/>
        </p:nvSpPr>
        <p:spPr>
          <a:xfrm>
            <a:off x="340659" y="647797"/>
            <a:ext cx="8991600" cy="3970318"/>
          </a:xfrm>
          <a:prstGeom prst="rect">
            <a:avLst/>
          </a:prstGeom>
        </p:spPr>
        <p:txBody>
          <a:bodyPr wrap="square">
            <a:spAutoFit/>
          </a:bodyPr>
          <a:lstStyle/>
          <a:p>
            <a:r>
              <a:rPr lang="en-US" b="1" dirty="0">
                <a:solidFill>
                  <a:srgbClr val="FF0000"/>
                </a:solidFill>
              </a:rPr>
              <a:t>LinkedIn Post Performance – Tableau</a:t>
            </a:r>
          </a:p>
          <a:p>
            <a:endParaRPr lang="en-US" b="1" dirty="0"/>
          </a:p>
          <a:p>
            <a:r>
              <a:rPr lang="en-US" b="1" dirty="0">
                <a:solidFill>
                  <a:schemeClr val="accent3">
                    <a:lumMod val="50000"/>
                  </a:schemeClr>
                </a:solidFill>
              </a:rPr>
              <a:t>Sharp Decline in Reach &amp; Engagement:</a:t>
            </a:r>
            <a:r>
              <a:rPr lang="en-US" dirty="0">
                <a:solidFill>
                  <a:schemeClr val="accent3">
                    <a:lumMod val="50000"/>
                  </a:schemeClr>
                </a:solidFill>
              </a:rPr>
              <a:t> </a:t>
            </a:r>
            <a:r>
              <a:rPr lang="en-US" dirty="0"/>
              <a:t>Views, comments, and engagement rates have dropped drastically in 2025 compared to 2023, despite continued follower growth.</a:t>
            </a:r>
          </a:p>
          <a:p>
            <a:r>
              <a:rPr lang="en-US" b="1" dirty="0">
                <a:solidFill>
                  <a:schemeClr val="accent3">
                    <a:lumMod val="50000"/>
                  </a:schemeClr>
                </a:solidFill>
              </a:rPr>
              <a:t>Past Performance Peak:</a:t>
            </a:r>
            <a:r>
              <a:rPr lang="en-US" dirty="0">
                <a:solidFill>
                  <a:schemeClr val="accent3">
                    <a:lumMod val="50000"/>
                  </a:schemeClr>
                </a:solidFill>
              </a:rPr>
              <a:t> </a:t>
            </a:r>
            <a:r>
              <a:rPr lang="en-US" dirty="0"/>
              <a:t>Engagement was exceptionally high in late 2022 (Q3/Nov), indicating a significant change in performance since then.</a:t>
            </a:r>
          </a:p>
          <a:p>
            <a:r>
              <a:rPr lang="en-US" b="1" dirty="0">
                <a:solidFill>
                  <a:schemeClr val="accent3">
                    <a:lumMod val="50000"/>
                  </a:schemeClr>
                </a:solidFill>
              </a:rPr>
              <a:t>"Career" &amp; "Data Analytics" Dominate:</a:t>
            </a:r>
            <a:r>
              <a:rPr lang="en-US" dirty="0">
                <a:solidFill>
                  <a:schemeClr val="accent3">
                    <a:lumMod val="50000"/>
                  </a:schemeClr>
                </a:solidFill>
              </a:rPr>
              <a:t> </a:t>
            </a:r>
            <a:r>
              <a:rPr lang="en-US" dirty="0"/>
              <a:t>These topics consistently attract the most followers, reactions, and reposts, showing strong audience resonance.</a:t>
            </a:r>
          </a:p>
          <a:p>
            <a:r>
              <a:rPr lang="en-US" b="1" dirty="0">
                <a:solidFill>
                  <a:schemeClr val="accent3">
                    <a:lumMod val="50000"/>
                  </a:schemeClr>
                </a:solidFill>
              </a:rPr>
              <a:t>Tuesday is Best for Engagement:</a:t>
            </a:r>
            <a:r>
              <a:rPr lang="en-US" dirty="0">
                <a:solidFill>
                  <a:schemeClr val="accent3">
                    <a:lumMod val="50000"/>
                  </a:schemeClr>
                </a:solidFill>
              </a:rPr>
              <a:t> </a:t>
            </a:r>
            <a:r>
              <a:rPr lang="en-US" dirty="0"/>
              <a:t>Posts on Tuesdays show the highest engagement rates and generate the most reactions.</a:t>
            </a:r>
          </a:p>
          <a:p>
            <a:r>
              <a:rPr lang="en-US" b="1" dirty="0">
                <a:solidFill>
                  <a:schemeClr val="accent3">
                    <a:lumMod val="50000"/>
                  </a:schemeClr>
                </a:solidFill>
              </a:rPr>
              <a:t>Seasonal &amp; Sporadic Peaks:</a:t>
            </a:r>
            <a:r>
              <a:rPr lang="en-US" dirty="0">
                <a:solidFill>
                  <a:schemeClr val="accent3">
                    <a:lumMod val="50000"/>
                  </a:schemeClr>
                </a:solidFill>
              </a:rPr>
              <a:t> </a:t>
            </a:r>
            <a:r>
              <a:rPr lang="en-US" dirty="0"/>
              <a:t>Views surge towards year-end, and there was a notable spike in views/comments in February 2025.</a:t>
            </a:r>
          </a:p>
          <a:p>
            <a:r>
              <a:rPr lang="en-US" b="1" dirty="0">
                <a:solidFill>
                  <a:schemeClr val="accent3">
                    <a:lumMod val="50000"/>
                  </a:schemeClr>
                </a:solidFill>
              </a:rPr>
              <a:t>Engagement Rate Anomaly:</a:t>
            </a:r>
            <a:r>
              <a:rPr lang="en-US" dirty="0">
                <a:solidFill>
                  <a:schemeClr val="accent3">
                    <a:lumMod val="50000"/>
                  </a:schemeClr>
                </a:solidFill>
              </a:rPr>
              <a:t> </a:t>
            </a:r>
            <a:r>
              <a:rPr lang="en-US" dirty="0"/>
              <a:t>The reported high engagement rate numbers (e.g., 504%, 10,093) need to be clarified for accurate interpretation.</a:t>
            </a:r>
          </a:p>
        </p:txBody>
      </p:sp>
    </p:spTree>
    <p:extLst>
      <p:ext uri="{BB962C8B-B14F-4D97-AF65-F5344CB8AC3E}">
        <p14:creationId xmlns:p14="http://schemas.microsoft.com/office/powerpoint/2010/main" val="21667292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E800188B-3167-46D7-848B-0EB31F94F9D7}"/>
              </a:ext>
            </a:extLst>
          </p:cNvPr>
          <p:cNvPicPr>
            <a:picLocks noChangeAspect="1"/>
          </p:cNvPicPr>
          <p:nvPr/>
        </p:nvPicPr>
        <p:blipFill>
          <a:blip r:embed="rId2"/>
          <a:stretch>
            <a:fillRect/>
          </a:stretch>
        </p:blipFill>
        <p:spPr>
          <a:xfrm>
            <a:off x="609599" y="134471"/>
            <a:ext cx="10820401" cy="5809129"/>
          </a:xfrm>
          <a:prstGeom prst="rect">
            <a:avLst/>
          </a:prstGeom>
        </p:spPr>
      </p:pic>
    </p:spTree>
    <p:extLst>
      <p:ext uri="{BB962C8B-B14F-4D97-AF65-F5344CB8AC3E}">
        <p14:creationId xmlns:p14="http://schemas.microsoft.com/office/powerpoint/2010/main" val="391503533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48B56130-4CDE-4516-9A3A-E45033A6640D}"/>
              </a:ext>
            </a:extLst>
          </p:cNvPr>
          <p:cNvSpPr/>
          <p:nvPr/>
        </p:nvSpPr>
        <p:spPr>
          <a:xfrm>
            <a:off x="779930" y="927917"/>
            <a:ext cx="9144000" cy="3139321"/>
          </a:xfrm>
          <a:prstGeom prst="rect">
            <a:avLst/>
          </a:prstGeom>
        </p:spPr>
        <p:txBody>
          <a:bodyPr wrap="square">
            <a:spAutoFit/>
          </a:bodyPr>
          <a:lstStyle/>
          <a:p>
            <a:r>
              <a:rPr lang="en-US" b="1" dirty="0">
                <a:solidFill>
                  <a:srgbClr val="FF0000"/>
                </a:solidFill>
              </a:rPr>
              <a:t>Key Insights: LinkedIn Post Analysis - PowerBI</a:t>
            </a:r>
          </a:p>
          <a:p>
            <a:endParaRPr lang="en-US" dirty="0">
              <a:solidFill>
                <a:srgbClr val="FF0000"/>
              </a:solidFill>
            </a:endParaRPr>
          </a:p>
          <a:p>
            <a:r>
              <a:rPr lang="en-US" b="1" dirty="0">
                <a:solidFill>
                  <a:srgbClr val="0070C0"/>
                </a:solidFill>
              </a:rPr>
              <a:t>Follower Growth Stalled:</a:t>
            </a:r>
            <a:r>
              <a:rPr lang="en-US" dirty="0">
                <a:solidFill>
                  <a:srgbClr val="0070C0"/>
                </a:solidFill>
              </a:rPr>
              <a:t> </a:t>
            </a:r>
            <a:r>
              <a:rPr lang="en-US" dirty="0"/>
              <a:t>New follower acquisition has nearly stopped in 2024 (0.88%) and 2025 (0%).</a:t>
            </a:r>
          </a:p>
          <a:p>
            <a:r>
              <a:rPr lang="en-US" b="1" dirty="0">
                <a:solidFill>
                  <a:srgbClr val="0070C0"/>
                </a:solidFill>
              </a:rPr>
              <a:t>Legacy Follower Base:</a:t>
            </a:r>
            <a:r>
              <a:rPr lang="en-US" dirty="0">
                <a:solidFill>
                  <a:srgbClr val="0070C0"/>
                </a:solidFill>
              </a:rPr>
              <a:t> </a:t>
            </a:r>
            <a:r>
              <a:rPr lang="en-US" dirty="0"/>
              <a:t>A large majority (71.19%) of followers were acquired in 2022.</a:t>
            </a:r>
          </a:p>
          <a:p>
            <a:r>
              <a:rPr lang="en-US" b="1" dirty="0">
                <a:solidFill>
                  <a:srgbClr val="0070C0"/>
                </a:solidFill>
              </a:rPr>
              <a:t>Weekend Engagement High:</a:t>
            </a:r>
            <a:r>
              <a:rPr lang="en-US" dirty="0">
                <a:solidFill>
                  <a:srgbClr val="0070C0"/>
                </a:solidFill>
              </a:rPr>
              <a:t> </a:t>
            </a:r>
            <a:r>
              <a:rPr lang="en-US" dirty="0"/>
              <a:t>Saturdays and Sundays consistently show the highest engagement rates.</a:t>
            </a:r>
          </a:p>
          <a:p>
            <a:r>
              <a:rPr lang="en-US" b="1" dirty="0">
                <a:solidFill>
                  <a:srgbClr val="0070C0"/>
                </a:solidFill>
              </a:rPr>
              <a:t>Top Content Themes:</a:t>
            </a:r>
            <a:r>
              <a:rPr lang="en-US" dirty="0">
                <a:solidFill>
                  <a:srgbClr val="0070C0"/>
                </a:solidFill>
              </a:rPr>
              <a:t> </a:t>
            </a:r>
            <a:r>
              <a:rPr lang="en-US" dirty="0"/>
              <a:t>"Self Improvement" and "Data Analytics" are the most frequent and impactful content.</a:t>
            </a:r>
          </a:p>
          <a:p>
            <a:r>
              <a:rPr lang="en-US" b="1" dirty="0">
                <a:solidFill>
                  <a:srgbClr val="0070C0"/>
                </a:solidFill>
              </a:rPr>
              <a:t>Strong Overall Views:</a:t>
            </a:r>
            <a:r>
              <a:rPr lang="en-US" dirty="0">
                <a:solidFill>
                  <a:srgbClr val="0070C0"/>
                </a:solidFill>
              </a:rPr>
              <a:t> </a:t>
            </a:r>
            <a:r>
              <a:rPr lang="en-US" dirty="0"/>
              <a:t>The account has accumulated a significant 60 Million total views.</a:t>
            </a:r>
          </a:p>
          <a:p>
            <a:r>
              <a:rPr lang="en-US" b="1" dirty="0">
                <a:solidFill>
                  <a:srgbClr val="0070C0"/>
                </a:solidFill>
              </a:rPr>
              <a:t>Healthy Engagement Rate:</a:t>
            </a:r>
            <a:r>
              <a:rPr lang="en-US" dirty="0">
                <a:solidFill>
                  <a:srgbClr val="0070C0"/>
                </a:solidFill>
              </a:rPr>
              <a:t> </a:t>
            </a:r>
            <a:r>
              <a:rPr lang="en-US" dirty="0"/>
              <a:t>The average engagement rate stands at a solid 5.04%.</a:t>
            </a:r>
          </a:p>
        </p:txBody>
      </p:sp>
    </p:spTree>
    <p:extLst>
      <p:ext uri="{BB962C8B-B14F-4D97-AF65-F5344CB8AC3E}">
        <p14:creationId xmlns:p14="http://schemas.microsoft.com/office/powerpoint/2010/main" val="348769972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DA146DD3-995F-4388-A159-61C5DE8FD9FB}"/>
              </a:ext>
            </a:extLst>
          </p:cNvPr>
          <p:cNvPicPr>
            <a:picLocks noChangeAspect="1"/>
          </p:cNvPicPr>
          <p:nvPr/>
        </p:nvPicPr>
        <p:blipFill>
          <a:blip r:embed="rId2"/>
          <a:stretch>
            <a:fillRect/>
          </a:stretch>
        </p:blipFill>
        <p:spPr>
          <a:xfrm>
            <a:off x="923364" y="376516"/>
            <a:ext cx="9287435" cy="5495365"/>
          </a:xfrm>
          <a:prstGeom prst="rect">
            <a:avLst/>
          </a:prstGeom>
        </p:spPr>
      </p:pic>
    </p:spTree>
    <p:extLst>
      <p:ext uri="{BB962C8B-B14F-4D97-AF65-F5344CB8AC3E}">
        <p14:creationId xmlns:p14="http://schemas.microsoft.com/office/powerpoint/2010/main" val="91731475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ECF13F7-0CDB-403E-B1BF-04DDCADA4D5A}"/>
              </a:ext>
            </a:extLst>
          </p:cNvPr>
          <p:cNvSpPr/>
          <p:nvPr/>
        </p:nvSpPr>
        <p:spPr>
          <a:xfrm>
            <a:off x="206188" y="612844"/>
            <a:ext cx="11537577" cy="5632311"/>
          </a:xfrm>
          <a:prstGeom prst="rect">
            <a:avLst/>
          </a:prstGeom>
        </p:spPr>
        <p:txBody>
          <a:bodyPr wrap="square">
            <a:spAutoFit/>
          </a:bodyPr>
          <a:lstStyle/>
          <a:p>
            <a:r>
              <a:rPr lang="en-US" dirty="0"/>
              <a:t>This set of </a:t>
            </a:r>
            <a:r>
              <a:rPr lang="en-US" dirty="0">
                <a:solidFill>
                  <a:srgbClr val="FF0000"/>
                </a:solidFill>
              </a:rPr>
              <a:t>SQL queries is crucial for transforming raw LinkedIn data into actionable insights </a:t>
            </a:r>
            <a:r>
              <a:rPr lang="en-US" dirty="0"/>
              <a:t>for your dashboard. Here's information about this process and the KPIs derived:</a:t>
            </a:r>
          </a:p>
          <a:p>
            <a:endParaRPr lang="en-US" dirty="0"/>
          </a:p>
          <a:p>
            <a:r>
              <a:rPr lang="en-US" dirty="0">
                <a:solidFill>
                  <a:srgbClr val="00B0F0"/>
                </a:solidFill>
              </a:rPr>
              <a:t>Core Data Aggregation: </a:t>
            </a:r>
            <a:r>
              <a:rPr lang="en-US" dirty="0"/>
              <a:t>These SQL queries are designed to aggregate and summarize your raw linkedin_data into key performance indicators (KPIs).</a:t>
            </a:r>
          </a:p>
          <a:p>
            <a:r>
              <a:rPr lang="en-US" dirty="0">
                <a:solidFill>
                  <a:srgbClr val="00B0F0"/>
                </a:solidFill>
              </a:rPr>
              <a:t>Dashboard Foundation: </a:t>
            </a:r>
            <a:r>
              <a:rPr lang="en-US" dirty="0"/>
              <a:t>The results from these queries serve as the reliable backend data that powers your LinkedIn analysis dashboards (like those seen in Excel, Tableau, or Power BI).</a:t>
            </a:r>
          </a:p>
          <a:p>
            <a:r>
              <a:rPr lang="en-US" dirty="0">
                <a:solidFill>
                  <a:srgbClr val="00B0F0"/>
                </a:solidFill>
              </a:rPr>
              <a:t>Overall Performance Snapshot: </a:t>
            </a:r>
            <a:r>
              <a:rPr lang="en-US" dirty="0"/>
              <a:t>Queries like Total Views and Total Reactions provide a high-level summary of your content's cumulative reach and audience interaction.</a:t>
            </a:r>
          </a:p>
          <a:p>
            <a:r>
              <a:rPr lang="en-US" dirty="0">
                <a:solidFill>
                  <a:srgbClr val="00B0F0"/>
                </a:solidFill>
              </a:rPr>
              <a:t>Content Strategy Insights: </a:t>
            </a:r>
            <a:r>
              <a:rPr lang="en-US" dirty="0"/>
              <a:t>Average Engagement Rate by Post Topic helps identify which specific content themes (e.g., "Data Analytics", "Self Improvement") are most engaging for your audience.</a:t>
            </a:r>
          </a:p>
          <a:p>
            <a:r>
              <a:rPr lang="en-US" dirty="0">
                <a:solidFill>
                  <a:srgbClr val="00B0F0"/>
                </a:solidFill>
              </a:rPr>
              <a:t>High-Performing Content Identification: </a:t>
            </a:r>
            <a:r>
              <a:rPr lang="en-US" dirty="0"/>
              <a:t>The query for Posts with Highest Engagement Rate pinpoints individual successful posts, offering valuable examples for future content creation.</a:t>
            </a:r>
          </a:p>
          <a:p>
            <a:r>
              <a:rPr lang="en-US" b="1" dirty="0">
                <a:solidFill>
                  <a:srgbClr val="002060"/>
                </a:solidFill>
              </a:rPr>
              <a:t>Data Verification Backbone: </a:t>
            </a:r>
            <a:r>
              <a:rPr lang="en-US" dirty="0"/>
              <a:t>Using SQL ensures that all KPI calculations are consistent and derived from the same source. This consistency is essential for cross-verifying the values displayed in your dashboards (Excel, Tableau, Power BI) against the database's source of truth.</a:t>
            </a:r>
          </a:p>
          <a:p>
            <a:r>
              <a:rPr lang="en-US" b="1" dirty="0">
                <a:solidFill>
                  <a:srgbClr val="002060"/>
                </a:solidFill>
              </a:rPr>
              <a:t>Ensuring Consistency: </a:t>
            </a:r>
            <a:r>
              <a:rPr lang="en-US" dirty="0"/>
              <a:t>This SQL-driven process minimizes discrepancies that might arise from different calculation methods or data filtering in various front-end visualization tools.</a:t>
            </a:r>
          </a:p>
          <a:p>
            <a:endParaRPr lang="en-US" dirty="0"/>
          </a:p>
          <a:p>
            <a:endParaRPr lang="en-IN" dirty="0"/>
          </a:p>
        </p:txBody>
      </p:sp>
    </p:spTree>
    <p:extLst>
      <p:ext uri="{BB962C8B-B14F-4D97-AF65-F5344CB8AC3E}">
        <p14:creationId xmlns:p14="http://schemas.microsoft.com/office/powerpoint/2010/main" val="12736393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a:extLst>
              <a:ext uri="{FF2B5EF4-FFF2-40B4-BE49-F238E27FC236}">
                <a16:creationId xmlns:a16="http://schemas.microsoft.com/office/drawing/2014/main" id="{E2F6D3D2-E5DD-47F7-93D5-FF00ADAFE03E}"/>
              </a:ext>
            </a:extLst>
          </p:cNvPr>
          <p:cNvGraphicFramePr>
            <a:graphicFrameLocks noGrp="1"/>
          </p:cNvGraphicFramePr>
          <p:nvPr>
            <p:extLst>
              <p:ext uri="{D42A27DB-BD31-4B8C-83A1-F6EECF244321}">
                <p14:modId xmlns:p14="http://schemas.microsoft.com/office/powerpoint/2010/main" val="3442014528"/>
              </p:ext>
            </p:extLst>
          </p:nvPr>
        </p:nvGraphicFramePr>
        <p:xfrm>
          <a:off x="1825812" y="1042396"/>
          <a:ext cx="8128000" cy="3571240"/>
        </p:xfrm>
        <a:graphic>
          <a:graphicData uri="http://schemas.openxmlformats.org/drawingml/2006/table">
            <a:tbl>
              <a:tblPr firstRow="1" bandRow="1">
                <a:tableStyleId>{5C22544A-7EE6-4342-B048-85BDC9FD1C3A}</a:tableStyleId>
              </a:tblPr>
              <a:tblGrid>
                <a:gridCol w="4064000">
                  <a:extLst>
                    <a:ext uri="{9D8B030D-6E8A-4147-A177-3AD203B41FA5}">
                      <a16:colId xmlns:a16="http://schemas.microsoft.com/office/drawing/2014/main" val="2294799364"/>
                    </a:ext>
                  </a:extLst>
                </a:gridCol>
                <a:gridCol w="4064000">
                  <a:extLst>
                    <a:ext uri="{9D8B030D-6E8A-4147-A177-3AD203B41FA5}">
                      <a16:colId xmlns:a16="http://schemas.microsoft.com/office/drawing/2014/main" val="893193250"/>
                    </a:ext>
                  </a:extLst>
                </a:gridCol>
              </a:tblGrid>
              <a:tr h="370840">
                <a:tc>
                  <a:txBody>
                    <a:bodyPr/>
                    <a:lstStyle/>
                    <a:p>
                      <a:pPr algn="l"/>
                      <a:r>
                        <a:rPr lang="en-IN" dirty="0"/>
                        <a:t>Challenge</a:t>
                      </a:r>
                    </a:p>
                  </a:txBody>
                  <a:tcPr anchor="ctr"/>
                </a:tc>
                <a:tc>
                  <a:txBody>
                    <a:bodyPr/>
                    <a:lstStyle/>
                    <a:p>
                      <a:pPr algn="l"/>
                      <a:r>
                        <a:rPr lang="en-IN"/>
                        <a:t>Solution</a:t>
                      </a:r>
                    </a:p>
                  </a:txBody>
                  <a:tcPr anchor="ctr"/>
                </a:tc>
                <a:extLst>
                  <a:ext uri="{0D108BD9-81ED-4DB2-BD59-A6C34878D82A}">
                    <a16:rowId xmlns:a16="http://schemas.microsoft.com/office/drawing/2014/main" val="1912199641"/>
                  </a:ext>
                </a:extLst>
              </a:tr>
              <a:tr h="370840">
                <a:tc>
                  <a:txBody>
                    <a:bodyPr/>
                    <a:lstStyle/>
                    <a:p>
                      <a:pPr algn="l"/>
                      <a:r>
                        <a:rPr lang="en-IN" b="1"/>
                        <a:t>1. Views Drop Mid-Year</a:t>
                      </a:r>
                      <a:endParaRPr lang="en-IN"/>
                    </a:p>
                  </a:txBody>
                  <a:tcPr anchor="ctr"/>
                </a:tc>
                <a:tc>
                  <a:txBody>
                    <a:bodyPr/>
                    <a:lstStyle/>
                    <a:p>
                      <a:pPr algn="l"/>
                      <a:r>
                        <a:rPr lang="en-US"/>
                        <a:t>Plan special content or promotions for low-view months (e.g., Feb, Jun).</a:t>
                      </a:r>
                    </a:p>
                  </a:txBody>
                  <a:tcPr anchor="ctr"/>
                </a:tc>
                <a:extLst>
                  <a:ext uri="{0D108BD9-81ED-4DB2-BD59-A6C34878D82A}">
                    <a16:rowId xmlns:a16="http://schemas.microsoft.com/office/drawing/2014/main" val="4027550034"/>
                  </a:ext>
                </a:extLst>
              </a:tr>
              <a:tr h="370840">
                <a:tc>
                  <a:txBody>
                    <a:bodyPr/>
                    <a:lstStyle/>
                    <a:p>
                      <a:pPr algn="l"/>
                      <a:r>
                        <a:rPr lang="en-US" b="1"/>
                        <a:t>2. Low Reactions vs. Many Views</a:t>
                      </a:r>
                      <a:endParaRPr lang="en-US"/>
                    </a:p>
                  </a:txBody>
                  <a:tcPr anchor="ctr"/>
                </a:tc>
                <a:tc>
                  <a:txBody>
                    <a:bodyPr/>
                    <a:lstStyle/>
                    <a:p>
                      <a:pPr algn="l"/>
                      <a:r>
                        <a:rPr lang="en-US"/>
                        <a:t>Create more interactive posts; directly ask for reactions.</a:t>
                      </a:r>
                    </a:p>
                  </a:txBody>
                  <a:tcPr anchor="ctr"/>
                </a:tc>
                <a:extLst>
                  <a:ext uri="{0D108BD9-81ED-4DB2-BD59-A6C34878D82A}">
                    <a16:rowId xmlns:a16="http://schemas.microsoft.com/office/drawing/2014/main" val="1406962249"/>
                  </a:ext>
                </a:extLst>
              </a:tr>
              <a:tr h="370840">
                <a:tc>
                  <a:txBody>
                    <a:bodyPr/>
                    <a:lstStyle/>
                    <a:p>
                      <a:pPr algn="l"/>
                      <a:r>
                        <a:rPr lang="en-US" b="1"/>
                        <a:t>3. Old Posts Get Most Views (82% from 2022)</a:t>
                      </a:r>
                      <a:endParaRPr lang="en-US"/>
                    </a:p>
                  </a:txBody>
                  <a:tcPr anchor="ctr"/>
                </a:tc>
                <a:tc>
                  <a:txBody>
                    <a:bodyPr/>
                    <a:lstStyle/>
                    <a:p>
                      <a:pPr algn="l"/>
                      <a:r>
                        <a:rPr lang="en-US"/>
                        <a:t>Learn from 2022's success; make new content equally strong.</a:t>
                      </a:r>
                    </a:p>
                  </a:txBody>
                  <a:tcPr anchor="ctr"/>
                </a:tc>
                <a:extLst>
                  <a:ext uri="{0D108BD9-81ED-4DB2-BD59-A6C34878D82A}">
                    <a16:rowId xmlns:a16="http://schemas.microsoft.com/office/drawing/2014/main" val="645306944"/>
                  </a:ext>
                </a:extLst>
              </a:tr>
              <a:tr h="370840">
                <a:tc>
                  <a:txBody>
                    <a:bodyPr/>
                    <a:lstStyle/>
                    <a:p>
                      <a:pPr algn="l"/>
                      <a:r>
                        <a:rPr lang="en-US" b="1"/>
                        <a:t>4. Less Posting on Weekdays</a:t>
                      </a:r>
                      <a:endParaRPr lang="en-US"/>
                    </a:p>
                  </a:txBody>
                  <a:tcPr anchor="ctr"/>
                </a:tc>
                <a:tc>
                  <a:txBody>
                    <a:bodyPr/>
                    <a:lstStyle/>
                    <a:p>
                      <a:pPr algn="l"/>
                      <a:r>
                        <a:rPr lang="en-US"/>
                        <a:t>Test posting more on weekdays to reach a daily audience.</a:t>
                      </a:r>
                    </a:p>
                  </a:txBody>
                  <a:tcPr anchor="ctr"/>
                </a:tc>
                <a:extLst>
                  <a:ext uri="{0D108BD9-81ED-4DB2-BD59-A6C34878D82A}">
                    <a16:rowId xmlns:a16="http://schemas.microsoft.com/office/drawing/2014/main" val="2661068063"/>
                  </a:ext>
                </a:extLst>
              </a:tr>
              <a:tr h="370840">
                <a:tc>
                  <a:txBody>
                    <a:bodyPr/>
                    <a:lstStyle/>
                    <a:p>
                      <a:pPr algn="l"/>
                      <a:r>
                        <a:rPr lang="en-US" b="1"/>
                        <a:t>5. Few Main Content Topics</a:t>
                      </a:r>
                      <a:endParaRPr lang="en-US"/>
                    </a:p>
                  </a:txBody>
                  <a:tcPr anchor="ctr"/>
                </a:tc>
                <a:tc>
                  <a:txBody>
                    <a:bodyPr/>
                    <a:lstStyle/>
                    <a:p>
                      <a:pPr algn="l"/>
                      <a:r>
                        <a:rPr lang="en-US" dirty="0"/>
                        <a:t>Explore new, related topics to attract more diverse viewers.</a:t>
                      </a:r>
                    </a:p>
                  </a:txBody>
                  <a:tcPr anchor="ctr"/>
                </a:tc>
                <a:extLst>
                  <a:ext uri="{0D108BD9-81ED-4DB2-BD59-A6C34878D82A}">
                    <a16:rowId xmlns:a16="http://schemas.microsoft.com/office/drawing/2014/main" val="3386979742"/>
                  </a:ext>
                </a:extLst>
              </a:tr>
            </a:tbl>
          </a:graphicData>
        </a:graphic>
      </p:graphicFrame>
    </p:spTree>
    <p:extLst>
      <p:ext uri="{BB962C8B-B14F-4D97-AF65-F5344CB8AC3E}">
        <p14:creationId xmlns:p14="http://schemas.microsoft.com/office/powerpoint/2010/main" val="237753298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1A565F-59F5-40D3-BAA7-B70D59794D1F}"/>
              </a:ext>
            </a:extLst>
          </p:cNvPr>
          <p:cNvSpPr>
            <a:spLocks noGrp="1"/>
          </p:cNvSpPr>
          <p:nvPr>
            <p:ph type="title"/>
          </p:nvPr>
        </p:nvSpPr>
        <p:spPr>
          <a:xfrm>
            <a:off x="1451579" y="1299882"/>
            <a:ext cx="9603275" cy="553872"/>
          </a:xfrm>
        </p:spPr>
        <p:txBody>
          <a:bodyPr/>
          <a:lstStyle/>
          <a:p>
            <a:pPr algn="ctr"/>
            <a:r>
              <a:rPr lang="en-US" b="1" dirty="0">
                <a:solidFill>
                  <a:srgbClr val="FF0000"/>
                </a:solidFill>
              </a:rPr>
              <a:t>CONCLUSION</a:t>
            </a:r>
            <a:endParaRPr lang="en-IN" b="1" dirty="0">
              <a:solidFill>
                <a:srgbClr val="FF0000"/>
              </a:solidFill>
            </a:endParaRPr>
          </a:p>
        </p:txBody>
      </p:sp>
      <p:sp>
        <p:nvSpPr>
          <p:cNvPr id="4" name="Rectangle 3">
            <a:extLst>
              <a:ext uri="{FF2B5EF4-FFF2-40B4-BE49-F238E27FC236}">
                <a16:creationId xmlns:a16="http://schemas.microsoft.com/office/drawing/2014/main" id="{FC28F9A5-E771-48FA-8081-6DA1A044EC2F}"/>
              </a:ext>
            </a:extLst>
          </p:cNvPr>
          <p:cNvSpPr/>
          <p:nvPr/>
        </p:nvSpPr>
        <p:spPr>
          <a:xfrm>
            <a:off x="1451579" y="2142565"/>
            <a:ext cx="9512256" cy="2031325"/>
          </a:xfrm>
          <a:prstGeom prst="rect">
            <a:avLst/>
          </a:prstGeom>
        </p:spPr>
        <p:txBody>
          <a:bodyPr wrap="square">
            <a:spAutoFit/>
          </a:bodyPr>
          <a:lstStyle/>
          <a:p>
            <a:r>
              <a:rPr lang="en-IN" dirty="0"/>
              <a:t>Through this project using the </a:t>
            </a:r>
            <a:r>
              <a:rPr lang="en-IN" b="1" dirty="0"/>
              <a:t>Facebook Ads dataset </a:t>
            </a:r>
            <a:r>
              <a:rPr lang="en-IN" dirty="0"/>
              <a:t>and the </a:t>
            </a:r>
            <a:r>
              <a:rPr lang="en-IN" b="1" dirty="0"/>
              <a:t>LinkedIn Posts dataset</a:t>
            </a:r>
            <a:r>
              <a:rPr lang="en-IN" dirty="0"/>
              <a:t>, we gained hands-on experience in data analysis and visualization by developing interactive dashboards in </a:t>
            </a:r>
            <a:r>
              <a:rPr lang="en-IN" b="1" dirty="0"/>
              <a:t>Excel, Tableau, and Power BI</a:t>
            </a:r>
            <a:r>
              <a:rPr lang="en-IN" dirty="0"/>
              <a:t>. By importing and managing the data in SQL, we reinforced our understanding of database concepts and </a:t>
            </a:r>
            <a:r>
              <a:rPr lang="en-IN" dirty="0">
                <a:solidFill>
                  <a:srgbClr val="00B0F0"/>
                </a:solidFill>
              </a:rPr>
              <a:t>used SQL queries to extract key performance indicators </a:t>
            </a:r>
            <a:r>
              <a:rPr lang="en-IN" dirty="0"/>
              <a:t>(</a:t>
            </a:r>
            <a:r>
              <a:rPr lang="en-IN" dirty="0">
                <a:solidFill>
                  <a:srgbClr val="00B0F0"/>
                </a:solidFill>
              </a:rPr>
              <a:t>KPIs), </a:t>
            </a:r>
            <a:r>
              <a:rPr lang="en-IN" dirty="0"/>
              <a:t>which served as the foundation for the dashboards. This end-to-end process helped us enhance our technical skills across multiple tools, deepen our data interpretation abilities, and learn how to derive meaningful insights from raw data to support data-driven decision-making.</a:t>
            </a:r>
          </a:p>
        </p:txBody>
      </p:sp>
    </p:spTree>
    <p:extLst>
      <p:ext uri="{BB962C8B-B14F-4D97-AF65-F5344CB8AC3E}">
        <p14:creationId xmlns:p14="http://schemas.microsoft.com/office/powerpoint/2010/main" val="288814449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D8932192-85B3-47C2-A011-C11F13816014}"/>
              </a:ext>
            </a:extLst>
          </p:cNvPr>
          <p:cNvSpPr/>
          <p:nvPr/>
        </p:nvSpPr>
        <p:spPr>
          <a:xfrm>
            <a:off x="2967037" y="2615684"/>
            <a:ext cx="6257925" cy="1200329"/>
          </a:xfrm>
          <a:prstGeom prst="rect">
            <a:avLst/>
          </a:prstGeom>
        </p:spPr>
        <p:txBody>
          <a:bodyPr wrap="square">
            <a:spAutoFit/>
          </a:bodyPr>
          <a:lstStyle/>
          <a:p>
            <a:r>
              <a:rPr lang="en-IN" sz="7200" b="1" dirty="0">
                <a:solidFill>
                  <a:srgbClr val="FF3300"/>
                </a:solidFill>
                <a:latin typeface="Algerian" panose="04020705040A02060702" pitchFamily="82" charset="0"/>
              </a:rPr>
              <a:t>THANK YOU</a:t>
            </a:r>
          </a:p>
        </p:txBody>
      </p:sp>
    </p:spTree>
    <p:extLst>
      <p:ext uri="{BB962C8B-B14F-4D97-AF65-F5344CB8AC3E}">
        <p14:creationId xmlns:p14="http://schemas.microsoft.com/office/powerpoint/2010/main" val="49239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1E9874-059B-4777-8698-905EDCB31634}"/>
              </a:ext>
            </a:extLst>
          </p:cNvPr>
          <p:cNvSpPr>
            <a:spLocks noGrp="1"/>
          </p:cNvSpPr>
          <p:nvPr>
            <p:ph type="title"/>
          </p:nvPr>
        </p:nvSpPr>
        <p:spPr/>
        <p:txBody>
          <a:bodyPr/>
          <a:lstStyle/>
          <a:p>
            <a:r>
              <a:rPr lang="en-IN" dirty="0"/>
              <a:t>Media Analysis Overview</a:t>
            </a:r>
          </a:p>
        </p:txBody>
      </p:sp>
      <p:sp>
        <p:nvSpPr>
          <p:cNvPr id="3" name="Content Placeholder 2">
            <a:extLst>
              <a:ext uri="{FF2B5EF4-FFF2-40B4-BE49-F238E27FC236}">
                <a16:creationId xmlns:a16="http://schemas.microsoft.com/office/drawing/2014/main" id="{6543C7E4-D4CA-42CD-A6C0-03329C28F7F3}"/>
              </a:ext>
            </a:extLst>
          </p:cNvPr>
          <p:cNvSpPr>
            <a:spLocks noGrp="1"/>
          </p:cNvSpPr>
          <p:nvPr>
            <p:ph idx="1"/>
          </p:nvPr>
        </p:nvSpPr>
        <p:spPr>
          <a:xfrm>
            <a:off x="5029201" y="699247"/>
            <a:ext cx="7091082" cy="5253316"/>
          </a:xfrm>
        </p:spPr>
        <p:txBody>
          <a:bodyPr>
            <a:normAutofit fontScale="77500" lnSpcReduction="20000"/>
          </a:bodyPr>
          <a:lstStyle/>
          <a:p>
            <a:pPr marL="0" indent="0">
              <a:buNone/>
            </a:pPr>
            <a:r>
              <a:rPr lang="en-IN" b="1" dirty="0"/>
              <a:t>Purpose:</a:t>
            </a:r>
          </a:p>
          <a:p>
            <a:r>
              <a:rPr lang="en-IN" dirty="0"/>
              <a:t>Analyze Facebook Ads and linked post performance to guide media strategy.</a:t>
            </a:r>
          </a:p>
          <a:p>
            <a:pPr marL="0" indent="0">
              <a:buNone/>
            </a:pPr>
            <a:r>
              <a:rPr lang="en-IN" b="1" dirty="0"/>
              <a:t>Data Sources:</a:t>
            </a:r>
          </a:p>
          <a:p>
            <a:r>
              <a:rPr lang="en-IN" dirty="0"/>
              <a:t>Facebook Ads data (.xlsx)</a:t>
            </a:r>
          </a:p>
          <a:p>
            <a:r>
              <a:rPr lang="en-IN" dirty="0"/>
              <a:t>Linked Posts data (.xlsx)</a:t>
            </a:r>
            <a:endParaRPr lang="en-IN" b="1" dirty="0"/>
          </a:p>
          <a:p>
            <a:pPr marL="0" indent="0">
              <a:buNone/>
            </a:pPr>
            <a:r>
              <a:rPr lang="en-IN" b="1" dirty="0"/>
              <a:t>Tools Used:</a:t>
            </a:r>
          </a:p>
          <a:p>
            <a:r>
              <a:rPr lang="en-IN" dirty="0"/>
              <a:t>Excel </a:t>
            </a:r>
          </a:p>
          <a:p>
            <a:r>
              <a:rPr lang="en-IN" dirty="0"/>
              <a:t>Tableau</a:t>
            </a:r>
          </a:p>
          <a:p>
            <a:r>
              <a:rPr lang="en-US" dirty="0"/>
              <a:t>PowerBI</a:t>
            </a:r>
          </a:p>
          <a:p>
            <a:r>
              <a:rPr lang="en-US" dirty="0"/>
              <a:t>SQL</a:t>
            </a:r>
            <a:endParaRPr lang="en-IN" dirty="0"/>
          </a:p>
          <a:p>
            <a:pPr marL="0" indent="0">
              <a:buNone/>
            </a:pPr>
            <a:r>
              <a:rPr lang="en-IN" b="1" dirty="0"/>
              <a:t>Focus Areas:</a:t>
            </a:r>
          </a:p>
          <a:p>
            <a:r>
              <a:rPr lang="en-IN" dirty="0"/>
              <a:t>Ad performance</a:t>
            </a:r>
          </a:p>
          <a:p>
            <a:r>
              <a:rPr lang="en-IN" dirty="0"/>
              <a:t>Engagement trends</a:t>
            </a:r>
          </a:p>
          <a:p>
            <a:r>
              <a:rPr lang="en-IN" dirty="0"/>
              <a:t>Content effectiveness</a:t>
            </a:r>
          </a:p>
          <a:p>
            <a:endParaRPr lang="en-IN" dirty="0"/>
          </a:p>
        </p:txBody>
      </p:sp>
    </p:spTree>
    <p:extLst>
      <p:ext uri="{BB962C8B-B14F-4D97-AF65-F5344CB8AC3E}">
        <p14:creationId xmlns:p14="http://schemas.microsoft.com/office/powerpoint/2010/main" val="16724654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A4683F-B1E8-8925-37AA-C9FD64AC2257}"/>
              </a:ext>
            </a:extLst>
          </p:cNvPr>
          <p:cNvSpPr>
            <a:spLocks noGrp="1"/>
          </p:cNvSpPr>
          <p:nvPr>
            <p:ph type="title"/>
          </p:nvPr>
        </p:nvSpPr>
        <p:spPr>
          <a:xfrm>
            <a:off x="1451579" y="1066800"/>
            <a:ext cx="9603275" cy="762000"/>
          </a:xfrm>
        </p:spPr>
        <p:txBody>
          <a:bodyPr/>
          <a:lstStyle/>
          <a:p>
            <a:pPr algn="ctr"/>
            <a:r>
              <a:rPr lang="en-US" dirty="0"/>
              <a:t>Introduction to FACEBOOK ADS ANALYSIS</a:t>
            </a:r>
            <a:endParaRPr lang="en-IN" dirty="0"/>
          </a:p>
        </p:txBody>
      </p:sp>
      <p:sp>
        <p:nvSpPr>
          <p:cNvPr id="4" name="Content Placeholder 3">
            <a:extLst>
              <a:ext uri="{FF2B5EF4-FFF2-40B4-BE49-F238E27FC236}">
                <a16:creationId xmlns:a16="http://schemas.microsoft.com/office/drawing/2014/main" id="{1DB4ECA6-1754-751A-F173-684BB5F64FDE}"/>
              </a:ext>
            </a:extLst>
          </p:cNvPr>
          <p:cNvSpPr>
            <a:spLocks noGrp="1"/>
          </p:cNvSpPr>
          <p:nvPr>
            <p:ph idx="1"/>
          </p:nvPr>
        </p:nvSpPr>
        <p:spPr/>
        <p:txBody>
          <a:bodyPr>
            <a:noAutofit/>
          </a:bodyPr>
          <a:lstStyle/>
          <a:p>
            <a:pPr marL="0" indent="0">
              <a:buNone/>
            </a:pPr>
            <a:r>
              <a:rPr lang="en-US" sz="1400" dirty="0"/>
              <a:t>The </a:t>
            </a:r>
            <a:r>
              <a:rPr lang="en-US" sz="1400" b="1" dirty="0"/>
              <a:t>FB-Ads Dashboard</a:t>
            </a:r>
            <a:r>
              <a:rPr lang="en-US" sz="1400" dirty="0"/>
              <a:t> — a comprehensive data visualization project designed to track, analyze, and to know the Ads effect on the social media.</a:t>
            </a:r>
          </a:p>
          <a:p>
            <a:pPr marL="0" indent="0">
              <a:buNone/>
            </a:pPr>
            <a:r>
              <a:rPr lang="en-US" sz="1400" dirty="0"/>
              <a:t>In this project, we have used </a:t>
            </a:r>
            <a:r>
              <a:rPr lang="en-US" sz="1400" b="1" dirty="0"/>
              <a:t>Excel</a:t>
            </a:r>
            <a:r>
              <a:rPr lang="en-US" sz="1400" dirty="0"/>
              <a:t>, </a:t>
            </a:r>
            <a:r>
              <a:rPr lang="en-US" sz="1400" b="1" dirty="0"/>
              <a:t>Tableau</a:t>
            </a:r>
            <a:r>
              <a:rPr lang="en-US" sz="1400" dirty="0"/>
              <a:t>, and </a:t>
            </a:r>
            <a:r>
              <a:rPr lang="en-US" sz="1400" b="1" dirty="0"/>
              <a:t>Power BI</a:t>
            </a:r>
            <a:r>
              <a:rPr lang="en-US" sz="1400" dirty="0"/>
              <a:t> to build insightful dashboards that showcase key metrics such as:</a:t>
            </a:r>
          </a:p>
          <a:p>
            <a:pPr>
              <a:buFont typeface="Arial" panose="020B0604020202020204" pitchFamily="34" charset="0"/>
              <a:buChar char="•"/>
            </a:pPr>
            <a:r>
              <a:rPr lang="en-US" sz="1400" dirty="0"/>
              <a:t>Total Ads &amp; Revenue </a:t>
            </a:r>
          </a:p>
          <a:p>
            <a:pPr>
              <a:buFont typeface="Arial" panose="020B0604020202020204" pitchFamily="34" charset="0"/>
              <a:buChar char="•"/>
            </a:pPr>
            <a:r>
              <a:rPr lang="en-US" sz="1400" dirty="0"/>
              <a:t>Return on Add Spent (ROAS)</a:t>
            </a:r>
          </a:p>
          <a:p>
            <a:pPr>
              <a:buFont typeface="Arial" panose="020B0604020202020204" pitchFamily="34" charset="0"/>
              <a:buChar char="•"/>
            </a:pPr>
            <a:r>
              <a:rPr lang="en-US" sz="1400" dirty="0"/>
              <a:t>Cost Per Lead (CPL)</a:t>
            </a:r>
          </a:p>
          <a:p>
            <a:pPr>
              <a:buFont typeface="Arial" panose="020B0604020202020204" pitchFamily="34" charset="0"/>
              <a:buChar char="•"/>
            </a:pPr>
            <a:r>
              <a:rPr lang="en-US" sz="1400" dirty="0"/>
              <a:t>User Ratings &amp; Feedback</a:t>
            </a:r>
          </a:p>
          <a:p>
            <a:pPr>
              <a:buFont typeface="Arial" panose="020B0604020202020204" pitchFamily="34" charset="0"/>
              <a:buChar char="•"/>
            </a:pPr>
            <a:r>
              <a:rPr lang="en-US" sz="1400" dirty="0"/>
              <a:t>Top-performing Ads with more likes and comments</a:t>
            </a:r>
          </a:p>
          <a:p>
            <a:pPr marL="0" indent="0">
              <a:buNone/>
            </a:pPr>
            <a:r>
              <a:rPr lang="en-US" sz="1400" dirty="0"/>
              <a:t>These dashboards help in making </a:t>
            </a:r>
            <a:r>
              <a:rPr lang="en-US" sz="1400" b="1" dirty="0"/>
              <a:t>data-driven decisions</a:t>
            </a:r>
            <a:r>
              <a:rPr lang="en-US" sz="1400" dirty="0"/>
              <a:t> by providing a clear view of real-time performance through </a:t>
            </a:r>
            <a:r>
              <a:rPr lang="en-US" sz="1400" b="1" dirty="0"/>
              <a:t>KPIs, charts, and interactive visuals</a:t>
            </a:r>
            <a:r>
              <a:rPr lang="en-US" sz="1400" dirty="0"/>
              <a:t>.</a:t>
            </a:r>
          </a:p>
          <a:p>
            <a:endParaRPr lang="en-IN" sz="1400" dirty="0"/>
          </a:p>
        </p:txBody>
      </p:sp>
    </p:spTree>
    <p:extLst>
      <p:ext uri="{BB962C8B-B14F-4D97-AF65-F5344CB8AC3E}">
        <p14:creationId xmlns:p14="http://schemas.microsoft.com/office/powerpoint/2010/main" val="19136154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09BBC5B5-3B20-46A4-A724-7B576F86A3ED}"/>
              </a:ext>
            </a:extLst>
          </p:cNvPr>
          <p:cNvPicPr>
            <a:picLocks noChangeAspect="1"/>
          </p:cNvPicPr>
          <p:nvPr/>
        </p:nvPicPr>
        <p:blipFill>
          <a:blip r:embed="rId2"/>
          <a:stretch>
            <a:fillRect/>
          </a:stretch>
        </p:blipFill>
        <p:spPr>
          <a:xfrm>
            <a:off x="180816" y="107577"/>
            <a:ext cx="11831889" cy="5855744"/>
          </a:xfrm>
          <a:prstGeom prst="rect">
            <a:avLst/>
          </a:prstGeom>
        </p:spPr>
      </p:pic>
    </p:spTree>
    <p:extLst>
      <p:ext uri="{BB962C8B-B14F-4D97-AF65-F5344CB8AC3E}">
        <p14:creationId xmlns:p14="http://schemas.microsoft.com/office/powerpoint/2010/main" val="34121234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TextBox 14">
            <a:extLst>
              <a:ext uri="{FF2B5EF4-FFF2-40B4-BE49-F238E27FC236}">
                <a16:creationId xmlns:a16="http://schemas.microsoft.com/office/drawing/2014/main" id="{A1798F91-9F15-56E5-E09E-A0BF31E34B43}"/>
              </a:ext>
            </a:extLst>
          </p:cNvPr>
          <p:cNvSpPr txBox="1"/>
          <p:nvPr/>
        </p:nvSpPr>
        <p:spPr>
          <a:xfrm>
            <a:off x="648852" y="652084"/>
            <a:ext cx="10102273" cy="1200329"/>
          </a:xfrm>
          <a:prstGeom prst="rect">
            <a:avLst/>
          </a:prstGeom>
          <a:noFill/>
        </p:spPr>
        <p:txBody>
          <a:bodyPr wrap="square">
            <a:spAutoFit/>
          </a:bodyPr>
          <a:lstStyle/>
          <a:p>
            <a:r>
              <a:rPr lang="en-US" b="1" dirty="0">
                <a:latin typeface="Algerian" panose="04020705040A02060702" pitchFamily="82" charset="0"/>
              </a:rPr>
              <a:t>1. Project Overview</a:t>
            </a:r>
          </a:p>
          <a:p>
            <a:r>
              <a:rPr lang="en-US" dirty="0"/>
              <a:t>                               To analyze Facebook ad campaign performance to identify key trends, optimize ad spend, and enhance return on investment (ROI). This dashboard provides a comprehensive view of critical metrics for informed decision-making</a:t>
            </a:r>
            <a:r>
              <a:rPr lang="en-US" sz="800" dirty="0"/>
              <a:t>.</a:t>
            </a:r>
            <a:endParaRPr lang="en-US" sz="800" b="1" dirty="0"/>
          </a:p>
        </p:txBody>
      </p:sp>
      <p:sp>
        <p:nvSpPr>
          <p:cNvPr id="17" name="TextBox 16">
            <a:extLst>
              <a:ext uri="{FF2B5EF4-FFF2-40B4-BE49-F238E27FC236}">
                <a16:creationId xmlns:a16="http://schemas.microsoft.com/office/drawing/2014/main" id="{96FB6433-B146-F0CA-2B3A-A2847D3B9282}"/>
              </a:ext>
            </a:extLst>
          </p:cNvPr>
          <p:cNvSpPr txBox="1"/>
          <p:nvPr/>
        </p:nvSpPr>
        <p:spPr>
          <a:xfrm>
            <a:off x="588884" y="2079037"/>
            <a:ext cx="10383916" cy="1323439"/>
          </a:xfrm>
          <a:prstGeom prst="rect">
            <a:avLst/>
          </a:prstGeom>
          <a:noFill/>
        </p:spPr>
        <p:txBody>
          <a:bodyPr wrap="square">
            <a:spAutoFit/>
          </a:bodyPr>
          <a:lstStyle/>
          <a:p>
            <a:r>
              <a:rPr lang="en-US" b="1" dirty="0">
                <a:latin typeface="Algerian" panose="04020705040A02060702" pitchFamily="82" charset="0"/>
              </a:rPr>
              <a:t>2. Data Collection</a:t>
            </a:r>
          </a:p>
          <a:p>
            <a:endParaRPr lang="en-US" sz="800" b="1" dirty="0">
              <a:latin typeface="Algerian" panose="04020705040A02060702" pitchFamily="82" charset="0"/>
            </a:endParaRPr>
          </a:p>
          <a:p>
            <a:pPr>
              <a:buFont typeface="Arial" panose="020B0604020202020204" pitchFamily="34" charset="0"/>
              <a:buChar char="•"/>
            </a:pPr>
            <a:r>
              <a:rPr lang="en-US" dirty="0"/>
              <a:t> Facebook.xlsx file is taken and started finding the key insights from the excel file.</a:t>
            </a:r>
          </a:p>
          <a:p>
            <a:pPr>
              <a:buFont typeface="Arial" panose="020B0604020202020204" pitchFamily="34" charset="0"/>
              <a:buChar char="•"/>
            </a:pPr>
            <a:r>
              <a:rPr lang="en-US" dirty="0"/>
              <a:t> Power Query was utilized to structure and shape the data, preparing it for analysis. This involved selecting relevant columns and ensuring data types were appropriate for calculation.</a:t>
            </a:r>
          </a:p>
        </p:txBody>
      </p:sp>
      <p:sp>
        <p:nvSpPr>
          <p:cNvPr id="19" name="TextBox 18">
            <a:extLst>
              <a:ext uri="{FF2B5EF4-FFF2-40B4-BE49-F238E27FC236}">
                <a16:creationId xmlns:a16="http://schemas.microsoft.com/office/drawing/2014/main" id="{88A5BC23-4491-6955-99B8-DC733A90CE3A}"/>
              </a:ext>
            </a:extLst>
          </p:cNvPr>
          <p:cNvSpPr txBox="1"/>
          <p:nvPr/>
        </p:nvSpPr>
        <p:spPr>
          <a:xfrm>
            <a:off x="648851" y="3629100"/>
            <a:ext cx="10646677" cy="2308324"/>
          </a:xfrm>
          <a:prstGeom prst="rect">
            <a:avLst/>
          </a:prstGeom>
          <a:noFill/>
        </p:spPr>
        <p:txBody>
          <a:bodyPr wrap="square">
            <a:spAutoFit/>
          </a:bodyPr>
          <a:lstStyle/>
          <a:p>
            <a:r>
              <a:rPr lang="en-US" b="1" dirty="0">
                <a:latin typeface="Algerian" panose="04020705040A02060702" pitchFamily="82" charset="0"/>
              </a:rPr>
              <a:t>3. Data Preparation</a:t>
            </a:r>
          </a:p>
          <a:p>
            <a:endParaRPr lang="en-US" altLang="en-US" dirty="0">
              <a:latin typeface="Arial" panose="020B0604020202020204" pitchFamily="34" charset="0"/>
            </a:endParaRPr>
          </a:p>
          <a:p>
            <a:pPr marL="285750" lvl="0" indent="-285750" defTabSz="914400" eaLnBrk="0" fontAlgn="base" hangingPunct="0">
              <a:spcBef>
                <a:spcPct val="0"/>
              </a:spcBef>
              <a:spcAft>
                <a:spcPct val="0"/>
              </a:spcAft>
              <a:buFont typeface="Wingdings" panose="05000000000000000000" pitchFamily="2" charset="2"/>
              <a:buChar char="Ø"/>
            </a:pPr>
            <a:r>
              <a:rPr lang="en-US" altLang="en-US" dirty="0">
                <a:latin typeface="Arial" panose="020B0604020202020204" pitchFamily="34" charset="0"/>
              </a:rPr>
              <a:t>No manual data cleaning steps were performed outside of the initial Power Query import and structuring. </a:t>
            </a:r>
          </a:p>
          <a:p>
            <a:pPr marL="285750" lvl="0" indent="-285750" defTabSz="914400" eaLnBrk="0" fontAlgn="base" hangingPunct="0">
              <a:spcBef>
                <a:spcPct val="0"/>
              </a:spcBef>
              <a:spcAft>
                <a:spcPct val="0"/>
              </a:spcAft>
              <a:buFont typeface="Wingdings" panose="05000000000000000000" pitchFamily="2" charset="2"/>
              <a:buChar char="Ø"/>
            </a:pPr>
            <a:r>
              <a:rPr lang="en-US" altLang="en-US" dirty="0">
                <a:latin typeface="Arial" panose="020B0604020202020204" pitchFamily="34" charset="0"/>
              </a:rPr>
              <a:t>Following the Power Query process, the prepared data was loaded to create pivot tables. </a:t>
            </a:r>
          </a:p>
          <a:p>
            <a:pPr marL="285750" lvl="0" indent="-285750" defTabSz="914400" eaLnBrk="0" fontAlgn="base" hangingPunct="0">
              <a:spcBef>
                <a:spcPct val="0"/>
              </a:spcBef>
              <a:spcAft>
                <a:spcPct val="0"/>
              </a:spcAft>
              <a:buFont typeface="Wingdings" panose="05000000000000000000" pitchFamily="2" charset="2"/>
              <a:buChar char="Ø"/>
            </a:pPr>
            <a:r>
              <a:rPr lang="en-US" altLang="en-US" dirty="0">
                <a:latin typeface="Arial" panose="020B0604020202020204" pitchFamily="34" charset="0"/>
              </a:rPr>
              <a:t>These pivot tables formed the foundation for generating the various charts and calculating the Key Performance Indicators (KPIs) displayed on the dashboard. </a:t>
            </a:r>
          </a:p>
          <a:p>
            <a:pPr>
              <a:buFont typeface="Arial" panose="020B0604020202020204" pitchFamily="34" charset="0"/>
              <a:buChar char="•"/>
            </a:pPr>
            <a:endParaRPr lang="en-US" dirty="0"/>
          </a:p>
        </p:txBody>
      </p:sp>
      <p:sp>
        <p:nvSpPr>
          <p:cNvPr id="21" name="TextBox 20">
            <a:extLst>
              <a:ext uri="{FF2B5EF4-FFF2-40B4-BE49-F238E27FC236}">
                <a16:creationId xmlns:a16="http://schemas.microsoft.com/office/drawing/2014/main" id="{A021FF08-05B3-0936-E35B-E597A9294860}"/>
              </a:ext>
            </a:extLst>
          </p:cNvPr>
          <p:cNvSpPr txBox="1"/>
          <p:nvPr/>
        </p:nvSpPr>
        <p:spPr>
          <a:xfrm>
            <a:off x="358588" y="59592"/>
            <a:ext cx="11340353" cy="523220"/>
          </a:xfrm>
          <a:prstGeom prst="rect">
            <a:avLst/>
          </a:prstGeom>
          <a:noFill/>
        </p:spPr>
        <p:txBody>
          <a:bodyPr wrap="square">
            <a:spAutoFit/>
          </a:bodyPr>
          <a:lstStyle/>
          <a:p>
            <a:r>
              <a:rPr lang="en-US" sz="2800" dirty="0"/>
              <a:t>Facebook Ads Performance Analysis: Project Overview &amp; Data Journey</a:t>
            </a:r>
            <a:endParaRPr lang="en-IN" sz="2800" b="1" dirty="0">
              <a:ln w="0"/>
              <a:effectLst>
                <a:outerShdw blurRad="38100" dist="19050" dir="2700000" algn="tl" rotWithShape="0">
                  <a:schemeClr val="dk1">
                    <a:alpha val="40000"/>
                  </a:schemeClr>
                </a:outerShdw>
              </a:effectLst>
              <a:latin typeface="Book Antiqua" panose="02040602050305030304" pitchFamily="18" charset="0"/>
            </a:endParaRPr>
          </a:p>
        </p:txBody>
      </p:sp>
    </p:spTree>
    <p:extLst>
      <p:ext uri="{BB962C8B-B14F-4D97-AF65-F5344CB8AC3E}">
        <p14:creationId xmlns:p14="http://schemas.microsoft.com/office/powerpoint/2010/main" val="36318649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B963D67A-AA72-E2CB-FBD6-26AC2C646610}"/>
              </a:ext>
            </a:extLst>
          </p:cNvPr>
          <p:cNvSpPr txBox="1"/>
          <p:nvPr/>
        </p:nvSpPr>
        <p:spPr>
          <a:xfrm>
            <a:off x="1092200" y="397684"/>
            <a:ext cx="7155329" cy="3724096"/>
          </a:xfrm>
          <a:prstGeom prst="rect">
            <a:avLst/>
          </a:prstGeom>
          <a:noFill/>
        </p:spPr>
        <p:txBody>
          <a:bodyPr wrap="square">
            <a:spAutoFit/>
          </a:bodyPr>
          <a:lstStyle/>
          <a:p>
            <a:r>
              <a:rPr lang="en-US" b="1" dirty="0">
                <a:latin typeface="Algerian" panose="04020705040A02060702" pitchFamily="82" charset="0"/>
              </a:rPr>
              <a:t>4. Dashboard Creation &amp; KPIs.</a:t>
            </a:r>
          </a:p>
          <a:p>
            <a:endParaRPr lang="en-US" sz="1600" b="1" dirty="0">
              <a:latin typeface="Algerian" panose="04020705040A02060702" pitchFamily="82" charset="0"/>
            </a:endParaRPr>
          </a:p>
          <a:p>
            <a:r>
              <a:rPr lang="en-US" dirty="0">
                <a:latin typeface="Times New Roman" panose="02020603050405020304" pitchFamily="18" charset="0"/>
                <a:cs typeface="Times New Roman" panose="02020603050405020304" pitchFamily="18" charset="0"/>
              </a:rPr>
              <a:t>Dashboard creation involves transforming prepared data (via Power Query and Pivot Tables in Excel) into an interactive visual display. It centralizes key performance indicators (KPIs) and trends, enabling quick understanding and data-driven decision-making.</a:t>
            </a:r>
          </a:p>
          <a:p>
            <a:endParaRPr lang="en-US" sz="1600" b="1" dirty="0">
              <a:latin typeface="Algerian" panose="04020705040A02060702" pitchFamily="82" charset="0"/>
            </a:endParaRPr>
          </a:p>
          <a:p>
            <a:r>
              <a:rPr lang="en-US" sz="1600" b="1" dirty="0">
                <a:solidFill>
                  <a:srgbClr val="FF0000"/>
                </a:solidFill>
              </a:rPr>
              <a:t>Some Key Performance Indicators (KPIs) </a:t>
            </a:r>
            <a:r>
              <a:rPr lang="en-US" sz="1600" b="1" dirty="0"/>
              <a:t>like</a:t>
            </a:r>
            <a:endParaRPr lang="en-US" sz="1600" dirty="0"/>
          </a:p>
          <a:p>
            <a:pPr marL="285750" indent="-285750">
              <a:buFont typeface="Wingdings" panose="05000000000000000000" pitchFamily="2" charset="2"/>
              <a:buChar char="Ø"/>
            </a:pPr>
            <a:r>
              <a:rPr lang="en-US" sz="1600" b="1" dirty="0"/>
              <a:t>Sum of Total Cost ($22k):</a:t>
            </a:r>
            <a:r>
              <a:rPr lang="en-US" sz="1600" dirty="0"/>
              <a:t> Overall ad expenditure.</a:t>
            </a:r>
          </a:p>
          <a:p>
            <a:pPr marL="285750" indent="-285750">
              <a:buFont typeface="Wingdings" panose="05000000000000000000" pitchFamily="2" charset="2"/>
              <a:buChar char="Ø"/>
            </a:pPr>
            <a:r>
              <a:rPr lang="en-US" sz="1600" b="1" dirty="0"/>
              <a:t>Average Purchase Value ($12k):</a:t>
            </a:r>
            <a:r>
              <a:rPr lang="en-US" sz="1600" dirty="0"/>
              <a:t> Average revenue per purchase.</a:t>
            </a:r>
          </a:p>
          <a:p>
            <a:pPr marL="285750" indent="-285750">
              <a:buFont typeface="Wingdings" panose="05000000000000000000" pitchFamily="2" charset="2"/>
              <a:buChar char="Ø"/>
            </a:pPr>
            <a:r>
              <a:rPr lang="en-US" sz="1600" b="1" dirty="0"/>
              <a:t>Cost Per Purchase ($29.12):</a:t>
            </a:r>
            <a:r>
              <a:rPr lang="en-US" sz="1600" dirty="0"/>
              <a:t> Cost to acquire one purchase.</a:t>
            </a:r>
          </a:p>
          <a:p>
            <a:pPr marL="285750" indent="-285750">
              <a:buFont typeface="Wingdings" panose="05000000000000000000" pitchFamily="2" charset="2"/>
              <a:buChar char="Ø"/>
            </a:pPr>
            <a:r>
              <a:rPr lang="en-US" sz="1600" b="1" dirty="0"/>
              <a:t>Total Link Clicks (7196):</a:t>
            </a:r>
            <a:r>
              <a:rPr lang="en-US" sz="1600" dirty="0"/>
              <a:t> User engagement with ads.</a:t>
            </a:r>
          </a:p>
          <a:p>
            <a:pPr marL="285750" indent="-285750">
              <a:buFont typeface="Wingdings" panose="05000000000000000000" pitchFamily="2" charset="2"/>
              <a:buChar char="Ø"/>
            </a:pPr>
            <a:r>
              <a:rPr lang="en-US" sz="1600" b="1" dirty="0"/>
              <a:t>Returns on Ads Spend ($420.05):</a:t>
            </a:r>
            <a:r>
              <a:rPr lang="en-US" sz="1600" dirty="0"/>
              <a:t> Revenue generated per dollar spent.</a:t>
            </a:r>
          </a:p>
          <a:p>
            <a:endParaRPr lang="en-US" dirty="0">
              <a:latin typeface="Algerian" panose="04020705040A02060702" pitchFamily="82" charset="0"/>
            </a:endParaRPr>
          </a:p>
        </p:txBody>
      </p:sp>
      <p:sp>
        <p:nvSpPr>
          <p:cNvPr id="5" name="TextBox 4">
            <a:extLst>
              <a:ext uri="{FF2B5EF4-FFF2-40B4-BE49-F238E27FC236}">
                <a16:creationId xmlns:a16="http://schemas.microsoft.com/office/drawing/2014/main" id="{B561931D-2566-448E-CD04-453ED49DD460}"/>
              </a:ext>
            </a:extLst>
          </p:cNvPr>
          <p:cNvSpPr txBox="1"/>
          <p:nvPr/>
        </p:nvSpPr>
        <p:spPr>
          <a:xfrm>
            <a:off x="8454260" y="890126"/>
            <a:ext cx="3454943" cy="3231654"/>
          </a:xfrm>
          <a:prstGeom prst="rect">
            <a:avLst/>
          </a:prstGeom>
        </p:spPr>
        <p:style>
          <a:lnRef idx="2">
            <a:schemeClr val="accent2"/>
          </a:lnRef>
          <a:fillRef idx="1">
            <a:schemeClr val="lt1"/>
          </a:fillRef>
          <a:effectRef idx="0">
            <a:schemeClr val="accent2"/>
          </a:effectRef>
          <a:fontRef idx="minor">
            <a:schemeClr val="dk1"/>
          </a:fontRef>
        </p:style>
        <p:txBody>
          <a:bodyPr wrap="square">
            <a:spAutoFit/>
          </a:bodyPr>
          <a:lstStyle/>
          <a:p>
            <a:r>
              <a:rPr lang="en-US" b="1" dirty="0">
                <a:latin typeface="Algerian" panose="04020705040A02060702" pitchFamily="82" charset="0"/>
              </a:rPr>
              <a:t>Key Insights</a:t>
            </a:r>
          </a:p>
          <a:p>
            <a:pPr marL="285750" lvl="0" indent="-285750" defTabSz="914400" eaLnBrk="0" fontAlgn="base" hangingPunct="0">
              <a:spcBef>
                <a:spcPct val="0"/>
              </a:spcBef>
              <a:spcAft>
                <a:spcPct val="0"/>
              </a:spcAft>
              <a:buFont typeface="Wingdings" panose="05000000000000000000" pitchFamily="2" charset="2"/>
              <a:buChar char="§"/>
            </a:pPr>
            <a:r>
              <a:rPr lang="en-US" altLang="en-US" sz="1400" b="1" dirty="0">
                <a:solidFill>
                  <a:schemeClr val="tx1"/>
                </a:solidFill>
                <a:latin typeface="Times New Roman" panose="02020603050405020304" pitchFamily="18" charset="0"/>
                <a:cs typeface="Times New Roman" panose="02020603050405020304" pitchFamily="18" charset="0"/>
              </a:rPr>
              <a:t>Campaigns 33 &amp; 31</a:t>
            </a:r>
            <a:r>
              <a:rPr lang="en-US" altLang="en-US" sz="1400" dirty="0">
                <a:solidFill>
                  <a:schemeClr val="tx1"/>
                </a:solidFill>
                <a:latin typeface="Times New Roman" panose="02020603050405020304" pitchFamily="18" charset="0"/>
                <a:cs typeface="Times New Roman" panose="02020603050405020304" pitchFamily="18" charset="0"/>
              </a:rPr>
              <a:t> show strong performance, indicating effective content or targeting. </a:t>
            </a:r>
          </a:p>
          <a:p>
            <a:pPr marL="285750" lvl="0" indent="-285750" defTabSz="914400" eaLnBrk="0" fontAlgn="base" hangingPunct="0">
              <a:spcBef>
                <a:spcPct val="0"/>
              </a:spcBef>
              <a:spcAft>
                <a:spcPct val="0"/>
              </a:spcAft>
              <a:buFont typeface="Wingdings" panose="05000000000000000000" pitchFamily="2" charset="2"/>
              <a:buChar char="§"/>
            </a:pPr>
            <a:r>
              <a:rPr lang="en-US" altLang="en-US" sz="1400" b="1" dirty="0">
                <a:solidFill>
                  <a:schemeClr val="tx1"/>
                </a:solidFill>
                <a:latin typeface="Times New Roman" panose="02020603050405020304" pitchFamily="18" charset="0"/>
                <a:cs typeface="Times New Roman" panose="02020603050405020304" pitchFamily="18" charset="0"/>
              </a:rPr>
              <a:t>Remarkable CTR spike in October</a:t>
            </a:r>
            <a:r>
              <a:rPr lang="en-US" altLang="en-US" sz="1400" dirty="0">
                <a:solidFill>
                  <a:schemeClr val="tx1"/>
                </a:solidFill>
                <a:latin typeface="Times New Roman" panose="02020603050405020304" pitchFamily="18" charset="0"/>
                <a:cs typeface="Times New Roman" panose="02020603050405020304" pitchFamily="18" charset="0"/>
              </a:rPr>
              <a:t> (544.51) highlights successful ad creative/targeting during that period. </a:t>
            </a:r>
          </a:p>
          <a:p>
            <a:pPr marL="285750" lvl="0" indent="-285750" defTabSz="914400" eaLnBrk="0" fontAlgn="base" hangingPunct="0">
              <a:spcBef>
                <a:spcPct val="0"/>
              </a:spcBef>
              <a:spcAft>
                <a:spcPct val="0"/>
              </a:spcAft>
              <a:buFont typeface="Wingdings" panose="05000000000000000000" pitchFamily="2" charset="2"/>
              <a:buChar char="§"/>
            </a:pPr>
            <a:r>
              <a:rPr lang="en-US" altLang="en-US" sz="1400" dirty="0">
                <a:solidFill>
                  <a:schemeClr val="tx1"/>
                </a:solidFill>
                <a:latin typeface="Times New Roman" panose="02020603050405020304" pitchFamily="18" charset="0"/>
                <a:cs typeface="Times New Roman" panose="02020603050405020304" pitchFamily="18" charset="0"/>
              </a:rPr>
              <a:t>Opportunities exist to optimize ad spend for better click efficiency, especially where costs were high relative to clicks. </a:t>
            </a:r>
          </a:p>
          <a:p>
            <a:pPr marL="285750" lvl="0" indent="-285750" defTabSz="914400" eaLnBrk="0" fontAlgn="base" hangingPunct="0">
              <a:spcBef>
                <a:spcPct val="0"/>
              </a:spcBef>
              <a:spcAft>
                <a:spcPct val="0"/>
              </a:spcAft>
              <a:buFont typeface="Wingdings" panose="05000000000000000000" pitchFamily="2" charset="2"/>
              <a:buChar char="§"/>
            </a:pPr>
            <a:r>
              <a:rPr lang="en-US" altLang="en-US" sz="1400" dirty="0">
                <a:solidFill>
                  <a:schemeClr val="tx1"/>
                </a:solidFill>
                <a:latin typeface="Times New Roman" panose="02020603050405020304" pitchFamily="18" charset="0"/>
                <a:cs typeface="Times New Roman" panose="02020603050405020304" pitchFamily="18" charset="0"/>
              </a:rPr>
              <a:t>Continuous focus on </a:t>
            </a:r>
            <a:r>
              <a:rPr lang="en-US" altLang="en-US" sz="1400" b="1" dirty="0">
                <a:solidFill>
                  <a:schemeClr val="tx1"/>
                </a:solidFill>
                <a:latin typeface="Times New Roman" panose="02020603050405020304" pitchFamily="18" charset="0"/>
                <a:cs typeface="Times New Roman" panose="02020603050405020304" pitchFamily="18" charset="0"/>
              </a:rPr>
              <a:t>Cost Per Purchase</a:t>
            </a:r>
            <a:r>
              <a:rPr lang="en-US" altLang="en-US" sz="1400" dirty="0">
                <a:solidFill>
                  <a:schemeClr val="tx1"/>
                </a:solidFill>
                <a:latin typeface="Times New Roman" panose="02020603050405020304" pitchFamily="18" charset="0"/>
                <a:cs typeface="Times New Roman" panose="02020603050405020304" pitchFamily="18" charset="0"/>
              </a:rPr>
              <a:t> and </a:t>
            </a:r>
            <a:r>
              <a:rPr lang="en-US" altLang="en-US" sz="1400" b="1" dirty="0">
                <a:solidFill>
                  <a:schemeClr val="tx1"/>
                </a:solidFill>
                <a:latin typeface="Times New Roman" panose="02020603050405020304" pitchFamily="18" charset="0"/>
                <a:cs typeface="Times New Roman" panose="02020603050405020304" pitchFamily="18" charset="0"/>
              </a:rPr>
              <a:t>Returns on Ad Spend</a:t>
            </a:r>
            <a:r>
              <a:rPr lang="en-US" altLang="en-US" sz="1400" dirty="0">
                <a:solidFill>
                  <a:schemeClr val="tx1"/>
                </a:solidFill>
                <a:latin typeface="Times New Roman" panose="02020603050405020304" pitchFamily="18" charset="0"/>
                <a:cs typeface="Times New Roman" panose="02020603050405020304" pitchFamily="18" charset="0"/>
              </a:rPr>
              <a:t> is crucial for maximizing profitability. </a:t>
            </a:r>
          </a:p>
          <a:p>
            <a:endParaRPr lang="en-US" dirty="0"/>
          </a:p>
        </p:txBody>
      </p:sp>
      <p:sp>
        <p:nvSpPr>
          <p:cNvPr id="7" name="TextBox 6">
            <a:extLst>
              <a:ext uri="{FF2B5EF4-FFF2-40B4-BE49-F238E27FC236}">
                <a16:creationId xmlns:a16="http://schemas.microsoft.com/office/drawing/2014/main" id="{DC8BD0EE-71CF-EAF4-5666-86210A12688E}"/>
              </a:ext>
            </a:extLst>
          </p:cNvPr>
          <p:cNvSpPr txBox="1"/>
          <p:nvPr/>
        </p:nvSpPr>
        <p:spPr>
          <a:xfrm>
            <a:off x="984622" y="4029750"/>
            <a:ext cx="9197109" cy="2215991"/>
          </a:xfrm>
          <a:prstGeom prst="rect">
            <a:avLst/>
          </a:prstGeom>
          <a:noFill/>
        </p:spPr>
        <p:txBody>
          <a:bodyPr wrap="square">
            <a:spAutoFit/>
          </a:bodyPr>
          <a:lstStyle/>
          <a:p>
            <a:r>
              <a:rPr lang="en-US" b="1" dirty="0">
                <a:latin typeface="Algerian" panose="04020705040A02060702" pitchFamily="82" charset="0"/>
              </a:rPr>
              <a:t>5. Conclusion</a:t>
            </a:r>
          </a:p>
          <a:p>
            <a:endParaRPr lang="en-US" b="1" dirty="0">
              <a:latin typeface="Algerian" panose="04020705040A02060702" pitchFamily="82" charset="0"/>
            </a:endParaRPr>
          </a:p>
          <a:p>
            <a:pPr marL="285750" lvl="0" indent="-285750" defTabSz="914400" eaLnBrk="0" fontAlgn="base" hangingPunct="0">
              <a:spcBef>
                <a:spcPct val="0"/>
              </a:spcBef>
              <a:spcAft>
                <a:spcPct val="0"/>
              </a:spcAft>
              <a:buFont typeface="Wingdings" panose="05000000000000000000" pitchFamily="2" charset="2"/>
              <a:buChar char="q"/>
            </a:pPr>
            <a:r>
              <a:rPr lang="en-US" altLang="en-US" sz="1400" b="1" dirty="0">
                <a:latin typeface="Arial" panose="020B0604020202020204" pitchFamily="34" charset="0"/>
              </a:rPr>
              <a:t>Comprehensive Performance Overview:</a:t>
            </a:r>
            <a:r>
              <a:rPr lang="en-US" altLang="en-US" sz="1400" dirty="0">
                <a:latin typeface="Arial" panose="020B0604020202020204" pitchFamily="34" charset="0"/>
              </a:rPr>
              <a:t> The dashboard offers a complete and visual summary of how ad campaigns are performing. </a:t>
            </a:r>
          </a:p>
          <a:p>
            <a:pPr marL="285750" lvl="0" indent="-285750" defTabSz="914400" eaLnBrk="0" fontAlgn="base" hangingPunct="0">
              <a:spcBef>
                <a:spcPct val="0"/>
              </a:spcBef>
              <a:spcAft>
                <a:spcPct val="0"/>
              </a:spcAft>
              <a:buFont typeface="Wingdings" panose="05000000000000000000" pitchFamily="2" charset="2"/>
              <a:buChar char="q"/>
            </a:pPr>
            <a:r>
              <a:rPr lang="en-US" altLang="en-US" sz="1400" b="1" dirty="0">
                <a:latin typeface="Arial" panose="020B0604020202020204" pitchFamily="34" charset="0"/>
              </a:rPr>
              <a:t>Data-Driven Optimization:</a:t>
            </a:r>
            <a:r>
              <a:rPr lang="en-US" altLang="en-US" sz="1400" dirty="0">
                <a:latin typeface="Arial" panose="020B0604020202020204" pitchFamily="34" charset="0"/>
              </a:rPr>
              <a:t> It facilitates insights derived from data, allowing for efficient allocation of ad spending. </a:t>
            </a:r>
          </a:p>
          <a:p>
            <a:pPr marL="285750" lvl="0" indent="-285750" defTabSz="914400" eaLnBrk="0" fontAlgn="base" hangingPunct="0">
              <a:spcBef>
                <a:spcPct val="0"/>
              </a:spcBef>
              <a:spcAft>
                <a:spcPct val="0"/>
              </a:spcAft>
              <a:buFont typeface="Wingdings" panose="05000000000000000000" pitchFamily="2" charset="2"/>
              <a:buChar char="q"/>
            </a:pPr>
            <a:r>
              <a:rPr lang="en-US" altLang="en-US" sz="1400" b="1" dirty="0">
                <a:latin typeface="Arial" panose="020B0604020202020204" pitchFamily="34" charset="0"/>
              </a:rPr>
              <a:t>Strategy Identification &amp; Improvement:</a:t>
            </a:r>
            <a:r>
              <a:rPr lang="en-US" altLang="en-US" sz="1400" dirty="0">
                <a:latin typeface="Arial" panose="020B0604020202020204" pitchFamily="34" charset="0"/>
              </a:rPr>
              <a:t> The tool helps in pinpointing successful advertising approaches and ultimately enhancing campaign outcomes. </a:t>
            </a:r>
          </a:p>
          <a:p>
            <a:endParaRPr lang="en-US" b="1" dirty="0"/>
          </a:p>
        </p:txBody>
      </p:sp>
    </p:spTree>
    <p:extLst>
      <p:ext uri="{BB962C8B-B14F-4D97-AF65-F5344CB8AC3E}">
        <p14:creationId xmlns:p14="http://schemas.microsoft.com/office/powerpoint/2010/main" val="24131561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C42AB6E9-64A2-4771-A317-848A37B480F5}"/>
              </a:ext>
            </a:extLst>
          </p:cNvPr>
          <p:cNvPicPr>
            <a:picLocks noChangeAspect="1"/>
          </p:cNvPicPr>
          <p:nvPr/>
        </p:nvPicPr>
        <p:blipFill>
          <a:blip r:embed="rId2"/>
          <a:stretch>
            <a:fillRect/>
          </a:stretch>
        </p:blipFill>
        <p:spPr>
          <a:xfrm>
            <a:off x="210671" y="143435"/>
            <a:ext cx="11770658" cy="5791200"/>
          </a:xfrm>
          <a:prstGeom prst="rect">
            <a:avLst/>
          </a:prstGeom>
        </p:spPr>
      </p:pic>
    </p:spTree>
    <p:extLst>
      <p:ext uri="{BB962C8B-B14F-4D97-AF65-F5344CB8AC3E}">
        <p14:creationId xmlns:p14="http://schemas.microsoft.com/office/powerpoint/2010/main" val="298642122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325E149B-8E7C-4479-8367-E1DFABA41B33}"/>
              </a:ext>
            </a:extLst>
          </p:cNvPr>
          <p:cNvPicPr>
            <a:picLocks noChangeAspect="1"/>
          </p:cNvPicPr>
          <p:nvPr/>
        </p:nvPicPr>
        <p:blipFill>
          <a:blip r:embed="rId2"/>
          <a:stretch>
            <a:fillRect/>
          </a:stretch>
        </p:blipFill>
        <p:spPr>
          <a:xfrm>
            <a:off x="206188" y="230324"/>
            <a:ext cx="11824447" cy="5677417"/>
          </a:xfrm>
          <a:prstGeom prst="rect">
            <a:avLst/>
          </a:prstGeom>
        </p:spPr>
      </p:pic>
    </p:spTree>
    <p:extLst>
      <p:ext uri="{BB962C8B-B14F-4D97-AF65-F5344CB8AC3E}">
        <p14:creationId xmlns:p14="http://schemas.microsoft.com/office/powerpoint/2010/main" val="995939044"/>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FDBD5"/>
      </a:lt2>
      <a:accent1>
        <a:srgbClr val="B71E42"/>
      </a:accent1>
      <a:accent2>
        <a:srgbClr val="DE478E"/>
      </a:accent2>
      <a:accent3>
        <a:srgbClr val="BC72F0"/>
      </a:accent3>
      <a:accent4>
        <a:srgbClr val="795FAF"/>
      </a:accent4>
      <a:accent5>
        <a:srgbClr val="586EA6"/>
      </a:accent5>
      <a:accent6>
        <a:srgbClr val="6892A0"/>
      </a:accent6>
      <a:hlink>
        <a:srgbClr val="FA2B5C"/>
      </a:hlink>
      <a:folHlink>
        <a:srgbClr val="BC658E"/>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docProps/app.xml><?xml version="1.0" encoding="utf-8"?>
<Properties xmlns="http://schemas.openxmlformats.org/officeDocument/2006/extended-properties" xmlns:vt="http://schemas.openxmlformats.org/officeDocument/2006/docPropsVTypes">
  <Template>TM10001114[[fn=Gallery]]</Template>
  <TotalTime>1849</TotalTime>
  <Words>2445</Words>
  <Application>Microsoft Office PowerPoint</Application>
  <PresentationFormat>Widescreen</PresentationFormat>
  <Paragraphs>192</Paragraphs>
  <Slides>28</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28</vt:i4>
      </vt:variant>
    </vt:vector>
  </HeadingPairs>
  <TitlesOfParts>
    <vt:vector size="36" baseType="lpstr">
      <vt:lpstr>Algerian</vt:lpstr>
      <vt:lpstr>Arial</vt:lpstr>
      <vt:lpstr>Book Antiqua</vt:lpstr>
      <vt:lpstr>Calibri</vt:lpstr>
      <vt:lpstr>Gill Sans MT</vt:lpstr>
      <vt:lpstr>Times New Roman</vt:lpstr>
      <vt:lpstr>Wingdings</vt:lpstr>
      <vt:lpstr>Gallery</vt:lpstr>
      <vt:lpstr>PowerPoint Presentation</vt:lpstr>
      <vt:lpstr>GROUP MEMBERS :</vt:lpstr>
      <vt:lpstr>Media Analysis Overview</vt:lpstr>
      <vt:lpstr>Introduction to FACEBOOK ADS ANALYSIS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SQL – Key Kpi’s</vt:lpstr>
      <vt:lpstr>PowerPoint Presentation</vt:lpstr>
      <vt:lpstr>PowerPoint Presentation</vt:lpstr>
      <vt:lpstr>INTRODUCTION TO LINKEDIN POSTS ANALYSIS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CONCLUSION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narsipuram nagendra</dc:creator>
  <cp:lastModifiedBy>Dell</cp:lastModifiedBy>
  <cp:revision>55</cp:revision>
  <dcterms:created xsi:type="dcterms:W3CDTF">2025-04-25T13:09:39Z</dcterms:created>
  <dcterms:modified xsi:type="dcterms:W3CDTF">2025-05-31T03:13:23Z</dcterms:modified>
</cp:coreProperties>
</file>