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63" r:id="rId10"/>
    <p:sldId id="266" r:id="rId11"/>
    <p:sldId id="2146847057" r:id="rId12"/>
    <p:sldId id="2146847060" r:id="rId13"/>
    <p:sldId id="2146847058"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napToGrid="0">
      <p:cViewPr varScale="1">
        <p:scale>
          <a:sx n="48" d="100"/>
          <a:sy n="48" d="100"/>
        </p:scale>
        <p:origin x="-96" y="-60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sz="6600" b="1" dirty="0" smtClean="0">
                <a:solidFill>
                  <a:schemeClr val="accent1"/>
                </a:solidFill>
                <a:latin typeface="Times New Roman" pitchFamily="18" charset="0"/>
                <a:cs typeface="Times New Roman" pitchFamily="18" charset="0"/>
              </a:rPr>
              <a:t>titanic</a:t>
            </a:r>
            <a:r>
              <a:rPr lang="en-US" sz="6600" b="1" dirty="0" smtClean="0">
                <a:solidFill>
                  <a:schemeClr val="accent1"/>
                </a:solidFill>
                <a:latin typeface="Times New Roman" pitchFamily="18" charset="0"/>
                <a:cs typeface="Times New Roman" pitchFamily="18" charset="0"/>
              </a:rPr>
              <a:t> </a:t>
            </a:r>
            <a:r>
              <a:rPr lang="en-US" sz="6600" b="1" dirty="0" smtClean="0">
                <a:solidFill>
                  <a:schemeClr val="accent1"/>
                </a:solidFill>
                <a:latin typeface="Times New Roman" pitchFamily="18" charset="0"/>
                <a:cs typeface="Times New Roman" pitchFamily="18" charset="0"/>
              </a:rPr>
              <a:t>dataset</a:t>
            </a:r>
            <a:endParaRPr lang="en-US" sz="6600" b="1" dirty="0">
              <a:solidFill>
                <a:schemeClr val="accent1"/>
              </a:solidFill>
              <a:latin typeface="Times New Roman" pitchFamily="18" charset="0"/>
              <a:cs typeface="Times New Roman"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371571" y="3888534"/>
            <a:ext cx="7980183" cy="2308324"/>
          </a:xfrm>
          <a:prstGeom prst="rect">
            <a:avLst/>
          </a:prstGeom>
          <a:noFill/>
        </p:spPr>
        <p:txBody>
          <a:bodyPr wrap="square" lIns="91440" tIns="45720" rIns="91440" bIns="45720" rtlCol="0" anchor="t">
            <a:spAutoFit/>
          </a:bodyPr>
          <a:lstStyle/>
          <a:p>
            <a:r>
              <a:rPr lang="en-US" sz="3600" b="1" dirty="0">
                <a:solidFill>
                  <a:schemeClr val="accent1">
                    <a:lumMod val="75000"/>
                  </a:schemeClr>
                </a:solidFill>
                <a:latin typeface="Arial" pitchFamily="34" charset="0"/>
                <a:cs typeface="Arial" pitchFamily="34" charset="0"/>
              </a:rPr>
              <a:t>Presented </a:t>
            </a:r>
            <a:r>
              <a:rPr lang="en-US" sz="3600" b="1" dirty="0" smtClean="0">
                <a:solidFill>
                  <a:schemeClr val="accent1">
                    <a:lumMod val="75000"/>
                  </a:schemeClr>
                </a:solidFill>
                <a:latin typeface="Arial" pitchFamily="34" charset="0"/>
                <a:cs typeface="Arial" pitchFamily="34" charset="0"/>
              </a:rPr>
              <a:t>by</a:t>
            </a:r>
            <a:r>
              <a:rPr lang="en-US" sz="3600" b="1" dirty="0">
                <a:solidFill>
                  <a:schemeClr val="accent1">
                    <a:lumMod val="75000"/>
                  </a:schemeClr>
                </a:solidFill>
                <a:latin typeface="Arial" pitchFamily="34" charset="0"/>
                <a:cs typeface="Arial" pitchFamily="34" charset="0"/>
              </a:rPr>
              <a:t>:</a:t>
            </a:r>
          </a:p>
          <a:p>
            <a:pPr marL="457200" indent="-457200">
              <a:buAutoNum type="arabicPeriod"/>
            </a:pPr>
            <a:r>
              <a:rPr lang="en-US" sz="3600" b="1" dirty="0" err="1" smtClean="0">
                <a:solidFill>
                  <a:schemeClr val="accent1">
                    <a:lumMod val="75000"/>
                  </a:schemeClr>
                </a:solidFill>
                <a:latin typeface="Arial"/>
                <a:cs typeface="Arial"/>
              </a:rPr>
              <a:t>M.Rajkumar</a:t>
            </a:r>
            <a:r>
              <a:rPr lang="en-US" sz="3600" b="1" dirty="0" smtClean="0">
                <a:solidFill>
                  <a:schemeClr val="accent1">
                    <a:lumMod val="75000"/>
                  </a:schemeClr>
                </a:solidFill>
                <a:latin typeface="Arial"/>
                <a:cs typeface="Arial"/>
              </a:rPr>
              <a:t>(211121214020)</a:t>
            </a:r>
            <a:endParaRPr lang="en-US" sz="3600" b="1" dirty="0" smtClean="0">
              <a:solidFill>
                <a:schemeClr val="accent1">
                  <a:lumMod val="75000"/>
                </a:schemeClr>
              </a:solidFill>
              <a:latin typeface="Arial"/>
              <a:cs typeface="Arial"/>
            </a:endParaRPr>
          </a:p>
          <a:p>
            <a:pPr marL="457200" indent="-457200"/>
            <a:r>
              <a:rPr lang="en-US" sz="3600" b="1" dirty="0" smtClean="0">
                <a:solidFill>
                  <a:schemeClr val="accent1">
                    <a:lumMod val="75000"/>
                  </a:schemeClr>
                </a:solidFill>
                <a:latin typeface="Arial"/>
                <a:cs typeface="Arial"/>
              </a:rPr>
              <a:t>2.    Madha Engineering </a:t>
            </a:r>
            <a:r>
              <a:rPr lang="en-US" sz="3600" b="1" dirty="0" err="1" smtClean="0">
                <a:solidFill>
                  <a:schemeClr val="accent1">
                    <a:lumMod val="75000"/>
                  </a:schemeClr>
                </a:solidFill>
                <a:latin typeface="Arial"/>
                <a:cs typeface="Arial"/>
              </a:rPr>
              <a:t>College,B.tech</a:t>
            </a:r>
            <a:r>
              <a:rPr lang="en-US" sz="3600" b="1" dirty="0" smtClean="0">
                <a:solidFill>
                  <a:schemeClr val="accent1">
                    <a:lumMod val="75000"/>
                  </a:schemeClr>
                </a:solidFill>
                <a:latin typeface="Arial"/>
                <a:cs typeface="Arial"/>
              </a:rPr>
              <a:t> Biotechnology</a:t>
            </a:r>
            <a:endParaRPr lang="en-US" sz="36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a:xfrm>
            <a:off x="581192" y="1326089"/>
            <a:ext cx="11029615" cy="4673324"/>
          </a:xfrm>
        </p:spPr>
        <p:txBody>
          <a:bodyPr>
            <a:normAutofit lnSpcReduction="10000"/>
          </a:bodyPr>
          <a:lstStyle/>
          <a:p>
            <a:pPr>
              <a:buNone/>
            </a:pPr>
            <a:r>
              <a:rPr lang="en-US" sz="4300" b="1" i="1" dirty="0" smtClean="0">
                <a:solidFill>
                  <a:schemeClr val="tx1"/>
                </a:solidFill>
              </a:rPr>
              <a:t>                 Prediction Process</a:t>
            </a:r>
          </a:p>
          <a:p>
            <a:pPr>
              <a:buNone/>
            </a:pPr>
            <a:r>
              <a:rPr lang="en-US" sz="2400" dirty="0" smtClean="0"/>
              <a:t>:1. Input new passenger features (age, sex, ticket class, etc.) into the trained models</a:t>
            </a:r>
            <a:r>
              <a:rPr lang="en-US" sz="2400" dirty="0" smtClean="0"/>
              <a:t>. </a:t>
            </a:r>
          </a:p>
          <a:p>
            <a:pPr>
              <a:buNone/>
            </a:pPr>
            <a:r>
              <a:rPr lang="en-US" sz="2400" dirty="0" smtClean="0"/>
              <a:t>2</a:t>
            </a:r>
            <a:r>
              <a:rPr lang="en-US" sz="2400" dirty="0" smtClean="0"/>
              <a:t>. Utilize the predict() function to obtain predicted survival outcomes for the input passengers from each trained model</a:t>
            </a:r>
            <a:r>
              <a:rPr lang="en-US" sz="2400" dirty="0" smtClean="0"/>
              <a:t>.</a:t>
            </a:r>
          </a:p>
          <a:p>
            <a:pPr>
              <a:buNone/>
            </a:pPr>
            <a:r>
              <a:rPr lang="en-US" sz="2400" dirty="0" smtClean="0"/>
              <a:t>3</a:t>
            </a:r>
            <a:r>
              <a:rPr lang="en-US" sz="2400" dirty="0" smtClean="0"/>
              <a:t>. Optionally, calculate class probabilities using the </a:t>
            </a:r>
            <a:r>
              <a:rPr lang="en-US" sz="2400" dirty="0" err="1" smtClean="0"/>
              <a:t>predict_proba</a:t>
            </a:r>
            <a:r>
              <a:rPr lang="en-US" sz="2400" dirty="0" smtClean="0"/>
              <a:t>() function for models supporting probability estimates</a:t>
            </a:r>
            <a:r>
              <a:rPr lang="en-US" sz="2400" dirty="0" smtClean="0"/>
              <a:t>.</a:t>
            </a:r>
          </a:p>
          <a:p>
            <a:pPr>
              <a:buNone/>
            </a:pPr>
            <a:r>
              <a:rPr lang="en-US" sz="2400" dirty="0" smtClean="0"/>
              <a:t>4</a:t>
            </a:r>
            <a:r>
              <a:rPr lang="en-US" sz="2400" dirty="0" smtClean="0"/>
              <a:t>. Combine predictions from different models using techniques like </a:t>
            </a:r>
            <a:r>
              <a:rPr lang="en-US" sz="2400" dirty="0" err="1" smtClean="0"/>
              <a:t>ensembling</a:t>
            </a:r>
            <a:r>
              <a:rPr lang="en-US" sz="2400" dirty="0" smtClean="0"/>
              <a:t> (e.g., majority voting) to improve prediction accuracy, considering the ensemble's confidence level for each prediction.</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2622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smtClean="0"/>
          </a:p>
          <a:p>
            <a:pPr marL="0" indent="0">
              <a:buNone/>
            </a:pPr>
            <a:endParaRPr lang="en-IN" sz="2400" dirty="0"/>
          </a:p>
        </p:txBody>
      </p:sp>
      <p:pic>
        <p:nvPicPr>
          <p:cNvPr id="9" name="Picture 8" descr="WhatsApp Image 2024-04-04 at 9.26.35 PM.jpeg"/>
          <p:cNvPicPr>
            <a:picLocks noChangeAspect="1"/>
          </p:cNvPicPr>
          <p:nvPr/>
        </p:nvPicPr>
        <p:blipFill>
          <a:blip r:embed="rId2"/>
          <a:stretch>
            <a:fillRect/>
          </a:stretch>
        </p:blipFill>
        <p:spPr>
          <a:xfrm>
            <a:off x="357808" y="1113183"/>
            <a:ext cx="5428744" cy="2596962"/>
          </a:xfrm>
          <a:prstGeom prst="rect">
            <a:avLst/>
          </a:prstGeom>
        </p:spPr>
      </p:pic>
      <p:pic>
        <p:nvPicPr>
          <p:cNvPr id="10" name="Picture 9" descr="WhatsApp Image 2024-04-04 at 9.26.35 PM (2).jpeg"/>
          <p:cNvPicPr>
            <a:picLocks noChangeAspect="1"/>
          </p:cNvPicPr>
          <p:nvPr/>
        </p:nvPicPr>
        <p:blipFill>
          <a:blip r:embed="rId3"/>
          <a:stretch>
            <a:fillRect/>
          </a:stretch>
        </p:blipFill>
        <p:spPr>
          <a:xfrm>
            <a:off x="6162261" y="1135048"/>
            <a:ext cx="5565913" cy="2840603"/>
          </a:xfrm>
          <a:prstGeom prst="rect">
            <a:avLst/>
          </a:prstGeom>
        </p:spPr>
      </p:pic>
      <p:pic>
        <p:nvPicPr>
          <p:cNvPr id="11" name="Picture 10" descr="WhatsApp Image 2024-04-04 at 9.26.36 PM (1).jpeg"/>
          <p:cNvPicPr>
            <a:picLocks noChangeAspect="1"/>
          </p:cNvPicPr>
          <p:nvPr/>
        </p:nvPicPr>
        <p:blipFill>
          <a:blip r:embed="rId4"/>
          <a:stretch>
            <a:fillRect/>
          </a:stretch>
        </p:blipFill>
        <p:spPr>
          <a:xfrm>
            <a:off x="437322" y="3739100"/>
            <a:ext cx="5208103" cy="2989691"/>
          </a:xfrm>
          <a:prstGeom prst="rect">
            <a:avLst/>
          </a:prstGeom>
        </p:spPr>
      </p:pic>
      <p:pic>
        <p:nvPicPr>
          <p:cNvPr id="12" name="Picture 11" descr="WhatsApp Image 2024-04-04 at 9.26.36 PM (2).jpeg"/>
          <p:cNvPicPr>
            <a:picLocks noChangeAspect="1"/>
          </p:cNvPicPr>
          <p:nvPr/>
        </p:nvPicPr>
        <p:blipFill>
          <a:blip r:embed="rId5"/>
          <a:stretch>
            <a:fillRect/>
          </a:stretch>
        </p:blipFill>
        <p:spPr>
          <a:xfrm>
            <a:off x="6182140" y="3898126"/>
            <a:ext cx="5585790" cy="2532888"/>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Autofit/>
          </a:bodyPr>
          <a:lstStyle/>
          <a:p>
            <a:pPr marL="305435" indent="-305435"/>
            <a:r>
              <a:rPr lang="en-US" sz="2400" dirty="0" smtClean="0">
                <a:latin typeface="Times New Roman" pitchFamily="18" charset="0"/>
                <a:cs typeface="Times New Roman" pitchFamily="18" charset="0"/>
              </a:rPr>
              <a:t>In conclusion, our proposed solution harnesses the capabilities of cutting-edge machine learning algorithms to revolutionize the analysis and prediction of survival outcomes aboard the RMS Titanic. Through meticulous examination of the Titanic dataset, we unveil intricate insights into passenger demographics and their impact on survival probabilities. By employing a diverse range of algorithms including logistic regression, random forests, support vector machines, and gradient boosting machines, we achieve robust predictive models capable of accurately forecasting survival outcomes. This transformative approach not only deepens our understanding of historical events but also offers invaluable insights for disaster response planning and risk assessment in maritime safety."</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5"/>
          <p:cNvSpPr/>
          <p:nvPr/>
        </p:nvSpPr>
        <p:spPr>
          <a:xfrm>
            <a:off x="914398" y="1467853"/>
            <a:ext cx="10395285" cy="5262979"/>
          </a:xfrm>
          <a:prstGeom prst="rect">
            <a:avLst/>
          </a:prstGeom>
        </p:spPr>
        <p:txBody>
          <a:bodyPr wrap="square">
            <a:spAutoFit/>
          </a:bodyPr>
          <a:lstStyle/>
          <a:p>
            <a:r>
              <a:rPr lang="en-US" sz="2400" dirty="0" smtClean="0"/>
              <a:t>The proposed solution lays the </a:t>
            </a:r>
            <a:r>
              <a:rPr lang="en-US" sz="2400" dirty="0" smtClean="0"/>
              <a:t>foundation for ongoing  advancements</a:t>
            </a:r>
          </a:p>
          <a:p>
            <a:r>
              <a:rPr lang="en-US" sz="2400" b="1" dirty="0" smtClean="0"/>
              <a:t>Dynamic Survival Prediction Models</a:t>
            </a:r>
            <a:r>
              <a:rPr lang="en-US" sz="2400" dirty="0" smtClean="0"/>
              <a:t>:</a:t>
            </a:r>
          </a:p>
          <a:p>
            <a:r>
              <a:rPr lang="en-US" sz="2400" dirty="0" smtClean="0"/>
              <a:t>Transitioning </a:t>
            </a:r>
            <a:r>
              <a:rPr lang="en-US" sz="2400" dirty="0" smtClean="0"/>
              <a:t>towards real-time predictive models to account for changing factors such as demand and external events, offering users up-to-date insights for informed booking decisions</a:t>
            </a:r>
            <a:r>
              <a:rPr lang="en-US" sz="2400" dirty="0" smtClean="0"/>
              <a:t>.</a:t>
            </a:r>
          </a:p>
          <a:p>
            <a:r>
              <a:rPr lang="en-US" sz="2400" b="1" dirty="0" smtClean="0"/>
              <a:t>Enhanced </a:t>
            </a:r>
            <a:r>
              <a:rPr lang="en-US" sz="2400" b="1" dirty="0" smtClean="0"/>
              <a:t>Personalization Algorithms</a:t>
            </a:r>
            <a:r>
              <a:rPr lang="en-US" sz="2400" b="1" dirty="0" smtClean="0"/>
              <a:t>:</a:t>
            </a:r>
          </a:p>
          <a:p>
            <a:r>
              <a:rPr lang="en-US" sz="2400" dirty="0" smtClean="0"/>
              <a:t>Refining </a:t>
            </a:r>
            <a:r>
              <a:rPr lang="en-US" sz="2400" dirty="0" smtClean="0"/>
              <a:t>predictive models to deliver more personalized recommendations by considering individual guest preferences, loyalty history, and specific requirements, thereby providing tailored experiences for travelers</a:t>
            </a:r>
            <a:r>
              <a:rPr lang="en-US" sz="2400" dirty="0" smtClean="0"/>
              <a:t>.</a:t>
            </a:r>
          </a:p>
          <a:p>
            <a:r>
              <a:rPr lang="en-US" sz="2400" b="1" dirty="0" smtClean="0"/>
              <a:t>Integrated </a:t>
            </a:r>
            <a:r>
              <a:rPr lang="en-US" sz="2400" b="1" dirty="0" smtClean="0"/>
              <a:t>Risk Assessment Frameworks</a:t>
            </a:r>
            <a:r>
              <a:rPr lang="en-US" sz="2400" dirty="0" smtClean="0"/>
              <a:t>:</a:t>
            </a:r>
          </a:p>
          <a:p>
            <a:r>
              <a:rPr lang="en-US" sz="2400" dirty="0" smtClean="0"/>
              <a:t>D</a:t>
            </a:r>
            <a:r>
              <a:rPr lang="en-US" sz="2400" dirty="0" smtClean="0"/>
              <a:t>eveloping </a:t>
            </a:r>
            <a:r>
              <a:rPr lang="en-US" sz="2400" dirty="0" smtClean="0"/>
              <a:t>integrated frameworks that combine historical data with real-time information to assess risks and predict survival outcomes in maritime safety scenarios, contributing to more effective disaster response planning and risk management</a:t>
            </a:r>
            <a:r>
              <a:rPr lang="en-US" sz="2400" dirty="0" smtClean="0"/>
              <a:t>..</a:t>
            </a:r>
            <a:endParaRPr lang="en-US" sz="2400" dirty="0"/>
          </a:p>
        </p:txBody>
      </p:sp>
    </p:spTree>
    <p:extLst>
      <p:ext uri="{BB962C8B-B14F-4D97-AF65-F5344CB8AC3E}">
        <p14:creationId xmlns=""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sv-SE" sz="2400" dirty="0" smtClean="0">
                <a:hlinkClick r:id="rId2"/>
              </a:rPr>
              <a:t>https://www.kaggle.com/datasets</a:t>
            </a:r>
            <a:r>
              <a:rPr lang="sv-SE" sz="2400" dirty="0" smtClean="0"/>
              <a:t> </a:t>
            </a:r>
          </a:p>
          <a:p>
            <a:pPr marL="305435" indent="-305435"/>
            <a:r>
              <a:rPr lang="sv-SE" sz="2400" dirty="0" smtClean="0">
                <a:hlinkClick r:id="rId3"/>
              </a:rPr>
              <a:t>https://pandas.pydata.org/pandas-docs/stable/userguide/index.html</a:t>
            </a:r>
            <a:r>
              <a:rPr lang="sv-SE" sz="2400" dirty="0" smtClean="0"/>
              <a:t> </a:t>
            </a:r>
          </a:p>
          <a:p>
            <a:pPr marL="305435" indent="-305435"/>
            <a:r>
              <a:rPr lang="sv-SE" sz="2400" dirty="0" smtClean="0">
                <a:hlinkClick r:id="rId4"/>
              </a:rPr>
              <a:t>https://seaborn.pydata.org/</a:t>
            </a:r>
            <a:endParaRPr lang="sv-SE" sz="2400" dirty="0" smtClean="0"/>
          </a:p>
          <a:p>
            <a:pPr marL="305435" indent="-305435"/>
            <a:r>
              <a:rPr lang="en-IN" sz="2400" dirty="0" smtClean="0">
                <a:hlinkClick r:id="rId5"/>
              </a:rPr>
              <a:t>https://matplotlib.org/stable/contents.html</a:t>
            </a:r>
            <a:r>
              <a:rPr lang="en-IN" sz="2400" dirty="0" smtClean="0"/>
              <a:t> </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360948" y="2165684"/>
            <a:ext cx="11502190" cy="2815389"/>
          </a:xfrm>
        </p:spPr>
        <p:txBody>
          <a:bodyPr>
            <a:noAutofit/>
          </a:bodyPr>
          <a:lstStyle/>
          <a:p>
            <a:pPr marL="305435" indent="-305435" algn="just">
              <a:buNone/>
            </a:pPr>
            <a:r>
              <a:rPr lang="en-US" sz="3600" dirty="0" smtClean="0">
                <a:solidFill>
                  <a:srgbClr val="00B0F0"/>
                </a:solidFill>
              </a:rPr>
              <a:t>  </a:t>
            </a:r>
            <a:r>
              <a:rPr lang="en-US" sz="2400" dirty="0" smtClean="0">
                <a:solidFill>
                  <a:schemeClr val="tx1">
                    <a:lumMod val="65000"/>
                    <a:lumOff val="35000"/>
                  </a:schemeClr>
                </a:solidFill>
                <a:latin typeface="Times New Roman" pitchFamily="18" charset="0"/>
                <a:cs typeface="Times New Roman" pitchFamily="18" charset="0"/>
              </a:rPr>
              <a:t>Create an advanced predictive model leveraging historical Titanic dataset to meticulously assess the probability of passenger survival during the tragic Titanic disaster. The model aims to uncover crucial factors influencing survival rates, including passenger class, age, gender, and port of embarkation. Additionally, it seeks to provide actionable insights into predicting the likelihood of survival for various demographic groups, thereby offering invaluable information for understanding the dynamics of survival amidst maritime disasters</a:t>
            </a:r>
            <a:r>
              <a:rPr lang="en-US" sz="3600" dirty="0" smtClean="0">
                <a:solidFill>
                  <a:schemeClr val="tx1">
                    <a:lumMod val="65000"/>
                    <a:lumOff val="35000"/>
                  </a:schemeClr>
                </a:solidFill>
              </a:rPr>
              <a:t>."</a:t>
            </a:r>
            <a:endParaRPr lang="en-US" sz="3600" dirty="0" smtClean="0">
              <a:solidFill>
                <a:schemeClr val="tx1">
                  <a:lumMod val="65000"/>
                  <a:lumOff val="35000"/>
                </a:schemeClr>
              </a:solidFill>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0" y="1058779"/>
            <a:ext cx="11610807" cy="4916571"/>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12" name="TextBox 11">
            <a:extLst>
              <a:ext uri="{FF2B5EF4-FFF2-40B4-BE49-F238E27FC236}">
                <a16:creationId xmlns="" xmlns:a16="http://schemas.microsoft.com/office/drawing/2014/main" id="{4884A352-E9E8-F10A-4149-67DBC61C930C}"/>
              </a:ext>
            </a:extLst>
          </p:cNvPr>
          <p:cNvSpPr txBox="1"/>
          <p:nvPr/>
        </p:nvSpPr>
        <p:spPr>
          <a:xfrm>
            <a:off x="0" y="1371601"/>
            <a:ext cx="12192000" cy="4893647"/>
          </a:xfrm>
          <a:prstGeom prst="rect">
            <a:avLst/>
          </a:prstGeom>
          <a:noFill/>
        </p:spPr>
        <p:txBody>
          <a:bodyPr wrap="square">
            <a:spAutoFit/>
          </a:bodyPr>
          <a:lstStyle/>
          <a:p>
            <a:pPr marL="285750" indent="-285750">
              <a:buFont typeface="Arial" pitchFamily="34" charset="0"/>
              <a:buChar char="•"/>
            </a:pPr>
            <a:r>
              <a:rPr lang="en-US" sz="2400" dirty="0" smtClean="0"/>
              <a:t>"Utilizing advanced machine learning algorithms, our solution will analyze the Titanic dataset to unveil critical insights into passenger survival probabilities</a:t>
            </a:r>
            <a:r>
              <a:rPr lang="en-US" sz="2400" dirty="0" smtClean="0"/>
              <a:t>. </a:t>
            </a:r>
          </a:p>
          <a:p>
            <a:pPr marL="285750" indent="-285750">
              <a:buFont typeface="Arial" pitchFamily="34" charset="0"/>
              <a:buChar char="•"/>
            </a:pPr>
            <a:r>
              <a:rPr lang="en-US" sz="2400" dirty="0" smtClean="0"/>
              <a:t>For </a:t>
            </a:r>
            <a:r>
              <a:rPr lang="en-US" sz="2400" dirty="0" smtClean="0"/>
              <a:t>optimal predictive accuracy, a model will consider factors such as passenger class, age, sex, and embarked port, providing users with insights into predicting the likelihood of survival for Titanic passengers</a:t>
            </a:r>
            <a:r>
              <a:rPr lang="en-US" sz="2400" dirty="0" smtClean="0"/>
              <a:t>.</a:t>
            </a:r>
          </a:p>
          <a:p>
            <a:pPr marL="285750" indent="-285750">
              <a:buFont typeface="Arial" pitchFamily="34" charset="0"/>
              <a:buChar char="•"/>
            </a:pPr>
            <a:r>
              <a:rPr lang="en-US" sz="2400" dirty="0" smtClean="0"/>
              <a:t>The </a:t>
            </a:r>
            <a:r>
              <a:rPr lang="en-US" sz="2400" dirty="0" smtClean="0"/>
              <a:t>ideal model performance will be determined through data-driven analysis, considering metrics such as accuracy, precision, recall, and F1-score</a:t>
            </a:r>
            <a:r>
              <a:rPr lang="en-US" sz="2400" dirty="0" smtClean="0"/>
              <a:t>.</a:t>
            </a:r>
          </a:p>
          <a:p>
            <a:pPr marL="285750" indent="-285750">
              <a:buFont typeface="Arial" pitchFamily="34" charset="0"/>
              <a:buChar char="•"/>
            </a:pPr>
            <a:r>
              <a:rPr lang="en-US" sz="2400" dirty="0" smtClean="0"/>
              <a:t>Additionally</a:t>
            </a:r>
            <a:r>
              <a:rPr lang="en-US" sz="2400" dirty="0" smtClean="0"/>
              <a:t>, a specialized model will predict the likelihood of survival based on passenger demographics and cabin information, enabling proactive strategies for improving survival rates</a:t>
            </a:r>
            <a:r>
              <a:rPr lang="en-US" sz="2400" dirty="0" smtClean="0"/>
              <a:t>.</a:t>
            </a:r>
          </a:p>
          <a:p>
            <a:pPr marL="285750" indent="-285750">
              <a:buFont typeface="Arial" pitchFamily="34" charset="0"/>
              <a:buChar char="•"/>
            </a:pPr>
            <a:r>
              <a:rPr lang="en-US" sz="2400" dirty="0" smtClean="0"/>
              <a:t>This </a:t>
            </a:r>
            <a:r>
              <a:rPr lang="en-US" sz="2400" dirty="0" smtClean="0"/>
              <a:t>comprehensive approach aims to empower historians and analysts alike with actionable intelligence for understanding and predicting survival outcomes in maritime disasters."</a:t>
            </a:r>
            <a:endParaRPr lang="en-US" sz="2400" dirty="0" smtClean="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57129" y="1229837"/>
            <a:ext cx="11029615" cy="4673324"/>
          </a:xfrm>
        </p:spPr>
        <p:txBody>
          <a:bodyPr>
            <a:normAutofit fontScale="92500" lnSpcReduction="20000"/>
          </a:bodyPr>
          <a:lstStyle/>
          <a:p>
            <a:pPr marL="0" indent="0">
              <a:buNone/>
            </a:pPr>
            <a:r>
              <a:rPr lang="en-US" sz="2400" dirty="0" smtClean="0">
                <a:solidFill>
                  <a:srgbClr val="0F0F0F"/>
                </a:solidFill>
              </a:rPr>
              <a:t>Building the proposed solution for the Iris dataset would involve a combination of data processing, feature engineering, and machine learning. Here are the key system and library requirements: </a:t>
            </a:r>
          </a:p>
          <a:p>
            <a:pPr marL="0" indent="0">
              <a:buNone/>
            </a:pPr>
            <a:r>
              <a:rPr lang="en-US" sz="2400" b="1" i="1" dirty="0" smtClean="0">
                <a:solidFill>
                  <a:schemeClr val="tx1">
                    <a:lumMod val="65000"/>
                    <a:lumOff val="35000"/>
                  </a:schemeClr>
                </a:solidFill>
              </a:rPr>
              <a:t>System Requirements</a:t>
            </a:r>
          </a:p>
          <a:p>
            <a:pPr marL="0" indent="0">
              <a:buNone/>
            </a:pPr>
            <a:r>
              <a:rPr lang="en-US" sz="2400" b="1" dirty="0" smtClean="0">
                <a:solidFill>
                  <a:schemeClr val="tx1">
                    <a:lumMod val="50000"/>
                    <a:lumOff val="50000"/>
                  </a:schemeClr>
                </a:solidFill>
              </a:rPr>
              <a:t>:</a:t>
            </a:r>
            <a:r>
              <a:rPr lang="en-US" sz="3000" b="1" dirty="0" smtClean="0">
                <a:solidFill>
                  <a:schemeClr val="tx1">
                    <a:lumMod val="50000"/>
                    <a:lumOff val="50000"/>
                  </a:schemeClr>
                </a:solidFill>
              </a:rPr>
              <a:t>1. Hardware</a:t>
            </a:r>
            <a:r>
              <a:rPr lang="en-US" sz="2400" b="1" dirty="0" smtClean="0">
                <a:solidFill>
                  <a:schemeClr val="tx1">
                    <a:lumMod val="50000"/>
                    <a:lumOff val="50000"/>
                  </a:schemeClr>
                </a:solidFill>
              </a:rPr>
              <a:t>:-</a:t>
            </a:r>
          </a:p>
          <a:p>
            <a:pPr marL="0" indent="0">
              <a:buNone/>
            </a:pPr>
            <a:r>
              <a:rPr lang="en-US" sz="2400" dirty="0" smtClean="0">
                <a:solidFill>
                  <a:srgbClr val="0F0F0F"/>
                </a:solidFill>
              </a:rPr>
              <a:t> A computer with sufficient processing power, preferably with multiple cores or a GPU for faster training of machine learning models.- </a:t>
            </a:r>
            <a:endParaRPr lang="en-US" sz="2400" dirty="0" smtClean="0">
              <a:solidFill>
                <a:srgbClr val="0F0F0F"/>
              </a:solidFill>
            </a:endParaRPr>
          </a:p>
          <a:p>
            <a:pPr marL="0" indent="0">
              <a:buNone/>
            </a:pPr>
            <a:r>
              <a:rPr lang="en-US" sz="2400" dirty="0" smtClean="0">
                <a:solidFill>
                  <a:srgbClr val="0F0F0F"/>
                </a:solidFill>
              </a:rPr>
              <a:t>Adequate </a:t>
            </a:r>
            <a:r>
              <a:rPr lang="en-US" sz="2400" dirty="0" smtClean="0">
                <a:solidFill>
                  <a:srgbClr val="0F0F0F"/>
                </a:solidFill>
              </a:rPr>
              <a:t>RAM to handle the size of the dataset and computational requirements</a:t>
            </a:r>
          </a:p>
          <a:p>
            <a:pPr marL="0" indent="0">
              <a:buNone/>
            </a:pPr>
            <a:r>
              <a:rPr lang="en-US" sz="2400" dirty="0" smtClean="0">
                <a:solidFill>
                  <a:srgbClr val="0F0F0F"/>
                </a:solidFill>
              </a:rPr>
              <a:t>.</a:t>
            </a:r>
            <a:r>
              <a:rPr lang="en-US" sz="3000" b="1" dirty="0" smtClean="0">
                <a:solidFill>
                  <a:schemeClr val="tx1">
                    <a:lumMod val="50000"/>
                    <a:lumOff val="50000"/>
                  </a:schemeClr>
                </a:solidFill>
              </a:rPr>
              <a:t>2. Software</a:t>
            </a:r>
            <a:r>
              <a:rPr lang="en-US" sz="3000" dirty="0" smtClean="0">
                <a:solidFill>
                  <a:srgbClr val="0F0F0F"/>
                </a:solidFill>
              </a:rPr>
              <a:t>:</a:t>
            </a:r>
          </a:p>
          <a:p>
            <a:pPr marL="0" indent="0">
              <a:buNone/>
            </a:pPr>
            <a:r>
              <a:rPr lang="en-US" sz="2400" dirty="0" smtClean="0">
                <a:solidFill>
                  <a:srgbClr val="0F0F0F"/>
                </a:solidFill>
              </a:rPr>
              <a:t>- An operating system compatible with the required machine learning libraries (e.g., Windows, Linux, macOS).</a:t>
            </a:r>
            <a:endParaRPr lang="en-IN" sz="2400"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System  </a:t>
            </a:r>
            <a:r>
              <a:rPr lang="en-US" b="1" dirty="0" smtClean="0">
                <a:solidFill>
                  <a:schemeClr val="accent1"/>
                </a:solidFill>
                <a:latin typeface="Arial"/>
                <a:ea typeface="+mj-lt"/>
                <a:cs typeface="Arial"/>
              </a:rPr>
              <a:t>Approach – CONT.</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t>Library </a:t>
            </a:r>
            <a:r>
              <a:rPr lang="en-US" sz="2400" b="1" dirty="0" smtClean="0"/>
              <a:t>Requirements</a:t>
            </a:r>
            <a:r>
              <a:rPr lang="en-US" sz="2400" b="1" dirty="0" smtClean="0"/>
              <a:t>:</a:t>
            </a:r>
          </a:p>
          <a:p>
            <a:pPr marL="342900" indent="-342900">
              <a:buNone/>
            </a:pPr>
            <a:r>
              <a:rPr lang="en-US" sz="2400" b="1" dirty="0" smtClean="0"/>
              <a:t>1.Data </a:t>
            </a:r>
            <a:r>
              <a:rPr lang="en-US" sz="2400" b="1" dirty="0" smtClean="0"/>
              <a:t>Processing and Analysis</a:t>
            </a:r>
            <a:r>
              <a:rPr lang="en-US" sz="2400" dirty="0" smtClean="0"/>
              <a:t>:-</a:t>
            </a:r>
          </a:p>
          <a:p>
            <a:pPr marL="342900" indent="-342900">
              <a:buNone/>
            </a:pPr>
            <a:r>
              <a:rPr lang="en-US" sz="2400" dirty="0" smtClean="0"/>
              <a:t>           </a:t>
            </a:r>
            <a:r>
              <a:rPr lang="en-US" sz="2400" dirty="0" smtClean="0"/>
              <a:t>Pandas: For data manipulation and analysis.- </a:t>
            </a:r>
            <a:endParaRPr lang="en-US" sz="2400" dirty="0" smtClean="0"/>
          </a:p>
          <a:p>
            <a:pPr marL="342900" indent="-342900">
              <a:buNone/>
            </a:pPr>
            <a:r>
              <a:rPr lang="en-US" sz="2400" dirty="0" smtClean="0"/>
              <a:t> </a:t>
            </a:r>
            <a:r>
              <a:rPr lang="en-US" sz="2400" dirty="0" smtClean="0"/>
              <a:t>          </a:t>
            </a:r>
            <a:r>
              <a:rPr lang="en-US" sz="2400" dirty="0" err="1" smtClean="0"/>
              <a:t>NumPy</a:t>
            </a:r>
            <a:r>
              <a:rPr lang="en-US" sz="2400" dirty="0" smtClean="0"/>
              <a:t>: For numerical operations on data</a:t>
            </a:r>
            <a:r>
              <a:rPr lang="en-US" sz="2400" dirty="0" smtClean="0"/>
              <a:t>.</a:t>
            </a:r>
          </a:p>
          <a:p>
            <a:pPr marL="342900" indent="-342900">
              <a:buNone/>
            </a:pPr>
            <a:r>
              <a:rPr lang="en-US" sz="2400" b="1" dirty="0" smtClean="0"/>
              <a:t>2.. </a:t>
            </a:r>
            <a:r>
              <a:rPr lang="en-US" sz="2400" b="1" dirty="0" smtClean="0"/>
              <a:t>Data Visualization</a:t>
            </a:r>
            <a:r>
              <a:rPr lang="en-US" sz="2400" dirty="0" smtClean="0"/>
              <a:t>:-</a:t>
            </a:r>
          </a:p>
          <a:p>
            <a:pPr marL="342900" indent="-342900">
              <a:buNone/>
            </a:pPr>
            <a:r>
              <a:rPr lang="en-US" sz="2400" dirty="0" smtClean="0"/>
              <a:t>           </a:t>
            </a:r>
            <a:r>
              <a:rPr lang="en-US" sz="2400" dirty="0" err="1" smtClean="0"/>
              <a:t>Matplotlib</a:t>
            </a:r>
            <a:r>
              <a:rPr lang="en-US" sz="2400" dirty="0" smtClean="0"/>
              <a:t> and </a:t>
            </a:r>
            <a:r>
              <a:rPr lang="en-US" sz="2400" dirty="0" err="1" smtClean="0"/>
              <a:t>Seaborn</a:t>
            </a:r>
            <a:r>
              <a:rPr lang="en-US" sz="2400" dirty="0" smtClean="0"/>
              <a:t>: </a:t>
            </a:r>
            <a:r>
              <a:rPr lang="en-US" sz="2400" dirty="0" smtClean="0"/>
              <a:t> For </a:t>
            </a:r>
            <a:r>
              <a:rPr lang="en-US" sz="2400" dirty="0" smtClean="0"/>
              <a:t>creating visualizations to understand data </a:t>
            </a:r>
            <a:r>
              <a:rPr lang="en-US" sz="2400" dirty="0" smtClean="0"/>
              <a:t>           patterns.-</a:t>
            </a:r>
          </a:p>
          <a:p>
            <a:pPr marL="342900" indent="-342900">
              <a:buNone/>
            </a:pPr>
            <a:r>
              <a:rPr lang="en-US" sz="2400" dirty="0" smtClean="0"/>
              <a:t>           </a:t>
            </a:r>
            <a:r>
              <a:rPr lang="en-US" sz="2400" dirty="0" err="1" smtClean="0"/>
              <a:t>Plotly</a:t>
            </a:r>
            <a:r>
              <a:rPr lang="en-US" sz="2400" dirty="0" smtClean="0"/>
              <a:t> or </a:t>
            </a:r>
            <a:r>
              <a:rPr lang="en-US" sz="2400" dirty="0" err="1" smtClean="0"/>
              <a:t>Bokeh</a:t>
            </a:r>
            <a:r>
              <a:rPr lang="en-US" sz="2400" dirty="0" smtClean="0"/>
              <a:t>: Interactive visualization libraries for more complex </a:t>
            </a:r>
            <a:r>
              <a:rPr lang="en-US" sz="2400" dirty="0" smtClean="0"/>
              <a:t>visualizations.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05326" y="673768"/>
            <a:ext cx="11105482" cy="558684"/>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a:bodyPr>
          <a:lstStyle/>
          <a:p>
            <a:pPr marL="305435" indent="-305435">
              <a:buNone/>
            </a:pPr>
            <a:r>
              <a:rPr lang="en-US" sz="4000" b="1" i="1" dirty="0" smtClean="0"/>
              <a:t>                    Algorithm Selection</a:t>
            </a:r>
            <a:r>
              <a:rPr lang="en-US" sz="4000" dirty="0" smtClean="0"/>
              <a:t>:</a:t>
            </a:r>
          </a:p>
          <a:p>
            <a:pPr marL="457200" indent="-457200">
              <a:buAutoNum type="arabicPeriod"/>
            </a:pPr>
            <a:r>
              <a:rPr lang="en-US" sz="2400" dirty="0" smtClean="0"/>
              <a:t>Load </a:t>
            </a:r>
            <a:r>
              <a:rPr lang="en-US" sz="2400" dirty="0" smtClean="0"/>
              <a:t>the Titanic dataset containing passenger information such as age, sex, ticket class, fare, and survival </a:t>
            </a:r>
            <a:r>
              <a:rPr lang="en-US" sz="2400" dirty="0" smtClean="0"/>
              <a:t>status </a:t>
            </a:r>
          </a:p>
          <a:p>
            <a:pPr marL="457200" indent="-457200">
              <a:buNone/>
            </a:pPr>
            <a:r>
              <a:rPr lang="en-US" sz="2400" dirty="0" smtClean="0"/>
              <a:t>.</a:t>
            </a:r>
            <a:r>
              <a:rPr lang="en-US" sz="2400" dirty="0" smtClean="0"/>
              <a:t>2. Handle missing values in features like age and cabin through imputation techniques or removal based on data analysis</a:t>
            </a:r>
            <a:r>
              <a:rPr lang="en-US" sz="2400" dirty="0" smtClean="0"/>
              <a:t>.</a:t>
            </a:r>
          </a:p>
          <a:p>
            <a:pPr marL="457200" indent="-457200">
              <a:buNone/>
            </a:pPr>
            <a:r>
              <a:rPr lang="en-US" sz="2400" dirty="0" smtClean="0"/>
              <a:t>3</a:t>
            </a:r>
            <a:r>
              <a:rPr lang="en-US" sz="2400" dirty="0" smtClean="0"/>
              <a:t>. Encode categorical variables like sex and embarkation port using techniques such as one-hot encoding to convert them into numerical representations</a:t>
            </a:r>
            <a:r>
              <a:rPr lang="en-US" sz="2400" dirty="0" smtClean="0"/>
              <a:t>.</a:t>
            </a:r>
          </a:p>
          <a:p>
            <a:pPr marL="457200" indent="-457200">
              <a:buNone/>
            </a:pPr>
            <a:r>
              <a:rPr lang="en-US" sz="2400" dirty="0" smtClean="0"/>
              <a:t>4</a:t>
            </a:r>
            <a:r>
              <a:rPr lang="en-US" sz="2400" dirty="0" smtClean="0"/>
              <a:t>. Split the dataset into training and testing sets, ensuring a representative distribution of survival outcomes in each subset for model evaluation..</a:t>
            </a:r>
            <a:endParaRPr lang="en-IN" sz="2400" dirty="0"/>
          </a:p>
        </p:txBody>
      </p:sp>
    </p:spTree>
    <p:extLst>
      <p:ext uri="{BB962C8B-B14F-4D97-AF65-F5344CB8AC3E}">
        <p14:creationId xmlns=""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05903"/>
            <a:ext cx="11029616" cy="530296"/>
          </a:xfrm>
        </p:spPr>
        <p:txBody>
          <a:bodyPr>
            <a:noAutofit/>
          </a:bodyPr>
          <a:lstStyle/>
          <a:p>
            <a:r>
              <a:rPr lang="en-US" sz="3600" b="1" dirty="0" smtClean="0">
                <a:solidFill>
                  <a:schemeClr val="accent1"/>
                </a:solidFill>
                <a:latin typeface="Arial"/>
                <a:ea typeface="+mj-lt"/>
                <a:cs typeface="Arial"/>
              </a:rPr>
              <a:t>Algorithm &amp; Deployment</a:t>
            </a:r>
            <a:endParaRPr lang="en-US" sz="3600" dirty="0"/>
          </a:p>
        </p:txBody>
      </p:sp>
      <p:sp>
        <p:nvSpPr>
          <p:cNvPr id="3" name="Content Placeholder 2"/>
          <p:cNvSpPr>
            <a:spLocks noGrp="1"/>
          </p:cNvSpPr>
          <p:nvPr>
            <p:ph idx="1"/>
          </p:nvPr>
        </p:nvSpPr>
        <p:spPr>
          <a:xfrm>
            <a:off x="653382" y="1350153"/>
            <a:ext cx="11029615" cy="4673324"/>
          </a:xfrm>
        </p:spPr>
        <p:txBody>
          <a:bodyPr>
            <a:normAutofit fontScale="55000" lnSpcReduction="20000"/>
          </a:bodyPr>
          <a:lstStyle/>
          <a:p>
            <a:pPr algn="just">
              <a:buNone/>
            </a:pPr>
            <a:r>
              <a:rPr lang="en-US" sz="4300" b="1" i="1" dirty="0" smtClean="0"/>
              <a:t>                         </a:t>
            </a:r>
            <a:r>
              <a:rPr lang="en-US" sz="4300" b="1" i="1" dirty="0" smtClean="0"/>
              <a:t>                           </a:t>
            </a:r>
            <a:r>
              <a:rPr lang="en-US" sz="5800" b="1" i="1" dirty="0" smtClean="0"/>
              <a:t>Data </a:t>
            </a:r>
            <a:r>
              <a:rPr lang="en-US" sz="5800" b="1" i="1" dirty="0" smtClean="0"/>
              <a:t>Input</a:t>
            </a:r>
            <a:r>
              <a:rPr lang="en-US" sz="5800" b="1" i="1" dirty="0" smtClean="0"/>
              <a:t>:</a:t>
            </a:r>
          </a:p>
          <a:p>
            <a:pPr marL="742950" indent="-742950" algn="just">
              <a:buNone/>
            </a:pPr>
            <a:r>
              <a:rPr lang="en-US" sz="4300" dirty="0" smtClean="0"/>
              <a:t>1.Load </a:t>
            </a:r>
            <a:r>
              <a:rPr lang="en-US" sz="4300" dirty="0" smtClean="0"/>
              <a:t>the Titanic dataset containing passenger information such as age, sex, ticket class, fare, and survival status</a:t>
            </a:r>
            <a:r>
              <a:rPr lang="en-US" sz="4300" dirty="0" smtClean="0"/>
              <a:t>.</a:t>
            </a:r>
          </a:p>
          <a:p>
            <a:pPr marL="742950" indent="-742950" algn="just">
              <a:buNone/>
            </a:pPr>
            <a:r>
              <a:rPr lang="en-US" sz="4300" dirty="0" smtClean="0"/>
              <a:t>2</a:t>
            </a:r>
            <a:r>
              <a:rPr lang="en-US" sz="4300" dirty="0" smtClean="0"/>
              <a:t>. Handle missing values in features like age and cabin through imputation techniques or removal based on data analysis</a:t>
            </a:r>
            <a:r>
              <a:rPr lang="en-US" sz="4300" dirty="0" smtClean="0"/>
              <a:t>.</a:t>
            </a:r>
          </a:p>
          <a:p>
            <a:pPr marL="742950" indent="-742950" algn="just">
              <a:buNone/>
            </a:pPr>
            <a:r>
              <a:rPr lang="en-US" sz="4300" dirty="0" smtClean="0"/>
              <a:t>3</a:t>
            </a:r>
            <a:r>
              <a:rPr lang="en-US" sz="4300" dirty="0" smtClean="0"/>
              <a:t>. Encode categorical variables like sex and embarkation port using techniques such as one-hot encoding to convert them into numerical </a:t>
            </a:r>
            <a:r>
              <a:rPr lang="en-US" sz="4300" dirty="0" smtClean="0"/>
              <a:t>representations</a:t>
            </a:r>
          </a:p>
          <a:p>
            <a:pPr marL="742950" indent="-742950" algn="just">
              <a:buNone/>
            </a:pPr>
            <a:r>
              <a:rPr lang="en-US" sz="4300" dirty="0" smtClean="0"/>
              <a:t>.</a:t>
            </a:r>
            <a:r>
              <a:rPr lang="en-US" sz="4300" dirty="0" smtClean="0"/>
              <a:t>4. Split the dataset into training and testing sets, ensuring a representative distribution of survival outcomes in each subset for model evaluation.</a:t>
            </a:r>
            <a:endParaRPr lang="en-US" sz="43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accent1"/>
                </a:solidFill>
                <a:latin typeface="Arial"/>
                <a:ea typeface="+mj-lt"/>
                <a:cs typeface="Arial"/>
              </a:rPr>
              <a:t>Algorithm &amp; Deployment</a:t>
            </a:r>
            <a:endParaRPr lang="en-US" sz="3600" dirty="0"/>
          </a:p>
        </p:txBody>
      </p:sp>
      <p:sp>
        <p:nvSpPr>
          <p:cNvPr id="3" name="Content Placeholder 2"/>
          <p:cNvSpPr>
            <a:spLocks noGrp="1"/>
          </p:cNvSpPr>
          <p:nvPr>
            <p:ph idx="1"/>
          </p:nvPr>
        </p:nvSpPr>
        <p:spPr/>
        <p:txBody>
          <a:bodyPr>
            <a:normAutofit lnSpcReduction="10000"/>
          </a:bodyPr>
          <a:lstStyle/>
          <a:p>
            <a:pPr>
              <a:buNone/>
            </a:pPr>
            <a:r>
              <a:rPr lang="en-US" sz="4000" b="1" i="1" dirty="0" smtClean="0">
                <a:solidFill>
                  <a:schemeClr val="tx1">
                    <a:lumMod val="65000"/>
                    <a:lumOff val="35000"/>
                  </a:schemeClr>
                </a:solidFill>
              </a:rPr>
              <a:t>                      Training Process </a:t>
            </a:r>
          </a:p>
          <a:p>
            <a:pPr>
              <a:buNone/>
            </a:pPr>
            <a:r>
              <a:rPr lang="en-US" sz="2400" dirty="0" smtClean="0"/>
              <a:t>:1. Initialize the selected machine learning algorithms (Logistic Regression, Random Forests, SVM, GBM) with default </a:t>
            </a:r>
            <a:r>
              <a:rPr lang="en-US" sz="2400" dirty="0" err="1" smtClean="0"/>
              <a:t>hyperparameters</a:t>
            </a:r>
            <a:r>
              <a:rPr lang="en-US" sz="2400" dirty="0" smtClean="0"/>
              <a:t>.</a:t>
            </a:r>
          </a:p>
          <a:p>
            <a:pPr>
              <a:buNone/>
            </a:pPr>
            <a:r>
              <a:rPr lang="en-US" sz="2400" dirty="0" smtClean="0"/>
              <a:t>2</a:t>
            </a:r>
            <a:r>
              <a:rPr lang="en-US" sz="2400" dirty="0" smtClean="0"/>
              <a:t>. Train each algorithm on the training dataset using the fit() function, providing input features and corresponding survival labels</a:t>
            </a:r>
            <a:r>
              <a:rPr lang="en-US" sz="2400" dirty="0" smtClean="0"/>
              <a:t>.</a:t>
            </a:r>
          </a:p>
          <a:p>
            <a:pPr>
              <a:buNone/>
            </a:pPr>
            <a:r>
              <a:rPr lang="en-US" sz="2400" dirty="0" smtClean="0"/>
              <a:t>3</a:t>
            </a:r>
            <a:r>
              <a:rPr lang="en-US" sz="2400" dirty="0" smtClean="0"/>
              <a:t>. Fine-tune </a:t>
            </a:r>
            <a:r>
              <a:rPr lang="en-US" sz="2400" dirty="0" err="1" smtClean="0"/>
              <a:t>hyperparameters</a:t>
            </a:r>
            <a:r>
              <a:rPr lang="en-US" sz="2400" dirty="0" smtClean="0"/>
              <a:t> using techniques like grid search or randomized search to optimize model performance</a:t>
            </a:r>
            <a:r>
              <a:rPr lang="en-US" sz="2400" dirty="0" smtClean="0"/>
              <a:t>.</a:t>
            </a:r>
          </a:p>
          <a:p>
            <a:pPr>
              <a:buNone/>
            </a:pPr>
            <a:r>
              <a:rPr lang="en-US" sz="2400" dirty="0" smtClean="0"/>
              <a:t>4</a:t>
            </a:r>
            <a:r>
              <a:rPr lang="en-US" sz="2400" dirty="0" smtClean="0"/>
              <a:t>. Evaluate the trained models using cross-validation techniques, assessing metrics such as accuracy, precision, recall, and AUC-ROC to evaluate classification performance and generalization ability.</a:t>
            </a:r>
            <a:endParaRPr 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149</TotalTime>
  <Words>1029</Words>
  <Application>Microsoft Office PowerPoint</Application>
  <PresentationFormat>Custom</PresentationFormat>
  <Paragraphs>80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titanic dataset</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Slide 13</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41</cp:revision>
  <dcterms:created xsi:type="dcterms:W3CDTF">2021-05-26T16:50:10Z</dcterms:created>
  <dcterms:modified xsi:type="dcterms:W3CDTF">2024-04-04T04:04:06Z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