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7" r:id="rId2"/>
  </p:sldMasterIdLst>
  <p:notesMasterIdLst>
    <p:notesMasterId r:id="rId15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376" r:id="rId123"/>
    <p:sldId id="377" r:id="rId124"/>
    <p:sldId id="378" r:id="rId125"/>
    <p:sldId id="379" r:id="rId126"/>
    <p:sldId id="380" r:id="rId127"/>
    <p:sldId id="381" r:id="rId128"/>
    <p:sldId id="382" r:id="rId129"/>
    <p:sldId id="383" r:id="rId130"/>
    <p:sldId id="384" r:id="rId131"/>
    <p:sldId id="385" r:id="rId132"/>
    <p:sldId id="386" r:id="rId133"/>
    <p:sldId id="387" r:id="rId134"/>
    <p:sldId id="388" r:id="rId135"/>
    <p:sldId id="389" r:id="rId136"/>
    <p:sldId id="390" r:id="rId137"/>
    <p:sldId id="391" r:id="rId138"/>
    <p:sldId id="392" r:id="rId139"/>
    <p:sldId id="393" r:id="rId140"/>
    <p:sldId id="394" r:id="rId141"/>
    <p:sldId id="395" r:id="rId142"/>
    <p:sldId id="396" r:id="rId143"/>
    <p:sldId id="397" r:id="rId144"/>
    <p:sldId id="398" r:id="rId145"/>
    <p:sldId id="399" r:id="rId146"/>
    <p:sldId id="400" r:id="rId147"/>
    <p:sldId id="401" r:id="rId148"/>
    <p:sldId id="402" r:id="rId149"/>
    <p:sldId id="403" r:id="rId150"/>
    <p:sldId id="404" r:id="rId151"/>
  </p:sldIdLst>
  <p:sldSz cx="9144000" cy="5143500" type="screen16x9"/>
  <p:notesSz cx="6858000" cy="9144000"/>
  <p:embeddedFontLst>
    <p:embeddedFont>
      <p:font typeface="Georgia" panose="02040502050405020303" pitchFamily="18" charset="0"/>
      <p:regular r:id="rId153"/>
      <p:bold r:id="rId154"/>
      <p:italic r:id="rId155"/>
      <p:boldItalic r:id="rId156"/>
    </p:embeddedFont>
    <p:embeddedFont>
      <p:font typeface="Proxima Nova" panose="020B0604020202020204" charset="0"/>
      <p:regular r:id="rId157"/>
      <p:bold r:id="rId158"/>
      <p:italic r:id="rId159"/>
      <p:boldItalic r:id="rId160"/>
    </p:embeddedFont>
    <p:embeddedFont>
      <p:font typeface="Proxima Nova Semibold" panose="020B0604020202020204" charset="0"/>
      <p:regular r:id="rId161"/>
      <p:bold r:id="rId162"/>
      <p:boldItalic r:id="rId1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4" roundtripDataSignature="AMtx7mjLD8avQSv8YOR2n29VfVCN5Ua+q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CDE8E2-872D-47BF-AA11-10A7DAC0A702}">
  <a:tblStyle styleId="{05CDE8E2-872D-47BF-AA11-10A7DAC0A70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31F4716B-6C37-4E13-8193-72E5C5323550}" styleName="Table_1">
    <a:wholeTbl>
      <a:tcTxStyle b="off" i="off">
        <a:font>
          <a:latin typeface="Arial"/>
          <a:ea typeface="Arial"/>
          <a:cs typeface="Arial"/>
        </a:font>
        <a:srgbClr val="000000"/>
      </a:tcTxStyle>
      <a:tcStyle>
        <a:tcBdr>
          <a:left>
            <a:ln w="9525" cap="flat" cmpd="sng">
              <a:solidFill>
                <a:srgbClr val="4472C4"/>
              </a:solidFill>
              <a:prstDash val="solid"/>
              <a:round/>
              <a:headEnd type="none" w="sm" len="sm"/>
              <a:tailEnd type="none" w="sm" len="sm"/>
            </a:ln>
          </a:left>
          <a:right>
            <a:ln w="9525" cap="flat" cmpd="sng">
              <a:solidFill>
                <a:srgbClr val="4472C4"/>
              </a:solidFill>
              <a:prstDash val="solid"/>
              <a:round/>
              <a:headEnd type="none" w="sm" len="sm"/>
              <a:tailEnd type="none" w="sm" len="sm"/>
            </a:ln>
          </a:right>
          <a:top>
            <a:ln w="9525" cap="flat" cmpd="sng">
              <a:solidFill>
                <a:srgbClr val="4472C4"/>
              </a:solidFill>
              <a:prstDash val="solid"/>
              <a:round/>
              <a:headEnd type="none" w="sm" len="sm"/>
              <a:tailEnd type="none" w="sm" len="sm"/>
            </a:ln>
          </a:top>
          <a:bottom>
            <a:ln w="9525" cap="flat" cmpd="sng">
              <a:solidFill>
                <a:srgbClr val="4472C4"/>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op>
            <a:ln w="9525" cap="flat" cmpd="sng">
              <a:solidFill>
                <a:srgbClr val="4472C4"/>
              </a:solidFill>
              <a:prstDash val="solid"/>
              <a:round/>
              <a:headEnd type="none" w="sm" len="sm"/>
              <a:tailEnd type="none" w="sm" len="sm"/>
            </a:ln>
          </a:top>
          <a:bottom>
            <a:ln w="9525" cap="flat" cmpd="sng">
              <a:solidFill>
                <a:srgbClr val="4472C4"/>
              </a:solidFill>
              <a:prstDash val="solid"/>
              <a:round/>
              <a:headEnd type="none" w="sm" len="sm"/>
              <a:tailEnd type="none" w="sm" len="sm"/>
            </a:ln>
          </a:bottom>
        </a:tcBdr>
      </a:tcStyle>
    </a:band1H>
    <a:band2H>
      <a:tcTxStyle b="off" i="off"/>
      <a:tcStyle>
        <a:tcBdr/>
      </a:tcStyle>
    </a:band2H>
    <a:band1V>
      <a:tcTxStyle b="off" i="off"/>
      <a:tcStyle>
        <a:tcBdr>
          <a:left>
            <a:ln w="9525" cap="flat" cmpd="sng">
              <a:solidFill>
                <a:srgbClr val="4472C4"/>
              </a:solidFill>
              <a:prstDash val="solid"/>
              <a:round/>
              <a:headEnd type="none" w="sm" len="sm"/>
              <a:tailEnd type="none" w="sm" len="sm"/>
            </a:ln>
          </a:left>
          <a:right>
            <a:ln w="9525" cap="flat" cmpd="sng">
              <a:solidFill>
                <a:srgbClr val="4472C4"/>
              </a:solidFill>
              <a:prstDash val="solid"/>
              <a:round/>
              <a:headEnd type="none" w="sm" len="sm"/>
              <a:tailEnd type="none" w="sm" len="sm"/>
            </a:ln>
          </a:right>
        </a:tcBdr>
      </a:tcStyle>
    </a:band1V>
    <a:band2V>
      <a:tcTxStyle b="off" i="off"/>
      <a:tcStyle>
        <a:tcBdr>
          <a:left>
            <a:ln w="9525" cap="flat" cmpd="sng">
              <a:solidFill>
                <a:srgbClr val="4472C4"/>
              </a:solidFill>
              <a:prstDash val="solid"/>
              <a:round/>
              <a:headEnd type="none" w="sm" len="sm"/>
              <a:tailEnd type="none" w="sm" len="sm"/>
            </a:ln>
          </a:left>
          <a:right>
            <a:ln w="9525" cap="flat" cmpd="sng">
              <a:solidFill>
                <a:srgbClr val="4472C4"/>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rgbClr val="4472C4"/>
              </a:solidFill>
              <a:prstDash val="solid"/>
              <a:round/>
              <a:headEnd type="none" w="sm" len="sm"/>
              <a:tailEnd type="none" w="sm" len="sm"/>
            </a:ln>
          </a:top>
        </a:tcBdr>
      </a:tcStyle>
    </a:lastRow>
    <a:seCell>
      <a:tcTxStyle b="off" i="off"/>
      <a:tcStyle>
        <a:tcBdr/>
      </a:tcStyle>
    </a:seCell>
    <a:swCell>
      <a:tcTxStyle b="off" i="off"/>
      <a:tcStyle>
        <a:tcBdr/>
      </a:tcStyle>
    </a:swCell>
    <a:firstRow>
      <a:tcTxStyle b="on" i="off">
        <a:font>
          <a:latin typeface="Arial"/>
          <a:ea typeface="Arial"/>
          <a:cs typeface="Arial"/>
        </a:font>
        <a:srgbClr val="FFFFFF"/>
      </a:tcTxStyle>
      <a:tcStyle>
        <a:tcBdr/>
        <a:fill>
          <a:solidFill>
            <a:srgbClr val="4472C4"/>
          </a:solidFill>
        </a:fill>
      </a:tcStyle>
    </a:firstRow>
    <a:neCell>
      <a:tcTxStyle b="off" i="off"/>
      <a:tcStyle>
        <a:tcBdr/>
      </a:tcStyle>
    </a:neCell>
    <a:nwCell>
      <a:tcTxStyle b="off" i="off"/>
      <a:tcStyle>
        <a:tcBdr/>
      </a:tcStyle>
    </a:nwCell>
  </a:tblStyle>
  <a:tblStyle styleId="{F5F38761-5774-4158-94E2-05E71DA359F3}" styleName="Table_2">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font" Target="fonts/font7.fntdata"/><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font" Target="fonts/font8.fntdata"/><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font" Target="fonts/font9.fntdata"/><Relationship Id="rId16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font" Target="fonts/font4.fntdata"/><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font" Target="fonts/font10.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font" Target="fonts/font5.fntdata"/><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font" Target="fonts/font11.fntdata"/><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font" Target="fonts/font6.fntdata"/><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font" Target="fonts/font1.fntdata"/><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font" Target="fonts/font2.fntdata"/><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presProps" Target="presProps.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ab47241010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g2ab47241010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2ab8f1ead4e_0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4" name="Google Shape;754;g2ab8f1ead4e_0_2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2b05b9a3394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0" name="Google Shape;760;g2b05b9a3394_0_1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2ab47241010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6" name="Google Shape;766;g2ab47241010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58717e710ed3d222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1" name="Google Shape;771;g58717e710ed3d222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2acdc72ab1a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7" name="Google Shape;777;g2acdc72ab1a_0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58717e710ed3d222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3" name="Google Shape;783;g58717e710ed3d222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2ab8f1ead4e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9" name="Google Shape;789;g2ab8f1ead4e_0_2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2abdc0acc3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5" name="Google Shape;795;g2abdc0acc3c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2abdc0acc3c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1" name="Google Shape;801;g2abdc0acc3c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2abdc0acc3c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7" name="Google Shape;807;g2abdc0acc3c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ab47241010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2ab47241010_0_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2651425085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3" name="Google Shape;813;g2651425085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58717e710ed3d222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9" name="Google Shape;819;g58717e710ed3d222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2ab8f1ead4e_0_2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5" name="Google Shape;825;g2ab8f1ead4e_0_2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2651425085d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1" name="Google Shape;831;g2651425085d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2651425085d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7" name="Google Shape;837;g2651425085d_0_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2651425085d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3" name="Google Shape;843;g2651425085d_0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2b05b9a3394_0_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9" name="Google Shape;849;g2b05b9a3394_0_1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2b05b9a3394_0_1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5" name="Google Shape;855;g2b05b9a3394_0_1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2b05b9a3394_0_1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1" name="Google Shape;861;g2b05b9a3394_0_1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2ab8f1ead4e_0_2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7" name="Google Shape;867;g2ab8f1ead4e_0_2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ab47241010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g2ab47241010_0_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2ab8f1ead4e_0_2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3" name="Google Shape;873;g2ab8f1ead4e_0_2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2b05b9a3394_0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9" name="Google Shape;879;g2b05b9a3394_0_2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2651425085d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5" name="Google Shape;885;g2651425085d_0_1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2651425085d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1" name="Google Shape;891;g2651425085d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g2b05b9a3394_0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7" name="Google Shape;897;g2b05b9a3394_0_2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2ab8f1ead4e_0_2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3" name="Google Shape;903;g2ab8f1ead4e_0_2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2ab8f1ead4e_0_3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0" name="Google Shape;910;g2ab8f1ead4e_0_3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2651425085d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6" name="Google Shape;916;g2651425085d_0_1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g2b05b9a3394_0_2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2" name="Google Shape;922;g2b05b9a3394_0_2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g2b05b9a3394_0_2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8" name="Google Shape;928;g2b05b9a3394_0_2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ab47241010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g2ab47241010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2b05b9a3394_0_2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4" name="Google Shape;934;g2b05b9a3394_0_2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g2ab8f1ead4e_0_2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0" name="Google Shape;940;g2ab8f1ead4e_0_2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2ab8f1ead4e_0_3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7" name="Google Shape;947;g2ab8f1ead4e_0_3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g2abdc0acc3c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3" name="Google Shape;953;g2abdc0acc3c_0_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2abdc0acc3c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9" name="Google Shape;959;g2abdc0acc3c_0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2abdc0acc3c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6" name="Google Shape;966;g2abdc0acc3c_0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g2651425085d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3" name="Google Shape;973;g2651425085d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2651425085d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9" name="Google Shape;979;g2651425085d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g2ab8f1ead4e_0_3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5" name="Google Shape;985;g2ab8f1ead4e_0_3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2ab8f1ead4e_0_3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1" name="Google Shape;991;g2ab8f1ead4e_0_3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ab47241010_0_3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g2ab47241010_0_3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2ab8f1ead4e_0_3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7" name="Google Shape;997;g2ab8f1ead4e_0_3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2ab8f1ead4e_0_3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3" name="Google Shape;1003;g2ab8f1ead4e_0_3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2651425085d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9" name="Google Shape;1009;g2651425085d_0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2651425085d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6" name="Google Shape;1016;g2651425085d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2651425085d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2" name="Google Shape;1022;g2651425085d_0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7"/>
        <p:cNvGrpSpPr/>
        <p:nvPr/>
      </p:nvGrpSpPr>
      <p:grpSpPr>
        <a:xfrm>
          <a:off x="0" y="0"/>
          <a:ext cx="0" cy="0"/>
          <a:chOff x="0" y="0"/>
          <a:chExt cx="0" cy="0"/>
        </a:xfrm>
      </p:grpSpPr>
      <p:sp>
        <p:nvSpPr>
          <p:cNvPr id="1028" name="Google Shape;1028;g2ab8f1ead4e_0_3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9" name="Google Shape;1029;g2ab8f1ead4e_0_3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5" name="Google Shape;103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3" name="Google Shape;104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7"/>
        <p:cNvGrpSpPr/>
        <p:nvPr/>
      </p:nvGrpSpPr>
      <p:grpSpPr>
        <a:xfrm>
          <a:off x="0" y="0"/>
          <a:ext cx="0" cy="0"/>
          <a:chOff x="0" y="0"/>
          <a:chExt cx="0" cy="0"/>
        </a:xfrm>
      </p:grpSpPr>
      <p:sp>
        <p:nvSpPr>
          <p:cNvPr id="1048" name="Google Shape;1048;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9" name="Google Shape;104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5" name="Google Shape;105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ab47241010_0_3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g2ab47241010_0_3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b05b9a3394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b05b9a3394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ab47241010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g2ab47241010_0_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ab47241010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g2ab47241010_0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ab47241010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g2ab47241010_0_1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acdc72ab1a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g2acdc72ab1a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acdc72ab1a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g2acdc72ab1a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b05b9a3394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2b05b9a3394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b05b9a3394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b05b9a339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ab47241010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g2ab47241010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ab47241010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0" name="Google Shape;290;g2ab47241010_0_1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ab47241010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7" name="Google Shape;297;g2ab47241010_0_1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ab47241010_0_3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 name="Google Shape;303;g2ab47241010_0_3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ab47241010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9" name="Google Shape;309;g2ab47241010_0_1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ab47241010_0_3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g2ab47241010_0_3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ab47241010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2" name="Google Shape;322;g2ab47241010_0_1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ab47241010_0_3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8" name="Google Shape;328;g2ab47241010_0_3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ab47241010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5" name="Google Shape;335;g2ab47241010_0_1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b05b9a3394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b05b9a3394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ab47241010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6" name="Google Shape;346;g2ab47241010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2ab47241010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2" name="Google Shape;352;g2ab47241010_0_1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2ab47241010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9" name="Google Shape;359;g2ab47241010_0_1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2ab47241010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6" name="Google Shape;366;g2ab47241010_0_1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2b05b9a3394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2b05b9a339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ab47241010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7" name="Google Shape;377;g2ab47241010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2b05b9a3394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3" name="Google Shape;383;g2b05b9a3394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2b05b9a3394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9" name="Google Shape;389;g2b05b9a3394_0_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ab47241010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6" name="Google Shape;396;g2ab47241010_0_1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ab47241010_0_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2" name="Google Shape;402;g2ab47241010_0_1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ab47241010_0_4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9" name="Google Shape;409;g2ab47241010_0_4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2ab47241010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7" name="Google Shape;417;g2ab47241010_0_2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2ab47241010_0_4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4" name="Google Shape;424;g2ab47241010_0_4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2ab47241010_0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0" name="Google Shape;430;g2ab47241010_0_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2b05b9a3394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6" name="Google Shape;436;g2b05b9a3394_0_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2b05b9a3394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2b05b9a3394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4a84ead39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24a84ead391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2ab47241010_0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7" name="Google Shape;447;g2ab47241010_0_2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2ab8f1ead4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3" name="Google Shape;453;g2ab8f1ead4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ab47241010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9" name="Google Shape;459;g2ab47241010_0_2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2ab47241010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6" name="Google Shape;466;g2ab47241010_0_2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2ab47241010_0_4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2" name="Google Shape;472;g2ab47241010_0_4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2ab47241010_0_2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8" name="Google Shape;478;g2ab47241010_0_2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2ab47241010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4" name="Google Shape;484;g2ab47241010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2ab8f1ead4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9" name="Google Shape;489;g2ab8f1ead4e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2ab8f1ead4e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5" name="Google Shape;495;g2ab8f1ead4e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8717e710ed3d222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1" name="Google Shape;501;g58717e710ed3d222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4a84ead391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24a84ead391_0_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2ab47241010_0_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7" name="Google Shape;507;g2ab47241010_0_2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2ab47241010_0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3" name="Google Shape;513;g2ab47241010_0_2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2ab47241010_0_2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9" name="Google Shape;519;g2ab47241010_0_2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2ab47241010_0_2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5" name="Google Shape;525;g2ab47241010_0_2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ab47241010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1" name="Google Shape;531;g2ab47241010_0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2ab47241010_0_2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7" name="Google Shape;537;g2ab47241010_0_2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2ab8f1ead4e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3" name="Google Shape;543;g2ab8f1ead4e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2ab47241010_0_2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9" name="Google Shape;549;g2ab47241010_0_2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2ab47241010_0_2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5" name="Google Shape;555;g2ab47241010_0_2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2ab47241010_0_3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2" name="Google Shape;562;g2ab47241010_0_3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8717e710ed3d22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g58717e710ed3d22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2ab8f1ead4e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9" name="Google Shape;569;g2ab8f1ead4e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2ab47241010_0_3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6" name="Google Shape;576;g2ab47241010_0_3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2ab47241010_0_3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2" name="Google Shape;582;g2ab47241010_0_3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2ab47241010_0_3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8" name="Google Shape;588;g2ab47241010_0_3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2ab47241010_0_3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4" name="Google Shape;594;g2ab47241010_0_3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2b05b9a3394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0" name="Google Shape;600;g2b05b9a3394_0_1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2b05b9a3394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6" name="Google Shape;606;g2b05b9a3394_0_1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2b05b9a3394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2" name="Google Shape;612;g2b05b9a3394_0_1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2b05b9a3394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8" name="Google Shape;618;g2b05b9a3394_0_1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2ab47241010_0_3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4" name="Google Shape;624;g2ab47241010_0_3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8717e710ed3d22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58717e710ed3d222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2ab8f1ead4e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0" name="Google Shape;630;g2ab8f1ead4e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2ab8f1ead4e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6" name="Google Shape;636;g2ab8f1ead4e_0_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2ab8f1ead4e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2" name="Google Shape;642;g2ab8f1ead4e_0_1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2ab8f1ead4e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8" name="Google Shape;648;g2ab8f1ead4e_0_1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2ab8f1ead4e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4" name="Google Shape;654;g2ab8f1ead4e_0_1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2ab8f1ead4e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1" name="Google Shape;661;g2ab8f1ead4e_0_1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2ab8f1ead4e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7" name="Google Shape;667;g2ab8f1ead4e_0_1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2ab8f1ead4e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3" name="Google Shape;673;g2ab8f1ead4e_0_1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2ab47241010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9" name="Google Shape;679;g2ab47241010_0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2b05b9a3394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5" name="Google Shape;685;g2b05b9a3394_0_1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ab47241010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2ab47241010_0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2ab8f1ead4e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1" name="Google Shape;691;g2ab8f1ead4e_0_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2ab8f1ead4e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7" name="Google Shape;697;g2ab8f1ead4e_0_1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2ab8f1ead4e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3" name="Google Shape;703;g2ab8f1ead4e_0_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2ab8f1ead4e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9" name="Google Shape;709;g2ab8f1ead4e_0_1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2ab8f1ead4e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5" name="Google Shape;715;g2ab8f1ead4e_0_1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2ab8f1ead4e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2" name="Google Shape;722;g2ab8f1ead4e_0_1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2ab8f1ead4e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9" name="Google Shape;729;g2ab8f1ead4e_0_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2ab8f1ead4e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6" name="Google Shape;736;g2ab8f1ead4e_0_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2ab8f1ead4e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2" name="Google Shape;742;g2ab8f1ead4e_0_1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2ab8f1ead4e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2ab8f1ead4e_0_2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www.cognizant.com/" TargetMode="External"/><Relationship Id="rId2" Type="http://schemas.openxmlformats.org/officeDocument/2006/relationships/image" Target="../media/image6.png"/><Relationship Id="rId1" Type="http://schemas.openxmlformats.org/officeDocument/2006/relationships/slideMaster" Target="../slideMasters/slideMaster2.xml"/><Relationship Id="rId6" Type="http://schemas.openxmlformats.org/officeDocument/2006/relationships/image" Target="../media/image1.png"/><Relationship Id="rId5" Type="http://schemas.openxmlformats.org/officeDocument/2006/relationships/hyperlink" Target="https://www.linkedin.com/company/relevantz/" TargetMode="External"/><Relationship Id="rId4" Type="http://schemas.openxmlformats.org/officeDocument/2006/relationships/hyperlink" Target="http://www.relevantz.com"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www.cognizant.com/" TargetMode="External"/><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hyperlink" Target="https://www.linkedin.com/company/relevantz/" TargetMode="External"/><Relationship Id="rId4" Type="http://schemas.openxmlformats.org/officeDocument/2006/relationships/hyperlink" Target="http://www.relevantz.com"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ouble line heading cover slide - White BG">
  <p:cSld name="TITLE_1">
    <p:spTree>
      <p:nvGrpSpPr>
        <p:cNvPr id="1" name="Shape 6"/>
        <p:cNvGrpSpPr/>
        <p:nvPr/>
      </p:nvGrpSpPr>
      <p:grpSpPr>
        <a:xfrm>
          <a:off x="0" y="0"/>
          <a:ext cx="0" cy="0"/>
          <a:chOff x="0" y="0"/>
          <a:chExt cx="0" cy="0"/>
        </a:xfrm>
      </p:grpSpPr>
      <p:sp>
        <p:nvSpPr>
          <p:cNvPr id="7" name="Google Shape;7;p19"/>
          <p:cNvSpPr txBox="1">
            <a:spLocks noGrp="1"/>
          </p:cNvSpPr>
          <p:nvPr>
            <p:ph type="title"/>
          </p:nvPr>
        </p:nvSpPr>
        <p:spPr>
          <a:xfrm>
            <a:off x="3613500" y="1606150"/>
            <a:ext cx="5073300" cy="13707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4400"/>
              <a:buFont typeface="Proxima Nova"/>
              <a:buNone/>
              <a:defRPr sz="44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2pPr>
            <a:lvl3pPr marR="0" lvl="2"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3pPr>
            <a:lvl4pPr marR="0" lvl="3"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4pPr>
            <a:lvl5pPr marR="0" lvl="4"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5pPr>
            <a:lvl6pPr marR="0" lvl="5"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6pPr>
            <a:lvl7pPr marR="0" lvl="6"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7pPr>
            <a:lvl8pPr marR="0" lvl="7"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8pPr>
            <a:lvl9pPr marR="0" lvl="8"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9pPr>
          </a:lstStyle>
          <a:p>
            <a:endParaRPr/>
          </a:p>
        </p:txBody>
      </p:sp>
      <p:pic>
        <p:nvPicPr>
          <p:cNvPr id="8" name="Google Shape;8;p19"/>
          <p:cNvPicPr preferRelativeResize="0"/>
          <p:nvPr/>
        </p:nvPicPr>
        <p:blipFill rotWithShape="1">
          <a:blip r:embed="rId2">
            <a:alphaModFix/>
          </a:blip>
          <a:srcRect/>
          <a:stretch/>
        </p:blipFill>
        <p:spPr>
          <a:xfrm>
            <a:off x="457200" y="495086"/>
            <a:ext cx="2751375" cy="640925"/>
          </a:xfrm>
          <a:prstGeom prst="rect">
            <a:avLst/>
          </a:prstGeom>
          <a:noFill/>
          <a:ln>
            <a:noFill/>
          </a:ln>
        </p:spPr>
      </p:pic>
      <p:sp>
        <p:nvSpPr>
          <p:cNvPr id="9" name="Google Shape;9;p19"/>
          <p:cNvSpPr txBox="1">
            <a:spLocks noGrp="1"/>
          </p:cNvSpPr>
          <p:nvPr>
            <p:ph type="subTitle" idx="1"/>
          </p:nvPr>
        </p:nvSpPr>
        <p:spPr>
          <a:xfrm>
            <a:off x="3651850" y="3111025"/>
            <a:ext cx="5034900" cy="325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2pPr>
            <a:lvl3pPr marR="0" lvl="2"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3pPr>
            <a:lvl4pPr marR="0" lvl="3"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4pPr>
            <a:lvl5pPr marR="0" lvl="4"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5pPr>
            <a:lvl6pPr marR="0" lvl="5"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6pPr>
            <a:lvl7pPr marR="0" lvl="6"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7pPr>
            <a:lvl8pPr marR="0" lvl="7"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8pPr>
            <a:lvl9pPr marR="0" lvl="8"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9pPr>
          </a:lstStyle>
          <a:p>
            <a:endParaRPr/>
          </a:p>
        </p:txBody>
      </p:sp>
      <p:sp>
        <p:nvSpPr>
          <p:cNvPr id="10" name="Google Shape;10;p19"/>
          <p:cNvSpPr txBox="1"/>
          <p:nvPr/>
        </p:nvSpPr>
        <p:spPr>
          <a:xfrm>
            <a:off x="4258440" y="4657790"/>
            <a:ext cx="4428300" cy="307800"/>
          </a:xfrm>
          <a:prstGeom prst="rect">
            <a:avLst/>
          </a:prstGeom>
          <a:noFill/>
          <a:ln>
            <a:noFill/>
          </a:ln>
        </p:spPr>
        <p:txBody>
          <a:bodyPr spcFirstLastPara="1" wrap="square" lIns="0" tIns="0" rIns="0" bIns="0" anchor="t" anchorCtr="0">
            <a:noAutofit/>
          </a:bodyPr>
          <a:lstStyle/>
          <a:p>
            <a:pPr marL="0" marR="0" lvl="0" indent="0" algn="r" rtl="0">
              <a:lnSpc>
                <a:spcPct val="115000"/>
              </a:lnSpc>
              <a:spcBef>
                <a:spcPts val="0"/>
              </a:spcBef>
              <a:spcAft>
                <a:spcPts val="0"/>
              </a:spcAft>
              <a:buClr>
                <a:srgbClr val="000000"/>
              </a:buClr>
              <a:buSzPts val="800"/>
              <a:buFont typeface="Arial"/>
              <a:buNone/>
            </a:pPr>
            <a:r>
              <a:rPr lang="en" sz="800" b="0" i="0" u="none" strike="noStrike" cap="none">
                <a:solidFill>
                  <a:srgbClr val="999999"/>
                </a:solidFill>
                <a:latin typeface="Proxima Nova"/>
                <a:ea typeface="Proxima Nova"/>
                <a:cs typeface="Proxima Nova"/>
                <a:sym typeface="Proxima Nova"/>
              </a:rPr>
              <a:t>© 2022 Relevantz Technology Services, Inc. All rights reserved</a:t>
            </a:r>
            <a:endParaRPr sz="800" b="0" i="0" u="none" strike="noStrike" cap="none">
              <a:solidFill>
                <a:srgbClr val="999999"/>
              </a:solidFill>
              <a:latin typeface="Proxima Nova"/>
              <a:ea typeface="Proxima Nova"/>
              <a:cs typeface="Proxima Nova"/>
              <a:sym typeface="Proxima Nova"/>
            </a:endParaRPr>
          </a:p>
        </p:txBody>
      </p:sp>
      <p:pic>
        <p:nvPicPr>
          <p:cNvPr id="11" name="Google Shape;11;p19"/>
          <p:cNvPicPr preferRelativeResize="0"/>
          <p:nvPr/>
        </p:nvPicPr>
        <p:blipFill rotWithShape="1">
          <a:blip r:embed="rId3">
            <a:alphaModFix/>
          </a:blip>
          <a:srcRect/>
          <a:stretch/>
        </p:blipFill>
        <p:spPr>
          <a:xfrm>
            <a:off x="0" y="1440811"/>
            <a:ext cx="3184312" cy="3702689"/>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ouble line heading cover slide - White BG">
  <p:cSld name="TITLE_1">
    <p:spTree>
      <p:nvGrpSpPr>
        <p:cNvPr id="1" name="Shape 84"/>
        <p:cNvGrpSpPr/>
        <p:nvPr/>
      </p:nvGrpSpPr>
      <p:grpSpPr>
        <a:xfrm>
          <a:off x="0" y="0"/>
          <a:ext cx="0" cy="0"/>
          <a:chOff x="0" y="0"/>
          <a:chExt cx="0" cy="0"/>
        </a:xfrm>
      </p:grpSpPr>
      <p:sp>
        <p:nvSpPr>
          <p:cNvPr id="85" name="Google Shape;85;p29"/>
          <p:cNvSpPr txBox="1">
            <a:spLocks noGrp="1"/>
          </p:cNvSpPr>
          <p:nvPr>
            <p:ph type="title"/>
          </p:nvPr>
        </p:nvSpPr>
        <p:spPr>
          <a:xfrm>
            <a:off x="3613500" y="1606150"/>
            <a:ext cx="5073300" cy="13707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4400"/>
              <a:buFont typeface="Proxima Nova"/>
              <a:buNone/>
              <a:defRPr sz="44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2pPr>
            <a:lvl3pPr marR="0" lvl="2"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3pPr>
            <a:lvl4pPr marR="0" lvl="3"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4pPr>
            <a:lvl5pPr marR="0" lvl="4"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5pPr>
            <a:lvl6pPr marR="0" lvl="5"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6pPr>
            <a:lvl7pPr marR="0" lvl="6"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7pPr>
            <a:lvl8pPr marR="0" lvl="7"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8pPr>
            <a:lvl9pPr marR="0" lvl="8"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9pPr>
          </a:lstStyle>
          <a:p>
            <a:endParaRPr/>
          </a:p>
        </p:txBody>
      </p:sp>
      <p:pic>
        <p:nvPicPr>
          <p:cNvPr id="86" name="Google Shape;86;p29"/>
          <p:cNvPicPr preferRelativeResize="0"/>
          <p:nvPr/>
        </p:nvPicPr>
        <p:blipFill rotWithShape="1">
          <a:blip r:embed="rId2">
            <a:alphaModFix/>
          </a:blip>
          <a:srcRect/>
          <a:stretch/>
        </p:blipFill>
        <p:spPr>
          <a:xfrm>
            <a:off x="457200" y="495086"/>
            <a:ext cx="2751375" cy="640925"/>
          </a:xfrm>
          <a:prstGeom prst="rect">
            <a:avLst/>
          </a:prstGeom>
          <a:noFill/>
          <a:ln>
            <a:noFill/>
          </a:ln>
        </p:spPr>
      </p:pic>
      <p:sp>
        <p:nvSpPr>
          <p:cNvPr id="87" name="Google Shape;87;p29"/>
          <p:cNvSpPr txBox="1">
            <a:spLocks noGrp="1"/>
          </p:cNvSpPr>
          <p:nvPr>
            <p:ph type="subTitle" idx="1"/>
          </p:nvPr>
        </p:nvSpPr>
        <p:spPr>
          <a:xfrm>
            <a:off x="3651850" y="3111025"/>
            <a:ext cx="5034900" cy="325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2pPr>
            <a:lvl3pPr marR="0" lvl="2"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3pPr>
            <a:lvl4pPr marR="0" lvl="3"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4pPr>
            <a:lvl5pPr marR="0" lvl="4"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5pPr>
            <a:lvl6pPr marR="0" lvl="5"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6pPr>
            <a:lvl7pPr marR="0" lvl="6"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7pPr>
            <a:lvl8pPr marR="0" lvl="7"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8pPr>
            <a:lvl9pPr marR="0" lvl="8"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9pPr>
          </a:lstStyle>
          <a:p>
            <a:endParaRPr/>
          </a:p>
        </p:txBody>
      </p:sp>
      <p:sp>
        <p:nvSpPr>
          <p:cNvPr id="88" name="Google Shape;88;p29"/>
          <p:cNvSpPr txBox="1"/>
          <p:nvPr/>
        </p:nvSpPr>
        <p:spPr>
          <a:xfrm>
            <a:off x="4258440" y="4657790"/>
            <a:ext cx="4428300" cy="307800"/>
          </a:xfrm>
          <a:prstGeom prst="rect">
            <a:avLst/>
          </a:prstGeom>
          <a:noFill/>
          <a:ln>
            <a:noFill/>
          </a:ln>
        </p:spPr>
        <p:txBody>
          <a:bodyPr spcFirstLastPara="1" wrap="square" lIns="0" tIns="0" rIns="0" bIns="0" anchor="t" anchorCtr="0">
            <a:noAutofit/>
          </a:bodyPr>
          <a:lstStyle/>
          <a:p>
            <a:pPr marL="0" marR="0" lvl="0" indent="0" algn="r" rtl="0">
              <a:lnSpc>
                <a:spcPct val="115000"/>
              </a:lnSpc>
              <a:spcBef>
                <a:spcPts val="0"/>
              </a:spcBef>
              <a:spcAft>
                <a:spcPts val="0"/>
              </a:spcAft>
              <a:buClr>
                <a:srgbClr val="000000"/>
              </a:buClr>
              <a:buSzPts val="800"/>
              <a:buFont typeface="Arial"/>
              <a:buNone/>
            </a:pPr>
            <a:r>
              <a:rPr lang="en" sz="800" b="0" i="0" u="none" strike="noStrike" cap="none">
                <a:solidFill>
                  <a:srgbClr val="999999"/>
                </a:solidFill>
                <a:latin typeface="Proxima Nova"/>
                <a:ea typeface="Proxima Nova"/>
                <a:cs typeface="Proxima Nova"/>
                <a:sym typeface="Proxima Nova"/>
              </a:rPr>
              <a:t>© 2022 Relevantz Technology Services, Inc. All rights reserved</a:t>
            </a:r>
            <a:endParaRPr sz="800" b="0" i="0" u="none" strike="noStrike" cap="none">
              <a:solidFill>
                <a:srgbClr val="999999"/>
              </a:solidFill>
              <a:latin typeface="Proxima Nova"/>
              <a:ea typeface="Proxima Nova"/>
              <a:cs typeface="Proxima Nova"/>
              <a:sym typeface="Proxima Nova"/>
            </a:endParaRPr>
          </a:p>
        </p:txBody>
      </p:sp>
      <p:pic>
        <p:nvPicPr>
          <p:cNvPr id="89" name="Google Shape;89;p29"/>
          <p:cNvPicPr preferRelativeResize="0"/>
          <p:nvPr/>
        </p:nvPicPr>
        <p:blipFill rotWithShape="1">
          <a:blip r:embed="rId3">
            <a:alphaModFix/>
          </a:blip>
          <a:srcRect/>
          <a:stretch/>
        </p:blipFill>
        <p:spPr>
          <a:xfrm>
            <a:off x="0" y="1440811"/>
            <a:ext cx="3184312" cy="3702689"/>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ingle column">
  <p:cSld name="TITLE_1_1_1_1_1">
    <p:bg>
      <p:bgPr>
        <a:noFill/>
        <a:effectLst/>
      </p:bgPr>
    </p:bg>
    <p:spTree>
      <p:nvGrpSpPr>
        <p:cNvPr id="1" name="Shape 90"/>
        <p:cNvGrpSpPr/>
        <p:nvPr/>
      </p:nvGrpSpPr>
      <p:grpSpPr>
        <a:xfrm>
          <a:off x="0" y="0"/>
          <a:ext cx="0" cy="0"/>
          <a:chOff x="0" y="0"/>
          <a:chExt cx="0" cy="0"/>
        </a:xfrm>
      </p:grpSpPr>
      <p:sp>
        <p:nvSpPr>
          <p:cNvPr id="91" name="Google Shape;91;p30"/>
          <p:cNvSpPr txBox="1">
            <a:spLocks noGrp="1"/>
          </p:cNvSpPr>
          <p:nvPr>
            <p:ph type="title"/>
          </p:nvPr>
        </p:nvSpPr>
        <p:spPr>
          <a:xfrm>
            <a:off x="469650" y="287550"/>
            <a:ext cx="8217300" cy="627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2400"/>
              <a:buFont typeface="Proxima Nova"/>
              <a:buNone/>
              <a:defRPr sz="24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2" name="Google Shape;92;p30"/>
          <p:cNvSpPr txBox="1">
            <a:spLocks noGrp="1"/>
          </p:cNvSpPr>
          <p:nvPr>
            <p:ph type="subTitle" idx="1"/>
          </p:nvPr>
        </p:nvSpPr>
        <p:spPr>
          <a:xfrm>
            <a:off x="460075" y="929725"/>
            <a:ext cx="8217300" cy="278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3" name="Google Shape;93;p30"/>
          <p:cNvSpPr txBox="1">
            <a:spLocks noGrp="1"/>
          </p:cNvSpPr>
          <p:nvPr>
            <p:ph type="body" idx="2"/>
          </p:nvPr>
        </p:nvSpPr>
        <p:spPr>
          <a:xfrm>
            <a:off x="450500" y="1293950"/>
            <a:ext cx="8217300" cy="3096000"/>
          </a:xfrm>
          <a:prstGeom prst="rect">
            <a:avLst/>
          </a:prstGeom>
          <a:noFill/>
          <a:ln>
            <a:noFill/>
          </a:ln>
        </p:spPr>
        <p:txBody>
          <a:bodyPr spcFirstLastPara="1" wrap="square" lIns="0" tIns="0" rIns="0" bIns="0" anchor="t" anchorCtr="0">
            <a:noAutofit/>
          </a:bodyPr>
          <a:lstStyle>
            <a:lvl1pPr marL="457200" marR="0" lvl="0" indent="-317500" algn="l" rtl="0">
              <a:lnSpc>
                <a:spcPct val="10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1pPr>
            <a:lvl2pPr marL="914400" marR="0" lvl="1"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2pPr>
            <a:lvl3pPr marL="1371600" marR="0" lvl="2"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3pPr>
            <a:lvl4pPr marL="1828800" marR="0" lvl="3"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4pPr>
            <a:lvl5pPr marL="2286000" marR="0" lvl="4"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5pPr>
            <a:lvl6pPr marL="2743200" marR="0" lvl="5"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6pPr>
            <a:lvl7pPr marL="3200400" marR="0" lvl="6"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7pPr>
            <a:lvl8pPr marL="3657600" marR="0" lvl="7"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8pPr>
            <a:lvl9pPr marL="4114800" marR="0" lvl="8" indent="-317500" algn="l" rtl="0">
              <a:lnSpc>
                <a:spcPct val="100000"/>
              </a:lnSpc>
              <a:spcBef>
                <a:spcPts val="400"/>
              </a:spcBef>
              <a:spcAft>
                <a:spcPts val="40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9pPr>
          </a:lstStyle>
          <a:p>
            <a:endParaRPr/>
          </a:p>
        </p:txBody>
      </p:sp>
      <p:pic>
        <p:nvPicPr>
          <p:cNvPr id="94" name="Google Shape;94;p30"/>
          <p:cNvPicPr preferRelativeResize="0"/>
          <p:nvPr/>
        </p:nvPicPr>
        <p:blipFill rotWithShape="1">
          <a:blip r:embed="rId2">
            <a:alphaModFix/>
          </a:blip>
          <a:srcRect/>
          <a:stretch/>
        </p:blipFill>
        <p:spPr>
          <a:xfrm>
            <a:off x="665082" y="4769500"/>
            <a:ext cx="858651" cy="164500"/>
          </a:xfrm>
          <a:prstGeom prst="rect">
            <a:avLst/>
          </a:prstGeom>
          <a:noFill/>
          <a:ln>
            <a:noFill/>
          </a:ln>
        </p:spPr>
      </p:pic>
      <p:sp>
        <p:nvSpPr>
          <p:cNvPr id="95" name="Google Shape;95;p30"/>
          <p:cNvSpPr txBox="1">
            <a:spLocks noGrp="1"/>
          </p:cNvSpPr>
          <p:nvPr>
            <p:ph type="sldNum" idx="12"/>
          </p:nvPr>
        </p:nvSpPr>
        <p:spPr>
          <a:xfrm>
            <a:off x="8472450" y="4712700"/>
            <a:ext cx="548700" cy="2781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96" name="Google Shape;96;p30"/>
          <p:cNvSpPr txBox="1"/>
          <p:nvPr/>
        </p:nvSpPr>
        <p:spPr>
          <a:xfrm>
            <a:off x="3763400" y="4731900"/>
            <a:ext cx="1603800" cy="239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999999"/>
                </a:solidFill>
                <a:highlight>
                  <a:srgbClr val="FFFFFF"/>
                </a:highlight>
                <a:latin typeface="Proxima Nova"/>
                <a:ea typeface="Proxima Nova"/>
                <a:cs typeface="Proxima Nova"/>
                <a:sym typeface="Proxima Nova"/>
              </a:rPr>
              <a:t>   For Internal use only      </a:t>
            </a:r>
            <a:endParaRPr sz="800" b="0" i="0" u="none" strike="noStrike" cap="none">
              <a:solidFill>
                <a:srgbClr val="999999"/>
              </a:solidFill>
              <a:highlight>
                <a:srgbClr val="FFFFFF"/>
              </a:highlight>
              <a:latin typeface="Proxima Nova"/>
              <a:ea typeface="Proxima Nova"/>
              <a:cs typeface="Proxima Nova"/>
              <a:sym typeface="Proxima Nova"/>
            </a:endParaRPr>
          </a:p>
        </p:txBody>
      </p:sp>
      <p:pic>
        <p:nvPicPr>
          <p:cNvPr id="97" name="Google Shape;97;p30"/>
          <p:cNvPicPr preferRelativeResize="0"/>
          <p:nvPr/>
        </p:nvPicPr>
        <p:blipFill rotWithShape="1">
          <a:blip r:embed="rId3">
            <a:alphaModFix/>
          </a:blip>
          <a:srcRect/>
          <a:stretch/>
        </p:blipFill>
        <p:spPr>
          <a:xfrm>
            <a:off x="0" y="4689200"/>
            <a:ext cx="614619" cy="4572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ouble coulmn">
  <p:cSld name="TITLE_1_1_1_1_1_1">
    <p:bg>
      <p:bgPr>
        <a:noFill/>
        <a:effectLst/>
      </p:bgPr>
    </p:bg>
    <p:spTree>
      <p:nvGrpSpPr>
        <p:cNvPr id="1" name="Shape 98"/>
        <p:cNvGrpSpPr/>
        <p:nvPr/>
      </p:nvGrpSpPr>
      <p:grpSpPr>
        <a:xfrm>
          <a:off x="0" y="0"/>
          <a:ext cx="0" cy="0"/>
          <a:chOff x="0" y="0"/>
          <a:chExt cx="0" cy="0"/>
        </a:xfrm>
      </p:grpSpPr>
      <p:sp>
        <p:nvSpPr>
          <p:cNvPr id="99" name="Google Shape;99;p31"/>
          <p:cNvSpPr txBox="1">
            <a:spLocks noGrp="1"/>
          </p:cNvSpPr>
          <p:nvPr>
            <p:ph type="subTitle" idx="1"/>
          </p:nvPr>
        </p:nvSpPr>
        <p:spPr>
          <a:xfrm>
            <a:off x="460075" y="929725"/>
            <a:ext cx="3757200" cy="278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 name="Google Shape;100;p31"/>
          <p:cNvSpPr txBox="1">
            <a:spLocks noGrp="1"/>
          </p:cNvSpPr>
          <p:nvPr>
            <p:ph type="body" idx="2"/>
          </p:nvPr>
        </p:nvSpPr>
        <p:spPr>
          <a:xfrm>
            <a:off x="450500" y="1293950"/>
            <a:ext cx="3853200" cy="3096000"/>
          </a:xfrm>
          <a:prstGeom prst="rect">
            <a:avLst/>
          </a:prstGeom>
          <a:noFill/>
          <a:ln>
            <a:noFill/>
          </a:ln>
        </p:spPr>
        <p:txBody>
          <a:bodyPr spcFirstLastPara="1" wrap="square" lIns="0" tIns="0" rIns="0" bIns="0" anchor="t" anchorCtr="0">
            <a:noAutofit/>
          </a:bodyPr>
          <a:lstStyle>
            <a:lvl1pPr marL="457200" marR="0" lvl="0" indent="-317500" algn="l" rtl="0">
              <a:lnSpc>
                <a:spcPct val="10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1pPr>
            <a:lvl2pPr marL="914400" marR="0" lvl="1"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2pPr>
            <a:lvl3pPr marL="1371600" marR="0" lvl="2"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3pPr>
            <a:lvl4pPr marL="1828800" marR="0" lvl="3"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4pPr>
            <a:lvl5pPr marL="2286000" marR="0" lvl="4"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5pPr>
            <a:lvl6pPr marL="2743200" marR="0" lvl="5"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6pPr>
            <a:lvl7pPr marL="3200400" marR="0" lvl="6"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7pPr>
            <a:lvl8pPr marL="3657600" marR="0" lvl="7"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8pPr>
            <a:lvl9pPr marL="4114800" marR="0" lvl="8" indent="-317500" algn="l" rtl="0">
              <a:lnSpc>
                <a:spcPct val="100000"/>
              </a:lnSpc>
              <a:spcBef>
                <a:spcPts val="400"/>
              </a:spcBef>
              <a:spcAft>
                <a:spcPts val="40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9pPr>
          </a:lstStyle>
          <a:p>
            <a:endParaRPr/>
          </a:p>
        </p:txBody>
      </p:sp>
      <p:sp>
        <p:nvSpPr>
          <p:cNvPr id="101" name="Google Shape;101;p31"/>
          <p:cNvSpPr txBox="1">
            <a:spLocks noGrp="1"/>
          </p:cNvSpPr>
          <p:nvPr>
            <p:ph type="subTitle" idx="3"/>
          </p:nvPr>
        </p:nvSpPr>
        <p:spPr>
          <a:xfrm>
            <a:off x="4843175" y="929725"/>
            <a:ext cx="3757200" cy="278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 name="Google Shape;102;p31"/>
          <p:cNvSpPr txBox="1">
            <a:spLocks noGrp="1"/>
          </p:cNvSpPr>
          <p:nvPr>
            <p:ph type="body" idx="4"/>
          </p:nvPr>
        </p:nvSpPr>
        <p:spPr>
          <a:xfrm>
            <a:off x="4833600" y="1293950"/>
            <a:ext cx="3853200" cy="3096000"/>
          </a:xfrm>
          <a:prstGeom prst="rect">
            <a:avLst/>
          </a:prstGeom>
          <a:noFill/>
          <a:ln>
            <a:noFill/>
          </a:ln>
        </p:spPr>
        <p:txBody>
          <a:bodyPr spcFirstLastPara="1" wrap="square" lIns="0" tIns="0" rIns="0" bIns="0" anchor="t" anchorCtr="0">
            <a:noAutofit/>
          </a:bodyPr>
          <a:lstStyle>
            <a:lvl1pPr marL="457200" marR="0" lvl="0" indent="-317500" algn="l" rtl="0">
              <a:lnSpc>
                <a:spcPct val="10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1pPr>
            <a:lvl2pPr marL="914400" marR="0" lvl="1"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2pPr>
            <a:lvl3pPr marL="1371600" marR="0" lvl="2"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3pPr>
            <a:lvl4pPr marL="1828800" marR="0" lvl="3"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4pPr>
            <a:lvl5pPr marL="2286000" marR="0" lvl="4"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5pPr>
            <a:lvl6pPr marL="2743200" marR="0" lvl="5"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6pPr>
            <a:lvl7pPr marL="3200400" marR="0" lvl="6"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7pPr>
            <a:lvl8pPr marL="3657600" marR="0" lvl="7"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8pPr>
            <a:lvl9pPr marL="4114800" marR="0" lvl="8" indent="-317500" algn="l" rtl="0">
              <a:lnSpc>
                <a:spcPct val="100000"/>
              </a:lnSpc>
              <a:spcBef>
                <a:spcPts val="400"/>
              </a:spcBef>
              <a:spcAft>
                <a:spcPts val="40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9pPr>
          </a:lstStyle>
          <a:p>
            <a:endParaRPr/>
          </a:p>
        </p:txBody>
      </p:sp>
      <p:pic>
        <p:nvPicPr>
          <p:cNvPr id="103" name="Google Shape;103;p31"/>
          <p:cNvPicPr preferRelativeResize="0"/>
          <p:nvPr/>
        </p:nvPicPr>
        <p:blipFill rotWithShape="1">
          <a:blip r:embed="rId2">
            <a:alphaModFix/>
          </a:blip>
          <a:srcRect/>
          <a:stretch/>
        </p:blipFill>
        <p:spPr>
          <a:xfrm>
            <a:off x="665082" y="4769500"/>
            <a:ext cx="858651" cy="164500"/>
          </a:xfrm>
          <a:prstGeom prst="rect">
            <a:avLst/>
          </a:prstGeom>
          <a:noFill/>
          <a:ln>
            <a:noFill/>
          </a:ln>
        </p:spPr>
      </p:pic>
      <p:sp>
        <p:nvSpPr>
          <p:cNvPr id="104" name="Google Shape;104;p31"/>
          <p:cNvSpPr txBox="1">
            <a:spLocks noGrp="1"/>
          </p:cNvSpPr>
          <p:nvPr>
            <p:ph type="sldNum" idx="12"/>
          </p:nvPr>
        </p:nvSpPr>
        <p:spPr>
          <a:xfrm>
            <a:off x="8472450" y="4712700"/>
            <a:ext cx="548700" cy="2781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105" name="Google Shape;105;p31"/>
          <p:cNvSpPr txBox="1"/>
          <p:nvPr/>
        </p:nvSpPr>
        <p:spPr>
          <a:xfrm>
            <a:off x="3763400" y="4731900"/>
            <a:ext cx="1603800" cy="239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999999"/>
                </a:solidFill>
                <a:highlight>
                  <a:srgbClr val="FFFFFF"/>
                </a:highlight>
                <a:latin typeface="Proxima Nova"/>
                <a:ea typeface="Proxima Nova"/>
                <a:cs typeface="Proxima Nova"/>
                <a:sym typeface="Proxima Nova"/>
              </a:rPr>
              <a:t>   For Internal use only      </a:t>
            </a:r>
            <a:endParaRPr sz="800" b="0" i="0" u="none" strike="noStrike" cap="none">
              <a:solidFill>
                <a:srgbClr val="999999"/>
              </a:solidFill>
              <a:highlight>
                <a:srgbClr val="FFFFFF"/>
              </a:highlight>
              <a:latin typeface="Proxima Nova"/>
              <a:ea typeface="Proxima Nova"/>
              <a:cs typeface="Proxima Nova"/>
              <a:sym typeface="Proxima Nova"/>
            </a:endParaRPr>
          </a:p>
        </p:txBody>
      </p:sp>
      <p:pic>
        <p:nvPicPr>
          <p:cNvPr id="106" name="Google Shape;106;p31"/>
          <p:cNvPicPr preferRelativeResize="0"/>
          <p:nvPr/>
        </p:nvPicPr>
        <p:blipFill rotWithShape="1">
          <a:blip r:embed="rId3">
            <a:alphaModFix/>
          </a:blip>
          <a:srcRect/>
          <a:stretch/>
        </p:blipFill>
        <p:spPr>
          <a:xfrm>
            <a:off x="0" y="4689200"/>
            <a:ext cx="614619" cy="457200"/>
          </a:xfrm>
          <a:prstGeom prst="rect">
            <a:avLst/>
          </a:prstGeom>
          <a:noFill/>
          <a:ln>
            <a:noFill/>
          </a:ln>
        </p:spPr>
      </p:pic>
      <p:sp>
        <p:nvSpPr>
          <p:cNvPr id="107" name="Google Shape;107;p31"/>
          <p:cNvSpPr txBox="1">
            <a:spLocks noGrp="1"/>
          </p:cNvSpPr>
          <p:nvPr>
            <p:ph type="title"/>
          </p:nvPr>
        </p:nvSpPr>
        <p:spPr>
          <a:xfrm>
            <a:off x="469650" y="287550"/>
            <a:ext cx="8217300" cy="627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2400"/>
              <a:buFont typeface="Proxima Nova"/>
              <a:buNone/>
              <a:defRPr sz="24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ingle column with image">
  <p:cSld name="TITLE_1_1_1_1_1_1_1">
    <p:bg>
      <p:bgPr>
        <a:noFill/>
        <a:effectLst/>
      </p:bgPr>
    </p:bg>
    <p:spTree>
      <p:nvGrpSpPr>
        <p:cNvPr id="1" name="Shape 108"/>
        <p:cNvGrpSpPr/>
        <p:nvPr/>
      </p:nvGrpSpPr>
      <p:grpSpPr>
        <a:xfrm>
          <a:off x="0" y="0"/>
          <a:ext cx="0" cy="0"/>
          <a:chOff x="0" y="0"/>
          <a:chExt cx="0" cy="0"/>
        </a:xfrm>
      </p:grpSpPr>
      <p:sp>
        <p:nvSpPr>
          <p:cNvPr id="109" name="Google Shape;109;p32"/>
          <p:cNvSpPr>
            <a:spLocks noGrp="1"/>
          </p:cNvSpPr>
          <p:nvPr>
            <p:ph type="pic" idx="2"/>
          </p:nvPr>
        </p:nvSpPr>
        <p:spPr>
          <a:xfrm>
            <a:off x="5027125" y="0"/>
            <a:ext cx="4116900" cy="5143500"/>
          </a:xfrm>
          <a:prstGeom prst="rect">
            <a:avLst/>
          </a:prstGeom>
          <a:noFill/>
          <a:ln>
            <a:noFill/>
          </a:ln>
        </p:spPr>
      </p:sp>
      <p:sp>
        <p:nvSpPr>
          <p:cNvPr id="110" name="Google Shape;110;p32"/>
          <p:cNvSpPr txBox="1"/>
          <p:nvPr/>
        </p:nvSpPr>
        <p:spPr>
          <a:xfrm>
            <a:off x="3423325" y="4731900"/>
            <a:ext cx="1603800" cy="239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999999"/>
                </a:solidFill>
                <a:highlight>
                  <a:srgbClr val="FFFFFF"/>
                </a:highlight>
                <a:latin typeface="Proxima Nova"/>
                <a:ea typeface="Proxima Nova"/>
                <a:cs typeface="Proxima Nova"/>
                <a:sym typeface="Proxima Nova"/>
              </a:rPr>
              <a:t>   For Internal use only      </a:t>
            </a:r>
            <a:endParaRPr sz="800" b="0" i="0" u="none" strike="noStrike" cap="none">
              <a:solidFill>
                <a:srgbClr val="999999"/>
              </a:solidFill>
              <a:highlight>
                <a:srgbClr val="FFFFFF"/>
              </a:highlight>
              <a:latin typeface="Proxima Nova"/>
              <a:ea typeface="Proxima Nova"/>
              <a:cs typeface="Proxima Nova"/>
              <a:sym typeface="Proxima Nova"/>
            </a:endParaRPr>
          </a:p>
        </p:txBody>
      </p:sp>
      <p:sp>
        <p:nvSpPr>
          <p:cNvPr id="111" name="Google Shape;111;p32"/>
          <p:cNvSpPr txBox="1">
            <a:spLocks noGrp="1"/>
          </p:cNvSpPr>
          <p:nvPr>
            <p:ph type="subTitle" idx="1"/>
          </p:nvPr>
        </p:nvSpPr>
        <p:spPr>
          <a:xfrm>
            <a:off x="460075" y="1082125"/>
            <a:ext cx="3757200" cy="278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 name="Google Shape;112;p32"/>
          <p:cNvSpPr txBox="1">
            <a:spLocks noGrp="1"/>
          </p:cNvSpPr>
          <p:nvPr>
            <p:ph type="body" idx="3"/>
          </p:nvPr>
        </p:nvSpPr>
        <p:spPr>
          <a:xfrm>
            <a:off x="450500" y="1446350"/>
            <a:ext cx="3853200" cy="3096000"/>
          </a:xfrm>
          <a:prstGeom prst="rect">
            <a:avLst/>
          </a:prstGeom>
          <a:noFill/>
          <a:ln>
            <a:noFill/>
          </a:ln>
        </p:spPr>
        <p:txBody>
          <a:bodyPr spcFirstLastPara="1" wrap="square" lIns="0" tIns="0" rIns="0" bIns="0" anchor="t" anchorCtr="0">
            <a:noAutofit/>
          </a:bodyPr>
          <a:lstStyle>
            <a:lvl1pPr marL="457200" marR="0" lvl="0" indent="-317500" algn="l" rtl="0">
              <a:lnSpc>
                <a:spcPct val="10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1pPr>
            <a:lvl2pPr marL="914400" marR="0" lvl="1"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2pPr>
            <a:lvl3pPr marL="1371600" marR="0" lvl="2"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3pPr>
            <a:lvl4pPr marL="1828800" marR="0" lvl="3"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4pPr>
            <a:lvl5pPr marL="2286000" marR="0" lvl="4"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5pPr>
            <a:lvl6pPr marL="2743200" marR="0" lvl="5"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6pPr>
            <a:lvl7pPr marL="3200400" marR="0" lvl="6"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7pPr>
            <a:lvl8pPr marL="3657600" marR="0" lvl="7"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8pPr>
            <a:lvl9pPr marL="4114800" marR="0" lvl="8" indent="-317500" algn="l" rtl="0">
              <a:lnSpc>
                <a:spcPct val="100000"/>
              </a:lnSpc>
              <a:spcBef>
                <a:spcPts val="400"/>
              </a:spcBef>
              <a:spcAft>
                <a:spcPts val="40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9pPr>
          </a:lstStyle>
          <a:p>
            <a:endParaRPr/>
          </a:p>
        </p:txBody>
      </p:sp>
      <p:pic>
        <p:nvPicPr>
          <p:cNvPr id="113" name="Google Shape;113;p32"/>
          <p:cNvPicPr preferRelativeResize="0"/>
          <p:nvPr/>
        </p:nvPicPr>
        <p:blipFill rotWithShape="1">
          <a:blip r:embed="rId2">
            <a:alphaModFix/>
          </a:blip>
          <a:srcRect/>
          <a:stretch/>
        </p:blipFill>
        <p:spPr>
          <a:xfrm>
            <a:off x="665082" y="4769500"/>
            <a:ext cx="858651" cy="164500"/>
          </a:xfrm>
          <a:prstGeom prst="rect">
            <a:avLst/>
          </a:prstGeom>
          <a:noFill/>
          <a:ln>
            <a:noFill/>
          </a:ln>
        </p:spPr>
      </p:pic>
      <p:sp>
        <p:nvSpPr>
          <p:cNvPr id="114" name="Google Shape;114;p32"/>
          <p:cNvSpPr txBox="1">
            <a:spLocks noGrp="1"/>
          </p:cNvSpPr>
          <p:nvPr>
            <p:ph type="sldNum" idx="12"/>
          </p:nvPr>
        </p:nvSpPr>
        <p:spPr>
          <a:xfrm>
            <a:off x="8472450" y="4712700"/>
            <a:ext cx="548700" cy="2781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115" name="Google Shape;115;p32"/>
          <p:cNvPicPr preferRelativeResize="0"/>
          <p:nvPr/>
        </p:nvPicPr>
        <p:blipFill rotWithShape="1">
          <a:blip r:embed="rId3">
            <a:alphaModFix/>
          </a:blip>
          <a:srcRect/>
          <a:stretch/>
        </p:blipFill>
        <p:spPr>
          <a:xfrm>
            <a:off x="0" y="4689200"/>
            <a:ext cx="614619" cy="457200"/>
          </a:xfrm>
          <a:prstGeom prst="rect">
            <a:avLst/>
          </a:prstGeom>
          <a:noFill/>
          <a:ln>
            <a:noFill/>
          </a:ln>
        </p:spPr>
      </p:pic>
      <p:sp>
        <p:nvSpPr>
          <p:cNvPr id="116" name="Google Shape;116;p32"/>
          <p:cNvSpPr txBox="1">
            <a:spLocks noGrp="1"/>
          </p:cNvSpPr>
          <p:nvPr>
            <p:ph type="title"/>
          </p:nvPr>
        </p:nvSpPr>
        <p:spPr>
          <a:xfrm>
            <a:off x="469650" y="287550"/>
            <a:ext cx="4284600" cy="627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2400"/>
              <a:buFont typeface="Proxima Nova"/>
              <a:buNone/>
              <a:defRPr sz="24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file desciption">
  <p:cSld name="TITLE_1_1_1_1_1_1_1_1_1">
    <p:bg>
      <p:bgPr>
        <a:noFill/>
        <a:effectLst/>
      </p:bgPr>
    </p:bg>
    <p:spTree>
      <p:nvGrpSpPr>
        <p:cNvPr id="1" name="Shape 117"/>
        <p:cNvGrpSpPr/>
        <p:nvPr/>
      </p:nvGrpSpPr>
      <p:grpSpPr>
        <a:xfrm>
          <a:off x="0" y="0"/>
          <a:ext cx="0" cy="0"/>
          <a:chOff x="0" y="0"/>
          <a:chExt cx="0" cy="0"/>
        </a:xfrm>
      </p:grpSpPr>
      <p:sp>
        <p:nvSpPr>
          <p:cNvPr id="118" name="Google Shape;118;p33"/>
          <p:cNvSpPr txBox="1">
            <a:spLocks noGrp="1"/>
          </p:cNvSpPr>
          <p:nvPr>
            <p:ph type="subTitle" idx="1"/>
          </p:nvPr>
        </p:nvSpPr>
        <p:spPr>
          <a:xfrm>
            <a:off x="460075" y="929725"/>
            <a:ext cx="8217300" cy="278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9" name="Google Shape;119;p33"/>
          <p:cNvSpPr/>
          <p:nvPr/>
        </p:nvSpPr>
        <p:spPr>
          <a:xfrm>
            <a:off x="896150" y="1428175"/>
            <a:ext cx="1437900" cy="1437900"/>
          </a:xfrm>
          <a:prstGeom prst="donut">
            <a:avLst>
              <a:gd name="adj" fmla="val 5329"/>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33"/>
          <p:cNvSpPr>
            <a:spLocks noGrp="1"/>
          </p:cNvSpPr>
          <p:nvPr>
            <p:ph type="pic" idx="2"/>
          </p:nvPr>
        </p:nvSpPr>
        <p:spPr>
          <a:xfrm>
            <a:off x="953750" y="1485825"/>
            <a:ext cx="1322700" cy="1322700"/>
          </a:xfrm>
          <a:prstGeom prst="ellipse">
            <a:avLst/>
          </a:prstGeom>
          <a:noFill/>
          <a:ln>
            <a:noFill/>
          </a:ln>
        </p:spPr>
      </p:sp>
      <p:sp>
        <p:nvSpPr>
          <p:cNvPr id="121" name="Google Shape;121;p33"/>
          <p:cNvSpPr txBox="1">
            <a:spLocks noGrp="1"/>
          </p:cNvSpPr>
          <p:nvPr>
            <p:ph type="body" idx="3"/>
          </p:nvPr>
        </p:nvSpPr>
        <p:spPr>
          <a:xfrm>
            <a:off x="450500" y="2952050"/>
            <a:ext cx="2329200" cy="1437900"/>
          </a:xfrm>
          <a:prstGeom prst="rect">
            <a:avLst/>
          </a:prstGeom>
          <a:noFill/>
          <a:ln>
            <a:noFill/>
          </a:ln>
        </p:spPr>
        <p:txBody>
          <a:bodyPr spcFirstLastPara="1" wrap="square" lIns="0" tIns="0" rIns="0" bIns="0" anchor="t" anchorCtr="0">
            <a:noAutofit/>
          </a:bodyPr>
          <a:lstStyle>
            <a:lvl1pPr marL="457200" marR="0" lvl="0" indent="-304800" algn="ctr" rtl="0">
              <a:lnSpc>
                <a:spcPct val="100000"/>
              </a:lnSpc>
              <a:spcBef>
                <a:spcPts val="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1pPr>
            <a:lvl2pPr marL="914400" marR="0" lvl="1"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2pPr>
            <a:lvl3pPr marL="1371600" marR="0" lvl="2"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3pPr>
            <a:lvl4pPr marL="1828800" marR="0" lvl="3"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4pPr>
            <a:lvl5pPr marL="2286000" marR="0" lvl="4"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5pPr>
            <a:lvl6pPr marL="2743200" marR="0" lvl="5"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6pPr>
            <a:lvl7pPr marL="3200400" marR="0" lvl="6"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7pPr>
            <a:lvl8pPr marL="3657600" marR="0" lvl="7"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8pPr>
            <a:lvl9pPr marL="4114800" marR="0" lvl="8" indent="-304800" algn="ctr" rtl="0">
              <a:lnSpc>
                <a:spcPct val="100000"/>
              </a:lnSpc>
              <a:spcBef>
                <a:spcPts val="400"/>
              </a:spcBef>
              <a:spcAft>
                <a:spcPts val="40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9pPr>
          </a:lstStyle>
          <a:p>
            <a:endParaRPr/>
          </a:p>
        </p:txBody>
      </p:sp>
      <p:sp>
        <p:nvSpPr>
          <p:cNvPr id="122" name="Google Shape;122;p33"/>
          <p:cNvSpPr/>
          <p:nvPr/>
        </p:nvSpPr>
        <p:spPr>
          <a:xfrm>
            <a:off x="3859350" y="1428175"/>
            <a:ext cx="1437900" cy="1437900"/>
          </a:xfrm>
          <a:prstGeom prst="donut">
            <a:avLst>
              <a:gd name="adj" fmla="val 5329"/>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33"/>
          <p:cNvSpPr>
            <a:spLocks noGrp="1"/>
          </p:cNvSpPr>
          <p:nvPr>
            <p:ph type="pic" idx="4"/>
          </p:nvPr>
        </p:nvSpPr>
        <p:spPr>
          <a:xfrm>
            <a:off x="3916950" y="1485825"/>
            <a:ext cx="1322700" cy="1322700"/>
          </a:xfrm>
          <a:prstGeom prst="ellipse">
            <a:avLst/>
          </a:prstGeom>
          <a:noFill/>
          <a:ln>
            <a:noFill/>
          </a:ln>
        </p:spPr>
      </p:sp>
      <p:sp>
        <p:nvSpPr>
          <p:cNvPr id="124" name="Google Shape;124;p33"/>
          <p:cNvSpPr txBox="1">
            <a:spLocks noGrp="1"/>
          </p:cNvSpPr>
          <p:nvPr>
            <p:ph type="body" idx="5"/>
          </p:nvPr>
        </p:nvSpPr>
        <p:spPr>
          <a:xfrm>
            <a:off x="3413700" y="2952050"/>
            <a:ext cx="2329200" cy="1437900"/>
          </a:xfrm>
          <a:prstGeom prst="rect">
            <a:avLst/>
          </a:prstGeom>
          <a:noFill/>
          <a:ln>
            <a:noFill/>
          </a:ln>
        </p:spPr>
        <p:txBody>
          <a:bodyPr spcFirstLastPara="1" wrap="square" lIns="0" tIns="0" rIns="0" bIns="0" anchor="t" anchorCtr="0">
            <a:noAutofit/>
          </a:bodyPr>
          <a:lstStyle>
            <a:lvl1pPr marL="457200" marR="0" lvl="0" indent="-304800" algn="ctr" rtl="0">
              <a:lnSpc>
                <a:spcPct val="100000"/>
              </a:lnSpc>
              <a:spcBef>
                <a:spcPts val="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1pPr>
            <a:lvl2pPr marL="914400" marR="0" lvl="1"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2pPr>
            <a:lvl3pPr marL="1371600" marR="0" lvl="2"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3pPr>
            <a:lvl4pPr marL="1828800" marR="0" lvl="3"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4pPr>
            <a:lvl5pPr marL="2286000" marR="0" lvl="4"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5pPr>
            <a:lvl6pPr marL="2743200" marR="0" lvl="5"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6pPr>
            <a:lvl7pPr marL="3200400" marR="0" lvl="6"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7pPr>
            <a:lvl8pPr marL="3657600" marR="0" lvl="7"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8pPr>
            <a:lvl9pPr marL="4114800" marR="0" lvl="8" indent="-304800" algn="ctr" rtl="0">
              <a:lnSpc>
                <a:spcPct val="100000"/>
              </a:lnSpc>
              <a:spcBef>
                <a:spcPts val="400"/>
              </a:spcBef>
              <a:spcAft>
                <a:spcPts val="40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9pPr>
          </a:lstStyle>
          <a:p>
            <a:endParaRPr/>
          </a:p>
        </p:txBody>
      </p:sp>
      <p:sp>
        <p:nvSpPr>
          <p:cNvPr id="125" name="Google Shape;125;p33"/>
          <p:cNvSpPr/>
          <p:nvPr/>
        </p:nvSpPr>
        <p:spPr>
          <a:xfrm>
            <a:off x="6793825" y="1428175"/>
            <a:ext cx="1437900" cy="1437900"/>
          </a:xfrm>
          <a:prstGeom prst="donut">
            <a:avLst>
              <a:gd name="adj" fmla="val 5329"/>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3"/>
          <p:cNvSpPr>
            <a:spLocks noGrp="1"/>
          </p:cNvSpPr>
          <p:nvPr>
            <p:ph type="pic" idx="6"/>
          </p:nvPr>
        </p:nvSpPr>
        <p:spPr>
          <a:xfrm>
            <a:off x="6851425" y="1485825"/>
            <a:ext cx="1322700" cy="1322700"/>
          </a:xfrm>
          <a:prstGeom prst="ellipse">
            <a:avLst/>
          </a:prstGeom>
          <a:noFill/>
          <a:ln>
            <a:noFill/>
          </a:ln>
        </p:spPr>
      </p:sp>
      <p:sp>
        <p:nvSpPr>
          <p:cNvPr id="127" name="Google Shape;127;p33"/>
          <p:cNvSpPr txBox="1">
            <a:spLocks noGrp="1"/>
          </p:cNvSpPr>
          <p:nvPr>
            <p:ph type="body" idx="7"/>
          </p:nvPr>
        </p:nvSpPr>
        <p:spPr>
          <a:xfrm>
            <a:off x="6348175" y="2952050"/>
            <a:ext cx="2329200" cy="1437900"/>
          </a:xfrm>
          <a:prstGeom prst="rect">
            <a:avLst/>
          </a:prstGeom>
          <a:noFill/>
          <a:ln>
            <a:noFill/>
          </a:ln>
        </p:spPr>
        <p:txBody>
          <a:bodyPr spcFirstLastPara="1" wrap="square" lIns="0" tIns="0" rIns="0" bIns="0" anchor="t" anchorCtr="0">
            <a:noAutofit/>
          </a:bodyPr>
          <a:lstStyle>
            <a:lvl1pPr marL="457200" marR="0" lvl="0" indent="-304800" algn="ctr" rtl="0">
              <a:lnSpc>
                <a:spcPct val="100000"/>
              </a:lnSpc>
              <a:spcBef>
                <a:spcPts val="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1pPr>
            <a:lvl2pPr marL="914400" marR="0" lvl="1"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2pPr>
            <a:lvl3pPr marL="1371600" marR="0" lvl="2"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3pPr>
            <a:lvl4pPr marL="1828800" marR="0" lvl="3"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4pPr>
            <a:lvl5pPr marL="2286000" marR="0" lvl="4"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5pPr>
            <a:lvl6pPr marL="2743200" marR="0" lvl="5"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6pPr>
            <a:lvl7pPr marL="3200400" marR="0" lvl="6"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7pPr>
            <a:lvl8pPr marL="3657600" marR="0" lvl="7"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8pPr>
            <a:lvl9pPr marL="4114800" marR="0" lvl="8" indent="-304800" algn="ctr" rtl="0">
              <a:lnSpc>
                <a:spcPct val="100000"/>
              </a:lnSpc>
              <a:spcBef>
                <a:spcPts val="400"/>
              </a:spcBef>
              <a:spcAft>
                <a:spcPts val="40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9pPr>
          </a:lstStyle>
          <a:p>
            <a:endParaRPr/>
          </a:p>
        </p:txBody>
      </p:sp>
      <p:pic>
        <p:nvPicPr>
          <p:cNvPr id="128" name="Google Shape;128;p33"/>
          <p:cNvPicPr preferRelativeResize="0"/>
          <p:nvPr/>
        </p:nvPicPr>
        <p:blipFill rotWithShape="1">
          <a:blip r:embed="rId2">
            <a:alphaModFix/>
          </a:blip>
          <a:srcRect/>
          <a:stretch/>
        </p:blipFill>
        <p:spPr>
          <a:xfrm>
            <a:off x="665082" y="4769500"/>
            <a:ext cx="858651" cy="164500"/>
          </a:xfrm>
          <a:prstGeom prst="rect">
            <a:avLst/>
          </a:prstGeom>
          <a:noFill/>
          <a:ln>
            <a:noFill/>
          </a:ln>
        </p:spPr>
      </p:pic>
      <p:sp>
        <p:nvSpPr>
          <p:cNvPr id="129" name="Google Shape;129;p33"/>
          <p:cNvSpPr txBox="1">
            <a:spLocks noGrp="1"/>
          </p:cNvSpPr>
          <p:nvPr>
            <p:ph type="sldNum" idx="12"/>
          </p:nvPr>
        </p:nvSpPr>
        <p:spPr>
          <a:xfrm>
            <a:off x="8472450" y="4712700"/>
            <a:ext cx="548700" cy="2781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130" name="Google Shape;130;p33"/>
          <p:cNvSpPr txBox="1"/>
          <p:nvPr/>
        </p:nvSpPr>
        <p:spPr>
          <a:xfrm>
            <a:off x="3763400" y="4731900"/>
            <a:ext cx="1603800" cy="239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999999"/>
                </a:solidFill>
                <a:highlight>
                  <a:srgbClr val="FFFFFF"/>
                </a:highlight>
                <a:latin typeface="Proxima Nova"/>
                <a:ea typeface="Proxima Nova"/>
                <a:cs typeface="Proxima Nova"/>
                <a:sym typeface="Proxima Nova"/>
              </a:rPr>
              <a:t>   For Internal use only      </a:t>
            </a:r>
            <a:endParaRPr sz="800" b="0" i="0" u="none" strike="noStrike" cap="none">
              <a:solidFill>
                <a:srgbClr val="999999"/>
              </a:solidFill>
              <a:highlight>
                <a:srgbClr val="FFFFFF"/>
              </a:highlight>
              <a:latin typeface="Proxima Nova"/>
              <a:ea typeface="Proxima Nova"/>
              <a:cs typeface="Proxima Nova"/>
              <a:sym typeface="Proxima Nova"/>
            </a:endParaRPr>
          </a:p>
        </p:txBody>
      </p:sp>
      <p:pic>
        <p:nvPicPr>
          <p:cNvPr id="131" name="Google Shape;131;p33"/>
          <p:cNvPicPr preferRelativeResize="0"/>
          <p:nvPr/>
        </p:nvPicPr>
        <p:blipFill rotWithShape="1">
          <a:blip r:embed="rId3">
            <a:alphaModFix/>
          </a:blip>
          <a:srcRect/>
          <a:stretch/>
        </p:blipFill>
        <p:spPr>
          <a:xfrm>
            <a:off x="0" y="4689200"/>
            <a:ext cx="614619" cy="457200"/>
          </a:xfrm>
          <a:prstGeom prst="rect">
            <a:avLst/>
          </a:prstGeom>
          <a:noFill/>
          <a:ln>
            <a:noFill/>
          </a:ln>
        </p:spPr>
      </p:pic>
      <p:sp>
        <p:nvSpPr>
          <p:cNvPr id="132" name="Google Shape;132;p33"/>
          <p:cNvSpPr txBox="1">
            <a:spLocks noGrp="1"/>
          </p:cNvSpPr>
          <p:nvPr>
            <p:ph type="title"/>
          </p:nvPr>
        </p:nvSpPr>
        <p:spPr>
          <a:xfrm>
            <a:off x="469650" y="287550"/>
            <a:ext cx="8217300" cy="627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2400"/>
              <a:buFont typeface="Proxima Nova"/>
              <a:buNone/>
              <a:defRPr sz="24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 you 1">
  <p:cSld name="CUSTOM_2">
    <p:spTree>
      <p:nvGrpSpPr>
        <p:cNvPr id="1" name="Shape 133"/>
        <p:cNvGrpSpPr/>
        <p:nvPr/>
      </p:nvGrpSpPr>
      <p:grpSpPr>
        <a:xfrm>
          <a:off x="0" y="0"/>
          <a:ext cx="0" cy="0"/>
          <a:chOff x="0" y="0"/>
          <a:chExt cx="0" cy="0"/>
        </a:xfrm>
      </p:grpSpPr>
      <p:sp>
        <p:nvSpPr>
          <p:cNvPr id="134" name="Google Shape;134;p34"/>
          <p:cNvSpPr txBox="1"/>
          <p:nvPr/>
        </p:nvSpPr>
        <p:spPr>
          <a:xfrm>
            <a:off x="2099100" y="1456925"/>
            <a:ext cx="5262000" cy="800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 sz="4400" b="0" i="0" u="none" strike="noStrike" cap="none">
                <a:solidFill>
                  <a:schemeClr val="accent1"/>
                </a:solidFill>
                <a:latin typeface="Proxima Nova"/>
                <a:ea typeface="Proxima Nova"/>
                <a:cs typeface="Proxima Nova"/>
                <a:sym typeface="Proxima Nova"/>
              </a:rPr>
              <a:t>THANK YOU</a:t>
            </a:r>
            <a:endParaRPr sz="4400" b="0" i="0" u="none" strike="noStrike" cap="none">
              <a:solidFill>
                <a:schemeClr val="accent1"/>
              </a:solidFill>
              <a:latin typeface="Proxima Nova"/>
              <a:ea typeface="Proxima Nova"/>
              <a:cs typeface="Proxima Nova"/>
              <a:sym typeface="Proxima Nova"/>
            </a:endParaRPr>
          </a:p>
        </p:txBody>
      </p:sp>
      <p:sp>
        <p:nvSpPr>
          <p:cNvPr id="135" name="Google Shape;135;p34"/>
          <p:cNvSpPr txBox="1">
            <a:spLocks noGrp="1"/>
          </p:cNvSpPr>
          <p:nvPr>
            <p:ph type="subTitle" idx="1"/>
          </p:nvPr>
        </p:nvSpPr>
        <p:spPr>
          <a:xfrm>
            <a:off x="2092775" y="2305650"/>
            <a:ext cx="5271900" cy="3207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2pPr>
            <a:lvl3pPr marR="0" lvl="2"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3pPr>
            <a:lvl4pPr marR="0" lvl="3"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4pPr>
            <a:lvl5pPr marR="0" lvl="4"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5pPr>
            <a:lvl6pPr marR="0" lvl="5"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6pPr>
            <a:lvl7pPr marR="0" lvl="6"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7pPr>
            <a:lvl8pPr marR="0" lvl="7"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8pPr>
            <a:lvl9pPr marR="0" lvl="8"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9pPr>
          </a:lstStyle>
          <a:p>
            <a:endParaRPr/>
          </a:p>
        </p:txBody>
      </p:sp>
      <p:pic>
        <p:nvPicPr>
          <p:cNvPr id="136" name="Google Shape;136;p34"/>
          <p:cNvPicPr preferRelativeResize="0"/>
          <p:nvPr/>
        </p:nvPicPr>
        <p:blipFill rotWithShape="1">
          <a:blip r:embed="rId2">
            <a:alphaModFix/>
          </a:blip>
          <a:srcRect l="75973" b="53060"/>
          <a:stretch/>
        </p:blipFill>
        <p:spPr>
          <a:xfrm>
            <a:off x="0" y="3412175"/>
            <a:ext cx="2049152" cy="1731325"/>
          </a:xfrm>
          <a:prstGeom prst="rect">
            <a:avLst/>
          </a:prstGeom>
          <a:noFill/>
          <a:ln>
            <a:noFill/>
          </a:ln>
        </p:spPr>
      </p:pic>
      <p:sp>
        <p:nvSpPr>
          <p:cNvPr id="137" name="Google Shape;137;p34"/>
          <p:cNvSpPr txBox="1"/>
          <p:nvPr/>
        </p:nvSpPr>
        <p:spPr>
          <a:xfrm>
            <a:off x="2166200" y="3363550"/>
            <a:ext cx="6489000" cy="1189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accent1"/>
                </a:solidFill>
                <a:latin typeface="Proxima Nova Semibold"/>
                <a:ea typeface="Proxima Nova Semibold"/>
                <a:cs typeface="Proxima Nova Semibold"/>
                <a:sym typeface="Proxima Nova Semibold"/>
              </a:rPr>
              <a:t>About Relevantz</a:t>
            </a:r>
            <a:endParaRPr sz="1400" b="0" i="0" u="none" strike="noStrike" cap="none">
              <a:solidFill>
                <a:schemeClr val="accent1"/>
              </a:solidFill>
              <a:latin typeface="Proxima Nova Semibold"/>
              <a:ea typeface="Proxima Nova Semibold"/>
              <a:cs typeface="Proxima Nova Semibold"/>
              <a:sym typeface="Proxima Nova Semibold"/>
            </a:endParaRPr>
          </a:p>
          <a:p>
            <a:pPr marL="0" marR="0" lvl="0" indent="0" algn="l" rtl="0">
              <a:lnSpc>
                <a:spcPct val="100000"/>
              </a:lnSpc>
              <a:spcBef>
                <a:spcPts val="400"/>
              </a:spcBef>
              <a:spcAft>
                <a:spcPts val="0"/>
              </a:spcAft>
              <a:buClr>
                <a:schemeClr val="dk1"/>
              </a:buClr>
              <a:buSzPts val="1100"/>
              <a:buFont typeface="Arial"/>
              <a:buNone/>
            </a:pPr>
            <a:r>
              <a:rPr lang="en" sz="1000" b="0" i="0" u="none" strike="noStrike" cap="none">
                <a:solidFill>
                  <a:srgbClr val="000000"/>
                </a:solidFill>
                <a:latin typeface="Proxima Nova"/>
                <a:ea typeface="Proxima Nova"/>
                <a:cs typeface="Proxima Nova"/>
                <a:sym typeface="Proxima Nova"/>
              </a:rPr>
              <a:t>Relevantz Technology Services Inc. has been delivering relevant technology solutions to help improve lives for 25 years. Our team of 1200+ software engineers across 5 global offices serve customers across the finance, healthcare, insurance, media, telecom, retail, and technology sectors. Learn more at</a:t>
            </a:r>
            <a:r>
              <a:rPr lang="en" sz="1000" b="0" i="0" u="none" strike="noStrike" cap="none">
                <a:solidFill>
                  <a:srgbClr val="000000"/>
                </a:solidFill>
                <a:uFill>
                  <a:noFill/>
                </a:uFill>
                <a:latin typeface="Proxima Nova"/>
                <a:ea typeface="Proxima Nova"/>
                <a:cs typeface="Proxima Nova"/>
                <a:sym typeface="Proxima Nova"/>
                <a:hlinkClick r:id="rId3">
                  <a:extLst>
                    <a:ext uri="{A12FA001-AC4F-418D-AE19-62706E023703}">
                      <ahyp:hlinkClr xmlns:ahyp="http://schemas.microsoft.com/office/drawing/2018/hyperlinkcolor" val="tx"/>
                    </a:ext>
                  </a:extLst>
                </a:hlinkClick>
              </a:rPr>
              <a:t> </a:t>
            </a:r>
            <a:r>
              <a:rPr lang="en" sz="1000" b="0" i="0" u="none" strike="noStrike" cap="none">
                <a:solidFill>
                  <a:schemeClr val="accent1"/>
                </a:solidFill>
                <a:uFill>
                  <a:noFill/>
                </a:uFill>
                <a:latin typeface="Proxima Nova Semibold"/>
                <a:ea typeface="Proxima Nova Semibold"/>
                <a:cs typeface="Proxima Nova Semibold"/>
                <a:sym typeface="Proxima Nova Semibold"/>
                <a:hlinkClick r:id="rId4">
                  <a:extLst>
                    <a:ext uri="{A12FA001-AC4F-418D-AE19-62706E023703}">
                      <ahyp:hlinkClr xmlns:ahyp="http://schemas.microsoft.com/office/drawing/2018/hyperlinkcolor" val="tx"/>
                    </a:ext>
                  </a:extLst>
                </a:hlinkClick>
              </a:rPr>
              <a:t>www.relevantz.com</a:t>
            </a:r>
            <a:r>
              <a:rPr lang="en" sz="1000" b="0" i="0" u="none" strike="noStrike" cap="none">
                <a:solidFill>
                  <a:srgbClr val="000000"/>
                </a:solidFill>
                <a:latin typeface="Proxima Nova"/>
                <a:ea typeface="Proxima Nova"/>
                <a:cs typeface="Proxima Nova"/>
                <a:sym typeface="Proxima Nova"/>
              </a:rPr>
              <a:t> or </a:t>
            </a:r>
            <a:r>
              <a:rPr lang="en" sz="1000" b="0" i="0" u="none" strike="noStrike" cap="none">
                <a:solidFill>
                  <a:schemeClr val="accent1"/>
                </a:solidFill>
                <a:uFill>
                  <a:noFill/>
                </a:uFill>
                <a:latin typeface="Proxima Nova"/>
                <a:ea typeface="Proxima Nova"/>
                <a:cs typeface="Proxima Nova"/>
                <a:sym typeface="Proxima Nova"/>
                <a:hlinkClick r:id="rId5">
                  <a:extLst>
                    <a:ext uri="{A12FA001-AC4F-418D-AE19-62706E023703}">
                      <ahyp:hlinkClr xmlns:ahyp="http://schemas.microsoft.com/office/drawing/2018/hyperlinkcolor" val="tx"/>
                    </a:ext>
                  </a:extLst>
                </a:hlinkClick>
              </a:rPr>
              <a:t>@relevantz</a:t>
            </a:r>
            <a:endParaRPr sz="1000" b="0" i="0" u="none" strike="noStrike" cap="none">
              <a:solidFill>
                <a:schemeClr val="accent1"/>
              </a:solidFill>
              <a:latin typeface="Proxima Nova Semibold"/>
              <a:ea typeface="Proxima Nova Semibold"/>
              <a:cs typeface="Proxima Nova Semibold"/>
              <a:sym typeface="Proxima Nova Semibold"/>
            </a:endParaRPr>
          </a:p>
          <a:p>
            <a:pPr marL="0" marR="0" lvl="0" indent="0" algn="l" rtl="0">
              <a:lnSpc>
                <a:spcPct val="100000"/>
              </a:lnSpc>
              <a:spcBef>
                <a:spcPts val="400"/>
              </a:spcBef>
              <a:spcAft>
                <a:spcPts val="0"/>
              </a:spcAft>
              <a:buClr>
                <a:schemeClr val="dk1"/>
              </a:buClr>
              <a:buSzPts val="1100"/>
              <a:buFont typeface="Arial"/>
              <a:buNone/>
            </a:pPr>
            <a:endParaRPr sz="1000" b="0" i="0" u="none" strike="noStrike" cap="none">
              <a:solidFill>
                <a:srgbClr val="000000"/>
              </a:solidFill>
              <a:latin typeface="Proxima Nova Semibold"/>
              <a:ea typeface="Proxima Nova Semibold"/>
              <a:cs typeface="Proxima Nova Semibold"/>
              <a:sym typeface="Proxima Nova Semibold"/>
            </a:endParaRPr>
          </a:p>
          <a:p>
            <a:pPr marL="0" marR="0" lvl="0" indent="0" algn="l" rtl="0">
              <a:lnSpc>
                <a:spcPct val="100000"/>
              </a:lnSpc>
              <a:spcBef>
                <a:spcPts val="400"/>
              </a:spcBef>
              <a:spcAft>
                <a:spcPts val="400"/>
              </a:spcAft>
              <a:buClr>
                <a:schemeClr val="dk1"/>
              </a:buClr>
              <a:buSzPts val="1100"/>
              <a:buFont typeface="Arial"/>
              <a:buNone/>
            </a:pPr>
            <a:r>
              <a:rPr lang="en" sz="1000" b="0" i="0" u="none" strike="noStrike" cap="none">
                <a:solidFill>
                  <a:srgbClr val="000000"/>
                </a:solidFill>
                <a:latin typeface="Proxima Nova"/>
                <a:ea typeface="Proxima Nova"/>
                <a:cs typeface="Proxima Nova"/>
                <a:sym typeface="Proxima Nova"/>
              </a:rPr>
              <a:t>© 2022 Relevantz Technology Services, Inc. All rights reserved</a:t>
            </a:r>
            <a:endParaRPr sz="1000" b="0" i="0" u="none" strike="noStrike" cap="none">
              <a:solidFill>
                <a:srgbClr val="000000"/>
              </a:solidFill>
              <a:latin typeface="Proxima Nova"/>
              <a:ea typeface="Proxima Nova"/>
              <a:cs typeface="Proxima Nova"/>
              <a:sym typeface="Proxima Nova"/>
            </a:endParaRPr>
          </a:p>
        </p:txBody>
      </p:sp>
      <p:sp>
        <p:nvSpPr>
          <p:cNvPr id="138" name="Google Shape;138;p34"/>
          <p:cNvSpPr/>
          <p:nvPr/>
        </p:nvSpPr>
        <p:spPr>
          <a:xfrm>
            <a:off x="2166199" y="3057550"/>
            <a:ext cx="6492300" cy="27900"/>
          </a:xfrm>
          <a:prstGeom prst="rect">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roxima Nova"/>
              <a:ea typeface="Proxima Nova"/>
              <a:cs typeface="Proxima Nova"/>
              <a:sym typeface="Proxima Nova"/>
            </a:endParaRPr>
          </a:p>
        </p:txBody>
      </p:sp>
      <p:pic>
        <p:nvPicPr>
          <p:cNvPr id="139" name="Google Shape;139;p34"/>
          <p:cNvPicPr preferRelativeResize="0"/>
          <p:nvPr/>
        </p:nvPicPr>
        <p:blipFill rotWithShape="1">
          <a:blip r:embed="rId6">
            <a:alphaModFix/>
          </a:blip>
          <a:srcRect/>
          <a:stretch/>
        </p:blipFill>
        <p:spPr>
          <a:xfrm>
            <a:off x="6869500" y="422954"/>
            <a:ext cx="1785676" cy="4159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break  - White ">
  <p:cSld name="TITLE_1_1_1_1_1_1_1_1_1_1_1_1_1_2">
    <p:bg>
      <p:bgPr>
        <a:noFill/>
        <a:effectLst/>
      </p:bgPr>
    </p:bg>
    <p:spTree>
      <p:nvGrpSpPr>
        <p:cNvPr id="1" name="Shape 12"/>
        <p:cNvGrpSpPr/>
        <p:nvPr/>
      </p:nvGrpSpPr>
      <p:grpSpPr>
        <a:xfrm>
          <a:off x="0" y="0"/>
          <a:ext cx="0" cy="0"/>
          <a:chOff x="0" y="0"/>
          <a:chExt cx="0" cy="0"/>
        </a:xfrm>
      </p:grpSpPr>
      <p:sp>
        <p:nvSpPr>
          <p:cNvPr id="13" name="Google Shape;13;p20"/>
          <p:cNvSpPr txBox="1">
            <a:spLocks noGrp="1"/>
          </p:cNvSpPr>
          <p:nvPr>
            <p:ph type="title"/>
          </p:nvPr>
        </p:nvSpPr>
        <p:spPr>
          <a:xfrm>
            <a:off x="457200" y="1070150"/>
            <a:ext cx="4769100" cy="2555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4000"/>
              <a:buFont typeface="Proxima Nova"/>
              <a:buNone/>
              <a:defRPr sz="4000" b="0"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 name="Google Shape;14;p20"/>
          <p:cNvSpPr/>
          <p:nvPr/>
        </p:nvSpPr>
        <p:spPr>
          <a:xfrm rot="10800000" flipH="1">
            <a:off x="457200" y="809428"/>
            <a:ext cx="3276300" cy="104400"/>
          </a:xfrm>
          <a:prstGeom prst="rect">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roxima Nova"/>
              <a:ea typeface="Proxima Nova"/>
              <a:cs typeface="Proxima Nova"/>
              <a:sym typeface="Proxima Nova"/>
            </a:endParaRPr>
          </a:p>
        </p:txBody>
      </p:sp>
      <p:pic>
        <p:nvPicPr>
          <p:cNvPr id="15" name="Google Shape;15;p20"/>
          <p:cNvPicPr preferRelativeResize="0"/>
          <p:nvPr/>
        </p:nvPicPr>
        <p:blipFill rotWithShape="1">
          <a:blip r:embed="rId2">
            <a:alphaModFix/>
          </a:blip>
          <a:srcRect t="835" b="835"/>
          <a:stretch/>
        </p:blipFill>
        <p:spPr>
          <a:xfrm>
            <a:off x="7828161" y="4769500"/>
            <a:ext cx="858649" cy="164500"/>
          </a:xfrm>
          <a:prstGeom prst="rect">
            <a:avLst/>
          </a:prstGeom>
          <a:noFill/>
          <a:ln>
            <a:noFill/>
          </a:ln>
        </p:spPr>
      </p:pic>
      <p:pic>
        <p:nvPicPr>
          <p:cNvPr id="16" name="Google Shape;16;p20"/>
          <p:cNvPicPr preferRelativeResize="0"/>
          <p:nvPr/>
        </p:nvPicPr>
        <p:blipFill rotWithShape="1">
          <a:blip r:embed="rId3">
            <a:alphaModFix/>
          </a:blip>
          <a:srcRect/>
          <a:stretch/>
        </p:blipFill>
        <p:spPr>
          <a:xfrm>
            <a:off x="665082" y="4769500"/>
            <a:ext cx="858651" cy="164500"/>
          </a:xfrm>
          <a:prstGeom prst="rect">
            <a:avLst/>
          </a:prstGeom>
          <a:noFill/>
          <a:ln>
            <a:noFill/>
          </a:ln>
        </p:spPr>
      </p:pic>
      <p:pic>
        <p:nvPicPr>
          <p:cNvPr id="17" name="Google Shape;17;p20"/>
          <p:cNvPicPr preferRelativeResize="0"/>
          <p:nvPr/>
        </p:nvPicPr>
        <p:blipFill rotWithShape="1">
          <a:blip r:embed="rId4">
            <a:alphaModFix/>
          </a:blip>
          <a:srcRect/>
          <a:stretch/>
        </p:blipFill>
        <p:spPr>
          <a:xfrm>
            <a:off x="0" y="4689200"/>
            <a:ext cx="614619" cy="4572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 you 1">
  <p:cSld name="CUSTOM_2">
    <p:spTree>
      <p:nvGrpSpPr>
        <p:cNvPr id="1" name="Shape 18"/>
        <p:cNvGrpSpPr/>
        <p:nvPr/>
      </p:nvGrpSpPr>
      <p:grpSpPr>
        <a:xfrm>
          <a:off x="0" y="0"/>
          <a:ext cx="0" cy="0"/>
          <a:chOff x="0" y="0"/>
          <a:chExt cx="0" cy="0"/>
        </a:xfrm>
      </p:grpSpPr>
      <p:sp>
        <p:nvSpPr>
          <p:cNvPr id="19" name="Google Shape;19;p23"/>
          <p:cNvSpPr txBox="1"/>
          <p:nvPr/>
        </p:nvSpPr>
        <p:spPr>
          <a:xfrm>
            <a:off x="2099100" y="1456925"/>
            <a:ext cx="5262000" cy="800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 sz="4400" b="0" i="0" u="none" strike="noStrike" cap="none">
                <a:solidFill>
                  <a:schemeClr val="accent1"/>
                </a:solidFill>
                <a:latin typeface="Proxima Nova"/>
                <a:ea typeface="Proxima Nova"/>
                <a:cs typeface="Proxima Nova"/>
                <a:sym typeface="Proxima Nova"/>
              </a:rPr>
              <a:t>THANK YOU</a:t>
            </a:r>
            <a:endParaRPr sz="4400" b="0" i="0" u="none" strike="noStrike" cap="none">
              <a:solidFill>
                <a:schemeClr val="accent1"/>
              </a:solidFill>
              <a:latin typeface="Proxima Nova"/>
              <a:ea typeface="Proxima Nova"/>
              <a:cs typeface="Proxima Nova"/>
              <a:sym typeface="Proxima Nova"/>
            </a:endParaRPr>
          </a:p>
        </p:txBody>
      </p:sp>
      <p:sp>
        <p:nvSpPr>
          <p:cNvPr id="20" name="Google Shape;20;p23"/>
          <p:cNvSpPr txBox="1">
            <a:spLocks noGrp="1"/>
          </p:cNvSpPr>
          <p:nvPr>
            <p:ph type="subTitle" idx="1"/>
          </p:nvPr>
        </p:nvSpPr>
        <p:spPr>
          <a:xfrm>
            <a:off x="2092775" y="2305650"/>
            <a:ext cx="5271900" cy="3207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2pPr>
            <a:lvl3pPr marR="0" lvl="2"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3pPr>
            <a:lvl4pPr marR="0" lvl="3"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4pPr>
            <a:lvl5pPr marR="0" lvl="4"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5pPr>
            <a:lvl6pPr marR="0" lvl="5"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6pPr>
            <a:lvl7pPr marR="0" lvl="6"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7pPr>
            <a:lvl8pPr marR="0" lvl="7"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8pPr>
            <a:lvl9pPr marR="0" lvl="8"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9pPr>
          </a:lstStyle>
          <a:p>
            <a:endParaRPr/>
          </a:p>
        </p:txBody>
      </p:sp>
      <p:pic>
        <p:nvPicPr>
          <p:cNvPr id="21" name="Google Shape;21;p23"/>
          <p:cNvPicPr preferRelativeResize="0"/>
          <p:nvPr/>
        </p:nvPicPr>
        <p:blipFill rotWithShape="1">
          <a:blip r:embed="rId2">
            <a:alphaModFix/>
          </a:blip>
          <a:srcRect l="75973" b="53060"/>
          <a:stretch/>
        </p:blipFill>
        <p:spPr>
          <a:xfrm>
            <a:off x="0" y="3412175"/>
            <a:ext cx="2049152" cy="1731325"/>
          </a:xfrm>
          <a:prstGeom prst="rect">
            <a:avLst/>
          </a:prstGeom>
          <a:noFill/>
          <a:ln>
            <a:noFill/>
          </a:ln>
        </p:spPr>
      </p:pic>
      <p:sp>
        <p:nvSpPr>
          <p:cNvPr id="22" name="Google Shape;22;p23"/>
          <p:cNvSpPr txBox="1"/>
          <p:nvPr/>
        </p:nvSpPr>
        <p:spPr>
          <a:xfrm>
            <a:off x="2166200" y="3363550"/>
            <a:ext cx="6489000" cy="1189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accent1"/>
                </a:solidFill>
                <a:latin typeface="Proxima Nova Semibold"/>
                <a:ea typeface="Proxima Nova Semibold"/>
                <a:cs typeface="Proxima Nova Semibold"/>
                <a:sym typeface="Proxima Nova Semibold"/>
              </a:rPr>
              <a:t>About Relevantz</a:t>
            </a:r>
            <a:endParaRPr sz="1400" b="0" i="0" u="none" strike="noStrike" cap="none">
              <a:solidFill>
                <a:schemeClr val="accent1"/>
              </a:solidFill>
              <a:latin typeface="Proxima Nova Semibold"/>
              <a:ea typeface="Proxima Nova Semibold"/>
              <a:cs typeface="Proxima Nova Semibold"/>
              <a:sym typeface="Proxima Nova Semibold"/>
            </a:endParaRPr>
          </a:p>
          <a:p>
            <a:pPr marL="0" marR="0" lvl="0" indent="0" algn="l" rtl="0">
              <a:lnSpc>
                <a:spcPct val="100000"/>
              </a:lnSpc>
              <a:spcBef>
                <a:spcPts val="400"/>
              </a:spcBef>
              <a:spcAft>
                <a:spcPts val="0"/>
              </a:spcAft>
              <a:buClr>
                <a:schemeClr val="dk1"/>
              </a:buClr>
              <a:buSzPts val="1100"/>
              <a:buFont typeface="Arial"/>
              <a:buNone/>
            </a:pPr>
            <a:r>
              <a:rPr lang="en" sz="1000" b="0" i="0" u="none" strike="noStrike" cap="none">
                <a:solidFill>
                  <a:srgbClr val="000000"/>
                </a:solidFill>
                <a:latin typeface="Proxima Nova"/>
                <a:ea typeface="Proxima Nova"/>
                <a:cs typeface="Proxima Nova"/>
                <a:sym typeface="Proxima Nova"/>
              </a:rPr>
              <a:t>Relevantz Technology Services Inc. has been delivering relevant technology solutions to help improve lives for 25 years. Our team of 1200+ software engineers across 5 global offices serve customers across the finance, healthcare, insurance, media, telecom, retail, and technology sectors. Learn more at</a:t>
            </a:r>
            <a:r>
              <a:rPr lang="en" sz="1000" b="0" i="0" u="none" strike="noStrike" cap="none">
                <a:solidFill>
                  <a:srgbClr val="000000"/>
                </a:solidFill>
                <a:uFill>
                  <a:noFill/>
                </a:uFill>
                <a:latin typeface="Proxima Nova"/>
                <a:ea typeface="Proxima Nova"/>
                <a:cs typeface="Proxima Nova"/>
                <a:sym typeface="Proxima Nova"/>
                <a:hlinkClick r:id="rId3">
                  <a:extLst>
                    <a:ext uri="{A12FA001-AC4F-418D-AE19-62706E023703}">
                      <ahyp:hlinkClr xmlns:ahyp="http://schemas.microsoft.com/office/drawing/2018/hyperlinkcolor" val="tx"/>
                    </a:ext>
                  </a:extLst>
                </a:hlinkClick>
              </a:rPr>
              <a:t> </a:t>
            </a:r>
            <a:r>
              <a:rPr lang="en" sz="1000" b="0" i="0" u="none" strike="noStrike" cap="none">
                <a:solidFill>
                  <a:schemeClr val="accent1"/>
                </a:solidFill>
                <a:uFill>
                  <a:noFill/>
                </a:uFill>
                <a:latin typeface="Proxima Nova Semibold"/>
                <a:ea typeface="Proxima Nova Semibold"/>
                <a:cs typeface="Proxima Nova Semibold"/>
                <a:sym typeface="Proxima Nova Semibold"/>
                <a:hlinkClick r:id="rId4">
                  <a:extLst>
                    <a:ext uri="{A12FA001-AC4F-418D-AE19-62706E023703}">
                      <ahyp:hlinkClr xmlns:ahyp="http://schemas.microsoft.com/office/drawing/2018/hyperlinkcolor" val="tx"/>
                    </a:ext>
                  </a:extLst>
                </a:hlinkClick>
              </a:rPr>
              <a:t>www.relevantz.com</a:t>
            </a:r>
            <a:r>
              <a:rPr lang="en" sz="1000" b="0" i="0" u="none" strike="noStrike" cap="none">
                <a:solidFill>
                  <a:srgbClr val="000000"/>
                </a:solidFill>
                <a:latin typeface="Proxima Nova"/>
                <a:ea typeface="Proxima Nova"/>
                <a:cs typeface="Proxima Nova"/>
                <a:sym typeface="Proxima Nova"/>
              </a:rPr>
              <a:t> or </a:t>
            </a:r>
            <a:r>
              <a:rPr lang="en" sz="1000" b="0" i="0" u="none" strike="noStrike" cap="none">
                <a:solidFill>
                  <a:schemeClr val="accent1"/>
                </a:solidFill>
                <a:uFill>
                  <a:noFill/>
                </a:uFill>
                <a:latin typeface="Proxima Nova"/>
                <a:ea typeface="Proxima Nova"/>
                <a:cs typeface="Proxima Nova"/>
                <a:sym typeface="Proxima Nova"/>
                <a:hlinkClick r:id="rId5">
                  <a:extLst>
                    <a:ext uri="{A12FA001-AC4F-418D-AE19-62706E023703}">
                      <ahyp:hlinkClr xmlns:ahyp="http://schemas.microsoft.com/office/drawing/2018/hyperlinkcolor" val="tx"/>
                    </a:ext>
                  </a:extLst>
                </a:hlinkClick>
              </a:rPr>
              <a:t>@relevantz</a:t>
            </a:r>
            <a:endParaRPr sz="1000" b="0" i="0" u="none" strike="noStrike" cap="none">
              <a:solidFill>
                <a:schemeClr val="accent1"/>
              </a:solidFill>
              <a:latin typeface="Proxima Nova Semibold"/>
              <a:ea typeface="Proxima Nova Semibold"/>
              <a:cs typeface="Proxima Nova Semibold"/>
              <a:sym typeface="Proxima Nova Semibold"/>
            </a:endParaRPr>
          </a:p>
          <a:p>
            <a:pPr marL="0" marR="0" lvl="0" indent="0" algn="l" rtl="0">
              <a:lnSpc>
                <a:spcPct val="100000"/>
              </a:lnSpc>
              <a:spcBef>
                <a:spcPts val="400"/>
              </a:spcBef>
              <a:spcAft>
                <a:spcPts val="0"/>
              </a:spcAft>
              <a:buClr>
                <a:schemeClr val="dk1"/>
              </a:buClr>
              <a:buSzPts val="1100"/>
              <a:buFont typeface="Arial"/>
              <a:buNone/>
            </a:pPr>
            <a:endParaRPr sz="1000" b="0" i="0" u="none" strike="noStrike" cap="none">
              <a:solidFill>
                <a:srgbClr val="000000"/>
              </a:solidFill>
              <a:latin typeface="Proxima Nova Semibold"/>
              <a:ea typeface="Proxima Nova Semibold"/>
              <a:cs typeface="Proxima Nova Semibold"/>
              <a:sym typeface="Proxima Nova Semibold"/>
            </a:endParaRPr>
          </a:p>
          <a:p>
            <a:pPr marL="0" marR="0" lvl="0" indent="0" algn="l" rtl="0">
              <a:lnSpc>
                <a:spcPct val="100000"/>
              </a:lnSpc>
              <a:spcBef>
                <a:spcPts val="400"/>
              </a:spcBef>
              <a:spcAft>
                <a:spcPts val="400"/>
              </a:spcAft>
              <a:buClr>
                <a:schemeClr val="dk1"/>
              </a:buClr>
              <a:buSzPts val="1100"/>
              <a:buFont typeface="Arial"/>
              <a:buNone/>
            </a:pPr>
            <a:r>
              <a:rPr lang="en" sz="1000" b="0" i="0" u="none" strike="noStrike" cap="none">
                <a:solidFill>
                  <a:srgbClr val="000000"/>
                </a:solidFill>
                <a:latin typeface="Proxima Nova"/>
                <a:ea typeface="Proxima Nova"/>
                <a:cs typeface="Proxima Nova"/>
                <a:sym typeface="Proxima Nova"/>
              </a:rPr>
              <a:t>© 2022 Relevantz Technology Services, Inc. All rights reserved</a:t>
            </a:r>
            <a:endParaRPr sz="1000" b="0" i="0" u="none" strike="noStrike" cap="none">
              <a:solidFill>
                <a:srgbClr val="000000"/>
              </a:solidFill>
              <a:latin typeface="Proxima Nova"/>
              <a:ea typeface="Proxima Nova"/>
              <a:cs typeface="Proxima Nova"/>
              <a:sym typeface="Proxima Nova"/>
            </a:endParaRPr>
          </a:p>
        </p:txBody>
      </p:sp>
      <p:sp>
        <p:nvSpPr>
          <p:cNvPr id="23" name="Google Shape;23;p23"/>
          <p:cNvSpPr/>
          <p:nvPr/>
        </p:nvSpPr>
        <p:spPr>
          <a:xfrm>
            <a:off x="2166199" y="3057550"/>
            <a:ext cx="6492300" cy="27900"/>
          </a:xfrm>
          <a:prstGeom prst="rect">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roxima Nova"/>
              <a:ea typeface="Proxima Nova"/>
              <a:cs typeface="Proxima Nova"/>
              <a:sym typeface="Proxima Nova"/>
            </a:endParaRPr>
          </a:p>
        </p:txBody>
      </p:sp>
      <p:pic>
        <p:nvPicPr>
          <p:cNvPr id="24" name="Google Shape;24;p23"/>
          <p:cNvPicPr preferRelativeResize="0"/>
          <p:nvPr/>
        </p:nvPicPr>
        <p:blipFill rotWithShape="1">
          <a:blip r:embed="rId6">
            <a:alphaModFix/>
          </a:blip>
          <a:srcRect/>
          <a:stretch/>
        </p:blipFill>
        <p:spPr>
          <a:xfrm>
            <a:off x="6869500" y="422954"/>
            <a:ext cx="1785676" cy="4159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ingle column">
  <p:cSld name="TITLE_1_1_1_1_1">
    <p:bg>
      <p:bgPr>
        <a:noFill/>
        <a:effectLst/>
      </p:bgPr>
    </p:bg>
    <p:spTree>
      <p:nvGrpSpPr>
        <p:cNvPr id="1" name="Shape 25"/>
        <p:cNvGrpSpPr/>
        <p:nvPr/>
      </p:nvGrpSpPr>
      <p:grpSpPr>
        <a:xfrm>
          <a:off x="0" y="0"/>
          <a:ext cx="0" cy="0"/>
          <a:chOff x="0" y="0"/>
          <a:chExt cx="0" cy="0"/>
        </a:xfrm>
      </p:grpSpPr>
      <p:sp>
        <p:nvSpPr>
          <p:cNvPr id="26" name="Google Shape;26;p24"/>
          <p:cNvSpPr txBox="1">
            <a:spLocks noGrp="1"/>
          </p:cNvSpPr>
          <p:nvPr>
            <p:ph type="title"/>
          </p:nvPr>
        </p:nvSpPr>
        <p:spPr>
          <a:xfrm>
            <a:off x="469650" y="287550"/>
            <a:ext cx="8217300" cy="627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2400"/>
              <a:buFont typeface="Proxima Nova"/>
              <a:buNone/>
              <a:defRPr sz="24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 name="Google Shape;27;p24"/>
          <p:cNvSpPr txBox="1">
            <a:spLocks noGrp="1"/>
          </p:cNvSpPr>
          <p:nvPr>
            <p:ph type="subTitle" idx="1"/>
          </p:nvPr>
        </p:nvSpPr>
        <p:spPr>
          <a:xfrm>
            <a:off x="460075" y="929725"/>
            <a:ext cx="8217300" cy="278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 name="Google Shape;28;p24"/>
          <p:cNvSpPr txBox="1">
            <a:spLocks noGrp="1"/>
          </p:cNvSpPr>
          <p:nvPr>
            <p:ph type="body" idx="2"/>
          </p:nvPr>
        </p:nvSpPr>
        <p:spPr>
          <a:xfrm>
            <a:off x="450500" y="1293950"/>
            <a:ext cx="8217300" cy="3096000"/>
          </a:xfrm>
          <a:prstGeom prst="rect">
            <a:avLst/>
          </a:prstGeom>
          <a:noFill/>
          <a:ln>
            <a:noFill/>
          </a:ln>
        </p:spPr>
        <p:txBody>
          <a:bodyPr spcFirstLastPara="1" wrap="square" lIns="0" tIns="0" rIns="0" bIns="0" anchor="t" anchorCtr="0">
            <a:noAutofit/>
          </a:bodyPr>
          <a:lstStyle>
            <a:lvl1pPr marL="457200" marR="0" lvl="0" indent="-317500" algn="l" rtl="0">
              <a:lnSpc>
                <a:spcPct val="10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1pPr>
            <a:lvl2pPr marL="914400" marR="0" lvl="1"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2pPr>
            <a:lvl3pPr marL="1371600" marR="0" lvl="2"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3pPr>
            <a:lvl4pPr marL="1828800" marR="0" lvl="3"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4pPr>
            <a:lvl5pPr marL="2286000" marR="0" lvl="4"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5pPr>
            <a:lvl6pPr marL="2743200" marR="0" lvl="5"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6pPr>
            <a:lvl7pPr marL="3200400" marR="0" lvl="6"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7pPr>
            <a:lvl8pPr marL="3657600" marR="0" lvl="7"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8pPr>
            <a:lvl9pPr marL="4114800" marR="0" lvl="8" indent="-317500" algn="l" rtl="0">
              <a:lnSpc>
                <a:spcPct val="100000"/>
              </a:lnSpc>
              <a:spcBef>
                <a:spcPts val="400"/>
              </a:spcBef>
              <a:spcAft>
                <a:spcPts val="40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9pPr>
          </a:lstStyle>
          <a:p>
            <a:endParaRPr/>
          </a:p>
        </p:txBody>
      </p:sp>
      <p:pic>
        <p:nvPicPr>
          <p:cNvPr id="29" name="Google Shape;29;p24"/>
          <p:cNvPicPr preferRelativeResize="0"/>
          <p:nvPr/>
        </p:nvPicPr>
        <p:blipFill rotWithShape="1">
          <a:blip r:embed="rId2">
            <a:alphaModFix/>
          </a:blip>
          <a:srcRect/>
          <a:stretch/>
        </p:blipFill>
        <p:spPr>
          <a:xfrm>
            <a:off x="665082" y="4769500"/>
            <a:ext cx="858651" cy="164500"/>
          </a:xfrm>
          <a:prstGeom prst="rect">
            <a:avLst/>
          </a:prstGeom>
          <a:noFill/>
          <a:ln>
            <a:noFill/>
          </a:ln>
        </p:spPr>
      </p:pic>
      <p:sp>
        <p:nvSpPr>
          <p:cNvPr id="30" name="Google Shape;30;p24"/>
          <p:cNvSpPr txBox="1">
            <a:spLocks noGrp="1"/>
          </p:cNvSpPr>
          <p:nvPr>
            <p:ph type="sldNum" idx="12"/>
          </p:nvPr>
        </p:nvSpPr>
        <p:spPr>
          <a:xfrm>
            <a:off x="8472450" y="4712700"/>
            <a:ext cx="548700" cy="2781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24"/>
          <p:cNvSpPr txBox="1"/>
          <p:nvPr/>
        </p:nvSpPr>
        <p:spPr>
          <a:xfrm>
            <a:off x="3763400" y="4731900"/>
            <a:ext cx="1603800" cy="239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999999"/>
                </a:solidFill>
                <a:highlight>
                  <a:srgbClr val="FFFFFF"/>
                </a:highlight>
                <a:latin typeface="Proxima Nova"/>
                <a:ea typeface="Proxima Nova"/>
                <a:cs typeface="Proxima Nova"/>
                <a:sym typeface="Proxima Nova"/>
              </a:rPr>
              <a:t>   For Internal use only      </a:t>
            </a:r>
            <a:endParaRPr sz="800" b="0" i="0" u="none" strike="noStrike" cap="none">
              <a:solidFill>
                <a:srgbClr val="999999"/>
              </a:solidFill>
              <a:highlight>
                <a:srgbClr val="FFFFFF"/>
              </a:highlight>
              <a:latin typeface="Proxima Nova"/>
              <a:ea typeface="Proxima Nova"/>
              <a:cs typeface="Proxima Nova"/>
              <a:sym typeface="Proxima Nova"/>
            </a:endParaRPr>
          </a:p>
        </p:txBody>
      </p:sp>
      <p:pic>
        <p:nvPicPr>
          <p:cNvPr id="32" name="Google Shape;32;p24"/>
          <p:cNvPicPr preferRelativeResize="0"/>
          <p:nvPr/>
        </p:nvPicPr>
        <p:blipFill rotWithShape="1">
          <a:blip r:embed="rId3">
            <a:alphaModFix/>
          </a:blip>
          <a:srcRect/>
          <a:stretch/>
        </p:blipFill>
        <p:spPr>
          <a:xfrm>
            <a:off x="0" y="4689200"/>
            <a:ext cx="614619" cy="4572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uble coulmn">
  <p:cSld name="TITLE_1_1_1_1_1_1">
    <p:bg>
      <p:bgPr>
        <a:noFill/>
        <a:effectLst/>
      </p:bgPr>
    </p:bg>
    <p:spTree>
      <p:nvGrpSpPr>
        <p:cNvPr id="1" name="Shape 33"/>
        <p:cNvGrpSpPr/>
        <p:nvPr/>
      </p:nvGrpSpPr>
      <p:grpSpPr>
        <a:xfrm>
          <a:off x="0" y="0"/>
          <a:ext cx="0" cy="0"/>
          <a:chOff x="0" y="0"/>
          <a:chExt cx="0" cy="0"/>
        </a:xfrm>
      </p:grpSpPr>
      <p:sp>
        <p:nvSpPr>
          <p:cNvPr id="34" name="Google Shape;34;p25"/>
          <p:cNvSpPr txBox="1">
            <a:spLocks noGrp="1"/>
          </p:cNvSpPr>
          <p:nvPr>
            <p:ph type="subTitle" idx="1"/>
          </p:nvPr>
        </p:nvSpPr>
        <p:spPr>
          <a:xfrm>
            <a:off x="460075" y="929725"/>
            <a:ext cx="3757200" cy="278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 name="Google Shape;35;p25"/>
          <p:cNvSpPr txBox="1">
            <a:spLocks noGrp="1"/>
          </p:cNvSpPr>
          <p:nvPr>
            <p:ph type="body" idx="2"/>
          </p:nvPr>
        </p:nvSpPr>
        <p:spPr>
          <a:xfrm>
            <a:off x="450500" y="1293950"/>
            <a:ext cx="3853200" cy="3096000"/>
          </a:xfrm>
          <a:prstGeom prst="rect">
            <a:avLst/>
          </a:prstGeom>
          <a:noFill/>
          <a:ln>
            <a:noFill/>
          </a:ln>
        </p:spPr>
        <p:txBody>
          <a:bodyPr spcFirstLastPara="1" wrap="square" lIns="0" tIns="0" rIns="0" bIns="0" anchor="t" anchorCtr="0">
            <a:noAutofit/>
          </a:bodyPr>
          <a:lstStyle>
            <a:lvl1pPr marL="457200" marR="0" lvl="0" indent="-317500" algn="l" rtl="0">
              <a:lnSpc>
                <a:spcPct val="10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1pPr>
            <a:lvl2pPr marL="914400" marR="0" lvl="1"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2pPr>
            <a:lvl3pPr marL="1371600" marR="0" lvl="2"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3pPr>
            <a:lvl4pPr marL="1828800" marR="0" lvl="3"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4pPr>
            <a:lvl5pPr marL="2286000" marR="0" lvl="4"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5pPr>
            <a:lvl6pPr marL="2743200" marR="0" lvl="5"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6pPr>
            <a:lvl7pPr marL="3200400" marR="0" lvl="6"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7pPr>
            <a:lvl8pPr marL="3657600" marR="0" lvl="7"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8pPr>
            <a:lvl9pPr marL="4114800" marR="0" lvl="8" indent="-317500" algn="l" rtl="0">
              <a:lnSpc>
                <a:spcPct val="100000"/>
              </a:lnSpc>
              <a:spcBef>
                <a:spcPts val="400"/>
              </a:spcBef>
              <a:spcAft>
                <a:spcPts val="40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9pPr>
          </a:lstStyle>
          <a:p>
            <a:endParaRPr/>
          </a:p>
        </p:txBody>
      </p:sp>
      <p:sp>
        <p:nvSpPr>
          <p:cNvPr id="36" name="Google Shape;36;p25"/>
          <p:cNvSpPr txBox="1">
            <a:spLocks noGrp="1"/>
          </p:cNvSpPr>
          <p:nvPr>
            <p:ph type="subTitle" idx="3"/>
          </p:nvPr>
        </p:nvSpPr>
        <p:spPr>
          <a:xfrm>
            <a:off x="4843175" y="929725"/>
            <a:ext cx="3757200" cy="278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 name="Google Shape;37;p25"/>
          <p:cNvSpPr txBox="1">
            <a:spLocks noGrp="1"/>
          </p:cNvSpPr>
          <p:nvPr>
            <p:ph type="body" idx="4"/>
          </p:nvPr>
        </p:nvSpPr>
        <p:spPr>
          <a:xfrm>
            <a:off x="4833600" y="1293950"/>
            <a:ext cx="3853200" cy="3096000"/>
          </a:xfrm>
          <a:prstGeom prst="rect">
            <a:avLst/>
          </a:prstGeom>
          <a:noFill/>
          <a:ln>
            <a:noFill/>
          </a:ln>
        </p:spPr>
        <p:txBody>
          <a:bodyPr spcFirstLastPara="1" wrap="square" lIns="0" tIns="0" rIns="0" bIns="0" anchor="t" anchorCtr="0">
            <a:noAutofit/>
          </a:bodyPr>
          <a:lstStyle>
            <a:lvl1pPr marL="457200" marR="0" lvl="0" indent="-317500" algn="l" rtl="0">
              <a:lnSpc>
                <a:spcPct val="10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1pPr>
            <a:lvl2pPr marL="914400" marR="0" lvl="1"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2pPr>
            <a:lvl3pPr marL="1371600" marR="0" lvl="2"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3pPr>
            <a:lvl4pPr marL="1828800" marR="0" lvl="3"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4pPr>
            <a:lvl5pPr marL="2286000" marR="0" lvl="4"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5pPr>
            <a:lvl6pPr marL="2743200" marR="0" lvl="5"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6pPr>
            <a:lvl7pPr marL="3200400" marR="0" lvl="6"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7pPr>
            <a:lvl8pPr marL="3657600" marR="0" lvl="7"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8pPr>
            <a:lvl9pPr marL="4114800" marR="0" lvl="8" indent="-317500" algn="l" rtl="0">
              <a:lnSpc>
                <a:spcPct val="100000"/>
              </a:lnSpc>
              <a:spcBef>
                <a:spcPts val="400"/>
              </a:spcBef>
              <a:spcAft>
                <a:spcPts val="40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9pPr>
          </a:lstStyle>
          <a:p>
            <a:endParaRPr/>
          </a:p>
        </p:txBody>
      </p:sp>
      <p:pic>
        <p:nvPicPr>
          <p:cNvPr id="38" name="Google Shape;38;p25"/>
          <p:cNvPicPr preferRelativeResize="0"/>
          <p:nvPr/>
        </p:nvPicPr>
        <p:blipFill rotWithShape="1">
          <a:blip r:embed="rId2">
            <a:alphaModFix/>
          </a:blip>
          <a:srcRect/>
          <a:stretch/>
        </p:blipFill>
        <p:spPr>
          <a:xfrm>
            <a:off x="665082" y="4769500"/>
            <a:ext cx="858651" cy="164500"/>
          </a:xfrm>
          <a:prstGeom prst="rect">
            <a:avLst/>
          </a:prstGeom>
          <a:noFill/>
          <a:ln>
            <a:noFill/>
          </a:ln>
        </p:spPr>
      </p:pic>
      <p:sp>
        <p:nvSpPr>
          <p:cNvPr id="39" name="Google Shape;39;p25"/>
          <p:cNvSpPr txBox="1">
            <a:spLocks noGrp="1"/>
          </p:cNvSpPr>
          <p:nvPr>
            <p:ph type="sldNum" idx="12"/>
          </p:nvPr>
        </p:nvSpPr>
        <p:spPr>
          <a:xfrm>
            <a:off x="8472450" y="4712700"/>
            <a:ext cx="548700" cy="2781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40" name="Google Shape;40;p25"/>
          <p:cNvSpPr txBox="1"/>
          <p:nvPr/>
        </p:nvSpPr>
        <p:spPr>
          <a:xfrm>
            <a:off x="3763400" y="4731900"/>
            <a:ext cx="1603800" cy="239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999999"/>
                </a:solidFill>
                <a:highlight>
                  <a:srgbClr val="FFFFFF"/>
                </a:highlight>
                <a:latin typeface="Proxima Nova"/>
                <a:ea typeface="Proxima Nova"/>
                <a:cs typeface="Proxima Nova"/>
                <a:sym typeface="Proxima Nova"/>
              </a:rPr>
              <a:t>   For Internal use only      </a:t>
            </a:r>
            <a:endParaRPr sz="800" b="0" i="0" u="none" strike="noStrike" cap="none">
              <a:solidFill>
                <a:srgbClr val="999999"/>
              </a:solidFill>
              <a:highlight>
                <a:srgbClr val="FFFFFF"/>
              </a:highlight>
              <a:latin typeface="Proxima Nova"/>
              <a:ea typeface="Proxima Nova"/>
              <a:cs typeface="Proxima Nova"/>
              <a:sym typeface="Proxima Nova"/>
            </a:endParaRPr>
          </a:p>
        </p:txBody>
      </p:sp>
      <p:pic>
        <p:nvPicPr>
          <p:cNvPr id="41" name="Google Shape;41;p25"/>
          <p:cNvPicPr preferRelativeResize="0"/>
          <p:nvPr/>
        </p:nvPicPr>
        <p:blipFill rotWithShape="1">
          <a:blip r:embed="rId3">
            <a:alphaModFix/>
          </a:blip>
          <a:srcRect/>
          <a:stretch/>
        </p:blipFill>
        <p:spPr>
          <a:xfrm>
            <a:off x="0" y="4689200"/>
            <a:ext cx="614619" cy="457200"/>
          </a:xfrm>
          <a:prstGeom prst="rect">
            <a:avLst/>
          </a:prstGeom>
          <a:noFill/>
          <a:ln>
            <a:noFill/>
          </a:ln>
        </p:spPr>
      </p:pic>
      <p:sp>
        <p:nvSpPr>
          <p:cNvPr id="42" name="Google Shape;42;p25"/>
          <p:cNvSpPr txBox="1">
            <a:spLocks noGrp="1"/>
          </p:cNvSpPr>
          <p:nvPr>
            <p:ph type="title"/>
          </p:nvPr>
        </p:nvSpPr>
        <p:spPr>
          <a:xfrm>
            <a:off x="469650" y="287550"/>
            <a:ext cx="8217300" cy="627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2400"/>
              <a:buFont typeface="Proxima Nova"/>
              <a:buNone/>
              <a:defRPr sz="24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ingle column with image">
  <p:cSld name="TITLE_1_1_1_1_1_1_1">
    <p:bg>
      <p:bgPr>
        <a:noFill/>
        <a:effectLst/>
      </p:bgPr>
    </p:bg>
    <p:spTree>
      <p:nvGrpSpPr>
        <p:cNvPr id="1" name="Shape 43"/>
        <p:cNvGrpSpPr/>
        <p:nvPr/>
      </p:nvGrpSpPr>
      <p:grpSpPr>
        <a:xfrm>
          <a:off x="0" y="0"/>
          <a:ext cx="0" cy="0"/>
          <a:chOff x="0" y="0"/>
          <a:chExt cx="0" cy="0"/>
        </a:xfrm>
      </p:grpSpPr>
      <p:sp>
        <p:nvSpPr>
          <p:cNvPr id="44" name="Google Shape;44;p26"/>
          <p:cNvSpPr>
            <a:spLocks noGrp="1"/>
          </p:cNvSpPr>
          <p:nvPr>
            <p:ph type="pic" idx="2"/>
          </p:nvPr>
        </p:nvSpPr>
        <p:spPr>
          <a:xfrm>
            <a:off x="5027125" y="0"/>
            <a:ext cx="4116900" cy="5143500"/>
          </a:xfrm>
          <a:prstGeom prst="rect">
            <a:avLst/>
          </a:prstGeom>
          <a:noFill/>
          <a:ln>
            <a:noFill/>
          </a:ln>
        </p:spPr>
      </p:sp>
      <p:sp>
        <p:nvSpPr>
          <p:cNvPr id="45" name="Google Shape;45;p26"/>
          <p:cNvSpPr txBox="1"/>
          <p:nvPr/>
        </p:nvSpPr>
        <p:spPr>
          <a:xfrm>
            <a:off x="3423325" y="4731900"/>
            <a:ext cx="1603800" cy="239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999999"/>
                </a:solidFill>
                <a:highlight>
                  <a:srgbClr val="FFFFFF"/>
                </a:highlight>
                <a:latin typeface="Proxima Nova"/>
                <a:ea typeface="Proxima Nova"/>
                <a:cs typeface="Proxima Nova"/>
                <a:sym typeface="Proxima Nova"/>
              </a:rPr>
              <a:t>   For Internal use only      </a:t>
            </a:r>
            <a:endParaRPr sz="800" b="0" i="0" u="none" strike="noStrike" cap="none">
              <a:solidFill>
                <a:srgbClr val="999999"/>
              </a:solidFill>
              <a:highlight>
                <a:srgbClr val="FFFFFF"/>
              </a:highlight>
              <a:latin typeface="Proxima Nova"/>
              <a:ea typeface="Proxima Nova"/>
              <a:cs typeface="Proxima Nova"/>
              <a:sym typeface="Proxima Nova"/>
            </a:endParaRPr>
          </a:p>
        </p:txBody>
      </p:sp>
      <p:sp>
        <p:nvSpPr>
          <p:cNvPr id="46" name="Google Shape;46;p26"/>
          <p:cNvSpPr txBox="1">
            <a:spLocks noGrp="1"/>
          </p:cNvSpPr>
          <p:nvPr>
            <p:ph type="subTitle" idx="1"/>
          </p:nvPr>
        </p:nvSpPr>
        <p:spPr>
          <a:xfrm>
            <a:off x="460075" y="1082125"/>
            <a:ext cx="3757200" cy="278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 name="Google Shape;47;p26"/>
          <p:cNvSpPr txBox="1">
            <a:spLocks noGrp="1"/>
          </p:cNvSpPr>
          <p:nvPr>
            <p:ph type="body" idx="3"/>
          </p:nvPr>
        </p:nvSpPr>
        <p:spPr>
          <a:xfrm>
            <a:off x="450500" y="1446350"/>
            <a:ext cx="3853200" cy="3096000"/>
          </a:xfrm>
          <a:prstGeom prst="rect">
            <a:avLst/>
          </a:prstGeom>
          <a:noFill/>
          <a:ln>
            <a:noFill/>
          </a:ln>
        </p:spPr>
        <p:txBody>
          <a:bodyPr spcFirstLastPara="1" wrap="square" lIns="0" tIns="0" rIns="0" bIns="0" anchor="t" anchorCtr="0">
            <a:noAutofit/>
          </a:bodyPr>
          <a:lstStyle>
            <a:lvl1pPr marL="457200" marR="0" lvl="0" indent="-317500" algn="l" rtl="0">
              <a:lnSpc>
                <a:spcPct val="10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1pPr>
            <a:lvl2pPr marL="914400" marR="0" lvl="1"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2pPr>
            <a:lvl3pPr marL="1371600" marR="0" lvl="2"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3pPr>
            <a:lvl4pPr marL="1828800" marR="0" lvl="3"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4pPr>
            <a:lvl5pPr marL="2286000" marR="0" lvl="4"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5pPr>
            <a:lvl6pPr marL="2743200" marR="0" lvl="5"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6pPr>
            <a:lvl7pPr marL="3200400" marR="0" lvl="6"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7pPr>
            <a:lvl8pPr marL="3657600" marR="0" lvl="7"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8pPr>
            <a:lvl9pPr marL="4114800" marR="0" lvl="8" indent="-317500" algn="l" rtl="0">
              <a:lnSpc>
                <a:spcPct val="100000"/>
              </a:lnSpc>
              <a:spcBef>
                <a:spcPts val="400"/>
              </a:spcBef>
              <a:spcAft>
                <a:spcPts val="40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9pPr>
          </a:lstStyle>
          <a:p>
            <a:endParaRPr/>
          </a:p>
        </p:txBody>
      </p:sp>
      <p:pic>
        <p:nvPicPr>
          <p:cNvPr id="48" name="Google Shape;48;p26"/>
          <p:cNvPicPr preferRelativeResize="0"/>
          <p:nvPr/>
        </p:nvPicPr>
        <p:blipFill rotWithShape="1">
          <a:blip r:embed="rId2">
            <a:alphaModFix/>
          </a:blip>
          <a:srcRect/>
          <a:stretch/>
        </p:blipFill>
        <p:spPr>
          <a:xfrm>
            <a:off x="665082" y="4769500"/>
            <a:ext cx="858651" cy="164500"/>
          </a:xfrm>
          <a:prstGeom prst="rect">
            <a:avLst/>
          </a:prstGeom>
          <a:noFill/>
          <a:ln>
            <a:noFill/>
          </a:ln>
        </p:spPr>
      </p:pic>
      <p:sp>
        <p:nvSpPr>
          <p:cNvPr id="49" name="Google Shape;49;p26"/>
          <p:cNvSpPr txBox="1">
            <a:spLocks noGrp="1"/>
          </p:cNvSpPr>
          <p:nvPr>
            <p:ph type="sldNum" idx="12"/>
          </p:nvPr>
        </p:nvSpPr>
        <p:spPr>
          <a:xfrm>
            <a:off x="8472450" y="4712700"/>
            <a:ext cx="548700" cy="2781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50" name="Google Shape;50;p26"/>
          <p:cNvPicPr preferRelativeResize="0"/>
          <p:nvPr/>
        </p:nvPicPr>
        <p:blipFill rotWithShape="1">
          <a:blip r:embed="rId3">
            <a:alphaModFix/>
          </a:blip>
          <a:srcRect/>
          <a:stretch/>
        </p:blipFill>
        <p:spPr>
          <a:xfrm>
            <a:off x="0" y="4689200"/>
            <a:ext cx="614619" cy="457200"/>
          </a:xfrm>
          <a:prstGeom prst="rect">
            <a:avLst/>
          </a:prstGeom>
          <a:noFill/>
          <a:ln>
            <a:noFill/>
          </a:ln>
        </p:spPr>
      </p:pic>
      <p:sp>
        <p:nvSpPr>
          <p:cNvPr id="51" name="Google Shape;51;p26"/>
          <p:cNvSpPr txBox="1">
            <a:spLocks noGrp="1"/>
          </p:cNvSpPr>
          <p:nvPr>
            <p:ph type="title"/>
          </p:nvPr>
        </p:nvSpPr>
        <p:spPr>
          <a:xfrm>
            <a:off x="469650" y="287550"/>
            <a:ext cx="4284600" cy="627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2400"/>
              <a:buFont typeface="Proxima Nova"/>
              <a:buNone/>
              <a:defRPr sz="24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rofile desciption">
  <p:cSld name="TITLE_1_1_1_1_1_1_1_1_1">
    <p:bg>
      <p:bgPr>
        <a:noFill/>
        <a:effectLst/>
      </p:bgPr>
    </p:bg>
    <p:spTree>
      <p:nvGrpSpPr>
        <p:cNvPr id="1" name="Shape 52"/>
        <p:cNvGrpSpPr/>
        <p:nvPr/>
      </p:nvGrpSpPr>
      <p:grpSpPr>
        <a:xfrm>
          <a:off x="0" y="0"/>
          <a:ext cx="0" cy="0"/>
          <a:chOff x="0" y="0"/>
          <a:chExt cx="0" cy="0"/>
        </a:xfrm>
      </p:grpSpPr>
      <p:sp>
        <p:nvSpPr>
          <p:cNvPr id="53" name="Google Shape;53;p27"/>
          <p:cNvSpPr txBox="1">
            <a:spLocks noGrp="1"/>
          </p:cNvSpPr>
          <p:nvPr>
            <p:ph type="subTitle" idx="1"/>
          </p:nvPr>
        </p:nvSpPr>
        <p:spPr>
          <a:xfrm>
            <a:off x="460075" y="929725"/>
            <a:ext cx="8217300" cy="278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27"/>
          <p:cNvSpPr/>
          <p:nvPr/>
        </p:nvSpPr>
        <p:spPr>
          <a:xfrm>
            <a:off x="896150" y="1428175"/>
            <a:ext cx="1437900" cy="1437900"/>
          </a:xfrm>
          <a:prstGeom prst="donut">
            <a:avLst>
              <a:gd name="adj" fmla="val 5329"/>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27"/>
          <p:cNvSpPr>
            <a:spLocks noGrp="1"/>
          </p:cNvSpPr>
          <p:nvPr>
            <p:ph type="pic" idx="2"/>
          </p:nvPr>
        </p:nvSpPr>
        <p:spPr>
          <a:xfrm>
            <a:off x="953750" y="1485825"/>
            <a:ext cx="1322700" cy="1322700"/>
          </a:xfrm>
          <a:prstGeom prst="ellipse">
            <a:avLst/>
          </a:prstGeom>
          <a:noFill/>
          <a:ln>
            <a:noFill/>
          </a:ln>
        </p:spPr>
      </p:sp>
      <p:sp>
        <p:nvSpPr>
          <p:cNvPr id="56" name="Google Shape;56;p27"/>
          <p:cNvSpPr txBox="1">
            <a:spLocks noGrp="1"/>
          </p:cNvSpPr>
          <p:nvPr>
            <p:ph type="body" idx="3"/>
          </p:nvPr>
        </p:nvSpPr>
        <p:spPr>
          <a:xfrm>
            <a:off x="450500" y="2952050"/>
            <a:ext cx="2329200" cy="1437900"/>
          </a:xfrm>
          <a:prstGeom prst="rect">
            <a:avLst/>
          </a:prstGeom>
          <a:noFill/>
          <a:ln>
            <a:noFill/>
          </a:ln>
        </p:spPr>
        <p:txBody>
          <a:bodyPr spcFirstLastPara="1" wrap="square" lIns="0" tIns="0" rIns="0" bIns="0" anchor="t" anchorCtr="0">
            <a:noAutofit/>
          </a:bodyPr>
          <a:lstStyle>
            <a:lvl1pPr marL="457200" marR="0" lvl="0" indent="-304800" algn="ctr" rtl="0">
              <a:lnSpc>
                <a:spcPct val="100000"/>
              </a:lnSpc>
              <a:spcBef>
                <a:spcPts val="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1pPr>
            <a:lvl2pPr marL="914400" marR="0" lvl="1"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2pPr>
            <a:lvl3pPr marL="1371600" marR="0" lvl="2"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3pPr>
            <a:lvl4pPr marL="1828800" marR="0" lvl="3"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4pPr>
            <a:lvl5pPr marL="2286000" marR="0" lvl="4"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5pPr>
            <a:lvl6pPr marL="2743200" marR="0" lvl="5"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6pPr>
            <a:lvl7pPr marL="3200400" marR="0" lvl="6"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7pPr>
            <a:lvl8pPr marL="3657600" marR="0" lvl="7"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8pPr>
            <a:lvl9pPr marL="4114800" marR="0" lvl="8" indent="-304800" algn="ctr" rtl="0">
              <a:lnSpc>
                <a:spcPct val="100000"/>
              </a:lnSpc>
              <a:spcBef>
                <a:spcPts val="400"/>
              </a:spcBef>
              <a:spcAft>
                <a:spcPts val="40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9pPr>
          </a:lstStyle>
          <a:p>
            <a:endParaRPr/>
          </a:p>
        </p:txBody>
      </p:sp>
      <p:sp>
        <p:nvSpPr>
          <p:cNvPr id="57" name="Google Shape;57;p27"/>
          <p:cNvSpPr/>
          <p:nvPr/>
        </p:nvSpPr>
        <p:spPr>
          <a:xfrm>
            <a:off x="3859350" y="1428175"/>
            <a:ext cx="1437900" cy="1437900"/>
          </a:xfrm>
          <a:prstGeom prst="donut">
            <a:avLst>
              <a:gd name="adj" fmla="val 5329"/>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7"/>
          <p:cNvSpPr>
            <a:spLocks noGrp="1"/>
          </p:cNvSpPr>
          <p:nvPr>
            <p:ph type="pic" idx="4"/>
          </p:nvPr>
        </p:nvSpPr>
        <p:spPr>
          <a:xfrm>
            <a:off x="3916950" y="1485825"/>
            <a:ext cx="1322700" cy="1322700"/>
          </a:xfrm>
          <a:prstGeom prst="ellipse">
            <a:avLst/>
          </a:prstGeom>
          <a:noFill/>
          <a:ln>
            <a:noFill/>
          </a:ln>
        </p:spPr>
      </p:sp>
      <p:sp>
        <p:nvSpPr>
          <p:cNvPr id="59" name="Google Shape;59;p27"/>
          <p:cNvSpPr txBox="1">
            <a:spLocks noGrp="1"/>
          </p:cNvSpPr>
          <p:nvPr>
            <p:ph type="body" idx="5"/>
          </p:nvPr>
        </p:nvSpPr>
        <p:spPr>
          <a:xfrm>
            <a:off x="3413700" y="2952050"/>
            <a:ext cx="2329200" cy="1437900"/>
          </a:xfrm>
          <a:prstGeom prst="rect">
            <a:avLst/>
          </a:prstGeom>
          <a:noFill/>
          <a:ln>
            <a:noFill/>
          </a:ln>
        </p:spPr>
        <p:txBody>
          <a:bodyPr spcFirstLastPara="1" wrap="square" lIns="0" tIns="0" rIns="0" bIns="0" anchor="t" anchorCtr="0">
            <a:noAutofit/>
          </a:bodyPr>
          <a:lstStyle>
            <a:lvl1pPr marL="457200" marR="0" lvl="0" indent="-304800" algn="ctr" rtl="0">
              <a:lnSpc>
                <a:spcPct val="100000"/>
              </a:lnSpc>
              <a:spcBef>
                <a:spcPts val="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1pPr>
            <a:lvl2pPr marL="914400" marR="0" lvl="1"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2pPr>
            <a:lvl3pPr marL="1371600" marR="0" lvl="2"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3pPr>
            <a:lvl4pPr marL="1828800" marR="0" lvl="3"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4pPr>
            <a:lvl5pPr marL="2286000" marR="0" lvl="4"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5pPr>
            <a:lvl6pPr marL="2743200" marR="0" lvl="5"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6pPr>
            <a:lvl7pPr marL="3200400" marR="0" lvl="6"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7pPr>
            <a:lvl8pPr marL="3657600" marR="0" lvl="7"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8pPr>
            <a:lvl9pPr marL="4114800" marR="0" lvl="8" indent="-304800" algn="ctr" rtl="0">
              <a:lnSpc>
                <a:spcPct val="100000"/>
              </a:lnSpc>
              <a:spcBef>
                <a:spcPts val="400"/>
              </a:spcBef>
              <a:spcAft>
                <a:spcPts val="40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9pPr>
          </a:lstStyle>
          <a:p>
            <a:endParaRPr/>
          </a:p>
        </p:txBody>
      </p:sp>
      <p:sp>
        <p:nvSpPr>
          <p:cNvPr id="60" name="Google Shape;60;p27"/>
          <p:cNvSpPr/>
          <p:nvPr/>
        </p:nvSpPr>
        <p:spPr>
          <a:xfrm>
            <a:off x="6793825" y="1428175"/>
            <a:ext cx="1437900" cy="1437900"/>
          </a:xfrm>
          <a:prstGeom prst="donut">
            <a:avLst>
              <a:gd name="adj" fmla="val 5329"/>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7"/>
          <p:cNvSpPr>
            <a:spLocks noGrp="1"/>
          </p:cNvSpPr>
          <p:nvPr>
            <p:ph type="pic" idx="6"/>
          </p:nvPr>
        </p:nvSpPr>
        <p:spPr>
          <a:xfrm>
            <a:off x="6851425" y="1485825"/>
            <a:ext cx="1322700" cy="1322700"/>
          </a:xfrm>
          <a:prstGeom prst="ellipse">
            <a:avLst/>
          </a:prstGeom>
          <a:noFill/>
          <a:ln>
            <a:noFill/>
          </a:ln>
        </p:spPr>
      </p:sp>
      <p:sp>
        <p:nvSpPr>
          <p:cNvPr id="62" name="Google Shape;62;p27"/>
          <p:cNvSpPr txBox="1">
            <a:spLocks noGrp="1"/>
          </p:cNvSpPr>
          <p:nvPr>
            <p:ph type="body" idx="7"/>
          </p:nvPr>
        </p:nvSpPr>
        <p:spPr>
          <a:xfrm>
            <a:off x="6348175" y="2952050"/>
            <a:ext cx="2329200" cy="1437900"/>
          </a:xfrm>
          <a:prstGeom prst="rect">
            <a:avLst/>
          </a:prstGeom>
          <a:noFill/>
          <a:ln>
            <a:noFill/>
          </a:ln>
        </p:spPr>
        <p:txBody>
          <a:bodyPr spcFirstLastPara="1" wrap="square" lIns="0" tIns="0" rIns="0" bIns="0" anchor="t" anchorCtr="0">
            <a:noAutofit/>
          </a:bodyPr>
          <a:lstStyle>
            <a:lvl1pPr marL="457200" marR="0" lvl="0" indent="-304800" algn="ctr" rtl="0">
              <a:lnSpc>
                <a:spcPct val="100000"/>
              </a:lnSpc>
              <a:spcBef>
                <a:spcPts val="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1pPr>
            <a:lvl2pPr marL="914400" marR="0" lvl="1"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2pPr>
            <a:lvl3pPr marL="1371600" marR="0" lvl="2"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3pPr>
            <a:lvl4pPr marL="1828800" marR="0" lvl="3"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4pPr>
            <a:lvl5pPr marL="2286000" marR="0" lvl="4"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5pPr>
            <a:lvl6pPr marL="2743200" marR="0" lvl="5"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6pPr>
            <a:lvl7pPr marL="3200400" marR="0" lvl="6"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7pPr>
            <a:lvl8pPr marL="3657600" marR="0" lvl="7"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8pPr>
            <a:lvl9pPr marL="4114800" marR="0" lvl="8" indent="-304800" algn="ctr" rtl="0">
              <a:lnSpc>
                <a:spcPct val="100000"/>
              </a:lnSpc>
              <a:spcBef>
                <a:spcPts val="400"/>
              </a:spcBef>
              <a:spcAft>
                <a:spcPts val="40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9pPr>
          </a:lstStyle>
          <a:p>
            <a:endParaRPr/>
          </a:p>
        </p:txBody>
      </p:sp>
      <p:pic>
        <p:nvPicPr>
          <p:cNvPr id="63" name="Google Shape;63;p27"/>
          <p:cNvPicPr preferRelativeResize="0"/>
          <p:nvPr/>
        </p:nvPicPr>
        <p:blipFill rotWithShape="1">
          <a:blip r:embed="rId2">
            <a:alphaModFix/>
          </a:blip>
          <a:srcRect/>
          <a:stretch/>
        </p:blipFill>
        <p:spPr>
          <a:xfrm>
            <a:off x="665082" y="4769500"/>
            <a:ext cx="858651" cy="164500"/>
          </a:xfrm>
          <a:prstGeom prst="rect">
            <a:avLst/>
          </a:prstGeom>
          <a:noFill/>
          <a:ln>
            <a:noFill/>
          </a:ln>
        </p:spPr>
      </p:pic>
      <p:sp>
        <p:nvSpPr>
          <p:cNvPr id="64" name="Google Shape;64;p27"/>
          <p:cNvSpPr txBox="1">
            <a:spLocks noGrp="1"/>
          </p:cNvSpPr>
          <p:nvPr>
            <p:ph type="sldNum" idx="12"/>
          </p:nvPr>
        </p:nvSpPr>
        <p:spPr>
          <a:xfrm>
            <a:off x="8472450" y="4712700"/>
            <a:ext cx="548700" cy="2781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27"/>
          <p:cNvSpPr txBox="1"/>
          <p:nvPr/>
        </p:nvSpPr>
        <p:spPr>
          <a:xfrm>
            <a:off x="3763400" y="4731900"/>
            <a:ext cx="1603800" cy="239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999999"/>
                </a:solidFill>
                <a:highlight>
                  <a:srgbClr val="FFFFFF"/>
                </a:highlight>
                <a:latin typeface="Proxima Nova"/>
                <a:ea typeface="Proxima Nova"/>
                <a:cs typeface="Proxima Nova"/>
                <a:sym typeface="Proxima Nova"/>
              </a:rPr>
              <a:t>   For Internal use only      </a:t>
            </a:r>
            <a:endParaRPr sz="800" b="0" i="0" u="none" strike="noStrike" cap="none">
              <a:solidFill>
                <a:srgbClr val="999999"/>
              </a:solidFill>
              <a:highlight>
                <a:srgbClr val="FFFFFF"/>
              </a:highlight>
              <a:latin typeface="Proxima Nova"/>
              <a:ea typeface="Proxima Nova"/>
              <a:cs typeface="Proxima Nova"/>
              <a:sym typeface="Proxima Nova"/>
            </a:endParaRPr>
          </a:p>
        </p:txBody>
      </p:sp>
      <p:pic>
        <p:nvPicPr>
          <p:cNvPr id="66" name="Google Shape;66;p27"/>
          <p:cNvPicPr preferRelativeResize="0"/>
          <p:nvPr/>
        </p:nvPicPr>
        <p:blipFill rotWithShape="1">
          <a:blip r:embed="rId3">
            <a:alphaModFix/>
          </a:blip>
          <a:srcRect/>
          <a:stretch/>
        </p:blipFill>
        <p:spPr>
          <a:xfrm>
            <a:off x="0" y="4689200"/>
            <a:ext cx="614619" cy="457200"/>
          </a:xfrm>
          <a:prstGeom prst="rect">
            <a:avLst/>
          </a:prstGeom>
          <a:noFill/>
          <a:ln>
            <a:noFill/>
          </a:ln>
        </p:spPr>
      </p:pic>
      <p:sp>
        <p:nvSpPr>
          <p:cNvPr id="67" name="Google Shape;67;p27"/>
          <p:cNvSpPr txBox="1">
            <a:spLocks noGrp="1"/>
          </p:cNvSpPr>
          <p:nvPr>
            <p:ph type="title"/>
          </p:nvPr>
        </p:nvSpPr>
        <p:spPr>
          <a:xfrm>
            <a:off x="469650" y="287550"/>
            <a:ext cx="8217300" cy="627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2400"/>
              <a:buFont typeface="Proxima Nova"/>
              <a:buNone/>
              <a:defRPr sz="24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p:cSld name="Pre -Test">
    <p:bg>
      <p:bgPr>
        <a:blipFill>
          <a:blip r:embed="rId2">
            <a:alphaModFix/>
          </a:blip>
          <a:stretch>
            <a:fillRect/>
          </a:stretch>
        </a:blipFill>
        <a:effectLst/>
      </p:bgPr>
    </p:bg>
    <p:spTree>
      <p:nvGrpSpPr>
        <p:cNvPr id="1" name="Shape 68"/>
        <p:cNvGrpSpPr/>
        <p:nvPr/>
      </p:nvGrpSpPr>
      <p:grpSpPr>
        <a:xfrm>
          <a:off x="0" y="0"/>
          <a:ext cx="0" cy="0"/>
          <a:chOff x="0" y="0"/>
          <a:chExt cx="0" cy="0"/>
        </a:xfrm>
      </p:grpSpPr>
      <p:sp>
        <p:nvSpPr>
          <p:cNvPr id="69" name="Google Shape;69;p28"/>
          <p:cNvSpPr txBox="1">
            <a:spLocks noGrp="1"/>
          </p:cNvSpPr>
          <p:nvPr>
            <p:ph type="title"/>
          </p:nvPr>
        </p:nvSpPr>
        <p:spPr>
          <a:xfrm>
            <a:off x="424543" y="143088"/>
            <a:ext cx="8319300" cy="4977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rgbClr val="000000"/>
              </a:buClr>
              <a:buSzPts val="1100"/>
              <a:buFont typeface="Arial"/>
              <a:buNone/>
              <a:defRPr sz="2400" b="1" i="0" u="none" strike="noStrike" cap="none">
                <a:solidFill>
                  <a:srgbClr val="323F4F"/>
                </a:solidFill>
                <a:latin typeface="Calibri"/>
                <a:ea typeface="Calibri"/>
                <a:cs typeface="Calibri"/>
                <a:sym typeface="Calibri"/>
              </a:defRPr>
            </a:lvl1pPr>
            <a:lvl2pPr marR="0" lvl="1"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9pPr>
          </a:lstStyle>
          <a:p>
            <a:endParaRPr/>
          </a:p>
        </p:txBody>
      </p:sp>
      <p:sp>
        <p:nvSpPr>
          <p:cNvPr id="70" name="Google Shape;70;p2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888888"/>
              </a:buClr>
              <a:buSzPts val="1100"/>
              <a:buFont typeface="Calibri"/>
              <a:buNone/>
              <a:defRPr sz="11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9pPr>
          </a:lstStyle>
          <a:p>
            <a:endParaRPr/>
          </a:p>
        </p:txBody>
      </p:sp>
      <p:sp>
        <p:nvSpPr>
          <p:cNvPr id="71" name="Google Shape;71;p2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888888"/>
              </a:buClr>
              <a:buSzPts val="1100"/>
              <a:buFont typeface="Calibri"/>
              <a:buNone/>
              <a:defRPr sz="11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9pPr>
          </a:lstStyle>
          <a:p>
            <a:endParaRPr/>
          </a:p>
        </p:txBody>
      </p:sp>
      <p:sp>
        <p:nvSpPr>
          <p:cNvPr id="72" name="Google Shape;72;p28"/>
          <p:cNvSpPr txBox="1">
            <a:spLocks noGrp="1"/>
          </p:cNvSpPr>
          <p:nvPr>
            <p:ph type="sldNum" idx="12"/>
          </p:nvPr>
        </p:nvSpPr>
        <p:spPr>
          <a:xfrm>
            <a:off x="689491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73" name="Google Shape;73;p28" descr="C:\Users\rajthilaks\Desktop\LogoPNG.png"/>
          <p:cNvPicPr preferRelativeResize="0"/>
          <p:nvPr/>
        </p:nvPicPr>
        <p:blipFill rotWithShape="1">
          <a:blip r:embed="rId3">
            <a:alphaModFix/>
          </a:blip>
          <a:srcRect b="23652"/>
          <a:stretch/>
        </p:blipFill>
        <p:spPr>
          <a:xfrm>
            <a:off x="8398669" y="139151"/>
            <a:ext cx="579129" cy="236405"/>
          </a:xfrm>
          <a:prstGeom prst="rect">
            <a:avLst/>
          </a:prstGeom>
          <a:noFill/>
          <a:ln>
            <a:noFill/>
          </a:ln>
        </p:spPr>
      </p:pic>
      <p:graphicFrame>
        <p:nvGraphicFramePr>
          <p:cNvPr id="74" name="Google Shape;74;p28"/>
          <p:cNvGraphicFramePr/>
          <p:nvPr/>
        </p:nvGraphicFramePr>
        <p:xfrm>
          <a:off x="1317713" y="833000"/>
          <a:ext cx="6221200" cy="3742000"/>
        </p:xfrm>
        <a:graphic>
          <a:graphicData uri="http://schemas.openxmlformats.org/drawingml/2006/table">
            <a:tbl>
              <a:tblPr firstRow="1" bandRow="1">
                <a:noFill/>
                <a:tableStyleId>{05CDE8E2-872D-47BF-AA11-10A7DAC0A702}</a:tableStyleId>
              </a:tblPr>
              <a:tblGrid>
                <a:gridCol w="592250">
                  <a:extLst>
                    <a:ext uri="{9D8B030D-6E8A-4147-A177-3AD203B41FA5}">
                      <a16:colId xmlns:a16="http://schemas.microsoft.com/office/drawing/2014/main" val="20000"/>
                    </a:ext>
                  </a:extLst>
                </a:gridCol>
                <a:gridCol w="2702325">
                  <a:extLst>
                    <a:ext uri="{9D8B030D-6E8A-4147-A177-3AD203B41FA5}">
                      <a16:colId xmlns:a16="http://schemas.microsoft.com/office/drawing/2014/main" val="20001"/>
                    </a:ext>
                  </a:extLst>
                </a:gridCol>
                <a:gridCol w="2926625">
                  <a:extLst>
                    <a:ext uri="{9D8B030D-6E8A-4147-A177-3AD203B41FA5}">
                      <a16:colId xmlns:a16="http://schemas.microsoft.com/office/drawing/2014/main" val="20002"/>
                    </a:ext>
                  </a:extLst>
                </a:gridCol>
              </a:tblGrid>
              <a:tr h="467750">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S.No.</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Question </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Answer Options</a:t>
                      </a:r>
                      <a:endParaRPr sz="1100" u="none" strike="noStrike" cap="none"/>
                    </a:p>
                  </a:txBody>
                  <a:tcPr marL="68600" marR="68600" marT="34300" marB="34300"/>
                </a:tc>
                <a:extLst>
                  <a:ext uri="{0D108BD9-81ED-4DB2-BD59-A6C34878D82A}">
                    <a16:rowId xmlns:a16="http://schemas.microsoft.com/office/drawing/2014/main" val="10000"/>
                  </a:ext>
                </a:extLst>
              </a:tr>
              <a:tr h="46775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extLst>
                  <a:ext uri="{0D108BD9-81ED-4DB2-BD59-A6C34878D82A}">
                    <a16:rowId xmlns:a16="http://schemas.microsoft.com/office/drawing/2014/main" val="10001"/>
                  </a:ext>
                </a:extLst>
              </a:tr>
              <a:tr h="46775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extLst>
                  <a:ext uri="{0D108BD9-81ED-4DB2-BD59-A6C34878D82A}">
                    <a16:rowId xmlns:a16="http://schemas.microsoft.com/office/drawing/2014/main" val="10002"/>
                  </a:ext>
                </a:extLst>
              </a:tr>
              <a:tr h="46775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extLst>
                  <a:ext uri="{0D108BD9-81ED-4DB2-BD59-A6C34878D82A}">
                    <a16:rowId xmlns:a16="http://schemas.microsoft.com/office/drawing/2014/main" val="10003"/>
                  </a:ext>
                </a:extLst>
              </a:tr>
              <a:tr h="46775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extLst>
                  <a:ext uri="{0D108BD9-81ED-4DB2-BD59-A6C34878D82A}">
                    <a16:rowId xmlns:a16="http://schemas.microsoft.com/office/drawing/2014/main" val="10004"/>
                  </a:ext>
                </a:extLst>
              </a:tr>
              <a:tr h="46775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extLst>
                  <a:ext uri="{0D108BD9-81ED-4DB2-BD59-A6C34878D82A}">
                    <a16:rowId xmlns:a16="http://schemas.microsoft.com/office/drawing/2014/main" val="10005"/>
                  </a:ext>
                </a:extLst>
              </a:tr>
              <a:tr h="46775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extLst>
                  <a:ext uri="{0D108BD9-81ED-4DB2-BD59-A6C34878D82A}">
                    <a16:rowId xmlns:a16="http://schemas.microsoft.com/office/drawing/2014/main" val="10006"/>
                  </a:ext>
                </a:extLst>
              </a:tr>
              <a:tr h="46775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extLst>
                  <a:ext uri="{0D108BD9-81ED-4DB2-BD59-A6C34878D82A}">
                    <a16:rowId xmlns:a16="http://schemas.microsoft.com/office/drawing/2014/main" val="10007"/>
                  </a:ext>
                </a:extLst>
              </a:tr>
            </a:tbl>
          </a:graphicData>
        </a:graphic>
      </p:graphicFrame>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break  - White ">
  <p:cSld name="TITLE_1_1_1_1_1_1_1_1_1_1_1_1_1_2">
    <p:bg>
      <p:bgPr>
        <a:noFill/>
        <a:effectLst/>
      </p:bgPr>
    </p:bg>
    <p:spTree>
      <p:nvGrpSpPr>
        <p:cNvPr id="1" name="Shape 76"/>
        <p:cNvGrpSpPr/>
        <p:nvPr/>
      </p:nvGrpSpPr>
      <p:grpSpPr>
        <a:xfrm>
          <a:off x="0" y="0"/>
          <a:ext cx="0" cy="0"/>
          <a:chOff x="0" y="0"/>
          <a:chExt cx="0" cy="0"/>
        </a:xfrm>
      </p:grpSpPr>
      <p:sp>
        <p:nvSpPr>
          <p:cNvPr id="77" name="Google Shape;77;p22"/>
          <p:cNvSpPr txBox="1">
            <a:spLocks noGrp="1"/>
          </p:cNvSpPr>
          <p:nvPr>
            <p:ph type="title"/>
          </p:nvPr>
        </p:nvSpPr>
        <p:spPr>
          <a:xfrm>
            <a:off x="457200" y="1070150"/>
            <a:ext cx="4769100" cy="2555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4000"/>
              <a:buFont typeface="Proxima Nova"/>
              <a:buNone/>
              <a:defRPr sz="4000" b="0"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78" name="Google Shape;78;p22"/>
          <p:cNvPicPr preferRelativeResize="0"/>
          <p:nvPr/>
        </p:nvPicPr>
        <p:blipFill rotWithShape="1">
          <a:blip r:embed="rId2">
            <a:alphaModFix/>
          </a:blip>
          <a:srcRect t="835" b="835"/>
          <a:stretch/>
        </p:blipFill>
        <p:spPr>
          <a:xfrm>
            <a:off x="7828161" y="4769500"/>
            <a:ext cx="858649" cy="164500"/>
          </a:xfrm>
          <a:prstGeom prst="rect">
            <a:avLst/>
          </a:prstGeom>
          <a:noFill/>
          <a:ln>
            <a:noFill/>
          </a:ln>
        </p:spPr>
      </p:pic>
      <p:pic>
        <p:nvPicPr>
          <p:cNvPr id="79" name="Google Shape;79;p22"/>
          <p:cNvPicPr preferRelativeResize="0"/>
          <p:nvPr/>
        </p:nvPicPr>
        <p:blipFill rotWithShape="1">
          <a:blip r:embed="rId3">
            <a:alphaModFix/>
          </a:blip>
          <a:srcRect/>
          <a:stretch/>
        </p:blipFill>
        <p:spPr>
          <a:xfrm>
            <a:off x="665082" y="4769500"/>
            <a:ext cx="858651" cy="164500"/>
          </a:xfrm>
          <a:prstGeom prst="rect">
            <a:avLst/>
          </a:prstGeom>
          <a:noFill/>
          <a:ln>
            <a:noFill/>
          </a:ln>
        </p:spPr>
      </p:pic>
      <p:pic>
        <p:nvPicPr>
          <p:cNvPr id="80" name="Google Shape;80;p22"/>
          <p:cNvPicPr preferRelativeResize="0"/>
          <p:nvPr/>
        </p:nvPicPr>
        <p:blipFill rotWithShape="1">
          <a:blip r:embed="rId4">
            <a:alphaModFix/>
          </a:blip>
          <a:srcRect/>
          <a:stretch/>
        </p:blipFill>
        <p:spPr>
          <a:xfrm>
            <a:off x="0" y="4689200"/>
            <a:ext cx="614619" cy="457200"/>
          </a:xfrm>
          <a:prstGeom prst="rect">
            <a:avLst/>
          </a:prstGeom>
          <a:noFill/>
          <a:ln>
            <a:noFill/>
          </a:ln>
        </p:spPr>
      </p:pic>
      <p:grpSp>
        <p:nvGrpSpPr>
          <p:cNvPr id="81" name="Google Shape;81;p22"/>
          <p:cNvGrpSpPr/>
          <p:nvPr/>
        </p:nvGrpSpPr>
        <p:grpSpPr>
          <a:xfrm>
            <a:off x="6588505" y="-28"/>
            <a:ext cx="2555491" cy="5143634"/>
            <a:chOff x="6484825" y="114035"/>
            <a:chExt cx="2659200" cy="5029465"/>
          </a:xfrm>
        </p:grpSpPr>
        <p:sp>
          <p:nvSpPr>
            <p:cNvPr id="82" name="Google Shape;82;p22"/>
            <p:cNvSpPr/>
            <p:nvPr/>
          </p:nvSpPr>
          <p:spPr>
            <a:xfrm rot="10800000">
              <a:off x="7629606" y="114035"/>
              <a:ext cx="1514400" cy="2285100"/>
            </a:xfrm>
            <a:prstGeom prst="rtTriangle">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2"/>
            <p:cNvSpPr/>
            <p:nvPr/>
          </p:nvSpPr>
          <p:spPr>
            <a:xfrm rot="-5400000">
              <a:off x="5810725" y="1810200"/>
              <a:ext cx="4007400" cy="2659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7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6.xml"/><Relationship Id="rId1" Type="http://schemas.openxmlformats.org/officeDocument/2006/relationships/slideLayout" Target="../slideLayouts/slideLayout9.xml"/></Relationships>
</file>

<file path=ppt/slides/_rels/slide14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hyperlink" Target="https://www.dofactory.com/net/facade-design-pattern" TargetMode="External"/><Relationship Id="rId2" Type="http://schemas.openxmlformats.org/officeDocument/2006/relationships/notesSlide" Target="../notesSlides/notesSlide148.xml"/><Relationship Id="rId1" Type="http://schemas.openxmlformats.org/officeDocument/2006/relationships/slideLayout" Target="../slideLayouts/slideLayout2.xml"/><Relationship Id="rId5" Type="http://schemas.openxmlformats.org/officeDocument/2006/relationships/hyperlink" Target="https://refactoring.guru/design-patterns/decorator/csharp/example" TargetMode="External"/><Relationship Id="rId4" Type="http://schemas.openxmlformats.org/officeDocument/2006/relationships/hyperlink" Target="https://dotnettutorials.net/lesson/decorator-design-pattern/" TargetMode="Externa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subTitle" idx="1"/>
          </p:nvPr>
        </p:nvSpPr>
        <p:spPr>
          <a:xfrm>
            <a:off x="3139175" y="2780450"/>
            <a:ext cx="5352600" cy="465300"/>
          </a:xfrm>
          <a:prstGeom prst="rect">
            <a:avLst/>
          </a:prstGeom>
          <a:noFill/>
          <a:ln>
            <a:noFill/>
          </a:ln>
        </p:spPr>
        <p:txBody>
          <a:bodyPr spcFirstLastPara="1" wrap="square" lIns="0" tIns="0" rIns="0" bIns="0" anchor="t" anchorCtr="0">
            <a:noAutofit/>
          </a:bodyPr>
          <a:lstStyle/>
          <a:p>
            <a:pPr marL="457200" lvl="0" indent="-228600" algn="l" rtl="0">
              <a:lnSpc>
                <a:spcPct val="90000"/>
              </a:lnSpc>
              <a:spcBef>
                <a:spcPts val="1000"/>
              </a:spcBef>
              <a:spcAft>
                <a:spcPts val="0"/>
              </a:spcAft>
              <a:buClr>
                <a:schemeClr val="dk1"/>
              </a:buClr>
              <a:buSzPts val="1100"/>
              <a:buFont typeface="Arial"/>
              <a:buNone/>
            </a:pPr>
            <a:r>
              <a:rPr lang="en" sz="1600">
                <a:solidFill>
                  <a:schemeClr val="dk1"/>
                </a:solidFill>
                <a:latin typeface="Proxima Nova Semibold"/>
                <a:ea typeface="Proxima Nova Semibold"/>
                <a:cs typeface="Proxima Nova Semibold"/>
                <a:sym typeface="Proxima Nova Semibold"/>
              </a:rPr>
              <a:t>Course Level – Intermediate </a:t>
            </a:r>
            <a:endParaRPr sz="1600">
              <a:latin typeface="Proxima Nova Semibold"/>
              <a:ea typeface="Proxima Nova Semibold"/>
              <a:cs typeface="Proxima Nova Semibold"/>
              <a:sym typeface="Proxima Nova Semibold"/>
            </a:endParaRPr>
          </a:p>
        </p:txBody>
      </p:sp>
      <p:sp>
        <p:nvSpPr>
          <p:cNvPr id="145" name="Google Shape;145;p1"/>
          <p:cNvSpPr txBox="1"/>
          <p:nvPr/>
        </p:nvSpPr>
        <p:spPr>
          <a:xfrm>
            <a:off x="2856700" y="1882025"/>
            <a:ext cx="6062100" cy="6834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400"/>
              <a:buFont typeface="Arial"/>
              <a:buNone/>
            </a:pPr>
            <a:r>
              <a:rPr lang="en" sz="3600" b="1" i="0" u="none" strike="noStrike" cap="none">
                <a:solidFill>
                  <a:schemeClr val="accent1"/>
                </a:solidFill>
                <a:latin typeface="Proxima Nova"/>
                <a:ea typeface="Proxima Nova"/>
                <a:cs typeface="Proxima Nova"/>
                <a:sym typeface="Proxima Nova"/>
              </a:rPr>
              <a:t>Design Pattern</a:t>
            </a:r>
            <a:endParaRPr sz="3600" b="1" i="0" u="none" strike="noStrike" cap="none">
              <a:solidFill>
                <a:schemeClr val="accent1"/>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2ab47241010_0_62"/>
          <p:cNvSpPr txBox="1">
            <a:spLocks noGrp="1"/>
          </p:cNvSpPr>
          <p:nvPr>
            <p:ph type="title"/>
          </p:nvPr>
        </p:nvSpPr>
        <p:spPr>
          <a:xfrm>
            <a:off x="457200" y="1097075"/>
            <a:ext cx="6637500" cy="13566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600">
                <a:solidFill>
                  <a:schemeClr val="dk1"/>
                </a:solidFill>
                <a:highlight>
                  <a:schemeClr val="lt1"/>
                </a:highlight>
                <a:latin typeface="Proxima Nova Semibold"/>
                <a:ea typeface="Proxima Nova Semibold"/>
                <a:cs typeface="Proxima Nova Semibold"/>
                <a:sym typeface="Proxima Nova Semibold"/>
              </a:rPr>
              <a:t>There are 23 design patterns which can be classified in three categories: </a:t>
            </a:r>
            <a:endParaRPr sz="1600">
              <a:solidFill>
                <a:schemeClr val="dk1"/>
              </a:solidFill>
              <a:highlight>
                <a:schemeClr val="lt1"/>
              </a:highlight>
              <a:latin typeface="Proxima Nova Semibold"/>
              <a:ea typeface="Proxima Nova Semibold"/>
              <a:cs typeface="Proxima Nova Semibold"/>
              <a:sym typeface="Proxima Nova Semibold"/>
            </a:endParaRPr>
          </a:p>
          <a:p>
            <a:pPr marL="914400" lvl="0" indent="-330200" algn="l" rtl="0">
              <a:lnSpc>
                <a:spcPct val="115000"/>
              </a:lnSpc>
              <a:spcBef>
                <a:spcPts val="120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Creational patterns</a:t>
            </a:r>
            <a:endParaRPr sz="1600">
              <a:solidFill>
                <a:schemeClr val="dk1"/>
              </a:solidFill>
              <a:highlight>
                <a:schemeClr val="lt1"/>
              </a:highlight>
              <a:latin typeface="Proxima Nova Semibold"/>
              <a:ea typeface="Proxima Nova Semibold"/>
              <a:cs typeface="Proxima Nova Semibold"/>
              <a:sym typeface="Proxima Nova Semibold"/>
            </a:endParaRPr>
          </a:p>
          <a:p>
            <a:pPr marL="914400" lvl="0" indent="-330200" algn="l" rtl="0">
              <a:lnSpc>
                <a:spcPct val="115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Structural patterns and </a:t>
            </a:r>
            <a:endParaRPr sz="1600">
              <a:solidFill>
                <a:schemeClr val="dk1"/>
              </a:solidFill>
              <a:highlight>
                <a:schemeClr val="lt1"/>
              </a:highlight>
              <a:latin typeface="Proxima Nova Semibold"/>
              <a:ea typeface="Proxima Nova Semibold"/>
              <a:cs typeface="Proxima Nova Semibold"/>
              <a:sym typeface="Proxima Nova Semibold"/>
            </a:endParaRPr>
          </a:p>
          <a:p>
            <a:pPr marL="914400" lvl="0" indent="-330200" algn="l" rtl="0">
              <a:lnSpc>
                <a:spcPct val="115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Behavioral patterns.</a:t>
            </a:r>
            <a:endParaRPr sz="1600">
              <a:solidFill>
                <a:schemeClr val="dk1"/>
              </a:solidFill>
              <a:highlight>
                <a:schemeClr val="lt1"/>
              </a:highlight>
              <a:latin typeface="Proxima Nova Semibold"/>
              <a:ea typeface="Proxima Nova Semibold"/>
              <a:cs typeface="Proxima Nova Semibold"/>
              <a:sym typeface="Proxima Nova Semibold"/>
            </a:endParaRPr>
          </a:p>
          <a:p>
            <a:pPr marL="0" lvl="0" indent="457200" algn="l" rtl="0">
              <a:lnSpc>
                <a:spcPct val="150000"/>
              </a:lnSpc>
              <a:spcBef>
                <a:spcPts val="1200"/>
              </a:spcBef>
              <a:spcAft>
                <a:spcPts val="0"/>
              </a:spcAft>
              <a:buClr>
                <a:schemeClr val="dk1"/>
              </a:buClr>
              <a:buSzPts val="1100"/>
              <a:buFont typeface="Arial"/>
              <a:buNone/>
            </a:pPr>
            <a:endParaRPr sz="1600">
              <a:solidFill>
                <a:schemeClr val="dk1"/>
              </a:solidFill>
              <a:highlight>
                <a:schemeClr val="lt1"/>
              </a:highlight>
              <a:latin typeface="Proxima Nova Semibold"/>
              <a:ea typeface="Proxima Nova Semibold"/>
              <a:cs typeface="Proxima Nova Semibold"/>
              <a:sym typeface="Proxima Nova Semibold"/>
            </a:endParaRPr>
          </a:p>
        </p:txBody>
      </p:sp>
      <p:sp>
        <p:nvSpPr>
          <p:cNvPr id="202" name="Google Shape;202;g2ab47241010_0_62"/>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1800"/>
              </a:spcBef>
              <a:spcAft>
                <a:spcPts val="4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Types of Design Patterns</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pic>
        <p:nvPicPr>
          <p:cNvPr id="203" name="Google Shape;203;g2ab47241010_0_62"/>
          <p:cNvPicPr preferRelativeResize="0"/>
          <p:nvPr/>
        </p:nvPicPr>
        <p:blipFill>
          <a:blip r:embed="rId3">
            <a:alphaModFix/>
          </a:blip>
          <a:stretch>
            <a:fillRect/>
          </a:stretch>
        </p:blipFill>
        <p:spPr>
          <a:xfrm>
            <a:off x="3528725" y="1720050"/>
            <a:ext cx="5332650" cy="2309400"/>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g2ab8f1ead4e_0_206"/>
          <p:cNvSpPr txBox="1">
            <a:spLocks noGrp="1"/>
          </p:cNvSpPr>
          <p:nvPr>
            <p:ph type="title"/>
          </p:nvPr>
        </p:nvSpPr>
        <p:spPr>
          <a:xfrm>
            <a:off x="457200" y="972850"/>
            <a:ext cx="7869000" cy="3420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public class RestaurantFacade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private readonly IPizza _pizzaProvider;</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private readonly IBread _breadProvider;</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public RestaurantFacade()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_pizzaProvider = new PizzaProvider();</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_breadProvider = new BreadProvider();</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public void GetNonVegPizza()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_pizzaProvider.GetNonVegPizza();</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public void GetVegPizza()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_pizzaProvider.GetVegPizza();</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SzPts val="1100"/>
              <a:buNone/>
            </a:pPr>
            <a:r>
              <a:rPr lang="en" sz="1200">
                <a:solidFill>
                  <a:schemeClr val="dk1"/>
                </a:solidFill>
                <a:latin typeface="Courier New"/>
                <a:ea typeface="Courier New"/>
                <a:cs typeface="Courier New"/>
                <a:sym typeface="Courier New"/>
              </a:rPr>
              <a:t>  </a:t>
            </a:r>
            <a:endParaRPr sz="1400">
              <a:solidFill>
                <a:schemeClr val="dk1"/>
              </a:solidFill>
              <a:highlight>
                <a:schemeClr val="lt1"/>
              </a:highlight>
              <a:latin typeface="Courier New"/>
              <a:ea typeface="Courier New"/>
              <a:cs typeface="Courier New"/>
              <a:sym typeface="Courier New"/>
            </a:endParaRPr>
          </a:p>
        </p:txBody>
      </p:sp>
      <p:sp>
        <p:nvSpPr>
          <p:cNvPr id="757" name="Google Shape;757;g2ab8f1ead4e_0_206"/>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Facade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g2b05b9a3394_0_175"/>
          <p:cNvSpPr txBox="1">
            <a:spLocks noGrp="1"/>
          </p:cNvSpPr>
          <p:nvPr>
            <p:ph type="title"/>
          </p:nvPr>
        </p:nvSpPr>
        <p:spPr>
          <a:xfrm>
            <a:off x="457200" y="972850"/>
            <a:ext cx="7869000" cy="3420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1100"/>
              <a:buNone/>
            </a:pPr>
            <a:r>
              <a:rPr lang="en" sz="1200">
                <a:solidFill>
                  <a:schemeClr val="dk1"/>
                </a:solidFill>
                <a:latin typeface="Courier New"/>
                <a:ea typeface="Courier New"/>
                <a:cs typeface="Courier New"/>
                <a:sym typeface="Courier New"/>
              </a:rPr>
              <a:t>  public void GetGarlicBread()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SzPts val="1100"/>
              <a:buNone/>
            </a:pPr>
            <a:r>
              <a:rPr lang="en" sz="1200">
                <a:solidFill>
                  <a:schemeClr val="dk1"/>
                </a:solidFill>
                <a:latin typeface="Courier New"/>
                <a:ea typeface="Courier New"/>
                <a:cs typeface="Courier New"/>
                <a:sym typeface="Courier New"/>
              </a:rPr>
              <a:t>        _breadProvider.GetGarlicBread();</a:t>
            </a:r>
            <a:endParaRPr sz="1200">
              <a:solidFill>
                <a:schemeClr val="dk1"/>
              </a:solidFill>
              <a:latin typeface="Courier New"/>
              <a:ea typeface="Courier New"/>
              <a:cs typeface="Courier New"/>
              <a:sym typeface="Courier New"/>
            </a:endParaRPr>
          </a:p>
          <a:p>
            <a:pPr marL="0" lvl="0" indent="0" algn="l" rtl="0">
              <a:spcBef>
                <a:spcPts val="0"/>
              </a:spcBef>
              <a:spcAft>
                <a:spcPts val="0"/>
              </a:spcAft>
              <a:buSzPts val="1100"/>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SzPts val="1100"/>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SzPts val="1100"/>
              <a:buNone/>
            </a:pPr>
            <a:r>
              <a:rPr lang="en" sz="1200">
                <a:solidFill>
                  <a:schemeClr val="dk1"/>
                </a:solidFill>
                <a:latin typeface="Courier New"/>
                <a:ea typeface="Courier New"/>
                <a:cs typeface="Courier New"/>
                <a:sym typeface="Courier New"/>
              </a:rPr>
              <a:t>    public void GetCheesyGarlicBread()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SzPts val="1100"/>
              <a:buNone/>
            </a:pPr>
            <a:r>
              <a:rPr lang="en" sz="1200">
                <a:solidFill>
                  <a:schemeClr val="dk1"/>
                </a:solidFill>
                <a:latin typeface="Courier New"/>
                <a:ea typeface="Courier New"/>
                <a:cs typeface="Courier New"/>
                <a:sym typeface="Courier New"/>
              </a:rPr>
              <a:t>        _breadProvider.GetCheesyGarlicBread();</a:t>
            </a:r>
            <a:endParaRPr sz="1200">
              <a:solidFill>
                <a:schemeClr val="dk1"/>
              </a:solidFill>
              <a:latin typeface="Courier New"/>
              <a:ea typeface="Courier New"/>
              <a:cs typeface="Courier New"/>
              <a:sym typeface="Courier New"/>
            </a:endParaRPr>
          </a:p>
          <a:p>
            <a:pPr marL="0" lvl="0" indent="0" algn="l" rtl="0">
              <a:spcBef>
                <a:spcPts val="0"/>
              </a:spcBef>
              <a:spcAft>
                <a:spcPts val="0"/>
              </a:spcAft>
              <a:buSzPts val="1100"/>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SzPts val="1100"/>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marL="0" lvl="0" indent="0" algn="l" rtl="0">
              <a:spcBef>
                <a:spcPts val="0"/>
              </a:spcBef>
              <a:spcAft>
                <a:spcPts val="0"/>
              </a:spcAft>
              <a:buSzPts val="1100"/>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SzPts val="1100"/>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SzPts val="1100"/>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SzPts val="1100"/>
              <a:buNone/>
            </a:pPr>
            <a:r>
              <a:rPr lang="en" sz="1200">
                <a:solidFill>
                  <a:schemeClr val="dk1"/>
                </a:solidFill>
                <a:latin typeface="Courier New"/>
                <a:ea typeface="Courier New"/>
                <a:cs typeface="Courier New"/>
                <a:sym typeface="Courier New"/>
              </a:rPr>
              <a:t>  </a:t>
            </a:r>
            <a:endParaRPr sz="1400">
              <a:solidFill>
                <a:schemeClr val="dk1"/>
              </a:solidFill>
              <a:highlight>
                <a:schemeClr val="lt1"/>
              </a:highlight>
              <a:latin typeface="Courier New"/>
              <a:ea typeface="Courier New"/>
              <a:cs typeface="Courier New"/>
              <a:sym typeface="Courier New"/>
            </a:endParaRPr>
          </a:p>
        </p:txBody>
      </p:sp>
      <p:sp>
        <p:nvSpPr>
          <p:cNvPr id="763" name="Google Shape;763;g2b05b9a3394_0_175"/>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Facade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g2ab47241010_0_16"/>
          <p:cNvSpPr txBox="1"/>
          <p:nvPr/>
        </p:nvSpPr>
        <p:spPr>
          <a:xfrm>
            <a:off x="702325" y="1771000"/>
            <a:ext cx="6725400" cy="663600"/>
          </a:xfrm>
          <a:prstGeom prst="rect">
            <a:avLst/>
          </a:prstGeom>
          <a:solidFill>
            <a:srgbClr val="A64D79"/>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4000"/>
              <a:buFont typeface="Arial"/>
              <a:buNone/>
            </a:pPr>
            <a:r>
              <a:rPr lang="en" sz="4000" b="0" i="0" u="none" strike="noStrike" cap="none">
                <a:solidFill>
                  <a:schemeClr val="lt1"/>
                </a:solidFill>
                <a:latin typeface="Proxima Nova"/>
                <a:ea typeface="Proxima Nova"/>
                <a:cs typeface="Proxima Nova"/>
                <a:sym typeface="Proxima Nova"/>
              </a:rPr>
              <a:t>Behavioral Pattern</a:t>
            </a:r>
            <a:endParaRPr sz="4000" b="0" i="0" u="none" strike="noStrike" cap="none">
              <a:solidFill>
                <a:schemeClr val="lt1"/>
              </a:solidFill>
              <a:latin typeface="Proxima Nova"/>
              <a:ea typeface="Proxima Nova"/>
              <a:cs typeface="Proxima Nova"/>
              <a:sym typeface="Proxima Nova"/>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g58717e710ed3d222_23"/>
          <p:cNvSpPr txBox="1">
            <a:spLocks noGrp="1"/>
          </p:cNvSpPr>
          <p:nvPr>
            <p:ph type="title"/>
          </p:nvPr>
        </p:nvSpPr>
        <p:spPr>
          <a:xfrm>
            <a:off x="457200" y="972850"/>
            <a:ext cx="7869000" cy="3420600"/>
          </a:xfrm>
          <a:prstGeom prst="rect">
            <a:avLst/>
          </a:prstGeom>
          <a:noFill/>
          <a:ln>
            <a:noFill/>
          </a:ln>
        </p:spPr>
        <p:txBody>
          <a:bodyPr spcFirstLastPara="1" wrap="square" lIns="0" tIns="0" rIns="0" bIns="0" anchor="t" anchorCtr="0">
            <a:noAutofit/>
          </a:bodyPr>
          <a:lstStyle/>
          <a:p>
            <a:pPr marL="0" lvl="0" indent="457200" algn="l" rtl="0">
              <a:lnSpc>
                <a:spcPct val="150000"/>
              </a:lnSpc>
              <a:spcBef>
                <a:spcPts val="1800"/>
              </a:spcBef>
              <a:spcAft>
                <a:spcPts val="0"/>
              </a:spcAft>
              <a:buSzPts val="4000"/>
              <a:buNone/>
            </a:pPr>
            <a:r>
              <a:rPr lang="en" sz="1600">
                <a:solidFill>
                  <a:schemeClr val="dk1"/>
                </a:solidFill>
                <a:highlight>
                  <a:schemeClr val="lt1"/>
                </a:highlight>
                <a:latin typeface="Proxima Nova Semibold"/>
                <a:ea typeface="Proxima Nova Semibold"/>
                <a:cs typeface="Proxima Nova Semibold"/>
                <a:sym typeface="Proxima Nova Semibold"/>
              </a:rPr>
              <a:t>Behavioral Design Patterns offer solution for the better interaction between objects and how to provide loose coupling and flexibility to extend easily.</a:t>
            </a:r>
            <a:endParaRPr sz="1600">
              <a:solidFill>
                <a:schemeClr val="dk1"/>
              </a:solidFill>
              <a:highlight>
                <a:schemeClr val="lt1"/>
              </a:highlight>
              <a:latin typeface="Proxima Nova Semibold"/>
              <a:ea typeface="Proxima Nova Semibold"/>
              <a:cs typeface="Proxima Nova Semibold"/>
              <a:sym typeface="Proxima Nova Semibold"/>
            </a:endParaRPr>
          </a:p>
        </p:txBody>
      </p:sp>
      <p:sp>
        <p:nvSpPr>
          <p:cNvPr id="774" name="Google Shape;774;g58717e710ed3d222_23"/>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Behavioral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g2acdc72ab1a_0_38"/>
          <p:cNvSpPr txBox="1">
            <a:spLocks noGrp="1"/>
          </p:cNvSpPr>
          <p:nvPr>
            <p:ph type="title"/>
          </p:nvPr>
        </p:nvSpPr>
        <p:spPr>
          <a:xfrm>
            <a:off x="457200" y="972850"/>
            <a:ext cx="7869000" cy="2724000"/>
          </a:xfrm>
          <a:prstGeom prst="rect">
            <a:avLst/>
          </a:prstGeom>
          <a:noFill/>
          <a:ln>
            <a:noFill/>
          </a:ln>
        </p:spPr>
        <p:txBody>
          <a:bodyPr spcFirstLastPara="1" wrap="square" lIns="0" tIns="0" rIns="0" bIns="0" anchor="t" anchorCtr="0">
            <a:noAutofit/>
          </a:bodyPr>
          <a:lstStyle/>
          <a:p>
            <a:pPr marL="0" lvl="0" indent="457200" algn="l" rtl="0">
              <a:lnSpc>
                <a:spcPct val="150000"/>
              </a:lnSpc>
              <a:spcBef>
                <a:spcPts val="0"/>
              </a:spcBef>
              <a:spcAft>
                <a:spcPts val="0"/>
              </a:spcAft>
              <a:buSzPts val="4000"/>
              <a:buNone/>
            </a:pPr>
            <a:r>
              <a:rPr lang="en" sz="1500">
                <a:solidFill>
                  <a:schemeClr val="dk1"/>
                </a:solidFill>
                <a:highlight>
                  <a:schemeClr val="lt1"/>
                </a:highlight>
                <a:latin typeface="Proxima Nova Semibold"/>
                <a:ea typeface="Proxima Nova Semibold"/>
                <a:cs typeface="Proxima Nova Semibold"/>
                <a:sym typeface="Proxima Nova Semibold"/>
              </a:rPr>
              <a:t>Below are the some of important types of behavioral pattern..</a:t>
            </a:r>
            <a:endParaRPr sz="1500">
              <a:solidFill>
                <a:schemeClr val="dk1"/>
              </a:solidFill>
              <a:highlight>
                <a:schemeClr val="lt1"/>
              </a:highlight>
              <a:latin typeface="Proxima Nova Semibold"/>
              <a:ea typeface="Proxima Nova Semibold"/>
              <a:cs typeface="Proxima Nova Semibold"/>
              <a:sym typeface="Proxima Nova Semibold"/>
            </a:endParaRPr>
          </a:p>
          <a:p>
            <a:pPr marL="1828800" lvl="0" indent="-323850" algn="l" rtl="0">
              <a:lnSpc>
                <a:spcPct val="150000"/>
              </a:lnSpc>
              <a:spcBef>
                <a:spcPts val="0"/>
              </a:spcBef>
              <a:spcAft>
                <a:spcPts val="0"/>
              </a:spcAft>
              <a:buClr>
                <a:schemeClr val="dk1"/>
              </a:buClr>
              <a:buSzPts val="1500"/>
              <a:buFont typeface="Proxima Nova Semibold"/>
              <a:buAutoNum type="arabicPeriod"/>
            </a:pPr>
            <a:r>
              <a:rPr lang="en" sz="1500">
                <a:solidFill>
                  <a:schemeClr val="dk1"/>
                </a:solidFill>
                <a:highlight>
                  <a:schemeClr val="lt1"/>
                </a:highlight>
                <a:latin typeface="Proxima Nova Semibold"/>
                <a:ea typeface="Proxima Nova Semibold"/>
                <a:cs typeface="Proxima Nova Semibold"/>
                <a:sym typeface="Proxima Nova Semibold"/>
              </a:rPr>
              <a:t>Chain of Responsibility Pattern</a:t>
            </a:r>
            <a:endParaRPr sz="1500">
              <a:solidFill>
                <a:schemeClr val="dk1"/>
              </a:solidFill>
              <a:highlight>
                <a:schemeClr val="lt1"/>
              </a:highlight>
              <a:latin typeface="Proxima Nova Semibold"/>
              <a:ea typeface="Proxima Nova Semibold"/>
              <a:cs typeface="Proxima Nova Semibold"/>
              <a:sym typeface="Proxima Nova Semibold"/>
            </a:endParaRPr>
          </a:p>
          <a:p>
            <a:pPr marL="1828800" lvl="0" indent="-323850" algn="l" rtl="0">
              <a:lnSpc>
                <a:spcPct val="150000"/>
              </a:lnSpc>
              <a:spcBef>
                <a:spcPts val="0"/>
              </a:spcBef>
              <a:spcAft>
                <a:spcPts val="0"/>
              </a:spcAft>
              <a:buClr>
                <a:schemeClr val="dk1"/>
              </a:buClr>
              <a:buSzPts val="1500"/>
              <a:buFont typeface="Proxima Nova Semibold"/>
              <a:buAutoNum type="arabicPeriod"/>
            </a:pPr>
            <a:r>
              <a:rPr lang="en" sz="1500">
                <a:solidFill>
                  <a:schemeClr val="dk1"/>
                </a:solidFill>
                <a:highlight>
                  <a:schemeClr val="lt1"/>
                </a:highlight>
                <a:latin typeface="Proxima Nova Semibold"/>
                <a:ea typeface="Proxima Nova Semibold"/>
                <a:cs typeface="Proxima Nova Semibold"/>
                <a:sym typeface="Proxima Nova Semibold"/>
              </a:rPr>
              <a:t>Command Pattern</a:t>
            </a:r>
            <a:endParaRPr sz="1500">
              <a:solidFill>
                <a:schemeClr val="dk1"/>
              </a:solidFill>
              <a:highlight>
                <a:schemeClr val="lt1"/>
              </a:highlight>
              <a:latin typeface="Proxima Nova Semibold"/>
              <a:ea typeface="Proxima Nova Semibold"/>
              <a:cs typeface="Proxima Nova Semibold"/>
              <a:sym typeface="Proxima Nova Semibold"/>
            </a:endParaRPr>
          </a:p>
          <a:p>
            <a:pPr marL="1828800" lvl="0" indent="-323850" algn="l" rtl="0">
              <a:lnSpc>
                <a:spcPct val="150000"/>
              </a:lnSpc>
              <a:spcBef>
                <a:spcPts val="0"/>
              </a:spcBef>
              <a:spcAft>
                <a:spcPts val="0"/>
              </a:spcAft>
              <a:buClr>
                <a:schemeClr val="dk1"/>
              </a:buClr>
              <a:buSzPts val="1500"/>
              <a:buFont typeface="Proxima Nova Semibold"/>
              <a:buAutoNum type="arabicPeriod"/>
            </a:pPr>
            <a:r>
              <a:rPr lang="en" sz="1500">
                <a:solidFill>
                  <a:schemeClr val="dk1"/>
                </a:solidFill>
                <a:highlight>
                  <a:schemeClr val="lt1"/>
                </a:highlight>
                <a:latin typeface="Proxima Nova Semibold"/>
                <a:ea typeface="Proxima Nova Semibold"/>
                <a:cs typeface="Proxima Nova Semibold"/>
                <a:sym typeface="Proxima Nova Semibold"/>
              </a:rPr>
              <a:t>Interpreter Pattern</a:t>
            </a:r>
            <a:endParaRPr sz="1500">
              <a:solidFill>
                <a:schemeClr val="dk1"/>
              </a:solidFill>
              <a:highlight>
                <a:schemeClr val="lt1"/>
              </a:highlight>
              <a:latin typeface="Proxima Nova Semibold"/>
              <a:ea typeface="Proxima Nova Semibold"/>
              <a:cs typeface="Proxima Nova Semibold"/>
              <a:sym typeface="Proxima Nova Semibold"/>
            </a:endParaRPr>
          </a:p>
          <a:p>
            <a:pPr marL="1828800" lvl="0" indent="-323850" algn="l" rtl="0">
              <a:lnSpc>
                <a:spcPct val="150000"/>
              </a:lnSpc>
              <a:spcBef>
                <a:spcPts val="0"/>
              </a:spcBef>
              <a:spcAft>
                <a:spcPts val="0"/>
              </a:spcAft>
              <a:buClr>
                <a:schemeClr val="dk1"/>
              </a:buClr>
              <a:buSzPts val="1500"/>
              <a:buFont typeface="Proxima Nova Semibold"/>
              <a:buAutoNum type="arabicPeriod"/>
            </a:pPr>
            <a:r>
              <a:rPr lang="en" sz="1500">
                <a:solidFill>
                  <a:schemeClr val="dk1"/>
                </a:solidFill>
                <a:highlight>
                  <a:schemeClr val="lt1"/>
                </a:highlight>
                <a:latin typeface="Proxima Nova Semibold"/>
                <a:ea typeface="Proxima Nova Semibold"/>
                <a:cs typeface="Proxima Nova Semibold"/>
                <a:sym typeface="Proxima Nova Semibold"/>
              </a:rPr>
              <a:t>Iterator Pattern</a:t>
            </a:r>
            <a:endParaRPr sz="1500">
              <a:solidFill>
                <a:schemeClr val="dk1"/>
              </a:solidFill>
              <a:highlight>
                <a:schemeClr val="lt1"/>
              </a:highlight>
              <a:latin typeface="Proxima Nova Semibold"/>
              <a:ea typeface="Proxima Nova Semibold"/>
              <a:cs typeface="Proxima Nova Semibold"/>
              <a:sym typeface="Proxima Nova Semibold"/>
            </a:endParaRPr>
          </a:p>
          <a:p>
            <a:pPr marL="1828800" lvl="0" indent="-323850" algn="l" rtl="0">
              <a:lnSpc>
                <a:spcPct val="150000"/>
              </a:lnSpc>
              <a:spcBef>
                <a:spcPts val="0"/>
              </a:spcBef>
              <a:spcAft>
                <a:spcPts val="0"/>
              </a:spcAft>
              <a:buClr>
                <a:schemeClr val="dk1"/>
              </a:buClr>
              <a:buSzPts val="1500"/>
              <a:buFont typeface="Proxima Nova Semibold"/>
              <a:buAutoNum type="arabicPeriod"/>
            </a:pPr>
            <a:r>
              <a:rPr lang="en" sz="1500">
                <a:solidFill>
                  <a:schemeClr val="dk1"/>
                </a:solidFill>
                <a:highlight>
                  <a:schemeClr val="lt1"/>
                </a:highlight>
                <a:latin typeface="Proxima Nova Semibold"/>
                <a:ea typeface="Proxima Nova Semibold"/>
                <a:cs typeface="Proxima Nova Semibold"/>
                <a:sym typeface="Proxima Nova Semibold"/>
              </a:rPr>
              <a:t>Observer Pattern</a:t>
            </a:r>
            <a:endParaRPr sz="1500">
              <a:solidFill>
                <a:schemeClr val="dk1"/>
              </a:solidFill>
              <a:highlight>
                <a:schemeClr val="lt1"/>
              </a:highlight>
              <a:latin typeface="Proxima Nova Semibold"/>
              <a:ea typeface="Proxima Nova Semibold"/>
              <a:cs typeface="Proxima Nova Semibold"/>
              <a:sym typeface="Proxima Nova Semibold"/>
            </a:endParaRPr>
          </a:p>
          <a:p>
            <a:pPr marL="1828800" lvl="0" indent="-323850" algn="l" rtl="0">
              <a:lnSpc>
                <a:spcPct val="150000"/>
              </a:lnSpc>
              <a:spcBef>
                <a:spcPts val="0"/>
              </a:spcBef>
              <a:spcAft>
                <a:spcPts val="0"/>
              </a:spcAft>
              <a:buClr>
                <a:schemeClr val="dk1"/>
              </a:buClr>
              <a:buSzPts val="1500"/>
              <a:buFont typeface="Proxima Nova Semibold"/>
              <a:buAutoNum type="arabicPeriod"/>
            </a:pPr>
            <a:r>
              <a:rPr lang="en" sz="1500">
                <a:solidFill>
                  <a:schemeClr val="dk1"/>
                </a:solidFill>
                <a:highlight>
                  <a:schemeClr val="lt1"/>
                </a:highlight>
                <a:latin typeface="Proxima Nova Semibold"/>
                <a:ea typeface="Proxima Nova Semibold"/>
                <a:cs typeface="Proxima Nova Semibold"/>
                <a:sym typeface="Proxima Nova Semibold"/>
              </a:rPr>
              <a:t>Template Pattern</a:t>
            </a:r>
            <a:endParaRPr sz="1500">
              <a:solidFill>
                <a:schemeClr val="dk1"/>
              </a:solidFill>
              <a:highlight>
                <a:schemeClr val="lt1"/>
              </a:highlight>
              <a:latin typeface="Proxima Nova Semibold"/>
              <a:ea typeface="Proxima Nova Semibold"/>
              <a:cs typeface="Proxima Nova Semibold"/>
              <a:sym typeface="Proxima Nova Semibold"/>
            </a:endParaRPr>
          </a:p>
          <a:p>
            <a:pPr marL="1828800" lvl="0" indent="-323850" algn="l" rtl="0">
              <a:lnSpc>
                <a:spcPct val="150000"/>
              </a:lnSpc>
              <a:spcBef>
                <a:spcPts val="0"/>
              </a:spcBef>
              <a:spcAft>
                <a:spcPts val="0"/>
              </a:spcAft>
              <a:buClr>
                <a:schemeClr val="dk1"/>
              </a:buClr>
              <a:buSzPts val="1500"/>
              <a:buFont typeface="Proxima Nova Semibold"/>
              <a:buAutoNum type="arabicPeriod"/>
            </a:pPr>
            <a:r>
              <a:rPr lang="en" sz="1500">
                <a:solidFill>
                  <a:schemeClr val="dk1"/>
                </a:solidFill>
                <a:highlight>
                  <a:schemeClr val="lt1"/>
                </a:highlight>
                <a:latin typeface="Proxima Nova Semibold"/>
                <a:ea typeface="Proxima Nova Semibold"/>
                <a:cs typeface="Proxima Nova Semibold"/>
                <a:sym typeface="Proxima Nova Semibold"/>
              </a:rPr>
              <a:t>Null Object</a:t>
            </a:r>
            <a:endParaRPr sz="1500">
              <a:solidFill>
                <a:schemeClr val="dk1"/>
              </a:solidFill>
              <a:highlight>
                <a:schemeClr val="lt1"/>
              </a:highlight>
              <a:latin typeface="Proxima Nova Semibold"/>
              <a:ea typeface="Proxima Nova Semibold"/>
              <a:cs typeface="Proxima Nova Semibold"/>
              <a:sym typeface="Proxima Nova Semibold"/>
            </a:endParaRPr>
          </a:p>
          <a:p>
            <a:pPr marL="1371600" lvl="0" indent="457200" algn="l" rtl="0">
              <a:lnSpc>
                <a:spcPct val="150000"/>
              </a:lnSpc>
              <a:spcBef>
                <a:spcPts val="0"/>
              </a:spcBef>
              <a:spcAft>
                <a:spcPts val="0"/>
              </a:spcAft>
              <a:buSzPts val="4000"/>
              <a:buNone/>
            </a:pPr>
            <a:endParaRPr sz="1500">
              <a:solidFill>
                <a:schemeClr val="dk1"/>
              </a:solidFill>
              <a:highlight>
                <a:schemeClr val="lt1"/>
              </a:highlight>
              <a:latin typeface="Proxima Nova Semibold"/>
              <a:ea typeface="Proxima Nova Semibold"/>
              <a:cs typeface="Proxima Nova Semibold"/>
              <a:sym typeface="Proxima Nova Semibold"/>
            </a:endParaRPr>
          </a:p>
        </p:txBody>
      </p:sp>
      <p:sp>
        <p:nvSpPr>
          <p:cNvPr id="780" name="Google Shape;780;g2acdc72ab1a_0_38"/>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Types of Behavioral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g58717e710ed3d222_35"/>
          <p:cNvSpPr txBox="1">
            <a:spLocks noGrp="1"/>
          </p:cNvSpPr>
          <p:nvPr>
            <p:ph type="title"/>
          </p:nvPr>
        </p:nvSpPr>
        <p:spPr>
          <a:xfrm>
            <a:off x="457200" y="1125250"/>
            <a:ext cx="7869000" cy="3420600"/>
          </a:xfrm>
          <a:prstGeom prst="rect">
            <a:avLst/>
          </a:prstGeom>
          <a:noFill/>
          <a:ln>
            <a:noFill/>
          </a:ln>
        </p:spPr>
        <p:txBody>
          <a:bodyPr spcFirstLastPara="1" wrap="square" lIns="0" tIns="0" rIns="0" bIns="0" anchor="t" anchorCtr="0">
            <a:noAutofit/>
          </a:bodyPr>
          <a:lstStyle/>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It is a data-driven behavioral pattern that turns a request into a stand-alone object known as a command. </a:t>
            </a:r>
            <a:endParaRPr sz="1600">
              <a:solidFill>
                <a:schemeClr val="dk1"/>
              </a:solidFill>
              <a:highlight>
                <a:schemeClr val="lt1"/>
              </a:highlight>
              <a:latin typeface="Proxima Nova Semibold"/>
              <a:ea typeface="Proxima Nova Semibold"/>
              <a:cs typeface="Proxima Nova Semibold"/>
              <a:sym typeface="Proxima Nova Semibold"/>
            </a:endParaRPr>
          </a:p>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It encapsulates all the information that is required to act i.e., it wraps the action and its required parameters together in an object. </a:t>
            </a:r>
            <a:endParaRPr sz="1600">
              <a:solidFill>
                <a:schemeClr val="dk1"/>
              </a:solidFill>
              <a:highlight>
                <a:schemeClr val="lt1"/>
              </a:highlight>
              <a:latin typeface="Proxima Nova Semibold"/>
              <a:ea typeface="Proxima Nova Semibold"/>
              <a:cs typeface="Proxima Nova Semibold"/>
              <a:sym typeface="Proxima Nova Semibold"/>
            </a:endParaRPr>
          </a:p>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It is used to separate the object that invokes the operation from the object that operates.</a:t>
            </a:r>
            <a:endParaRPr sz="1600">
              <a:solidFill>
                <a:schemeClr val="dk1"/>
              </a:solidFill>
              <a:highlight>
                <a:schemeClr val="lt1"/>
              </a:highlight>
              <a:latin typeface="Proxima Nova Semibold"/>
              <a:ea typeface="Proxima Nova Semibold"/>
              <a:cs typeface="Proxima Nova Semibold"/>
              <a:sym typeface="Proxima Nova Semibold"/>
            </a:endParaRPr>
          </a:p>
        </p:txBody>
      </p:sp>
      <p:sp>
        <p:nvSpPr>
          <p:cNvPr id="786" name="Google Shape;786;g58717e710ed3d222_35"/>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Command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g2ab8f1ead4e_0_247"/>
          <p:cNvSpPr txBox="1">
            <a:spLocks noGrp="1"/>
          </p:cNvSpPr>
          <p:nvPr>
            <p:ph type="title"/>
          </p:nvPr>
        </p:nvSpPr>
        <p:spPr>
          <a:xfrm>
            <a:off x="457200" y="1049050"/>
            <a:ext cx="7869000" cy="3420600"/>
          </a:xfrm>
          <a:prstGeom prst="rect">
            <a:avLst/>
          </a:prstGeom>
          <a:noFill/>
          <a:ln>
            <a:noFill/>
          </a:ln>
        </p:spPr>
        <p:txBody>
          <a:bodyPr spcFirstLastPara="1" wrap="square" lIns="0" tIns="0" rIns="0" bIns="0" anchor="t" anchorCtr="0">
            <a:noAutofit/>
          </a:bodyPr>
          <a:lstStyle/>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When we need to attach operations with objects using which we can queue operations, schedule their execution, or execute them remotely.</a:t>
            </a:r>
            <a:endParaRPr sz="1600">
              <a:solidFill>
                <a:schemeClr val="dk1"/>
              </a:solidFill>
              <a:highlight>
                <a:schemeClr val="lt1"/>
              </a:highlight>
              <a:latin typeface="Proxima Nova Semibold"/>
              <a:ea typeface="Proxima Nova Semibold"/>
              <a:cs typeface="Proxima Nova Semibold"/>
              <a:sym typeface="Proxima Nova Semibold"/>
            </a:endParaRPr>
          </a:p>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When we wish to implement reversible operations like undo and redo operations. Since the command pattern allows us to create objects that represent the actions that are to be performed in the application, we can create a list of tasks performed (list of command objects) and can undo or redo the task just by searching and executing the undo method of the last command object from the task list.</a:t>
            </a:r>
            <a:endParaRPr sz="1600">
              <a:solidFill>
                <a:schemeClr val="dk1"/>
              </a:solidFill>
              <a:highlight>
                <a:schemeClr val="lt1"/>
              </a:highlight>
              <a:latin typeface="Proxima Nova Semibold"/>
              <a:ea typeface="Proxima Nova Semibold"/>
              <a:cs typeface="Proxima Nova Semibold"/>
              <a:sym typeface="Proxima Nova Semibold"/>
            </a:endParaRPr>
          </a:p>
          <a:p>
            <a:pPr marL="2286000" lvl="0" indent="0" algn="l" rtl="0">
              <a:lnSpc>
                <a:spcPct val="150000"/>
              </a:lnSpc>
              <a:spcBef>
                <a:spcPts val="0"/>
              </a:spcBef>
              <a:spcAft>
                <a:spcPts val="0"/>
              </a:spcAft>
              <a:buSzPts val="4000"/>
              <a:buNone/>
            </a:pPr>
            <a:endParaRPr sz="1600">
              <a:solidFill>
                <a:schemeClr val="dk1"/>
              </a:solidFill>
              <a:highlight>
                <a:schemeClr val="lt1"/>
              </a:highlight>
              <a:latin typeface="Proxima Nova Semibold"/>
              <a:ea typeface="Proxima Nova Semibold"/>
              <a:cs typeface="Proxima Nova Semibold"/>
              <a:sym typeface="Proxima Nova Semibold"/>
            </a:endParaRPr>
          </a:p>
        </p:txBody>
      </p:sp>
      <p:sp>
        <p:nvSpPr>
          <p:cNvPr id="792" name="Google Shape;792;g2ab8f1ead4e_0_247"/>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When to use Command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g2abdc0acc3c_0_5"/>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Command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798" name="Google Shape;798;g2abdc0acc3c_0_5"/>
          <p:cNvSpPr txBox="1"/>
          <p:nvPr/>
        </p:nvSpPr>
        <p:spPr>
          <a:xfrm>
            <a:off x="403475" y="929275"/>
            <a:ext cx="6642600" cy="4079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Courier New"/>
                <a:ea typeface="Courier New"/>
                <a:cs typeface="Courier New"/>
                <a:sym typeface="Courier New"/>
              </a:rPr>
              <a:t>using System;</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namespace CommandPattern</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class Program</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static void Main(string[] args)</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 Create receiver, command, and invoker</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Receiver receiver = new Receiver();</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Command command = new ConcreteCommand(receiver);</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Invoker invoker = new Invoker();</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 Set and execute command</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invoker.SetCommand(command);</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invoker.ExecuteCommand();</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 Wait for user</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Console.ReadKey();</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100">
              <a:latin typeface="Courier New"/>
              <a:ea typeface="Courier New"/>
              <a:cs typeface="Courier New"/>
              <a:sym typeface="Courier New"/>
            </a:endParaRPr>
          </a:p>
          <a:p>
            <a:pPr marL="0" lvl="0" indent="0" algn="l" rtl="0">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g2abdc0acc3c_0_11"/>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Command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804" name="Google Shape;804;g2abdc0acc3c_0_11"/>
          <p:cNvSpPr txBox="1"/>
          <p:nvPr/>
        </p:nvSpPr>
        <p:spPr>
          <a:xfrm>
            <a:off x="567400" y="984875"/>
            <a:ext cx="6642600" cy="374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The 'Command' abstract class</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abstract class Command</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protected Receiver receiver;</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public Command(Receiver receiver)</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this.receiver = receiver;</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public abstract void Execute();</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 The 'ConcreteCommand' class</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class ConcreteCommand : Command</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public ConcreteCommand(Receiver receiver) : base(receiver)</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g2abdc0acc3c_0_17"/>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Command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810" name="Google Shape;810;g2abdc0acc3c_0_17"/>
          <p:cNvSpPr txBox="1"/>
          <p:nvPr/>
        </p:nvSpPr>
        <p:spPr>
          <a:xfrm>
            <a:off x="498200" y="1088675"/>
            <a:ext cx="6642600" cy="289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public override void Execute()</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receiver.Action();</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 The 'Receiver' class</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class Receiver</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public void Action()</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Console.WriteLine("Called Receiver.Action()");</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2ab47241010_0_68"/>
          <p:cNvSpPr txBox="1">
            <a:spLocks noGrp="1"/>
          </p:cNvSpPr>
          <p:nvPr>
            <p:ph type="title"/>
          </p:nvPr>
        </p:nvSpPr>
        <p:spPr>
          <a:xfrm>
            <a:off x="457200" y="972850"/>
            <a:ext cx="7869000" cy="3634800"/>
          </a:xfrm>
          <a:prstGeom prst="rect">
            <a:avLst/>
          </a:prstGeom>
          <a:noFill/>
          <a:ln>
            <a:noFill/>
          </a:ln>
        </p:spPr>
        <p:txBody>
          <a:bodyPr spcFirstLastPara="1" wrap="square" lIns="0" tIns="0" rIns="0" bIns="0" anchor="t" anchorCtr="0">
            <a:noAutofit/>
          </a:bodyPr>
          <a:lstStyle/>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Design Patterns have two main usages in software development.</a:t>
            </a:r>
            <a:endParaRPr sz="1600">
              <a:solidFill>
                <a:schemeClr val="dk1"/>
              </a:solidFill>
              <a:highlight>
                <a:schemeClr val="lt1"/>
              </a:highlight>
              <a:latin typeface="Proxima Nova Semibold"/>
              <a:ea typeface="Proxima Nova Semibold"/>
              <a:cs typeface="Proxima Nova Semibold"/>
              <a:sym typeface="Proxima Nova Semibold"/>
            </a:endParaRPr>
          </a:p>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Common platform for developers</a:t>
            </a:r>
            <a:endParaRPr sz="1600">
              <a:solidFill>
                <a:schemeClr val="dk1"/>
              </a:solidFill>
              <a:highlight>
                <a:schemeClr val="lt1"/>
              </a:highlight>
              <a:latin typeface="Proxima Nova Semibold"/>
              <a:ea typeface="Proxima Nova Semibold"/>
              <a:cs typeface="Proxima Nova Semibold"/>
              <a:sym typeface="Proxima Nova Semibold"/>
            </a:endParaRPr>
          </a:p>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Design patterns provide a standard terminology and are specific to particular scenario. For example, a singleton design pattern signifies use of single object so all developers familiar with single design pattern will make use of single object.</a:t>
            </a:r>
            <a:endParaRPr sz="1600">
              <a:solidFill>
                <a:schemeClr val="dk1"/>
              </a:solidFill>
              <a:highlight>
                <a:schemeClr val="lt1"/>
              </a:highlight>
              <a:latin typeface="Proxima Nova Semibold"/>
              <a:ea typeface="Proxima Nova Semibold"/>
              <a:cs typeface="Proxima Nova Semibold"/>
              <a:sym typeface="Proxima Nova Semibold"/>
            </a:endParaRPr>
          </a:p>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Best Practices</a:t>
            </a:r>
            <a:endParaRPr sz="1600">
              <a:solidFill>
                <a:schemeClr val="dk1"/>
              </a:solidFill>
              <a:highlight>
                <a:schemeClr val="lt1"/>
              </a:highlight>
              <a:latin typeface="Proxima Nova Semibold"/>
              <a:ea typeface="Proxima Nova Semibold"/>
              <a:cs typeface="Proxima Nova Semibold"/>
              <a:sym typeface="Proxima Nova Semibold"/>
            </a:endParaRPr>
          </a:p>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Design patterns have been evolved over a long period of time and they provide best solutions to certain problems faced during software development. </a:t>
            </a:r>
            <a:endParaRPr sz="1600">
              <a:solidFill>
                <a:schemeClr val="dk1"/>
              </a:solidFill>
              <a:highlight>
                <a:schemeClr val="lt1"/>
              </a:highlight>
              <a:latin typeface="Proxima Nova Semibold"/>
              <a:ea typeface="Proxima Nova Semibold"/>
              <a:cs typeface="Proxima Nova Semibold"/>
              <a:sym typeface="Proxima Nova Semibold"/>
            </a:endParaRPr>
          </a:p>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Learning these patterns helps inexperienced developers to learn software design in an easy and faster way.</a:t>
            </a:r>
            <a:endParaRPr sz="1600">
              <a:solidFill>
                <a:schemeClr val="dk1"/>
              </a:solidFill>
              <a:highlight>
                <a:schemeClr val="lt1"/>
              </a:highlight>
              <a:latin typeface="Proxima Nova Semibold"/>
              <a:ea typeface="Proxima Nova Semibold"/>
              <a:cs typeface="Proxima Nova Semibold"/>
              <a:sym typeface="Proxima Nova Semibold"/>
            </a:endParaRPr>
          </a:p>
          <a:p>
            <a:pPr marL="0" lvl="0" indent="457200" algn="l" rtl="0">
              <a:lnSpc>
                <a:spcPct val="150000"/>
              </a:lnSpc>
              <a:spcBef>
                <a:spcPts val="0"/>
              </a:spcBef>
              <a:spcAft>
                <a:spcPts val="0"/>
              </a:spcAft>
              <a:buClr>
                <a:schemeClr val="dk1"/>
              </a:buClr>
              <a:buSzPts val="1100"/>
              <a:buFont typeface="Arial"/>
              <a:buNone/>
            </a:pPr>
            <a:endParaRPr sz="1600">
              <a:solidFill>
                <a:schemeClr val="dk1"/>
              </a:solidFill>
              <a:highlight>
                <a:schemeClr val="lt1"/>
              </a:highlight>
              <a:latin typeface="Proxima Nova Semibold"/>
              <a:ea typeface="Proxima Nova Semibold"/>
              <a:cs typeface="Proxima Nova Semibold"/>
              <a:sym typeface="Proxima Nova Semibold"/>
            </a:endParaRPr>
          </a:p>
        </p:txBody>
      </p:sp>
      <p:sp>
        <p:nvSpPr>
          <p:cNvPr id="209" name="Google Shape;209;g2ab47241010_0_68"/>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1800"/>
              </a:spcBef>
              <a:spcAft>
                <a:spcPts val="4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Usage of Design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g2651425085d_0_0"/>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Command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816" name="Google Shape;816;g2651425085d_0_0"/>
          <p:cNvSpPr txBox="1"/>
          <p:nvPr/>
        </p:nvSpPr>
        <p:spPr>
          <a:xfrm>
            <a:off x="457200" y="1023000"/>
            <a:ext cx="6642600" cy="349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 The 'Invoker' class</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class Invoker</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private Command _command;</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public void SetCommand(Command command)</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this._command = command;</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public void ExecuteCommand()</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_command.Execute();</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g58717e710ed3d222_46"/>
          <p:cNvSpPr txBox="1">
            <a:spLocks noGrp="1"/>
          </p:cNvSpPr>
          <p:nvPr>
            <p:ph type="title"/>
          </p:nvPr>
        </p:nvSpPr>
        <p:spPr>
          <a:xfrm>
            <a:off x="457200" y="1125250"/>
            <a:ext cx="7869000" cy="3420600"/>
          </a:xfrm>
          <a:prstGeom prst="rect">
            <a:avLst/>
          </a:prstGeom>
          <a:noFill/>
          <a:ln>
            <a:noFill/>
          </a:ln>
        </p:spPr>
        <p:txBody>
          <a:bodyPr spcFirstLastPara="1" wrap="square" lIns="0" tIns="0" rIns="0" bIns="0" anchor="t" anchorCtr="0">
            <a:noAutofit/>
          </a:bodyPr>
          <a:lstStyle/>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It is a behavioral design pattern that allows us to pass a request between a chain of objects. </a:t>
            </a:r>
            <a:endParaRPr sz="1600">
              <a:solidFill>
                <a:schemeClr val="dk1"/>
              </a:solidFill>
              <a:highlight>
                <a:schemeClr val="lt1"/>
              </a:highlight>
              <a:latin typeface="Proxima Nova Semibold"/>
              <a:ea typeface="Proxima Nova Semibold"/>
              <a:cs typeface="Proxima Nova Semibold"/>
              <a:sym typeface="Proxima Nova Semibold"/>
            </a:endParaRPr>
          </a:p>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Each object in the chain contains its processing logic that performs some action and decides the next object from the chain to delegate the work. </a:t>
            </a:r>
            <a:endParaRPr sz="1600">
              <a:solidFill>
                <a:schemeClr val="dk1"/>
              </a:solidFill>
              <a:highlight>
                <a:schemeClr val="lt1"/>
              </a:highlight>
              <a:latin typeface="Proxima Nova Semibold"/>
              <a:ea typeface="Proxima Nova Semibold"/>
              <a:cs typeface="Proxima Nova Semibold"/>
              <a:sym typeface="Proxima Nova Semibold"/>
            </a:endParaRPr>
          </a:p>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It is used in decoupling the sender from the receiver.</a:t>
            </a:r>
            <a:endParaRPr sz="1600">
              <a:solidFill>
                <a:schemeClr val="dk1"/>
              </a:solidFill>
              <a:highlight>
                <a:schemeClr val="lt1"/>
              </a:highlight>
              <a:latin typeface="Proxima Nova Semibold"/>
              <a:ea typeface="Proxima Nova Semibold"/>
              <a:cs typeface="Proxima Nova Semibold"/>
              <a:sym typeface="Proxima Nova Semibold"/>
            </a:endParaRPr>
          </a:p>
        </p:txBody>
      </p:sp>
      <p:sp>
        <p:nvSpPr>
          <p:cNvPr id="822" name="Google Shape;822;g58717e710ed3d222_46"/>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Chain of Responsibility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g2ab8f1ead4e_0_240"/>
          <p:cNvSpPr txBox="1">
            <a:spLocks noGrp="1"/>
          </p:cNvSpPr>
          <p:nvPr>
            <p:ph type="title"/>
          </p:nvPr>
        </p:nvSpPr>
        <p:spPr>
          <a:xfrm>
            <a:off x="457200" y="972850"/>
            <a:ext cx="7869000" cy="3420600"/>
          </a:xfrm>
          <a:prstGeom prst="rect">
            <a:avLst/>
          </a:prstGeom>
          <a:noFill/>
          <a:ln>
            <a:noFill/>
          </a:ln>
        </p:spPr>
        <p:txBody>
          <a:bodyPr spcFirstLastPara="1" wrap="square" lIns="0" tIns="0" rIns="0" bIns="0" anchor="t" anchorCtr="0">
            <a:noAutofit/>
          </a:bodyPr>
          <a:lstStyle/>
          <a:p>
            <a:pPr marL="0" lvl="0" indent="0" algn="l" rtl="0">
              <a:lnSpc>
                <a:spcPct val="150000"/>
              </a:lnSpc>
              <a:spcBef>
                <a:spcPts val="0"/>
              </a:spcBef>
              <a:spcAft>
                <a:spcPts val="0"/>
              </a:spcAft>
              <a:buClr>
                <a:schemeClr val="dk1"/>
              </a:buClr>
              <a:buSzPts val="1100"/>
              <a:buFont typeface="Arial"/>
              <a:buNone/>
            </a:pPr>
            <a:r>
              <a:rPr lang="en" sz="1600">
                <a:solidFill>
                  <a:schemeClr val="dk1"/>
                </a:solidFill>
                <a:highlight>
                  <a:schemeClr val="lt1"/>
                </a:highlight>
                <a:latin typeface="Proxima Nova Semibold"/>
                <a:ea typeface="Proxima Nova Semibold"/>
                <a:cs typeface="Proxima Nova Semibold"/>
                <a:sym typeface="Proxima Nova Semibold"/>
              </a:rPr>
              <a:t>When to use Chain of Responsibility Pattern</a:t>
            </a:r>
            <a:endParaRPr sz="1600">
              <a:solidFill>
                <a:schemeClr val="dk1"/>
              </a:solidFill>
              <a:highlight>
                <a:schemeClr val="lt1"/>
              </a:highlight>
              <a:latin typeface="Proxima Nova Semibold"/>
              <a:ea typeface="Proxima Nova Semibold"/>
              <a:cs typeface="Proxima Nova Semibold"/>
              <a:sym typeface="Proxima Nova Semibold"/>
            </a:endParaRPr>
          </a:p>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When we wish to decouple the request's sender from its receiver.</a:t>
            </a:r>
            <a:endParaRPr sz="1600">
              <a:solidFill>
                <a:schemeClr val="dk1"/>
              </a:solidFill>
              <a:highlight>
                <a:schemeClr val="lt1"/>
              </a:highlight>
              <a:latin typeface="Proxima Nova Semibold"/>
              <a:ea typeface="Proxima Nova Semibold"/>
              <a:cs typeface="Proxima Nova Semibold"/>
              <a:sym typeface="Proxima Nova Semibold"/>
            </a:endParaRPr>
          </a:p>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When the request provided to the application can be handled by passing it to a series of objects.</a:t>
            </a:r>
            <a:endParaRPr sz="1600">
              <a:solidFill>
                <a:schemeClr val="dk1"/>
              </a:solidFill>
              <a:highlight>
                <a:schemeClr val="lt1"/>
              </a:highlight>
              <a:latin typeface="Proxima Nova Semibold"/>
              <a:ea typeface="Proxima Nova Semibold"/>
              <a:cs typeface="Proxima Nova Semibold"/>
              <a:sym typeface="Proxima Nova Semibold"/>
            </a:endParaRPr>
          </a:p>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When we need to enhance the flexibility of the duties assigned to objects.</a:t>
            </a:r>
            <a:endParaRPr sz="1600">
              <a:solidFill>
                <a:schemeClr val="dk1"/>
              </a:solidFill>
              <a:highlight>
                <a:schemeClr val="lt1"/>
              </a:highlight>
              <a:latin typeface="Proxima Nova Semibold"/>
              <a:ea typeface="Proxima Nova Semibold"/>
              <a:cs typeface="Proxima Nova Semibold"/>
              <a:sym typeface="Proxima Nova Semibold"/>
            </a:endParaRPr>
          </a:p>
          <a:p>
            <a:pPr marL="2286000" lvl="0" indent="0" algn="l" rtl="0">
              <a:lnSpc>
                <a:spcPct val="150000"/>
              </a:lnSpc>
              <a:spcBef>
                <a:spcPts val="0"/>
              </a:spcBef>
              <a:spcAft>
                <a:spcPts val="0"/>
              </a:spcAft>
              <a:buSzPts val="4000"/>
              <a:buNone/>
            </a:pPr>
            <a:endParaRPr sz="1600">
              <a:solidFill>
                <a:schemeClr val="dk1"/>
              </a:solidFill>
              <a:highlight>
                <a:schemeClr val="lt1"/>
              </a:highlight>
              <a:latin typeface="Proxima Nova Semibold"/>
              <a:ea typeface="Proxima Nova Semibold"/>
              <a:cs typeface="Proxima Nova Semibold"/>
              <a:sym typeface="Proxima Nova Semibold"/>
            </a:endParaRPr>
          </a:p>
        </p:txBody>
      </p:sp>
      <p:sp>
        <p:nvSpPr>
          <p:cNvPr id="828" name="Google Shape;828;g2ab8f1ead4e_0_240"/>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Chain of Responsibility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g2651425085d_0_72"/>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Chain of Responsibility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pic>
        <p:nvPicPr>
          <p:cNvPr id="834" name="Google Shape;834;g2651425085d_0_72"/>
          <p:cNvPicPr preferRelativeResize="0"/>
          <p:nvPr/>
        </p:nvPicPr>
        <p:blipFill>
          <a:blip r:embed="rId3">
            <a:alphaModFix/>
          </a:blip>
          <a:stretch>
            <a:fillRect/>
          </a:stretch>
        </p:blipFill>
        <p:spPr>
          <a:xfrm>
            <a:off x="152400" y="1256100"/>
            <a:ext cx="8839201" cy="2785968"/>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g2651425085d_0_79"/>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Chain of Responsibility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840" name="Google Shape;840;g2651425085d_0_79"/>
          <p:cNvSpPr txBox="1"/>
          <p:nvPr/>
        </p:nvSpPr>
        <p:spPr>
          <a:xfrm>
            <a:off x="509725" y="890150"/>
            <a:ext cx="6642600" cy="4248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using System;</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namespace ChainOfResponsibilityPattern</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class Program</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static void Main(string[] args)</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 Create handlers</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Handler handler1 = new ConcreteHandler1();</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Handler handler2 = new ConcreteHandler2();</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Handler handler3 = new ConcreteHandler3();</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 Set the chain of responsibility</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handler1.SetSuccessor(handler2);</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handler2.SetSuccessor(handler3);</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 Generate and process requests</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int[] requests = { 2, 5, 14, 22, 18, 3, 27, 20 };</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foreach (int request in requests)</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handler1.HandleRequest(request);</a:t>
            </a:r>
            <a:endParaRPr sz="1100">
              <a:latin typeface="Courier New"/>
              <a:ea typeface="Courier New"/>
              <a:cs typeface="Courier New"/>
              <a:sym typeface="Courier New"/>
            </a:endParaRPr>
          </a:p>
          <a:p>
            <a:pPr marL="0" lvl="0" indent="0" algn="l" rtl="0">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g2651425085d_0_84"/>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Chain of Responsibility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846" name="Google Shape;846;g2651425085d_0_84"/>
          <p:cNvSpPr txBox="1"/>
          <p:nvPr/>
        </p:nvSpPr>
        <p:spPr>
          <a:xfrm>
            <a:off x="405950" y="977875"/>
            <a:ext cx="6642600" cy="340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 Wait for user</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Console.ReadKey();</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 The 'Handler' abstract class</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abstract class Handler</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protected Handler successor;</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public void SetSuccessor(Handler successor)</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this.successor = successor;</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public abstract void HandleRequest(int request);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g2b05b9a3394_0_189"/>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Chain of Responsibility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852" name="Google Shape;852;g2b05b9a3394_0_189"/>
          <p:cNvSpPr txBox="1"/>
          <p:nvPr/>
        </p:nvSpPr>
        <p:spPr>
          <a:xfrm>
            <a:off x="405950" y="977875"/>
            <a:ext cx="6642600" cy="306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 The 'ConcreteHandler1' class</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class ConcreteHandler1 : Handler</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public override void HandleRequest(int request)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if (request &gt;= 0 &amp;&amp; request &lt; 10)</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Console.WriteLine($"{request} handled by ConcreteHandler1");</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else if (successor != null)</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successor.HandleRequest(request);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g2b05b9a3394_0_194"/>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Chain of Responsibility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858" name="Google Shape;858;g2b05b9a3394_0_194"/>
          <p:cNvSpPr txBox="1"/>
          <p:nvPr/>
        </p:nvSpPr>
        <p:spPr>
          <a:xfrm>
            <a:off x="394400" y="1134800"/>
            <a:ext cx="6642600" cy="306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The 'ConcreteHandler2' class</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class ConcreteHandler2 : Handler</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public override void HandleRequest(int request)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if (request &gt;= 10 &amp;&amp; request &lt; 20)</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Console.WriteLine($"{request} handled by ConcreteHandler2");</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else if (successor != null)</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successor.HandleRequest(request);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g2b05b9a3394_0_199"/>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Chain of Responsibility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864" name="Google Shape;864;g2b05b9a3394_0_199"/>
          <p:cNvSpPr txBox="1"/>
          <p:nvPr/>
        </p:nvSpPr>
        <p:spPr>
          <a:xfrm>
            <a:off x="509725" y="1215525"/>
            <a:ext cx="6642600" cy="349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 The 'ConcreteHandler3' class</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class ConcreteHandler3 : Handler</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public override void HandleRequest(int request)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if (request &gt;= 20 &amp;&amp; request &lt; 30)</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Console.WriteLine($"{request} handled by ConcreteHandler3");</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else if (successor != null)</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successor.HandleRequest(request);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g2ab8f1ead4e_0_253"/>
          <p:cNvSpPr txBox="1">
            <a:spLocks noGrp="1"/>
          </p:cNvSpPr>
          <p:nvPr>
            <p:ph type="title"/>
          </p:nvPr>
        </p:nvSpPr>
        <p:spPr>
          <a:xfrm>
            <a:off x="457200" y="1125250"/>
            <a:ext cx="7869000" cy="3420600"/>
          </a:xfrm>
          <a:prstGeom prst="rect">
            <a:avLst/>
          </a:prstGeom>
          <a:noFill/>
          <a:ln>
            <a:noFill/>
          </a:ln>
        </p:spPr>
        <p:txBody>
          <a:bodyPr spcFirstLastPara="1" wrap="square" lIns="0" tIns="0" rIns="0" bIns="0" anchor="t" anchorCtr="0">
            <a:noAutofit/>
          </a:bodyPr>
          <a:lstStyle/>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It is a behavioral pattern that is used to incorporate specialized computer language elements in programs to solve a specific set of problems.</a:t>
            </a:r>
            <a:endParaRPr sz="1600">
              <a:solidFill>
                <a:schemeClr val="dk1"/>
              </a:solidFill>
              <a:highlight>
                <a:schemeClr val="lt1"/>
              </a:highlight>
              <a:latin typeface="Proxima Nova Semibold"/>
              <a:ea typeface="Proxima Nova Semibold"/>
              <a:cs typeface="Proxima Nova Semibold"/>
              <a:sym typeface="Proxima Nova Semibold"/>
            </a:endParaRPr>
          </a:p>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 It is used to write simple programs that understand human-like syntax.</a:t>
            </a:r>
            <a:endParaRPr sz="1600">
              <a:solidFill>
                <a:schemeClr val="dk1"/>
              </a:solidFill>
              <a:highlight>
                <a:schemeClr val="lt1"/>
              </a:highlight>
              <a:latin typeface="Proxima Nova Semibold"/>
              <a:ea typeface="Proxima Nova Semibold"/>
              <a:cs typeface="Proxima Nova Semibold"/>
              <a:sym typeface="Proxima Nova Semibold"/>
            </a:endParaRPr>
          </a:p>
        </p:txBody>
      </p:sp>
      <p:sp>
        <p:nvSpPr>
          <p:cNvPr id="870" name="Google Shape;870;g2ab8f1ead4e_0_253"/>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Interpreter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2ab47241010_0_74"/>
          <p:cNvSpPr txBox="1">
            <a:spLocks noGrp="1"/>
          </p:cNvSpPr>
          <p:nvPr>
            <p:ph type="title"/>
          </p:nvPr>
        </p:nvSpPr>
        <p:spPr>
          <a:xfrm>
            <a:off x="457200" y="1049050"/>
            <a:ext cx="7869000" cy="3420600"/>
          </a:xfrm>
          <a:prstGeom prst="rect">
            <a:avLst/>
          </a:prstGeom>
          <a:noFill/>
          <a:ln>
            <a:noFill/>
          </a:ln>
        </p:spPr>
        <p:txBody>
          <a:bodyPr spcFirstLastPara="1" wrap="square" lIns="0" tIns="0" rIns="0" bIns="0" anchor="t" anchorCtr="0">
            <a:noAutofit/>
          </a:bodyPr>
          <a:lstStyle/>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Design Patterns help in finding the solution of a complex problem.</a:t>
            </a:r>
            <a:endParaRPr sz="1600">
              <a:solidFill>
                <a:schemeClr val="dk1"/>
              </a:solidFill>
              <a:highlight>
                <a:schemeClr val="lt1"/>
              </a:highlight>
              <a:latin typeface="Proxima Nova Semibold"/>
              <a:ea typeface="Proxima Nova Semibold"/>
              <a:cs typeface="Proxima Nova Semibold"/>
              <a:sym typeface="Proxima Nova Semibold"/>
            </a:endParaRPr>
          </a:p>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Using design patterns, we can make our code loosely-coupled.</a:t>
            </a:r>
            <a:endParaRPr sz="1600">
              <a:solidFill>
                <a:schemeClr val="dk1"/>
              </a:solidFill>
              <a:highlight>
                <a:schemeClr val="lt1"/>
              </a:highlight>
              <a:latin typeface="Proxima Nova Semibold"/>
              <a:ea typeface="Proxima Nova Semibold"/>
              <a:cs typeface="Proxima Nova Semibold"/>
              <a:sym typeface="Proxima Nova Semibold"/>
            </a:endParaRPr>
          </a:p>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Furthermore, it will have the option of reusable codes, which reduce the total development cost of the application.</a:t>
            </a:r>
            <a:endParaRPr sz="1600">
              <a:solidFill>
                <a:schemeClr val="dk1"/>
              </a:solidFill>
              <a:highlight>
                <a:schemeClr val="lt1"/>
              </a:highlight>
              <a:latin typeface="Proxima Nova Semibold"/>
              <a:ea typeface="Proxima Nova Semibold"/>
              <a:cs typeface="Proxima Nova Semibold"/>
              <a:sym typeface="Proxima Nova Semibold"/>
            </a:endParaRPr>
          </a:p>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Additionally, future developers feel the code more user-friendly.</a:t>
            </a:r>
            <a:endParaRPr sz="1600">
              <a:solidFill>
                <a:schemeClr val="dk1"/>
              </a:solidFill>
              <a:highlight>
                <a:schemeClr val="lt1"/>
              </a:highlight>
              <a:latin typeface="Proxima Nova Semibold"/>
              <a:ea typeface="Proxima Nova Semibold"/>
              <a:cs typeface="Proxima Nova Semibold"/>
              <a:sym typeface="Proxima Nova Semibold"/>
            </a:endParaRPr>
          </a:p>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It has all the standard approaches to find out solutions to the common problem of a software.</a:t>
            </a:r>
            <a:endParaRPr sz="1600">
              <a:solidFill>
                <a:schemeClr val="dk1"/>
              </a:solidFill>
              <a:highlight>
                <a:schemeClr val="lt1"/>
              </a:highlight>
              <a:latin typeface="Proxima Nova Semibold"/>
              <a:ea typeface="Proxima Nova Semibold"/>
              <a:cs typeface="Proxima Nova Semibold"/>
              <a:sym typeface="Proxima Nova Semibold"/>
            </a:endParaRPr>
          </a:p>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We can use the same pattern repeated in multiple projects.</a:t>
            </a:r>
            <a:endParaRPr sz="1600">
              <a:solidFill>
                <a:schemeClr val="dk1"/>
              </a:solidFill>
              <a:highlight>
                <a:schemeClr val="lt1"/>
              </a:highlight>
              <a:latin typeface="Proxima Nova Semibold"/>
              <a:ea typeface="Proxima Nova Semibold"/>
              <a:cs typeface="Proxima Nova Semibold"/>
              <a:sym typeface="Proxima Nova Semibold"/>
            </a:endParaRPr>
          </a:p>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Moreover, It helps in refactoring our code in a better way.</a:t>
            </a:r>
            <a:endParaRPr sz="1600">
              <a:solidFill>
                <a:schemeClr val="dk1"/>
              </a:solidFill>
              <a:highlight>
                <a:schemeClr val="lt1"/>
              </a:highlight>
              <a:latin typeface="Proxima Nova Semibold"/>
              <a:ea typeface="Proxima Nova Semibold"/>
              <a:cs typeface="Proxima Nova Semibold"/>
              <a:sym typeface="Proxima Nova Semibold"/>
            </a:endParaRPr>
          </a:p>
          <a:p>
            <a:pPr marL="0" lvl="0" indent="457200" algn="l" rtl="0">
              <a:lnSpc>
                <a:spcPct val="150000"/>
              </a:lnSpc>
              <a:spcBef>
                <a:spcPts val="0"/>
              </a:spcBef>
              <a:spcAft>
                <a:spcPts val="0"/>
              </a:spcAft>
              <a:buClr>
                <a:schemeClr val="dk1"/>
              </a:buClr>
              <a:buSzPts val="1100"/>
              <a:buFont typeface="Arial"/>
              <a:buNone/>
            </a:pPr>
            <a:endParaRPr sz="1700">
              <a:solidFill>
                <a:schemeClr val="dk1"/>
              </a:solidFill>
              <a:latin typeface="Arial"/>
              <a:ea typeface="Arial"/>
              <a:cs typeface="Arial"/>
              <a:sym typeface="Arial"/>
            </a:endParaRPr>
          </a:p>
        </p:txBody>
      </p:sp>
      <p:sp>
        <p:nvSpPr>
          <p:cNvPr id="215" name="Google Shape;215;g2ab47241010_0_74"/>
          <p:cNvSpPr txBox="1"/>
          <p:nvPr/>
        </p:nvSpPr>
        <p:spPr>
          <a:xfrm>
            <a:off x="381000" y="321000"/>
            <a:ext cx="4441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1800"/>
              </a:spcBef>
              <a:spcAft>
                <a:spcPts val="4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Advantages of Design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g2ab8f1ead4e_0_259"/>
          <p:cNvSpPr txBox="1">
            <a:spLocks noGrp="1"/>
          </p:cNvSpPr>
          <p:nvPr>
            <p:ph type="title"/>
          </p:nvPr>
        </p:nvSpPr>
        <p:spPr>
          <a:xfrm>
            <a:off x="457200" y="972850"/>
            <a:ext cx="7869000" cy="3420600"/>
          </a:xfrm>
          <a:prstGeom prst="rect">
            <a:avLst/>
          </a:prstGeom>
          <a:noFill/>
          <a:ln>
            <a:noFill/>
          </a:ln>
        </p:spPr>
        <p:txBody>
          <a:bodyPr spcFirstLastPara="1" wrap="square" lIns="0" tIns="0" rIns="0" bIns="0" anchor="t" anchorCtr="0">
            <a:noAutofit/>
          </a:bodyPr>
          <a:lstStyle/>
          <a:p>
            <a:pPr marL="0" lvl="0" indent="0" algn="l" rtl="0">
              <a:lnSpc>
                <a:spcPct val="150000"/>
              </a:lnSpc>
              <a:spcBef>
                <a:spcPts val="0"/>
              </a:spcBef>
              <a:spcAft>
                <a:spcPts val="0"/>
              </a:spcAft>
              <a:buClr>
                <a:schemeClr val="dk1"/>
              </a:buClr>
              <a:buSzPts val="1100"/>
              <a:buFont typeface="Arial"/>
              <a:buNone/>
            </a:pPr>
            <a:r>
              <a:rPr lang="en" sz="1600">
                <a:solidFill>
                  <a:schemeClr val="dk1"/>
                </a:solidFill>
                <a:highlight>
                  <a:schemeClr val="lt1"/>
                </a:highlight>
                <a:latin typeface="Proxima Nova Semibold"/>
                <a:ea typeface="Proxima Nova Semibold"/>
                <a:cs typeface="Proxima Nova Semibold"/>
                <a:sym typeface="Proxima Nova Semibold"/>
              </a:rPr>
              <a:t>When to use Interpreter Pattern</a:t>
            </a:r>
            <a:endParaRPr sz="1600">
              <a:solidFill>
                <a:schemeClr val="dk1"/>
              </a:solidFill>
              <a:highlight>
                <a:schemeClr val="lt1"/>
              </a:highlight>
              <a:latin typeface="Proxima Nova Semibold"/>
              <a:ea typeface="Proxima Nova Semibold"/>
              <a:cs typeface="Proxima Nova Semibold"/>
              <a:sym typeface="Proxima Nova Semibold"/>
            </a:endParaRPr>
          </a:p>
          <a:p>
            <a:pPr marL="9144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When we wish to provide human-like syntax to the clients and hide the application's structure complexity from the clients.</a:t>
            </a:r>
            <a:endParaRPr sz="1600">
              <a:solidFill>
                <a:schemeClr val="dk1"/>
              </a:solidFill>
              <a:highlight>
                <a:schemeClr val="lt1"/>
              </a:highlight>
              <a:latin typeface="Proxima Nova Semibold"/>
              <a:ea typeface="Proxima Nova Semibold"/>
              <a:cs typeface="Proxima Nova Semibold"/>
              <a:sym typeface="Proxima Nova Semibold"/>
            </a:endParaRPr>
          </a:p>
          <a:p>
            <a:pPr marL="9144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When we wish to define a grammatical representation for a domain-specific language and provide an interpreter to deal with this grammar.</a:t>
            </a:r>
            <a:endParaRPr sz="1600">
              <a:solidFill>
                <a:schemeClr val="dk1"/>
              </a:solidFill>
              <a:highlight>
                <a:schemeClr val="lt1"/>
              </a:highlight>
              <a:latin typeface="Proxima Nova Semibold"/>
              <a:ea typeface="Proxima Nova Semibold"/>
              <a:cs typeface="Proxima Nova Semibold"/>
              <a:sym typeface="Proxima Nova Semibold"/>
            </a:endParaRPr>
          </a:p>
          <a:p>
            <a:pPr marL="2286000" lvl="0" indent="0" algn="l" rtl="0">
              <a:lnSpc>
                <a:spcPct val="150000"/>
              </a:lnSpc>
              <a:spcBef>
                <a:spcPts val="0"/>
              </a:spcBef>
              <a:spcAft>
                <a:spcPts val="0"/>
              </a:spcAft>
              <a:buSzPts val="4000"/>
              <a:buNone/>
            </a:pPr>
            <a:endParaRPr sz="1600">
              <a:solidFill>
                <a:schemeClr val="dk1"/>
              </a:solidFill>
              <a:highlight>
                <a:schemeClr val="lt1"/>
              </a:highlight>
              <a:latin typeface="Proxima Nova Semibold"/>
              <a:ea typeface="Proxima Nova Semibold"/>
              <a:cs typeface="Proxima Nova Semibold"/>
              <a:sym typeface="Proxima Nova Semibold"/>
            </a:endParaRPr>
          </a:p>
        </p:txBody>
      </p:sp>
      <p:sp>
        <p:nvSpPr>
          <p:cNvPr id="876" name="Google Shape;876;g2ab8f1ead4e_0_259"/>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Interpreter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g2b05b9a3394_0_209"/>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Interpreter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pic>
        <p:nvPicPr>
          <p:cNvPr id="882" name="Google Shape;882;g2b05b9a3394_0_209"/>
          <p:cNvPicPr preferRelativeResize="0"/>
          <p:nvPr/>
        </p:nvPicPr>
        <p:blipFill>
          <a:blip r:embed="rId3">
            <a:alphaModFix/>
          </a:blip>
          <a:stretch>
            <a:fillRect/>
          </a:stretch>
        </p:blipFill>
        <p:spPr>
          <a:xfrm>
            <a:off x="304800" y="1027500"/>
            <a:ext cx="7881745" cy="3963600"/>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g2651425085d_0_113"/>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Interpreter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888" name="Google Shape;888;g2651425085d_0_113"/>
          <p:cNvSpPr txBox="1"/>
          <p:nvPr/>
        </p:nvSpPr>
        <p:spPr>
          <a:xfrm>
            <a:off x="475150" y="998450"/>
            <a:ext cx="6642600" cy="406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using System;</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using System.Collections.Generic;</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namespace InterpreterPattern</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class Program</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static void Main(string[] args)</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Context context = new Context();</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List&lt;AbstractExpression&gt; expressions = new List&lt;AbstractExpression&gt;</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new TerminalExpression(),</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new NonterminalExpression(),</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new TerminalExpression(),</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new TerminalExpression()</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latin typeface="Courier New"/>
              <a:ea typeface="Courier New"/>
              <a:cs typeface="Courier New"/>
              <a:sym typeface="Courier New"/>
            </a:endParaRPr>
          </a:p>
          <a:p>
            <a:pPr marL="0" lvl="0" indent="0" algn="l" rtl="0">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g2651425085d_0_120"/>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Interpreter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894" name="Google Shape;894;g2651425085d_0_120"/>
          <p:cNvSpPr txBox="1"/>
          <p:nvPr/>
        </p:nvSpPr>
        <p:spPr>
          <a:xfrm>
            <a:off x="1214075" y="954800"/>
            <a:ext cx="6642600" cy="406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foreach (AbstractExpression expression in expressions)</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expression.Interpret(context);</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Console.ReadKey();</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abstract class AbstractExpression</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public abstract void Interpret(Context context);</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class TerminalExpression : AbstractExpression</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public override void Interpret(Context context)</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Console.WriteLine("Called Terminal.Interpret()");</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a:solidFill>
                  <a:schemeClr val="dk1"/>
                </a:solidFill>
                <a:latin typeface="Courier New"/>
                <a:ea typeface="Courier New"/>
                <a:cs typeface="Courier New"/>
                <a:sym typeface="Courier New"/>
              </a:rPr>
              <a:t>    }</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Google Shape;899;g2b05b9a3394_0_218"/>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Interpreter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900" name="Google Shape;900;g2b05b9a3394_0_218"/>
          <p:cNvSpPr txBox="1"/>
          <p:nvPr/>
        </p:nvSpPr>
        <p:spPr>
          <a:xfrm>
            <a:off x="1214075" y="954800"/>
            <a:ext cx="6642600" cy="295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a:solidFill>
                  <a:schemeClr val="dk1"/>
                </a:solidFill>
                <a:latin typeface="Courier New"/>
                <a:ea typeface="Courier New"/>
                <a:cs typeface="Courier New"/>
                <a:sym typeface="Courier New"/>
              </a:rPr>
              <a:t>    class NonterminalExpression : AbstractExpression</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a:solidFill>
                  <a:schemeClr val="dk1"/>
                </a:solidFill>
                <a:latin typeface="Courier New"/>
                <a:ea typeface="Courier New"/>
                <a:cs typeface="Courier New"/>
                <a:sym typeface="Courier New"/>
              </a:rPr>
              <a:t>        public override void Interpret(Context context)</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a:solidFill>
                  <a:schemeClr val="dk1"/>
                </a:solidFill>
                <a:latin typeface="Courier New"/>
                <a:ea typeface="Courier New"/>
                <a:cs typeface="Courier New"/>
                <a:sym typeface="Courier New"/>
              </a:rPr>
              <a:t>            Console.WriteLine("Called Nonterminal.Interpret()");</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a:solidFill>
                  <a:schemeClr val="dk1"/>
                </a:solidFill>
                <a:latin typeface="Courier New"/>
                <a:ea typeface="Courier New"/>
                <a:cs typeface="Courier New"/>
                <a:sym typeface="Courier New"/>
              </a:rPr>
              <a:t>    class Context</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200">
              <a:solidFill>
                <a:schemeClr val="dk1"/>
              </a:solidFill>
              <a:latin typeface="Courier New"/>
              <a:ea typeface="Courier New"/>
              <a:cs typeface="Courier New"/>
              <a:sym typeface="Courier New"/>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g2ab8f1ead4e_0_265"/>
          <p:cNvSpPr txBox="1">
            <a:spLocks noGrp="1"/>
          </p:cNvSpPr>
          <p:nvPr>
            <p:ph type="title"/>
          </p:nvPr>
        </p:nvSpPr>
        <p:spPr>
          <a:xfrm>
            <a:off x="457200" y="972850"/>
            <a:ext cx="7869000" cy="934500"/>
          </a:xfrm>
          <a:prstGeom prst="rect">
            <a:avLst/>
          </a:prstGeom>
          <a:noFill/>
          <a:ln>
            <a:noFill/>
          </a:ln>
        </p:spPr>
        <p:txBody>
          <a:bodyPr spcFirstLastPara="1" wrap="square" lIns="0" tIns="0" rIns="0" bIns="0" anchor="t" anchorCtr="0">
            <a:noAutofit/>
          </a:bodyPr>
          <a:lstStyle/>
          <a:p>
            <a:pPr marL="0" lvl="0" indent="0" algn="l" rtl="0">
              <a:lnSpc>
                <a:spcPct val="150000"/>
              </a:lnSpc>
              <a:spcBef>
                <a:spcPts val="0"/>
              </a:spcBef>
              <a:spcAft>
                <a:spcPts val="0"/>
              </a:spcAft>
              <a:buClr>
                <a:schemeClr val="dk1"/>
              </a:buClr>
              <a:buSzPts val="1100"/>
              <a:buFont typeface="Arial"/>
              <a:buNone/>
            </a:pPr>
            <a:r>
              <a:rPr lang="en" sz="1600">
                <a:solidFill>
                  <a:schemeClr val="dk1"/>
                </a:solidFill>
                <a:highlight>
                  <a:schemeClr val="lt1"/>
                </a:highlight>
                <a:latin typeface="Proxima Nova Semibold"/>
                <a:ea typeface="Proxima Nova Semibold"/>
                <a:cs typeface="Proxima Nova Semibold"/>
                <a:sym typeface="Proxima Nova Semibold"/>
              </a:rPr>
              <a:t>An iterator pattern is a type of behavioral pattern that is used to sequentially access the elements of a collection without exposing its underlying or internal representation.</a:t>
            </a:r>
            <a:endParaRPr sz="1600">
              <a:solidFill>
                <a:schemeClr val="dk1"/>
              </a:solidFill>
              <a:highlight>
                <a:schemeClr val="lt1"/>
              </a:highlight>
              <a:latin typeface="Proxima Nova Semibold"/>
              <a:ea typeface="Proxima Nova Semibold"/>
              <a:cs typeface="Proxima Nova Semibold"/>
              <a:sym typeface="Proxima Nova Semibold"/>
            </a:endParaRPr>
          </a:p>
          <a:p>
            <a:pPr marL="2286000" lvl="0" indent="0" algn="l" rtl="0">
              <a:lnSpc>
                <a:spcPct val="150000"/>
              </a:lnSpc>
              <a:spcBef>
                <a:spcPts val="0"/>
              </a:spcBef>
              <a:spcAft>
                <a:spcPts val="0"/>
              </a:spcAft>
              <a:buSzPts val="4000"/>
              <a:buNone/>
            </a:pPr>
            <a:endParaRPr sz="1600">
              <a:solidFill>
                <a:schemeClr val="dk1"/>
              </a:solidFill>
              <a:highlight>
                <a:schemeClr val="lt1"/>
              </a:highlight>
              <a:latin typeface="Proxima Nova Semibold"/>
              <a:ea typeface="Proxima Nova Semibold"/>
              <a:cs typeface="Proxima Nova Semibold"/>
              <a:sym typeface="Proxima Nova Semibold"/>
            </a:endParaRPr>
          </a:p>
        </p:txBody>
      </p:sp>
      <p:sp>
        <p:nvSpPr>
          <p:cNvPr id="906" name="Google Shape;906;g2ab8f1ead4e_0_265"/>
          <p:cNvSpPr txBox="1"/>
          <p:nvPr/>
        </p:nvSpPr>
        <p:spPr>
          <a:xfrm>
            <a:off x="457200" y="3603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4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Iterator Pattern</a:t>
            </a:r>
            <a:endParaRPr sz="35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pic>
        <p:nvPicPr>
          <p:cNvPr id="907" name="Google Shape;907;g2ab8f1ead4e_0_265"/>
          <p:cNvPicPr preferRelativeResize="0"/>
          <p:nvPr/>
        </p:nvPicPr>
        <p:blipFill>
          <a:blip r:embed="rId3">
            <a:alphaModFix/>
          </a:blip>
          <a:stretch>
            <a:fillRect/>
          </a:stretch>
        </p:blipFill>
        <p:spPr>
          <a:xfrm>
            <a:off x="1676400" y="2212150"/>
            <a:ext cx="5381625" cy="1390650"/>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g2ab8f1ead4e_0_325"/>
          <p:cNvSpPr txBox="1">
            <a:spLocks noGrp="1"/>
          </p:cNvSpPr>
          <p:nvPr>
            <p:ph type="title"/>
          </p:nvPr>
        </p:nvSpPr>
        <p:spPr>
          <a:xfrm>
            <a:off x="457200" y="1157375"/>
            <a:ext cx="7869000" cy="2526000"/>
          </a:xfrm>
          <a:prstGeom prst="rect">
            <a:avLst/>
          </a:prstGeom>
          <a:noFill/>
          <a:ln>
            <a:noFill/>
          </a:ln>
        </p:spPr>
        <p:txBody>
          <a:bodyPr spcFirstLastPara="1" wrap="square" lIns="0" tIns="0" rIns="0" bIns="0" anchor="t" anchorCtr="0">
            <a:noAutofit/>
          </a:bodyPr>
          <a:lstStyle/>
          <a:p>
            <a:pPr marL="9144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When we wish to provide a way to access and traverse the elements of a collection without revealing the internal data structures to the clients.</a:t>
            </a:r>
            <a:endParaRPr sz="1600">
              <a:solidFill>
                <a:schemeClr val="dk1"/>
              </a:solidFill>
              <a:highlight>
                <a:schemeClr val="lt1"/>
              </a:highlight>
              <a:latin typeface="Proxima Nova Semibold"/>
              <a:ea typeface="Proxima Nova Semibold"/>
              <a:cs typeface="Proxima Nova Semibold"/>
              <a:sym typeface="Proxima Nova Semibold"/>
            </a:endParaRPr>
          </a:p>
          <a:p>
            <a:pPr marL="9144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When we want the application to traverse different data structures.</a:t>
            </a:r>
            <a:endParaRPr sz="1600">
              <a:solidFill>
                <a:schemeClr val="dk1"/>
              </a:solidFill>
              <a:highlight>
                <a:schemeClr val="lt1"/>
              </a:highlight>
              <a:latin typeface="Proxima Nova Semibold"/>
              <a:ea typeface="Proxima Nova Semibold"/>
              <a:cs typeface="Proxima Nova Semibold"/>
              <a:sym typeface="Proxima Nova Semibold"/>
            </a:endParaRPr>
          </a:p>
        </p:txBody>
      </p:sp>
      <p:sp>
        <p:nvSpPr>
          <p:cNvPr id="913" name="Google Shape;913;g2ab8f1ead4e_0_325"/>
          <p:cNvSpPr txBox="1"/>
          <p:nvPr/>
        </p:nvSpPr>
        <p:spPr>
          <a:xfrm>
            <a:off x="457200" y="3603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4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When to use Iterator Pattern</a:t>
            </a:r>
            <a:endParaRPr sz="35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g2651425085d_0_148"/>
          <p:cNvSpPr txBox="1"/>
          <p:nvPr/>
        </p:nvSpPr>
        <p:spPr>
          <a:xfrm>
            <a:off x="457200" y="3603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4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Iterator Pattern</a:t>
            </a:r>
            <a:endParaRPr sz="35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919" name="Google Shape;919;g2651425085d_0_148"/>
          <p:cNvSpPr txBox="1"/>
          <p:nvPr/>
        </p:nvSpPr>
        <p:spPr>
          <a:xfrm>
            <a:off x="636600" y="1031000"/>
            <a:ext cx="6642600" cy="3570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using System;</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using System.Collections.Generic;</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public class Aggregate</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public Iterator CreateIterator()</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return new ConcreteIterator(this);</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public abstract class Iterator</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public abstract object First();</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public abstract object Next();</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public abstract bool IsDone();</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public abstract object CurrentItem();</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100">
              <a:latin typeface="Courier New"/>
              <a:ea typeface="Courier New"/>
              <a:cs typeface="Courier New"/>
              <a:sym typeface="Courier New"/>
            </a:endParaRPr>
          </a:p>
          <a:p>
            <a:pPr marL="0" lvl="0" indent="0" algn="l" rtl="0">
              <a:spcBef>
                <a:spcPts val="0"/>
              </a:spcBef>
              <a:spcAft>
                <a:spcPts val="0"/>
              </a:spcAft>
              <a:buNone/>
            </a:pPr>
            <a:endParaRPr sz="1100">
              <a:latin typeface="Courier New"/>
              <a:ea typeface="Courier New"/>
              <a:cs typeface="Courier New"/>
              <a:sym typeface="Courier New"/>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Google Shape;924;g2b05b9a3394_0_224"/>
          <p:cNvSpPr txBox="1"/>
          <p:nvPr/>
        </p:nvSpPr>
        <p:spPr>
          <a:xfrm>
            <a:off x="457200" y="3603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4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Iterator Pattern</a:t>
            </a:r>
            <a:endParaRPr sz="35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925" name="Google Shape;925;g2b05b9a3394_0_224"/>
          <p:cNvSpPr txBox="1"/>
          <p:nvPr/>
        </p:nvSpPr>
        <p:spPr>
          <a:xfrm>
            <a:off x="463600" y="1042550"/>
            <a:ext cx="6642600" cy="4079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public class ConcreteAggregate : Aggregate</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private List&lt;object&gt; _items = new List&lt;object&gt;();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public int Count =&gt; _items.Count;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public object this[int index]</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get =&gt; _items[index];</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set =&gt; _items.Insert(index, value);</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private class ConcreteIterator : Iterator</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private readonly ConcreteAggregate _aggregate;</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private int _current;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public ConcreteIterator(ConcreteAggregate aggregate)</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_aggregate = aggregate;</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g2b05b9a3394_0_228"/>
          <p:cNvSpPr txBox="1"/>
          <p:nvPr/>
        </p:nvSpPr>
        <p:spPr>
          <a:xfrm>
            <a:off x="457200" y="3603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4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Iterator Pattern</a:t>
            </a:r>
            <a:endParaRPr sz="35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931" name="Google Shape;931;g2b05b9a3394_0_228"/>
          <p:cNvSpPr txBox="1"/>
          <p:nvPr/>
        </p:nvSpPr>
        <p:spPr>
          <a:xfrm>
            <a:off x="498200" y="924725"/>
            <a:ext cx="6642600" cy="306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public override object First()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_current = 0;</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return _aggregate[_current];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public override object Next()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object result = null;</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if (_current &lt; _aggregate.Count - 1)</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result = _aggregate[++_current];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return result;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2ab47241010_0_8"/>
          <p:cNvSpPr txBox="1"/>
          <p:nvPr/>
        </p:nvSpPr>
        <p:spPr>
          <a:xfrm>
            <a:off x="702325" y="1771000"/>
            <a:ext cx="6725400" cy="663600"/>
          </a:xfrm>
          <a:prstGeom prst="rect">
            <a:avLst/>
          </a:prstGeom>
          <a:solidFill>
            <a:srgbClr val="A64D79"/>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4000"/>
              <a:buFont typeface="Arial"/>
              <a:buNone/>
            </a:pPr>
            <a:r>
              <a:rPr lang="en" sz="4000" b="0" i="0" u="none" strike="noStrike" cap="none">
                <a:solidFill>
                  <a:schemeClr val="lt1"/>
                </a:solidFill>
                <a:latin typeface="Proxima Nova"/>
                <a:ea typeface="Proxima Nova"/>
                <a:cs typeface="Proxima Nova"/>
                <a:sym typeface="Proxima Nova"/>
              </a:rPr>
              <a:t>Creational Pattern</a:t>
            </a:r>
            <a:endParaRPr sz="4000" b="0" i="0" u="none" strike="noStrike" cap="none">
              <a:solidFill>
                <a:schemeClr val="lt1"/>
              </a:solidFill>
              <a:latin typeface="Proxima Nova"/>
              <a:ea typeface="Proxima Nova"/>
              <a:cs typeface="Proxima Nova"/>
              <a:sym typeface="Proxima Nova"/>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g2b05b9a3394_0_236"/>
          <p:cNvSpPr txBox="1"/>
          <p:nvPr/>
        </p:nvSpPr>
        <p:spPr>
          <a:xfrm>
            <a:off x="457200" y="3603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4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Iterator Pattern</a:t>
            </a:r>
            <a:endParaRPr sz="35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937" name="Google Shape;937;g2b05b9a3394_0_236"/>
          <p:cNvSpPr txBox="1"/>
          <p:nvPr/>
        </p:nvSpPr>
        <p:spPr>
          <a:xfrm>
            <a:off x="498200" y="924725"/>
            <a:ext cx="6642600" cy="332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public override bool IsDone()</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return _current &gt;= _aggregate.Count;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public override object CurrentItem()</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return _aggregate[_current];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941"/>
        <p:cNvGrpSpPr/>
        <p:nvPr/>
      </p:nvGrpSpPr>
      <p:grpSpPr>
        <a:xfrm>
          <a:off x="0" y="0"/>
          <a:ext cx="0" cy="0"/>
          <a:chOff x="0" y="0"/>
          <a:chExt cx="0" cy="0"/>
        </a:xfrm>
      </p:grpSpPr>
      <p:sp>
        <p:nvSpPr>
          <p:cNvPr id="942" name="Google Shape;942;g2ab8f1ead4e_0_283"/>
          <p:cNvSpPr txBox="1">
            <a:spLocks noGrp="1"/>
          </p:cNvSpPr>
          <p:nvPr>
            <p:ph type="title"/>
          </p:nvPr>
        </p:nvSpPr>
        <p:spPr>
          <a:xfrm>
            <a:off x="457200" y="972850"/>
            <a:ext cx="7869000" cy="1442100"/>
          </a:xfrm>
          <a:prstGeom prst="rect">
            <a:avLst/>
          </a:prstGeom>
          <a:noFill/>
          <a:ln>
            <a:noFill/>
          </a:ln>
        </p:spPr>
        <p:txBody>
          <a:bodyPr spcFirstLastPara="1" wrap="square" lIns="0" tIns="0" rIns="0" bIns="0" anchor="t" anchorCtr="0">
            <a:noAutofit/>
          </a:bodyPr>
          <a:lstStyle/>
          <a:p>
            <a:pPr marL="457200" lvl="0" indent="-323850" algn="l" rtl="0">
              <a:lnSpc>
                <a:spcPct val="150000"/>
              </a:lnSpc>
              <a:spcBef>
                <a:spcPts val="0"/>
              </a:spcBef>
              <a:spcAft>
                <a:spcPts val="0"/>
              </a:spcAft>
              <a:buClr>
                <a:schemeClr val="dk1"/>
              </a:buClr>
              <a:buSzPts val="1500"/>
              <a:buFont typeface="Proxima Nova Semibold"/>
              <a:buChar char="★"/>
            </a:pPr>
            <a:r>
              <a:rPr lang="en" sz="1500">
                <a:solidFill>
                  <a:schemeClr val="dk1"/>
                </a:solidFill>
                <a:highlight>
                  <a:schemeClr val="lt1"/>
                </a:highlight>
                <a:latin typeface="Proxima Nova Semibold"/>
                <a:ea typeface="Proxima Nova Semibold"/>
                <a:cs typeface="Proxima Nova Semibold"/>
                <a:sym typeface="Proxima Nova Semibold"/>
              </a:rPr>
              <a:t>An observer pattern is a behavioral pattern that is used to monitor the state of multiple objects or classes. </a:t>
            </a:r>
            <a:endParaRPr sz="1500">
              <a:solidFill>
                <a:schemeClr val="dk1"/>
              </a:solidFill>
              <a:highlight>
                <a:schemeClr val="lt1"/>
              </a:highlight>
              <a:latin typeface="Proxima Nova Semibold"/>
              <a:ea typeface="Proxima Nova Semibold"/>
              <a:cs typeface="Proxima Nova Semibold"/>
              <a:sym typeface="Proxima Nova Semibold"/>
            </a:endParaRPr>
          </a:p>
          <a:p>
            <a:pPr marL="457200" lvl="0" indent="-323850" algn="l" rtl="0">
              <a:lnSpc>
                <a:spcPct val="150000"/>
              </a:lnSpc>
              <a:spcBef>
                <a:spcPts val="0"/>
              </a:spcBef>
              <a:spcAft>
                <a:spcPts val="0"/>
              </a:spcAft>
              <a:buClr>
                <a:schemeClr val="dk1"/>
              </a:buClr>
              <a:buSzPts val="1500"/>
              <a:buFont typeface="Proxima Nova Semibold"/>
              <a:buChar char="★"/>
            </a:pPr>
            <a:r>
              <a:rPr lang="en" sz="1500">
                <a:solidFill>
                  <a:schemeClr val="dk1"/>
                </a:solidFill>
                <a:highlight>
                  <a:schemeClr val="lt1"/>
                </a:highlight>
                <a:latin typeface="Proxima Nova Semibold"/>
                <a:ea typeface="Proxima Nova Semibold"/>
                <a:cs typeface="Proxima Nova Semibold"/>
                <a:sym typeface="Proxima Nova Semibold"/>
              </a:rPr>
              <a:t>It acts as a notifier of change to multiple classes. Using the observer pattern, the change in the state of an object is reflected among other objects in the application.</a:t>
            </a:r>
            <a:endParaRPr sz="1500">
              <a:solidFill>
                <a:schemeClr val="dk1"/>
              </a:solidFill>
              <a:highlight>
                <a:schemeClr val="lt1"/>
              </a:highlight>
              <a:latin typeface="Proxima Nova Semibold"/>
              <a:ea typeface="Proxima Nova Semibold"/>
              <a:cs typeface="Proxima Nova Semibold"/>
              <a:sym typeface="Proxima Nova Semibold"/>
            </a:endParaRPr>
          </a:p>
        </p:txBody>
      </p:sp>
      <p:sp>
        <p:nvSpPr>
          <p:cNvPr id="943" name="Google Shape;943;g2ab8f1ead4e_0_283"/>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Observer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pic>
        <p:nvPicPr>
          <p:cNvPr id="944" name="Google Shape;944;g2ab8f1ead4e_0_283"/>
          <p:cNvPicPr preferRelativeResize="0"/>
          <p:nvPr/>
        </p:nvPicPr>
        <p:blipFill>
          <a:blip r:embed="rId3">
            <a:alphaModFix/>
          </a:blip>
          <a:stretch>
            <a:fillRect/>
          </a:stretch>
        </p:blipFill>
        <p:spPr>
          <a:xfrm>
            <a:off x="1143000" y="2567350"/>
            <a:ext cx="7086600" cy="2076450"/>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g2ab8f1ead4e_0_340"/>
          <p:cNvSpPr txBox="1">
            <a:spLocks noGrp="1"/>
          </p:cNvSpPr>
          <p:nvPr>
            <p:ph type="title"/>
          </p:nvPr>
        </p:nvSpPr>
        <p:spPr>
          <a:xfrm>
            <a:off x="457200" y="972850"/>
            <a:ext cx="7869000" cy="3420600"/>
          </a:xfrm>
          <a:prstGeom prst="rect">
            <a:avLst/>
          </a:prstGeom>
          <a:noFill/>
          <a:ln>
            <a:noFill/>
          </a:ln>
        </p:spPr>
        <p:txBody>
          <a:bodyPr spcFirstLastPara="1" wrap="square" lIns="0" tIns="0" rIns="0" bIns="0" anchor="t" anchorCtr="0">
            <a:noAutofit/>
          </a:bodyPr>
          <a:lstStyle/>
          <a:p>
            <a:pPr marL="9144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When modifications in the state of one object require a change in other objects.</a:t>
            </a:r>
            <a:endParaRPr sz="1600">
              <a:solidFill>
                <a:schemeClr val="dk1"/>
              </a:solidFill>
              <a:highlight>
                <a:schemeClr val="lt1"/>
              </a:highlight>
              <a:latin typeface="Proxima Nova Semibold"/>
              <a:ea typeface="Proxima Nova Semibold"/>
              <a:cs typeface="Proxima Nova Semibold"/>
              <a:sym typeface="Proxima Nova Semibold"/>
            </a:endParaRPr>
          </a:p>
          <a:p>
            <a:pPr marL="9144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When some objects must observe other objects only for a limited time or in specific cases.</a:t>
            </a:r>
            <a:endParaRPr sz="1600">
              <a:solidFill>
                <a:schemeClr val="dk1"/>
              </a:solidFill>
              <a:highlight>
                <a:schemeClr val="lt1"/>
              </a:highlight>
              <a:latin typeface="Proxima Nova Semibold"/>
              <a:ea typeface="Proxima Nova Semibold"/>
              <a:cs typeface="Proxima Nova Semibold"/>
              <a:sym typeface="Proxima Nova Semibold"/>
            </a:endParaRPr>
          </a:p>
          <a:p>
            <a:pPr marL="2286000" lvl="0" indent="0" algn="l" rtl="0">
              <a:lnSpc>
                <a:spcPct val="150000"/>
              </a:lnSpc>
              <a:spcBef>
                <a:spcPts val="0"/>
              </a:spcBef>
              <a:spcAft>
                <a:spcPts val="0"/>
              </a:spcAft>
              <a:buSzPts val="4000"/>
              <a:buNone/>
            </a:pPr>
            <a:endParaRPr sz="1600">
              <a:solidFill>
                <a:schemeClr val="dk1"/>
              </a:solidFill>
              <a:highlight>
                <a:schemeClr val="lt1"/>
              </a:highlight>
              <a:latin typeface="Proxima Nova Semibold"/>
              <a:ea typeface="Proxima Nova Semibold"/>
              <a:cs typeface="Proxima Nova Semibold"/>
              <a:sym typeface="Proxima Nova Semibold"/>
            </a:endParaRPr>
          </a:p>
        </p:txBody>
      </p:sp>
      <p:sp>
        <p:nvSpPr>
          <p:cNvPr id="950" name="Google Shape;950;g2ab8f1ead4e_0_340"/>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When to use Observer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954"/>
        <p:cNvGrpSpPr/>
        <p:nvPr/>
      </p:nvGrpSpPr>
      <p:grpSpPr>
        <a:xfrm>
          <a:off x="0" y="0"/>
          <a:ext cx="0" cy="0"/>
          <a:chOff x="0" y="0"/>
          <a:chExt cx="0" cy="0"/>
        </a:xfrm>
      </p:grpSpPr>
      <p:sp>
        <p:nvSpPr>
          <p:cNvPr id="955" name="Google Shape;955;g2abdc0acc3c_0_83"/>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Observer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956" name="Google Shape;956;g2abdc0acc3c_0_83"/>
          <p:cNvSpPr txBox="1"/>
          <p:nvPr/>
        </p:nvSpPr>
        <p:spPr>
          <a:xfrm>
            <a:off x="555875" y="1017000"/>
            <a:ext cx="6642600" cy="350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using System;</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using System.Collections.Generic;</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namespace ObserverPattern</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public interface IObserver</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void Update();</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public interface ISubject</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void Attach(IObserver observer);</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void Detach(IObserver observer);</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void Notify();</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latin typeface="Courier New"/>
              <a:ea typeface="Courier New"/>
              <a:cs typeface="Courier New"/>
              <a:sym typeface="Courier New"/>
            </a:endParaRPr>
          </a:p>
          <a:p>
            <a:pPr marL="0" lvl="0" indent="0" algn="l" rtl="0">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g2abdc0acc3c_0_89"/>
          <p:cNvSpPr txBox="1">
            <a:spLocks noGrp="1"/>
          </p:cNvSpPr>
          <p:nvPr>
            <p:ph type="title"/>
          </p:nvPr>
        </p:nvSpPr>
        <p:spPr>
          <a:xfrm>
            <a:off x="457200" y="972850"/>
            <a:ext cx="7869000" cy="3420600"/>
          </a:xfrm>
          <a:prstGeom prst="rect">
            <a:avLst/>
          </a:prstGeom>
          <a:noFill/>
          <a:ln>
            <a:noFill/>
          </a:ln>
        </p:spPr>
        <p:txBody>
          <a:bodyPr spcFirstLastPara="1" wrap="square" lIns="0" tIns="0" rIns="0" bIns="0" anchor="t" anchorCtr="0">
            <a:noAutofit/>
          </a:bodyPr>
          <a:lstStyle/>
          <a:p>
            <a:pPr marL="228600" marR="228600" lvl="0" indent="0" algn="l" rtl="0">
              <a:lnSpc>
                <a:spcPct val="160000"/>
              </a:lnSpc>
              <a:spcBef>
                <a:spcPts val="0"/>
              </a:spcBef>
              <a:spcAft>
                <a:spcPts val="0"/>
              </a:spcAft>
              <a:buClr>
                <a:schemeClr val="dk1"/>
              </a:buClr>
              <a:buSzPts val="1100"/>
              <a:buFont typeface="Arial"/>
              <a:buNone/>
            </a:pPr>
            <a:endParaRPr sz="1400">
              <a:solidFill>
                <a:schemeClr val="dk1"/>
              </a:solidFill>
              <a:highlight>
                <a:schemeClr val="lt1"/>
              </a:highlight>
              <a:latin typeface="Courier New"/>
              <a:ea typeface="Courier New"/>
              <a:cs typeface="Courier New"/>
              <a:sym typeface="Courier New"/>
            </a:endParaRPr>
          </a:p>
          <a:p>
            <a:pPr marL="2286000" lvl="0" indent="0" algn="l" rtl="0">
              <a:lnSpc>
                <a:spcPct val="150000"/>
              </a:lnSpc>
              <a:spcBef>
                <a:spcPts val="1800"/>
              </a:spcBef>
              <a:spcAft>
                <a:spcPts val="0"/>
              </a:spcAft>
              <a:buSzPts val="4000"/>
              <a:buNone/>
            </a:pPr>
            <a:endParaRPr sz="1400">
              <a:solidFill>
                <a:schemeClr val="dk1"/>
              </a:solidFill>
              <a:highlight>
                <a:schemeClr val="lt1"/>
              </a:highlight>
              <a:latin typeface="Courier New"/>
              <a:ea typeface="Courier New"/>
              <a:cs typeface="Courier New"/>
              <a:sym typeface="Courier New"/>
            </a:endParaRPr>
          </a:p>
        </p:txBody>
      </p:sp>
      <p:sp>
        <p:nvSpPr>
          <p:cNvPr id="962" name="Google Shape;962;g2abdc0acc3c_0_89"/>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Observer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963" name="Google Shape;963;g2abdc0acc3c_0_89"/>
          <p:cNvSpPr txBox="1"/>
          <p:nvPr/>
        </p:nvSpPr>
        <p:spPr>
          <a:xfrm>
            <a:off x="440550" y="1007950"/>
            <a:ext cx="6642600" cy="4248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public class ConcreteSubject : ISubject</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private readonly List&lt;IObserver&gt; _observers = new List&lt;IObserver&gt;();</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private string _subjectState;</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public string SubjectState</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get =&gt; _subjectState;</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set</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_subjectState = value;</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Notify();</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public void Attach(IObserver observer)</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_observers.Add(observer);</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a:solidFill>
                  <a:schemeClr val="dk1"/>
                </a:solidFill>
                <a:latin typeface="Courier New"/>
                <a:ea typeface="Courier New"/>
                <a:cs typeface="Courier New"/>
                <a:sym typeface="Courier New"/>
              </a:rPr>
              <a:t>      </a:t>
            </a:r>
            <a:endParaRPr>
              <a:latin typeface="Courier New"/>
              <a:ea typeface="Courier New"/>
              <a:cs typeface="Courier New"/>
              <a:sym typeface="Courier New"/>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g2abdc0acc3c_0_95"/>
          <p:cNvSpPr txBox="1">
            <a:spLocks noGrp="1"/>
          </p:cNvSpPr>
          <p:nvPr>
            <p:ph type="title"/>
          </p:nvPr>
        </p:nvSpPr>
        <p:spPr>
          <a:xfrm>
            <a:off x="457200" y="972850"/>
            <a:ext cx="7869000" cy="3420600"/>
          </a:xfrm>
          <a:prstGeom prst="rect">
            <a:avLst/>
          </a:prstGeom>
          <a:noFill/>
          <a:ln>
            <a:noFill/>
          </a:ln>
        </p:spPr>
        <p:txBody>
          <a:bodyPr spcFirstLastPara="1" wrap="square" lIns="0" tIns="0" rIns="0" bIns="0" anchor="t" anchorCtr="0">
            <a:noAutofit/>
          </a:bodyPr>
          <a:lstStyle/>
          <a:p>
            <a:pPr marL="0" lvl="0" indent="0" algn="l" rtl="0">
              <a:lnSpc>
                <a:spcPct val="150000"/>
              </a:lnSpc>
              <a:spcBef>
                <a:spcPts val="0"/>
              </a:spcBef>
              <a:spcAft>
                <a:spcPts val="0"/>
              </a:spcAft>
              <a:buSzPts val="4000"/>
              <a:buNone/>
            </a:pPr>
            <a:endParaRPr sz="1400">
              <a:solidFill>
                <a:schemeClr val="dk1"/>
              </a:solidFill>
              <a:highlight>
                <a:schemeClr val="lt1"/>
              </a:highlight>
              <a:latin typeface="Courier New"/>
              <a:ea typeface="Courier New"/>
              <a:cs typeface="Courier New"/>
              <a:sym typeface="Courier New"/>
            </a:endParaRPr>
          </a:p>
          <a:p>
            <a:pPr marL="2286000" lvl="0" indent="0" algn="l" rtl="0">
              <a:lnSpc>
                <a:spcPct val="150000"/>
              </a:lnSpc>
              <a:spcBef>
                <a:spcPts val="0"/>
              </a:spcBef>
              <a:spcAft>
                <a:spcPts val="0"/>
              </a:spcAft>
              <a:buSzPts val="4000"/>
              <a:buNone/>
            </a:pPr>
            <a:endParaRPr sz="1400">
              <a:solidFill>
                <a:schemeClr val="dk1"/>
              </a:solidFill>
              <a:highlight>
                <a:schemeClr val="lt1"/>
              </a:highlight>
              <a:latin typeface="Courier New"/>
              <a:ea typeface="Courier New"/>
              <a:cs typeface="Courier New"/>
              <a:sym typeface="Courier New"/>
            </a:endParaRPr>
          </a:p>
          <a:p>
            <a:pPr marL="2286000" lvl="0" indent="0" algn="l" rtl="0">
              <a:lnSpc>
                <a:spcPct val="150000"/>
              </a:lnSpc>
              <a:spcBef>
                <a:spcPts val="0"/>
              </a:spcBef>
              <a:spcAft>
                <a:spcPts val="0"/>
              </a:spcAft>
              <a:buSzPts val="4000"/>
              <a:buNone/>
            </a:pPr>
            <a:endParaRPr sz="1400">
              <a:solidFill>
                <a:schemeClr val="dk1"/>
              </a:solidFill>
              <a:highlight>
                <a:schemeClr val="lt1"/>
              </a:highlight>
              <a:latin typeface="Courier New"/>
              <a:ea typeface="Courier New"/>
              <a:cs typeface="Courier New"/>
              <a:sym typeface="Courier New"/>
            </a:endParaRPr>
          </a:p>
        </p:txBody>
      </p:sp>
      <p:sp>
        <p:nvSpPr>
          <p:cNvPr id="969" name="Google Shape;969;g2abdc0acc3c_0_95"/>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Observer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970" name="Google Shape;970;g2abdc0acc3c_0_95"/>
          <p:cNvSpPr txBox="1"/>
          <p:nvPr/>
        </p:nvSpPr>
        <p:spPr>
          <a:xfrm>
            <a:off x="463600" y="1012475"/>
            <a:ext cx="6642600" cy="3879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public void Detach(IObserver observer)</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_observers.Remove(observer);</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public void Notify()</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foreach (var observer in _observers)</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observer.Update();</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public class ConcreteObserver : IObserver</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private readonly string _name;</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private readonly ConcreteSubject _subject;</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a:solidFill>
                  <a:schemeClr val="dk1"/>
                </a:solidFill>
                <a:latin typeface="Courier New"/>
                <a:ea typeface="Courier New"/>
                <a:cs typeface="Courier New"/>
                <a:sym typeface="Courier New"/>
              </a:rPr>
              <a:t>       </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5" name="Google Shape;975;g2651425085d_0_20"/>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Observer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976" name="Google Shape;976;g2651425085d_0_20"/>
          <p:cNvSpPr txBox="1"/>
          <p:nvPr/>
        </p:nvSpPr>
        <p:spPr>
          <a:xfrm>
            <a:off x="521275" y="1007950"/>
            <a:ext cx="6642600" cy="406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public ConcreteObserver(string name, ConcreteSubject subject)</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_name = name;</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_subject = subject;</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public void Update()</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Console.WriteLine($"Observer {_name}'s new state is {_subject.SubjectState}");</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public static class Program</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public static void Main()</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var subject = new ConcreteSubject();</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var observer1 = new ConcreteObserver("1", subject);</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var observer2 = new ConcreteObserver("2", subject);</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a:solidFill>
                  <a:schemeClr val="dk1"/>
                </a:solidFill>
                <a:latin typeface="Courier New"/>
                <a:ea typeface="Courier New"/>
                <a:cs typeface="Courier New"/>
                <a:sym typeface="Courier New"/>
              </a:rPr>
              <a:t>          </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g2651425085d_0_25"/>
          <p:cNvSpPr txBox="1">
            <a:spLocks noGrp="1"/>
          </p:cNvSpPr>
          <p:nvPr>
            <p:ph type="title"/>
          </p:nvPr>
        </p:nvSpPr>
        <p:spPr>
          <a:xfrm>
            <a:off x="457200" y="972850"/>
            <a:ext cx="7869000" cy="3420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subject.Attach(observer1);</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subject.Attach(observer2);</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subject.SubjectState = "State 1";</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subject.SubjectState = "State 2";</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subject.Detach(observer1);</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subject.SubjectState = "State 3";</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40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400">
              <a:solidFill>
                <a:schemeClr val="dk1"/>
              </a:solidFill>
              <a:latin typeface="Arial"/>
              <a:ea typeface="Arial"/>
              <a:cs typeface="Arial"/>
              <a:sym typeface="Arial"/>
            </a:endParaRPr>
          </a:p>
          <a:p>
            <a:pPr marL="0" lvl="0" indent="0" algn="l" rtl="0">
              <a:lnSpc>
                <a:spcPct val="150000"/>
              </a:lnSpc>
              <a:spcBef>
                <a:spcPts val="0"/>
              </a:spcBef>
              <a:spcAft>
                <a:spcPts val="0"/>
              </a:spcAft>
              <a:buClr>
                <a:schemeClr val="dk1"/>
              </a:buClr>
              <a:buSzPts val="4000"/>
              <a:buFont typeface="Arial"/>
              <a:buNone/>
            </a:pPr>
            <a:endParaRPr sz="1400">
              <a:solidFill>
                <a:schemeClr val="dk1"/>
              </a:solidFill>
              <a:highlight>
                <a:schemeClr val="lt1"/>
              </a:highlight>
              <a:latin typeface="Courier New"/>
              <a:ea typeface="Courier New"/>
              <a:cs typeface="Courier New"/>
              <a:sym typeface="Courier New"/>
            </a:endParaRPr>
          </a:p>
          <a:p>
            <a:pPr marL="2286000" lvl="0" indent="0" algn="l" rtl="0">
              <a:lnSpc>
                <a:spcPct val="150000"/>
              </a:lnSpc>
              <a:spcBef>
                <a:spcPts val="0"/>
              </a:spcBef>
              <a:spcAft>
                <a:spcPts val="0"/>
              </a:spcAft>
              <a:buSzPts val="4000"/>
              <a:buNone/>
            </a:pPr>
            <a:endParaRPr sz="1400">
              <a:solidFill>
                <a:schemeClr val="dk1"/>
              </a:solidFill>
              <a:highlight>
                <a:schemeClr val="lt1"/>
              </a:highlight>
              <a:latin typeface="Courier New"/>
              <a:ea typeface="Courier New"/>
              <a:cs typeface="Courier New"/>
              <a:sym typeface="Courier New"/>
            </a:endParaRPr>
          </a:p>
        </p:txBody>
      </p:sp>
      <p:sp>
        <p:nvSpPr>
          <p:cNvPr id="982" name="Google Shape;982;g2651425085d_0_25"/>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Observer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g2ab8f1ead4e_0_301"/>
          <p:cNvSpPr txBox="1">
            <a:spLocks noGrp="1"/>
          </p:cNvSpPr>
          <p:nvPr>
            <p:ph type="title"/>
          </p:nvPr>
        </p:nvSpPr>
        <p:spPr>
          <a:xfrm>
            <a:off x="457200" y="972850"/>
            <a:ext cx="7869000" cy="3420600"/>
          </a:xfrm>
          <a:prstGeom prst="rect">
            <a:avLst/>
          </a:prstGeom>
          <a:noFill/>
          <a:ln>
            <a:noFill/>
          </a:ln>
        </p:spPr>
        <p:txBody>
          <a:bodyPr spcFirstLastPara="1" wrap="square" lIns="0" tIns="0" rIns="0" bIns="0" anchor="t" anchorCtr="0">
            <a:noAutofit/>
          </a:bodyPr>
          <a:lstStyle/>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A template pattern is used to define the framework of an algorithm in the superclass and </a:t>
            </a:r>
            <a:endParaRPr sz="1600">
              <a:solidFill>
                <a:schemeClr val="dk1"/>
              </a:solidFill>
              <a:highlight>
                <a:schemeClr val="lt1"/>
              </a:highlight>
              <a:latin typeface="Proxima Nova Semibold"/>
              <a:ea typeface="Proxima Nova Semibold"/>
              <a:cs typeface="Proxima Nova Semibold"/>
              <a:sym typeface="Proxima Nova Semibold"/>
            </a:endParaRPr>
          </a:p>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lets the subclasses redefine certain steps of an algorithm without changing the overall algorithm's structure.</a:t>
            </a:r>
            <a:endParaRPr sz="1600">
              <a:solidFill>
                <a:schemeClr val="dk1"/>
              </a:solidFill>
              <a:highlight>
                <a:schemeClr val="lt1"/>
              </a:highlight>
              <a:latin typeface="Proxima Nova Semibold"/>
              <a:ea typeface="Proxima Nova Semibold"/>
              <a:cs typeface="Proxima Nova Semibold"/>
              <a:sym typeface="Proxima Nova Semibold"/>
            </a:endParaRPr>
          </a:p>
        </p:txBody>
      </p:sp>
      <p:sp>
        <p:nvSpPr>
          <p:cNvPr id="988" name="Google Shape;988;g2ab8f1ead4e_0_301"/>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Template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g2ab8f1ead4e_0_355"/>
          <p:cNvSpPr txBox="1">
            <a:spLocks noGrp="1"/>
          </p:cNvSpPr>
          <p:nvPr>
            <p:ph type="title"/>
          </p:nvPr>
        </p:nvSpPr>
        <p:spPr>
          <a:xfrm>
            <a:off x="457200" y="972850"/>
            <a:ext cx="7869000" cy="3420600"/>
          </a:xfrm>
          <a:prstGeom prst="rect">
            <a:avLst/>
          </a:prstGeom>
          <a:noFill/>
          <a:ln>
            <a:noFill/>
          </a:ln>
        </p:spPr>
        <p:txBody>
          <a:bodyPr spcFirstLastPara="1" wrap="square" lIns="0" tIns="0" rIns="0" bIns="0" anchor="t" anchorCtr="0">
            <a:noAutofit/>
          </a:bodyPr>
          <a:lstStyle/>
          <a:p>
            <a:pPr marL="9144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When several classes contain almost identical algorithms and we need to modify all the classes when there is a change in the algorithm.</a:t>
            </a:r>
            <a:endParaRPr sz="1600">
              <a:solidFill>
                <a:schemeClr val="dk1"/>
              </a:solidFill>
              <a:highlight>
                <a:schemeClr val="lt1"/>
              </a:highlight>
              <a:latin typeface="Proxima Nova Semibold"/>
              <a:ea typeface="Proxima Nova Semibold"/>
              <a:cs typeface="Proxima Nova Semibold"/>
              <a:sym typeface="Proxima Nova Semibold"/>
            </a:endParaRPr>
          </a:p>
          <a:p>
            <a:pPr marL="9144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When we want to allow the clients to extend only particular steps of an algorithm, but not the whole algorithm or its structure.</a:t>
            </a:r>
            <a:endParaRPr sz="1600">
              <a:solidFill>
                <a:schemeClr val="dk1"/>
              </a:solidFill>
              <a:highlight>
                <a:schemeClr val="lt1"/>
              </a:highlight>
              <a:latin typeface="Proxima Nova Semibold"/>
              <a:ea typeface="Proxima Nova Semibold"/>
              <a:cs typeface="Proxima Nova Semibold"/>
              <a:sym typeface="Proxima Nova Semibold"/>
            </a:endParaRPr>
          </a:p>
          <a:p>
            <a:pPr marL="2286000" lvl="0" indent="0" algn="l" rtl="0">
              <a:lnSpc>
                <a:spcPct val="150000"/>
              </a:lnSpc>
              <a:spcBef>
                <a:spcPts val="0"/>
              </a:spcBef>
              <a:spcAft>
                <a:spcPts val="0"/>
              </a:spcAft>
              <a:buSzPts val="4000"/>
              <a:buNone/>
            </a:pPr>
            <a:endParaRPr sz="1600">
              <a:solidFill>
                <a:schemeClr val="dk1"/>
              </a:solidFill>
              <a:highlight>
                <a:schemeClr val="lt1"/>
              </a:highlight>
              <a:latin typeface="Proxima Nova Semibold"/>
              <a:ea typeface="Proxima Nova Semibold"/>
              <a:cs typeface="Proxima Nova Semibold"/>
              <a:sym typeface="Proxima Nova Semibold"/>
            </a:endParaRPr>
          </a:p>
        </p:txBody>
      </p:sp>
      <p:sp>
        <p:nvSpPr>
          <p:cNvPr id="994" name="Google Shape;994;g2ab8f1ead4e_0_355"/>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When to use Template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2ab47241010_0_373"/>
          <p:cNvSpPr txBox="1">
            <a:spLocks noGrp="1"/>
          </p:cNvSpPr>
          <p:nvPr>
            <p:ph type="title"/>
          </p:nvPr>
        </p:nvSpPr>
        <p:spPr>
          <a:xfrm>
            <a:off x="381000" y="1086725"/>
            <a:ext cx="7869000" cy="740100"/>
          </a:xfrm>
          <a:prstGeom prst="rect">
            <a:avLst/>
          </a:prstGeom>
          <a:noFill/>
          <a:ln>
            <a:noFill/>
          </a:ln>
        </p:spPr>
        <p:txBody>
          <a:bodyPr spcFirstLastPara="1" wrap="square" lIns="0" tIns="0" rIns="0" bIns="0" anchor="t" anchorCtr="0">
            <a:noAutofit/>
          </a:bodyPr>
          <a:lstStyle/>
          <a:p>
            <a:pPr marL="0" lvl="0" indent="0" algn="l" rtl="0">
              <a:lnSpc>
                <a:spcPct val="150000"/>
              </a:lnSpc>
              <a:spcBef>
                <a:spcPts val="1800"/>
              </a:spcBef>
              <a:spcAft>
                <a:spcPts val="0"/>
              </a:spcAft>
              <a:buClr>
                <a:schemeClr val="dk1"/>
              </a:buClr>
              <a:buSzPts val="1100"/>
              <a:buFont typeface="Arial"/>
              <a:buNone/>
            </a:pPr>
            <a:r>
              <a:rPr lang="en" sz="1600">
                <a:solidFill>
                  <a:schemeClr val="dk1"/>
                </a:solidFill>
                <a:highlight>
                  <a:schemeClr val="lt1"/>
                </a:highlight>
                <a:latin typeface="Proxima Nova Semibold"/>
                <a:ea typeface="Proxima Nova Semibold"/>
                <a:cs typeface="Proxima Nova Semibold"/>
                <a:sym typeface="Proxima Nova Semibold"/>
              </a:rPr>
              <a:t>Creational design patterns deal with providing solutions to instantiate an object in the best possible way for specific situations. </a:t>
            </a:r>
            <a:endParaRPr sz="1600">
              <a:solidFill>
                <a:schemeClr val="dk1"/>
              </a:solidFill>
              <a:highlight>
                <a:schemeClr val="lt1"/>
              </a:highlight>
              <a:latin typeface="Proxima Nova Semibold"/>
              <a:ea typeface="Proxima Nova Semibold"/>
              <a:cs typeface="Proxima Nova Semibold"/>
              <a:sym typeface="Proxima Nova Semibold"/>
            </a:endParaRPr>
          </a:p>
        </p:txBody>
      </p:sp>
      <p:sp>
        <p:nvSpPr>
          <p:cNvPr id="226" name="Google Shape;226;g2ab47241010_0_373"/>
          <p:cNvSpPr txBox="1"/>
          <p:nvPr/>
        </p:nvSpPr>
        <p:spPr>
          <a:xfrm>
            <a:off x="381000" y="321000"/>
            <a:ext cx="33924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Creational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g2ab8f1ead4e_0_313"/>
          <p:cNvSpPr txBox="1">
            <a:spLocks noGrp="1"/>
          </p:cNvSpPr>
          <p:nvPr>
            <p:ph type="title"/>
          </p:nvPr>
        </p:nvSpPr>
        <p:spPr>
          <a:xfrm>
            <a:off x="457200" y="972850"/>
            <a:ext cx="7869000" cy="3420600"/>
          </a:xfrm>
          <a:prstGeom prst="rect">
            <a:avLst/>
          </a:prstGeom>
          <a:noFill/>
          <a:ln>
            <a:noFill/>
          </a:ln>
        </p:spPr>
        <p:txBody>
          <a:bodyPr spcFirstLastPara="1" wrap="square" lIns="0" tIns="0" rIns="0" bIns="0" anchor="t" anchorCtr="0">
            <a:noAutofit/>
          </a:bodyPr>
          <a:lstStyle/>
          <a:p>
            <a:pPr marL="0" lvl="0" indent="457200" algn="l" rtl="0">
              <a:lnSpc>
                <a:spcPct val="150000"/>
              </a:lnSpc>
              <a:spcBef>
                <a:spcPts val="0"/>
              </a:spcBef>
              <a:spcAft>
                <a:spcPts val="0"/>
              </a:spcAft>
              <a:buSzPts val="1100"/>
              <a:buNone/>
            </a:pPr>
            <a:r>
              <a:rPr lang="en" sz="1600">
                <a:solidFill>
                  <a:schemeClr val="dk1"/>
                </a:solidFill>
                <a:highlight>
                  <a:schemeClr val="lt1"/>
                </a:highlight>
                <a:latin typeface="Proxima Nova Semibold"/>
                <a:ea typeface="Proxima Nova Semibold"/>
                <a:cs typeface="Proxima Nova Semibold"/>
                <a:sym typeface="Proxima Nova Semibold"/>
              </a:rPr>
              <a:t>A null object pattern is used to design a null object that conveys the absence of an object or acts as the default value of an object. </a:t>
            </a:r>
            <a:endParaRPr sz="1600">
              <a:solidFill>
                <a:schemeClr val="dk1"/>
              </a:solidFill>
              <a:highlight>
                <a:schemeClr val="lt1"/>
              </a:highlight>
              <a:latin typeface="Proxima Nova Semibold"/>
              <a:ea typeface="Proxima Nova Semibold"/>
              <a:cs typeface="Proxima Nova Semibold"/>
              <a:sym typeface="Proxima Nova Semibold"/>
            </a:endParaRPr>
          </a:p>
          <a:p>
            <a:pPr marL="0" lvl="0" indent="457200" algn="l" rtl="0">
              <a:lnSpc>
                <a:spcPct val="150000"/>
              </a:lnSpc>
              <a:spcBef>
                <a:spcPts val="0"/>
              </a:spcBef>
              <a:spcAft>
                <a:spcPts val="0"/>
              </a:spcAft>
              <a:buClr>
                <a:schemeClr val="dk1"/>
              </a:buClr>
              <a:buSzPts val="1100"/>
              <a:buFont typeface="Arial"/>
              <a:buNone/>
            </a:pPr>
            <a:r>
              <a:rPr lang="en" sz="1600">
                <a:solidFill>
                  <a:schemeClr val="dk1"/>
                </a:solidFill>
                <a:highlight>
                  <a:schemeClr val="lt1"/>
                </a:highlight>
                <a:latin typeface="Proxima Nova Semibold"/>
                <a:ea typeface="Proxima Nova Semibold"/>
                <a:cs typeface="Proxima Nova Semibold"/>
                <a:sym typeface="Proxima Nova Semibold"/>
              </a:rPr>
              <a:t>It is used to minimize the null-checks in an application.</a:t>
            </a:r>
            <a:endParaRPr sz="1600">
              <a:solidFill>
                <a:schemeClr val="dk1"/>
              </a:solidFill>
              <a:highlight>
                <a:schemeClr val="lt1"/>
              </a:highlight>
              <a:latin typeface="Proxima Nova Semibold"/>
              <a:ea typeface="Proxima Nova Semibold"/>
              <a:cs typeface="Proxima Nova Semibold"/>
              <a:sym typeface="Proxima Nova Semibold"/>
            </a:endParaRPr>
          </a:p>
          <a:p>
            <a:pPr marL="2286000" lvl="0" indent="0" algn="l" rtl="0">
              <a:lnSpc>
                <a:spcPct val="150000"/>
              </a:lnSpc>
              <a:spcBef>
                <a:spcPts val="0"/>
              </a:spcBef>
              <a:spcAft>
                <a:spcPts val="0"/>
              </a:spcAft>
              <a:buSzPts val="4000"/>
              <a:buNone/>
            </a:pPr>
            <a:endParaRPr sz="1600">
              <a:solidFill>
                <a:schemeClr val="dk1"/>
              </a:solidFill>
              <a:highlight>
                <a:schemeClr val="lt1"/>
              </a:highlight>
              <a:latin typeface="Proxima Nova Semibold"/>
              <a:ea typeface="Proxima Nova Semibold"/>
              <a:cs typeface="Proxima Nova Semibold"/>
              <a:sym typeface="Proxima Nova Semibold"/>
            </a:endParaRPr>
          </a:p>
        </p:txBody>
      </p:sp>
      <p:sp>
        <p:nvSpPr>
          <p:cNvPr id="1000" name="Google Shape;1000;g2ab8f1ead4e_0_313"/>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Null Object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Google Shape;1005;g2ab8f1ead4e_0_365"/>
          <p:cNvSpPr txBox="1">
            <a:spLocks noGrp="1"/>
          </p:cNvSpPr>
          <p:nvPr>
            <p:ph type="title"/>
          </p:nvPr>
        </p:nvSpPr>
        <p:spPr>
          <a:xfrm>
            <a:off x="457200" y="972850"/>
            <a:ext cx="7869000" cy="3420600"/>
          </a:xfrm>
          <a:prstGeom prst="rect">
            <a:avLst/>
          </a:prstGeom>
          <a:noFill/>
          <a:ln>
            <a:noFill/>
          </a:ln>
        </p:spPr>
        <p:txBody>
          <a:bodyPr spcFirstLastPara="1" wrap="square" lIns="0" tIns="0" rIns="0" bIns="0" anchor="t" anchorCtr="0">
            <a:noAutofit/>
          </a:bodyPr>
          <a:lstStyle/>
          <a:p>
            <a:pPr marL="9144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When we want to minimize the null-checks in an application.</a:t>
            </a:r>
            <a:endParaRPr sz="1600">
              <a:solidFill>
                <a:schemeClr val="dk1"/>
              </a:solidFill>
              <a:highlight>
                <a:schemeClr val="lt1"/>
              </a:highlight>
              <a:latin typeface="Proxima Nova Semibold"/>
              <a:ea typeface="Proxima Nova Semibold"/>
              <a:cs typeface="Proxima Nova Semibold"/>
              <a:sym typeface="Proxima Nova Semibold"/>
            </a:endParaRPr>
          </a:p>
          <a:p>
            <a:pPr marL="9144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When we want to perform a null-check to skip the execution or perform a default action.</a:t>
            </a:r>
            <a:endParaRPr sz="1600">
              <a:solidFill>
                <a:schemeClr val="dk1"/>
              </a:solidFill>
              <a:highlight>
                <a:schemeClr val="lt1"/>
              </a:highlight>
              <a:latin typeface="Proxima Nova Semibold"/>
              <a:ea typeface="Proxima Nova Semibold"/>
              <a:cs typeface="Proxima Nova Semibold"/>
              <a:sym typeface="Proxima Nova Semibold"/>
            </a:endParaRPr>
          </a:p>
          <a:p>
            <a:pPr marL="2286000" lvl="0" indent="0" algn="l" rtl="0">
              <a:lnSpc>
                <a:spcPct val="150000"/>
              </a:lnSpc>
              <a:spcBef>
                <a:spcPts val="0"/>
              </a:spcBef>
              <a:spcAft>
                <a:spcPts val="0"/>
              </a:spcAft>
              <a:buSzPts val="4000"/>
              <a:buNone/>
            </a:pPr>
            <a:endParaRPr sz="1600">
              <a:solidFill>
                <a:schemeClr val="dk1"/>
              </a:solidFill>
              <a:highlight>
                <a:schemeClr val="lt1"/>
              </a:highlight>
              <a:latin typeface="Proxima Nova Semibold"/>
              <a:ea typeface="Proxima Nova Semibold"/>
              <a:cs typeface="Proxima Nova Semibold"/>
              <a:sym typeface="Proxima Nova Semibold"/>
            </a:endParaRPr>
          </a:p>
        </p:txBody>
      </p:sp>
      <p:sp>
        <p:nvSpPr>
          <p:cNvPr id="1006" name="Google Shape;1006;g2ab8f1ead4e_0_365"/>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When to use Null Object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1" name="Google Shape;1011;g2651425085d_0_40"/>
          <p:cNvSpPr txBox="1">
            <a:spLocks noGrp="1"/>
          </p:cNvSpPr>
          <p:nvPr>
            <p:ph type="title"/>
          </p:nvPr>
        </p:nvSpPr>
        <p:spPr>
          <a:xfrm>
            <a:off x="457200" y="972850"/>
            <a:ext cx="7869000" cy="3420600"/>
          </a:xfrm>
          <a:prstGeom prst="rect">
            <a:avLst/>
          </a:prstGeom>
          <a:noFill/>
          <a:ln>
            <a:noFill/>
          </a:ln>
        </p:spPr>
        <p:txBody>
          <a:bodyPr spcFirstLastPara="1" wrap="square" lIns="0" tIns="0" rIns="0" bIns="0" anchor="t" anchorCtr="0">
            <a:noAutofit/>
          </a:bodyPr>
          <a:lstStyle/>
          <a:p>
            <a:pPr marL="0" marR="139700" lvl="0" indent="0" algn="l" rtl="0">
              <a:lnSpc>
                <a:spcPct val="120000"/>
              </a:lnSpc>
              <a:spcBef>
                <a:spcPts val="0"/>
              </a:spcBef>
              <a:spcAft>
                <a:spcPts val="0"/>
              </a:spcAft>
              <a:buClr>
                <a:schemeClr val="dk1"/>
              </a:buClr>
              <a:buSzPts val="1100"/>
              <a:buFont typeface="Arial"/>
              <a:buNone/>
            </a:pPr>
            <a:endParaRPr sz="1400">
              <a:solidFill>
                <a:schemeClr val="dk1"/>
              </a:solidFill>
              <a:highlight>
                <a:schemeClr val="lt1"/>
              </a:highlight>
              <a:latin typeface="Courier New"/>
              <a:ea typeface="Courier New"/>
              <a:cs typeface="Courier New"/>
              <a:sym typeface="Courier New"/>
            </a:endParaRPr>
          </a:p>
          <a:p>
            <a:pPr marL="0" marR="139700" lvl="0" indent="0" algn="l" rtl="0">
              <a:lnSpc>
                <a:spcPct val="120000"/>
              </a:lnSpc>
              <a:spcBef>
                <a:spcPts val="0"/>
              </a:spcBef>
              <a:spcAft>
                <a:spcPts val="0"/>
              </a:spcAft>
              <a:buSzPts val="1100"/>
              <a:buNone/>
            </a:pPr>
            <a:r>
              <a:rPr lang="en" sz="1400">
                <a:solidFill>
                  <a:schemeClr val="dk1"/>
                </a:solidFill>
                <a:highlight>
                  <a:schemeClr val="lt1"/>
                </a:highlight>
                <a:latin typeface="Courier New"/>
                <a:ea typeface="Courier New"/>
                <a:cs typeface="Courier New"/>
                <a:sym typeface="Courier New"/>
              </a:rPr>
              <a:t>    </a:t>
            </a:r>
            <a:endParaRPr sz="1400">
              <a:solidFill>
                <a:schemeClr val="dk1"/>
              </a:solidFill>
              <a:highlight>
                <a:schemeClr val="lt1"/>
              </a:highlight>
              <a:latin typeface="Courier New"/>
              <a:ea typeface="Courier New"/>
              <a:cs typeface="Courier New"/>
              <a:sym typeface="Courier New"/>
            </a:endParaRPr>
          </a:p>
        </p:txBody>
      </p:sp>
      <p:sp>
        <p:nvSpPr>
          <p:cNvPr id="1012" name="Google Shape;1012;g2651425085d_0_40"/>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Null Object Pattern - Example 1.</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1013" name="Google Shape;1013;g2651425085d_0_40"/>
          <p:cNvSpPr txBox="1"/>
          <p:nvPr/>
        </p:nvSpPr>
        <p:spPr>
          <a:xfrm>
            <a:off x="475150" y="1123275"/>
            <a:ext cx="6642600" cy="363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using System;</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public interface IAnimal</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void MakeSound();</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public class Dog : IAnimal</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public void MakeSound()</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Console.WriteLine("Woof!");</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g2651425085d_0_47"/>
          <p:cNvSpPr txBox="1">
            <a:spLocks noGrp="1"/>
          </p:cNvSpPr>
          <p:nvPr>
            <p:ph type="title"/>
          </p:nvPr>
        </p:nvSpPr>
        <p:spPr>
          <a:xfrm>
            <a:off x="457200" y="972850"/>
            <a:ext cx="7869000" cy="3420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public class NullAnimal : IAnimal</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public void MakeSound()</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Do nothing</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marL="0" marR="139700" lvl="0" indent="0" algn="l" rtl="0">
              <a:lnSpc>
                <a:spcPct val="120000"/>
              </a:lnSpc>
              <a:spcBef>
                <a:spcPts val="0"/>
              </a:spcBef>
              <a:spcAft>
                <a:spcPts val="0"/>
              </a:spcAft>
              <a:buSzPts val="1100"/>
              <a:buNone/>
            </a:pPr>
            <a:endParaRPr sz="1400">
              <a:solidFill>
                <a:schemeClr val="dk1"/>
              </a:solidFill>
              <a:highlight>
                <a:schemeClr val="lt1"/>
              </a:highlight>
              <a:latin typeface="Courier New"/>
              <a:ea typeface="Courier New"/>
              <a:cs typeface="Courier New"/>
              <a:sym typeface="Courier New"/>
            </a:endParaRPr>
          </a:p>
          <a:p>
            <a:pPr marL="0" marR="139700" lvl="0" indent="0" algn="l" rtl="0">
              <a:lnSpc>
                <a:spcPct val="120000"/>
              </a:lnSpc>
              <a:spcBef>
                <a:spcPts val="0"/>
              </a:spcBef>
              <a:spcAft>
                <a:spcPts val="0"/>
              </a:spcAft>
              <a:buSzPts val="1100"/>
              <a:buNone/>
            </a:pPr>
            <a:r>
              <a:rPr lang="en" sz="1400">
                <a:solidFill>
                  <a:schemeClr val="dk1"/>
                </a:solidFill>
                <a:highlight>
                  <a:schemeClr val="lt1"/>
                </a:highlight>
                <a:latin typeface="Courier New"/>
                <a:ea typeface="Courier New"/>
                <a:cs typeface="Courier New"/>
                <a:sym typeface="Courier New"/>
              </a:rPr>
              <a:t> </a:t>
            </a:r>
            <a:endParaRPr sz="1400">
              <a:solidFill>
                <a:schemeClr val="dk1"/>
              </a:solidFill>
              <a:highlight>
                <a:schemeClr val="lt1"/>
              </a:highlight>
              <a:latin typeface="Courier New"/>
              <a:ea typeface="Courier New"/>
              <a:cs typeface="Courier New"/>
              <a:sym typeface="Courier New"/>
            </a:endParaRPr>
          </a:p>
          <a:p>
            <a:pPr marL="0" marR="139700" lvl="0" indent="0" algn="l" rtl="0">
              <a:lnSpc>
                <a:spcPct val="120000"/>
              </a:lnSpc>
              <a:spcBef>
                <a:spcPts val="0"/>
              </a:spcBef>
              <a:spcAft>
                <a:spcPts val="0"/>
              </a:spcAft>
              <a:buSzPts val="1100"/>
              <a:buNone/>
            </a:pPr>
            <a:endParaRPr sz="1400">
              <a:solidFill>
                <a:schemeClr val="dk1"/>
              </a:solidFill>
              <a:highlight>
                <a:schemeClr val="lt1"/>
              </a:highlight>
              <a:latin typeface="Courier New"/>
              <a:ea typeface="Courier New"/>
              <a:cs typeface="Courier New"/>
              <a:sym typeface="Courier New"/>
            </a:endParaRPr>
          </a:p>
        </p:txBody>
      </p:sp>
      <p:sp>
        <p:nvSpPr>
          <p:cNvPr id="1019" name="Google Shape;1019;g2651425085d_0_47"/>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Null Object Pattern - Example 1.</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g2651425085d_0_52"/>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Null Object Pattern - Example 1.</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1025" name="Google Shape;1025;g2651425085d_0_52"/>
          <p:cNvSpPr txBox="1"/>
          <p:nvPr/>
        </p:nvSpPr>
        <p:spPr>
          <a:xfrm>
            <a:off x="636600" y="1284725"/>
            <a:ext cx="46200" cy="4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6" name="Google Shape;1026;g2651425085d_0_52"/>
          <p:cNvSpPr txBox="1"/>
          <p:nvPr/>
        </p:nvSpPr>
        <p:spPr>
          <a:xfrm>
            <a:off x="502300" y="949850"/>
            <a:ext cx="6642600" cy="363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public class AnimalFactory</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public static IAnimal GetAnimal(string animalType)</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switch (animalType.ToLower())</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case "dog":</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return new Dog();</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default:</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return new NullAnimal();</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solidFill>
                <a:schemeClr val="dk1"/>
              </a:solidFill>
              <a:latin typeface="Courier New"/>
              <a:ea typeface="Courier New"/>
              <a:cs typeface="Courier New"/>
              <a:sym typeface="Courier New"/>
            </a:endParaRPr>
          </a:p>
          <a:p>
            <a:pPr marL="0" lvl="0" indent="0" algn="l" rtl="0">
              <a:spcBef>
                <a:spcPts val="0"/>
              </a:spcBef>
              <a:spcAft>
                <a:spcPts val="0"/>
              </a:spcAft>
              <a:buNone/>
            </a:pPr>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030"/>
        <p:cNvGrpSpPr/>
        <p:nvPr/>
      </p:nvGrpSpPr>
      <p:grpSpPr>
        <a:xfrm>
          <a:off x="0" y="0"/>
          <a:ext cx="0" cy="0"/>
          <a:chOff x="0" y="0"/>
          <a:chExt cx="0" cy="0"/>
        </a:xfrm>
      </p:grpSpPr>
      <p:sp>
        <p:nvSpPr>
          <p:cNvPr id="1031" name="Google Shape;1031;g2ab8f1ead4e_0_319"/>
          <p:cNvSpPr txBox="1">
            <a:spLocks noGrp="1"/>
          </p:cNvSpPr>
          <p:nvPr>
            <p:ph type="title"/>
          </p:nvPr>
        </p:nvSpPr>
        <p:spPr>
          <a:xfrm>
            <a:off x="457200" y="972850"/>
            <a:ext cx="7869000" cy="3420600"/>
          </a:xfrm>
          <a:prstGeom prst="rect">
            <a:avLst/>
          </a:prstGeom>
          <a:noFill/>
          <a:ln>
            <a:noFill/>
          </a:ln>
        </p:spPr>
        <p:txBody>
          <a:bodyPr spcFirstLastPara="1" wrap="square" lIns="0" tIns="0" rIns="0" bIns="0" anchor="t" anchorCtr="0">
            <a:noAutofit/>
          </a:bodyPr>
          <a:lstStyle/>
          <a:p>
            <a:pPr marL="9144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It reduces the complexity of communication between the objects.</a:t>
            </a:r>
            <a:endParaRPr sz="1600">
              <a:solidFill>
                <a:schemeClr val="dk1"/>
              </a:solidFill>
              <a:highlight>
                <a:schemeClr val="lt1"/>
              </a:highlight>
              <a:latin typeface="Proxima Nova Semibold"/>
              <a:ea typeface="Proxima Nova Semibold"/>
              <a:cs typeface="Proxima Nova Semibold"/>
              <a:sym typeface="Proxima Nova Semibold"/>
            </a:endParaRPr>
          </a:p>
          <a:p>
            <a:pPr marL="9144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It provides the best object interaction principles of software development.</a:t>
            </a:r>
            <a:endParaRPr sz="1600">
              <a:solidFill>
                <a:schemeClr val="dk1"/>
              </a:solidFill>
              <a:highlight>
                <a:schemeClr val="lt1"/>
              </a:highlight>
              <a:latin typeface="Proxima Nova Semibold"/>
              <a:ea typeface="Proxima Nova Semibold"/>
              <a:cs typeface="Proxima Nova Semibold"/>
              <a:sym typeface="Proxima Nova Semibold"/>
            </a:endParaRPr>
          </a:p>
          <a:p>
            <a:pPr marL="9144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It reduces the coupling between the senders and the receivers and enables better communication flexibility in the application.</a:t>
            </a:r>
            <a:endParaRPr sz="1600">
              <a:solidFill>
                <a:schemeClr val="dk1"/>
              </a:solidFill>
              <a:highlight>
                <a:schemeClr val="lt1"/>
              </a:highlight>
              <a:latin typeface="Proxima Nova Semibold"/>
              <a:ea typeface="Proxima Nova Semibold"/>
              <a:cs typeface="Proxima Nova Semibold"/>
              <a:sym typeface="Proxima Nova Semibold"/>
            </a:endParaRPr>
          </a:p>
          <a:p>
            <a:pPr marL="9144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It is used to save the number of resources being used by an application as better object interaction leads to better task execution.</a:t>
            </a:r>
            <a:endParaRPr sz="1600">
              <a:solidFill>
                <a:schemeClr val="dk1"/>
              </a:solidFill>
              <a:highlight>
                <a:schemeClr val="lt1"/>
              </a:highlight>
              <a:latin typeface="Proxima Nova Semibold"/>
              <a:ea typeface="Proxima Nova Semibold"/>
              <a:cs typeface="Proxima Nova Semibold"/>
              <a:sym typeface="Proxima Nova Semibold"/>
            </a:endParaRPr>
          </a:p>
          <a:p>
            <a:pPr marL="2286000" lvl="0" indent="0" algn="l" rtl="0">
              <a:lnSpc>
                <a:spcPct val="150000"/>
              </a:lnSpc>
              <a:spcBef>
                <a:spcPts val="0"/>
              </a:spcBef>
              <a:spcAft>
                <a:spcPts val="0"/>
              </a:spcAft>
              <a:buSzPts val="4000"/>
              <a:buNone/>
            </a:pPr>
            <a:endParaRPr sz="1600">
              <a:solidFill>
                <a:schemeClr val="dk1"/>
              </a:solidFill>
              <a:highlight>
                <a:schemeClr val="lt1"/>
              </a:highlight>
              <a:latin typeface="Proxima Nova Semibold"/>
              <a:ea typeface="Proxima Nova Semibold"/>
              <a:cs typeface="Proxima Nova Semibold"/>
              <a:sym typeface="Proxima Nova Semibold"/>
            </a:endParaRPr>
          </a:p>
        </p:txBody>
      </p:sp>
      <p:sp>
        <p:nvSpPr>
          <p:cNvPr id="1032" name="Google Shape;1032;g2ab8f1ead4e_0_319"/>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Problems Solved by Behavioral Design Patterns?</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10"/>
          <p:cNvSpPr txBox="1"/>
          <p:nvPr/>
        </p:nvSpPr>
        <p:spPr>
          <a:xfrm>
            <a:off x="226925" y="151275"/>
            <a:ext cx="4962000" cy="8496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i="0" u="none" strike="noStrike" cap="none">
                <a:solidFill>
                  <a:srgbClr val="323F4F"/>
                </a:solidFill>
                <a:latin typeface="Proxima Nova"/>
                <a:ea typeface="Proxima Nova"/>
                <a:cs typeface="Proxima Nova"/>
                <a:sym typeface="Proxima Nova"/>
              </a:rPr>
              <a:t>Check Your Understanding </a:t>
            </a:r>
            <a:endParaRPr sz="2400" b="1" i="0" u="none" strike="noStrike" cap="none">
              <a:solidFill>
                <a:srgbClr val="323F4F"/>
              </a:solidFill>
              <a:latin typeface="Proxima Nova"/>
              <a:ea typeface="Proxima Nova"/>
              <a:cs typeface="Proxima Nova"/>
              <a:sym typeface="Proxima Nova"/>
            </a:endParaRPr>
          </a:p>
          <a:p>
            <a:pPr marL="0" marR="0" lvl="0" indent="0" algn="l" rtl="0">
              <a:lnSpc>
                <a:spcPct val="90000"/>
              </a:lnSpc>
              <a:spcBef>
                <a:spcPts val="0"/>
              </a:spcBef>
              <a:spcAft>
                <a:spcPts val="0"/>
              </a:spcAft>
              <a:buClr>
                <a:srgbClr val="000000"/>
              </a:buClr>
              <a:buSzPts val="2400"/>
              <a:buFont typeface="Arial"/>
              <a:buNone/>
            </a:pPr>
            <a:endParaRPr sz="2400" b="1" i="0" u="none" strike="noStrike" cap="none">
              <a:solidFill>
                <a:srgbClr val="323F4F"/>
              </a:solidFill>
              <a:latin typeface="Proxima Nova"/>
              <a:ea typeface="Proxima Nova"/>
              <a:cs typeface="Proxima Nova"/>
              <a:sym typeface="Proxima Nova"/>
            </a:endParaRPr>
          </a:p>
        </p:txBody>
      </p:sp>
      <p:sp>
        <p:nvSpPr>
          <p:cNvPr id="1038" name="Google Shape;1038;p10"/>
          <p:cNvSpPr/>
          <p:nvPr/>
        </p:nvSpPr>
        <p:spPr>
          <a:xfrm rot="10800000" flipH="1">
            <a:off x="305900" y="627875"/>
            <a:ext cx="3763500" cy="104400"/>
          </a:xfrm>
          <a:prstGeom prst="rect">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roxima Nova"/>
              <a:ea typeface="Proxima Nova"/>
              <a:cs typeface="Proxima Nova"/>
              <a:sym typeface="Proxima Nova"/>
            </a:endParaRPr>
          </a:p>
        </p:txBody>
      </p:sp>
      <p:pic>
        <p:nvPicPr>
          <p:cNvPr id="1039" name="Google Shape;1039;p10" descr="check sign - Clip Art Library"/>
          <p:cNvPicPr preferRelativeResize="0"/>
          <p:nvPr/>
        </p:nvPicPr>
        <p:blipFill rotWithShape="1">
          <a:blip r:embed="rId3">
            <a:alphaModFix/>
          </a:blip>
          <a:srcRect/>
          <a:stretch/>
        </p:blipFill>
        <p:spPr>
          <a:xfrm>
            <a:off x="5975597" y="1075321"/>
            <a:ext cx="1768724" cy="1768724"/>
          </a:xfrm>
          <a:prstGeom prst="rect">
            <a:avLst/>
          </a:prstGeom>
          <a:noFill/>
          <a:ln>
            <a:noFill/>
          </a:ln>
        </p:spPr>
      </p:pic>
      <p:sp>
        <p:nvSpPr>
          <p:cNvPr id="1040" name="Google Shape;1040;p10"/>
          <p:cNvSpPr txBox="1"/>
          <p:nvPr/>
        </p:nvSpPr>
        <p:spPr>
          <a:xfrm>
            <a:off x="542200" y="1172300"/>
            <a:ext cx="5490900" cy="67710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00000"/>
              </a:lnSpc>
              <a:spcBef>
                <a:spcPts val="0"/>
              </a:spcBef>
              <a:spcAft>
                <a:spcPts val="0"/>
              </a:spcAft>
              <a:buClr>
                <a:schemeClr val="dk1"/>
              </a:buClr>
              <a:buSzPts val="1600"/>
              <a:buFont typeface="Proxima Nova Semibold"/>
              <a:buAutoNum type="arabicPeriod"/>
            </a:pPr>
            <a:r>
              <a:rPr lang="en" sz="1600" b="0" i="0" u="none" strike="noStrike" cap="none">
                <a:solidFill>
                  <a:schemeClr val="dk1"/>
                </a:solidFill>
                <a:highlight>
                  <a:schemeClr val="lt1"/>
                </a:highlight>
                <a:latin typeface="Proxima Nova Semibold"/>
                <a:ea typeface="Proxima Nova Semibold"/>
                <a:cs typeface="Proxima Nova Semibold"/>
                <a:sym typeface="Proxima Nova Semibold"/>
              </a:rPr>
              <a:t>What is Design Pattern?</a:t>
            </a:r>
            <a:endParaRPr sz="1600" b="0" i="0" u="none" strike="noStrike" cap="none">
              <a:solidFill>
                <a:schemeClr val="dk1"/>
              </a:solidFill>
              <a:highlight>
                <a:schemeClr val="lt1"/>
              </a:highlight>
              <a:latin typeface="Proxima Nova Semibold"/>
              <a:ea typeface="Proxima Nova Semibold"/>
              <a:cs typeface="Proxima Nova Semibold"/>
              <a:sym typeface="Proxima Nova Semibold"/>
            </a:endParaRPr>
          </a:p>
          <a:p>
            <a:pPr marL="457200" marR="0" lvl="0" indent="-330200" algn="l" rtl="0">
              <a:lnSpc>
                <a:spcPct val="100000"/>
              </a:lnSpc>
              <a:spcBef>
                <a:spcPts val="0"/>
              </a:spcBef>
              <a:spcAft>
                <a:spcPts val="0"/>
              </a:spcAft>
              <a:buClr>
                <a:schemeClr val="dk1"/>
              </a:buClr>
              <a:buSzPts val="1600"/>
              <a:buFont typeface="Proxima Nova Semibold"/>
              <a:buAutoNum type="arabicPeriod"/>
            </a:pPr>
            <a:r>
              <a:rPr lang="en" sz="1600" b="0" i="0" u="none" strike="noStrike" cap="none">
                <a:solidFill>
                  <a:schemeClr val="dk1"/>
                </a:solidFill>
                <a:highlight>
                  <a:schemeClr val="lt1"/>
                </a:highlight>
                <a:latin typeface="Proxima Nova Semibold"/>
                <a:ea typeface="Proxima Nova Semibold"/>
                <a:cs typeface="Proxima Nova Semibold"/>
                <a:sym typeface="Proxima Nova Semibold"/>
              </a:rPr>
              <a:t>How to implement and use Design Pattern in </a:t>
            </a:r>
            <a:r>
              <a:rPr lang="en" sz="1600">
                <a:solidFill>
                  <a:schemeClr val="dk1"/>
                </a:solidFill>
                <a:highlight>
                  <a:schemeClr val="lt1"/>
                </a:highlight>
                <a:latin typeface="Proxima Nova Semibold"/>
                <a:ea typeface="Proxima Nova Semibold"/>
                <a:cs typeface="Proxima Nova Semibold"/>
                <a:sym typeface="Proxima Nova Semibold"/>
              </a:rPr>
              <a:t>C#</a:t>
            </a:r>
            <a:r>
              <a:rPr lang="en" sz="1600" b="0" i="0" u="none" strike="noStrike" cap="none">
                <a:solidFill>
                  <a:schemeClr val="dk1"/>
                </a:solidFill>
                <a:highlight>
                  <a:schemeClr val="lt1"/>
                </a:highlight>
                <a:latin typeface="Proxima Nova Semibold"/>
                <a:ea typeface="Proxima Nova Semibold"/>
                <a:cs typeface="Proxima Nova Semibold"/>
                <a:sym typeface="Proxima Nova Semibold"/>
              </a:rPr>
              <a:t>?</a:t>
            </a:r>
            <a:endParaRPr sz="16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13"/>
          <p:cNvSpPr txBox="1"/>
          <p:nvPr/>
        </p:nvSpPr>
        <p:spPr>
          <a:xfrm>
            <a:off x="394950" y="223550"/>
            <a:ext cx="44427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i="0" u="none" strike="noStrike" cap="none">
                <a:solidFill>
                  <a:srgbClr val="323F4F"/>
                </a:solidFill>
                <a:latin typeface="Proxima Nova"/>
                <a:ea typeface="Proxima Nova"/>
                <a:cs typeface="Proxima Nova"/>
                <a:sym typeface="Proxima Nova"/>
              </a:rPr>
              <a:t>Question &amp; Answer</a:t>
            </a:r>
            <a:endParaRPr sz="2400" b="1" i="0" u="none" strike="noStrike" cap="none">
              <a:solidFill>
                <a:srgbClr val="323F4F"/>
              </a:solidFill>
              <a:latin typeface="Proxima Nova"/>
              <a:ea typeface="Proxima Nova"/>
              <a:cs typeface="Proxima Nova"/>
              <a:sym typeface="Proxima Nova"/>
            </a:endParaRPr>
          </a:p>
        </p:txBody>
      </p:sp>
      <p:pic>
        <p:nvPicPr>
          <p:cNvPr id="1046" name="Google Shape;1046;p13"/>
          <p:cNvPicPr preferRelativeResize="0"/>
          <p:nvPr/>
        </p:nvPicPr>
        <p:blipFill rotWithShape="1">
          <a:blip r:embed="rId3">
            <a:alphaModFix/>
          </a:blip>
          <a:srcRect/>
          <a:stretch/>
        </p:blipFill>
        <p:spPr>
          <a:xfrm>
            <a:off x="1423175" y="940450"/>
            <a:ext cx="4832175" cy="3376900"/>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050"/>
        <p:cNvGrpSpPr/>
        <p:nvPr/>
      </p:nvGrpSpPr>
      <p:grpSpPr>
        <a:xfrm>
          <a:off x="0" y="0"/>
          <a:ext cx="0" cy="0"/>
          <a:chOff x="0" y="0"/>
          <a:chExt cx="0" cy="0"/>
        </a:xfrm>
      </p:grpSpPr>
      <p:sp>
        <p:nvSpPr>
          <p:cNvPr id="1051" name="Google Shape;1051;p16"/>
          <p:cNvSpPr txBox="1">
            <a:spLocks noGrp="1"/>
          </p:cNvSpPr>
          <p:nvPr>
            <p:ph type="title"/>
          </p:nvPr>
        </p:nvSpPr>
        <p:spPr>
          <a:xfrm>
            <a:off x="366425" y="1070150"/>
            <a:ext cx="7634700" cy="2555400"/>
          </a:xfrm>
          <a:prstGeom prst="rect">
            <a:avLst/>
          </a:prstGeom>
          <a:noFill/>
          <a:ln>
            <a:noFill/>
          </a:ln>
        </p:spPr>
        <p:txBody>
          <a:bodyPr spcFirstLastPara="1" wrap="square" lIns="0" tIns="0" rIns="0" bIns="0" anchor="t" anchorCtr="0">
            <a:noAutofit/>
          </a:bodyPr>
          <a:lstStyle/>
          <a:p>
            <a:pPr marL="508000" lvl="0" indent="-381000" algn="l" rtl="0">
              <a:lnSpc>
                <a:spcPct val="90000"/>
              </a:lnSpc>
              <a:spcBef>
                <a:spcPts val="1000"/>
              </a:spcBef>
              <a:spcAft>
                <a:spcPts val="0"/>
              </a:spcAft>
              <a:buClr>
                <a:srgbClr val="222A35"/>
              </a:buClr>
              <a:buSzPts val="1600"/>
              <a:buFont typeface="Proxima Nova Semibold"/>
              <a:buChar char="•"/>
            </a:pPr>
            <a:r>
              <a:rPr lang="en" sz="1600" u="sng">
                <a:solidFill>
                  <a:schemeClr val="hlink"/>
                </a:solidFill>
                <a:latin typeface="Proxima Nova Semibold"/>
                <a:ea typeface="Proxima Nova Semibold"/>
                <a:cs typeface="Proxima Nova Semibold"/>
                <a:sym typeface="Proxima Nova Semibold"/>
                <a:hlinkClick r:id="rId3"/>
              </a:rPr>
              <a:t>https://www.dofactory.com/net/facade-design-pattern</a:t>
            </a:r>
            <a:endParaRPr sz="1600">
              <a:solidFill>
                <a:srgbClr val="222A35"/>
              </a:solidFill>
              <a:latin typeface="Proxima Nova Semibold"/>
              <a:ea typeface="Proxima Nova Semibold"/>
              <a:cs typeface="Proxima Nova Semibold"/>
              <a:sym typeface="Proxima Nova Semibold"/>
            </a:endParaRPr>
          </a:p>
          <a:p>
            <a:pPr marL="508000" lvl="0" indent="-381000" algn="l" rtl="0">
              <a:lnSpc>
                <a:spcPct val="90000"/>
              </a:lnSpc>
              <a:spcBef>
                <a:spcPts val="1000"/>
              </a:spcBef>
              <a:spcAft>
                <a:spcPts val="0"/>
              </a:spcAft>
              <a:buClr>
                <a:srgbClr val="222A35"/>
              </a:buClr>
              <a:buSzPts val="1600"/>
              <a:buFont typeface="Proxima Nova Semibold"/>
              <a:buChar char="•"/>
            </a:pPr>
            <a:r>
              <a:rPr lang="en" sz="1600" u="sng">
                <a:solidFill>
                  <a:schemeClr val="hlink"/>
                </a:solidFill>
                <a:latin typeface="Proxima Nova Semibold"/>
                <a:ea typeface="Proxima Nova Semibold"/>
                <a:cs typeface="Proxima Nova Semibold"/>
                <a:sym typeface="Proxima Nova Semibold"/>
                <a:hlinkClick r:id="rId4"/>
              </a:rPr>
              <a:t>https://dotnettutorials.net/lesson/decorator-design-pattern/</a:t>
            </a:r>
            <a:endParaRPr sz="1600">
              <a:solidFill>
                <a:srgbClr val="222A35"/>
              </a:solidFill>
              <a:latin typeface="Proxima Nova Semibold"/>
              <a:ea typeface="Proxima Nova Semibold"/>
              <a:cs typeface="Proxima Nova Semibold"/>
              <a:sym typeface="Proxima Nova Semibold"/>
            </a:endParaRPr>
          </a:p>
          <a:p>
            <a:pPr marL="508000" lvl="0" indent="-381000" algn="l" rtl="0">
              <a:lnSpc>
                <a:spcPct val="90000"/>
              </a:lnSpc>
              <a:spcBef>
                <a:spcPts val="1000"/>
              </a:spcBef>
              <a:spcAft>
                <a:spcPts val="0"/>
              </a:spcAft>
              <a:buClr>
                <a:srgbClr val="222A35"/>
              </a:buClr>
              <a:buSzPts val="1600"/>
              <a:buFont typeface="Proxima Nova Semibold"/>
              <a:buChar char="•"/>
            </a:pPr>
            <a:r>
              <a:rPr lang="en" sz="1600" u="sng">
                <a:solidFill>
                  <a:schemeClr val="hlink"/>
                </a:solidFill>
                <a:latin typeface="Proxima Nova Semibold"/>
                <a:ea typeface="Proxima Nova Semibold"/>
                <a:cs typeface="Proxima Nova Semibold"/>
                <a:sym typeface="Proxima Nova Semibold"/>
                <a:hlinkClick r:id="rId5"/>
              </a:rPr>
              <a:t>https://refactoring.guru/design-patterns/decorator/csharp/example</a:t>
            </a:r>
            <a:endParaRPr sz="1600">
              <a:solidFill>
                <a:srgbClr val="222A35"/>
              </a:solidFill>
              <a:latin typeface="Proxima Nova Semibold"/>
              <a:ea typeface="Proxima Nova Semibold"/>
              <a:cs typeface="Proxima Nova Semibold"/>
              <a:sym typeface="Proxima Nova Semibold"/>
            </a:endParaRPr>
          </a:p>
          <a:p>
            <a:pPr marL="508000" lvl="0" indent="-381000" algn="l" rtl="0">
              <a:lnSpc>
                <a:spcPct val="90000"/>
              </a:lnSpc>
              <a:spcBef>
                <a:spcPts val="1000"/>
              </a:spcBef>
              <a:spcAft>
                <a:spcPts val="0"/>
              </a:spcAft>
              <a:buClr>
                <a:srgbClr val="222A35"/>
              </a:buClr>
              <a:buSzPts val="1600"/>
              <a:buFont typeface="Proxima Nova Semibold"/>
              <a:buChar char="•"/>
            </a:pPr>
            <a:endParaRPr sz="1600">
              <a:solidFill>
                <a:srgbClr val="222A35"/>
              </a:solidFill>
              <a:latin typeface="Proxima Nova Semibold"/>
              <a:ea typeface="Proxima Nova Semibold"/>
              <a:cs typeface="Proxima Nova Semibold"/>
              <a:sym typeface="Proxima Nova Semibold"/>
            </a:endParaRPr>
          </a:p>
          <a:p>
            <a:pPr marL="0" lvl="0" indent="0" algn="l" rtl="0">
              <a:lnSpc>
                <a:spcPct val="90000"/>
              </a:lnSpc>
              <a:spcBef>
                <a:spcPts val="1000"/>
              </a:spcBef>
              <a:spcAft>
                <a:spcPts val="0"/>
              </a:spcAft>
              <a:buSzPts val="4000"/>
              <a:buNone/>
            </a:pPr>
            <a:endParaRPr sz="1600">
              <a:solidFill>
                <a:srgbClr val="222A35"/>
              </a:solidFill>
              <a:latin typeface="Proxima Nova Semibold"/>
              <a:ea typeface="Proxima Nova Semibold"/>
              <a:cs typeface="Proxima Nova Semibold"/>
              <a:sym typeface="Proxima Nova Semibold"/>
            </a:endParaRPr>
          </a:p>
          <a:p>
            <a:pPr marL="0" lvl="0" indent="0" algn="l" rtl="0">
              <a:lnSpc>
                <a:spcPct val="90000"/>
              </a:lnSpc>
              <a:spcBef>
                <a:spcPts val="1000"/>
              </a:spcBef>
              <a:spcAft>
                <a:spcPts val="0"/>
              </a:spcAft>
              <a:buSzPts val="4000"/>
              <a:buNone/>
            </a:pPr>
            <a:endParaRPr sz="1600">
              <a:solidFill>
                <a:srgbClr val="222A35"/>
              </a:solidFill>
              <a:latin typeface="Proxima Nova Semibold"/>
              <a:ea typeface="Proxima Nova Semibold"/>
              <a:cs typeface="Proxima Nova Semibold"/>
              <a:sym typeface="Proxima Nova Semibold"/>
            </a:endParaRPr>
          </a:p>
          <a:p>
            <a:pPr marL="0" lvl="0" indent="0" algn="l" rtl="0">
              <a:lnSpc>
                <a:spcPct val="90000"/>
              </a:lnSpc>
              <a:spcBef>
                <a:spcPts val="1000"/>
              </a:spcBef>
              <a:spcAft>
                <a:spcPts val="0"/>
              </a:spcAft>
              <a:buSzPts val="4000"/>
              <a:buNone/>
            </a:pPr>
            <a:endParaRPr sz="1600">
              <a:solidFill>
                <a:srgbClr val="222A35"/>
              </a:solidFill>
              <a:latin typeface="Proxima Nova Semibold"/>
              <a:ea typeface="Proxima Nova Semibold"/>
              <a:cs typeface="Proxima Nova Semibold"/>
              <a:sym typeface="Proxima Nova Semibold"/>
            </a:endParaRPr>
          </a:p>
          <a:p>
            <a:pPr marL="0" lvl="0" indent="0" algn="l" rtl="0">
              <a:lnSpc>
                <a:spcPct val="90000"/>
              </a:lnSpc>
              <a:spcBef>
                <a:spcPts val="1000"/>
              </a:spcBef>
              <a:spcAft>
                <a:spcPts val="0"/>
              </a:spcAft>
              <a:buSzPts val="4000"/>
              <a:buNone/>
            </a:pPr>
            <a:endParaRPr sz="1600">
              <a:solidFill>
                <a:srgbClr val="222A35"/>
              </a:solidFill>
              <a:latin typeface="Proxima Nova Semibold"/>
              <a:ea typeface="Proxima Nova Semibold"/>
              <a:cs typeface="Proxima Nova Semibold"/>
              <a:sym typeface="Proxima Nova Semibold"/>
            </a:endParaRPr>
          </a:p>
          <a:p>
            <a:pPr marL="0" lvl="0" indent="0" algn="l" rtl="0">
              <a:lnSpc>
                <a:spcPct val="90000"/>
              </a:lnSpc>
              <a:spcBef>
                <a:spcPts val="1000"/>
              </a:spcBef>
              <a:spcAft>
                <a:spcPts val="0"/>
              </a:spcAft>
              <a:buSzPts val="4000"/>
              <a:buNone/>
            </a:pPr>
            <a:endParaRPr sz="1600">
              <a:solidFill>
                <a:srgbClr val="222A35"/>
              </a:solidFill>
              <a:latin typeface="Proxima Nova Semibold"/>
              <a:ea typeface="Proxima Nova Semibold"/>
              <a:cs typeface="Proxima Nova Semibold"/>
              <a:sym typeface="Proxima Nova Semibold"/>
            </a:endParaRPr>
          </a:p>
          <a:p>
            <a:pPr marL="0" lvl="0" indent="0" algn="l" rtl="0">
              <a:lnSpc>
                <a:spcPct val="90000"/>
              </a:lnSpc>
              <a:spcBef>
                <a:spcPts val="1000"/>
              </a:spcBef>
              <a:spcAft>
                <a:spcPts val="0"/>
              </a:spcAft>
              <a:buSzPts val="4000"/>
              <a:buNone/>
            </a:pPr>
            <a:endParaRPr sz="1600">
              <a:solidFill>
                <a:srgbClr val="222A35"/>
              </a:solidFill>
              <a:latin typeface="Proxima Nova Semibold"/>
              <a:ea typeface="Proxima Nova Semibold"/>
              <a:cs typeface="Proxima Nova Semibold"/>
              <a:sym typeface="Proxima Nova Semibold"/>
            </a:endParaRPr>
          </a:p>
          <a:p>
            <a:pPr marL="0" lvl="0" indent="0" algn="l" rtl="0">
              <a:lnSpc>
                <a:spcPct val="90000"/>
              </a:lnSpc>
              <a:spcBef>
                <a:spcPts val="1000"/>
              </a:spcBef>
              <a:spcAft>
                <a:spcPts val="0"/>
              </a:spcAft>
              <a:buSzPts val="4000"/>
              <a:buNone/>
            </a:pPr>
            <a:endParaRPr sz="1600">
              <a:solidFill>
                <a:srgbClr val="222A35"/>
              </a:solidFill>
              <a:latin typeface="Proxima Nova Semibold"/>
              <a:ea typeface="Proxima Nova Semibold"/>
              <a:cs typeface="Proxima Nova Semibold"/>
              <a:sym typeface="Proxima Nova Semibold"/>
            </a:endParaRPr>
          </a:p>
          <a:p>
            <a:pPr marL="0" lvl="0" indent="0" algn="l" rtl="0">
              <a:lnSpc>
                <a:spcPct val="90000"/>
              </a:lnSpc>
              <a:spcBef>
                <a:spcPts val="1000"/>
              </a:spcBef>
              <a:spcAft>
                <a:spcPts val="0"/>
              </a:spcAft>
              <a:buSzPts val="4000"/>
              <a:buNone/>
            </a:pPr>
            <a:endParaRPr sz="1600">
              <a:solidFill>
                <a:srgbClr val="222A35"/>
              </a:solidFill>
              <a:latin typeface="Proxima Nova Semibold"/>
              <a:ea typeface="Proxima Nova Semibold"/>
              <a:cs typeface="Proxima Nova Semibold"/>
              <a:sym typeface="Proxima Nova Semibold"/>
            </a:endParaRPr>
          </a:p>
          <a:p>
            <a:pPr marL="0" lvl="0" indent="0" algn="l" rtl="0">
              <a:lnSpc>
                <a:spcPct val="90000"/>
              </a:lnSpc>
              <a:spcBef>
                <a:spcPts val="1000"/>
              </a:spcBef>
              <a:spcAft>
                <a:spcPts val="0"/>
              </a:spcAft>
              <a:buSzPts val="4000"/>
              <a:buNone/>
            </a:pPr>
            <a:endParaRPr sz="1600">
              <a:solidFill>
                <a:srgbClr val="222A35"/>
              </a:solidFill>
              <a:latin typeface="Proxima Nova Semibold"/>
              <a:ea typeface="Proxima Nova Semibold"/>
              <a:cs typeface="Proxima Nova Semibold"/>
              <a:sym typeface="Proxima Nova Semibold"/>
            </a:endParaRPr>
          </a:p>
          <a:p>
            <a:pPr marL="0" lvl="0" indent="0" algn="l" rtl="0">
              <a:lnSpc>
                <a:spcPct val="90000"/>
              </a:lnSpc>
              <a:spcBef>
                <a:spcPts val="1000"/>
              </a:spcBef>
              <a:spcAft>
                <a:spcPts val="0"/>
              </a:spcAft>
              <a:buSzPts val="4000"/>
              <a:buNone/>
            </a:pPr>
            <a:endParaRPr sz="1600">
              <a:solidFill>
                <a:srgbClr val="222A35"/>
              </a:solidFill>
              <a:latin typeface="Proxima Nova Semibold"/>
              <a:ea typeface="Proxima Nova Semibold"/>
              <a:cs typeface="Proxima Nova Semibold"/>
              <a:sym typeface="Proxima Nova Semibold"/>
            </a:endParaRPr>
          </a:p>
          <a:p>
            <a:pPr marL="0" lvl="0" indent="0" algn="l" rtl="0">
              <a:lnSpc>
                <a:spcPct val="90000"/>
              </a:lnSpc>
              <a:spcBef>
                <a:spcPts val="1000"/>
              </a:spcBef>
              <a:spcAft>
                <a:spcPts val="0"/>
              </a:spcAft>
              <a:buSzPts val="4000"/>
              <a:buNone/>
            </a:pPr>
            <a:endParaRPr sz="1600">
              <a:latin typeface="Proxima Nova Semibold"/>
              <a:ea typeface="Proxima Nova Semibold"/>
              <a:cs typeface="Proxima Nova Semibold"/>
              <a:sym typeface="Proxima Nova Semibold"/>
            </a:endParaRPr>
          </a:p>
        </p:txBody>
      </p:sp>
      <p:sp>
        <p:nvSpPr>
          <p:cNvPr id="1052" name="Google Shape;1052;p16"/>
          <p:cNvSpPr txBox="1"/>
          <p:nvPr/>
        </p:nvSpPr>
        <p:spPr>
          <a:xfrm>
            <a:off x="317625" y="223600"/>
            <a:ext cx="40425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3000"/>
              <a:buFont typeface="Arial"/>
              <a:buNone/>
            </a:pPr>
            <a:r>
              <a:rPr lang="en" sz="2400" b="1" i="0" u="none" strike="noStrike" cap="none">
                <a:solidFill>
                  <a:srgbClr val="323F4F"/>
                </a:solidFill>
                <a:latin typeface="Proxima Nova"/>
                <a:ea typeface="Proxima Nova"/>
                <a:cs typeface="Proxima Nova"/>
                <a:sym typeface="Proxima Nova"/>
              </a:rPr>
              <a:t>Reference Materials</a:t>
            </a:r>
            <a:endParaRPr sz="2400" b="1" i="0" u="none" strike="noStrike" cap="none">
              <a:solidFill>
                <a:srgbClr val="323F4F"/>
              </a:solidFill>
              <a:latin typeface="Proxima Nova"/>
              <a:ea typeface="Proxima Nova"/>
              <a:cs typeface="Proxima Nova"/>
              <a:sym typeface="Proxima Nova"/>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Google Shape;1057;p17"/>
          <p:cNvSpPr txBox="1">
            <a:spLocks noGrp="1"/>
          </p:cNvSpPr>
          <p:nvPr>
            <p:ph type="subTitle" idx="1"/>
          </p:nvPr>
        </p:nvSpPr>
        <p:spPr>
          <a:xfrm>
            <a:off x="2092775" y="2305650"/>
            <a:ext cx="5271900" cy="582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800"/>
              <a:buNone/>
            </a:pPr>
            <a:r>
              <a:rPr lang="en" sz="1600"/>
              <a:t>Thavasi Narayanan S &amp; </a:t>
            </a:r>
            <a:endParaRPr sz="1600"/>
          </a:p>
          <a:p>
            <a:pPr marL="0" lvl="0" indent="0" algn="l" rtl="0">
              <a:lnSpc>
                <a:spcPct val="100000"/>
              </a:lnSpc>
              <a:spcBef>
                <a:spcPts val="0"/>
              </a:spcBef>
              <a:spcAft>
                <a:spcPts val="0"/>
              </a:spcAft>
              <a:buSzPts val="1800"/>
              <a:buNone/>
            </a:pPr>
            <a:r>
              <a:rPr lang="en" sz="1600"/>
              <a:t>Logeshwaran M</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g2ab47241010_0_379"/>
          <p:cNvSpPr txBox="1">
            <a:spLocks noGrp="1"/>
          </p:cNvSpPr>
          <p:nvPr>
            <p:ph type="title"/>
          </p:nvPr>
        </p:nvSpPr>
        <p:spPr>
          <a:xfrm>
            <a:off x="457200" y="972850"/>
            <a:ext cx="7869000" cy="3420600"/>
          </a:xfrm>
          <a:prstGeom prst="rect">
            <a:avLst/>
          </a:prstGeom>
          <a:noFill/>
          <a:ln>
            <a:noFill/>
          </a:ln>
        </p:spPr>
        <p:txBody>
          <a:bodyPr spcFirstLastPara="1" wrap="square" lIns="0" tIns="0" rIns="0" bIns="0" anchor="t" anchorCtr="0">
            <a:noAutofit/>
          </a:bodyPr>
          <a:lstStyle/>
          <a:p>
            <a:pPr marL="0" lvl="0" indent="0" algn="l" rtl="0">
              <a:lnSpc>
                <a:spcPct val="150000"/>
              </a:lnSpc>
              <a:spcBef>
                <a:spcPts val="0"/>
              </a:spcBef>
              <a:spcAft>
                <a:spcPts val="0"/>
              </a:spcAft>
              <a:buClr>
                <a:schemeClr val="dk1"/>
              </a:buClr>
              <a:buSzPts val="1100"/>
              <a:buFont typeface="Arial"/>
              <a:buNone/>
            </a:pPr>
            <a:r>
              <a:rPr lang="en" sz="1600">
                <a:solidFill>
                  <a:schemeClr val="dk1"/>
                </a:solidFill>
                <a:highlight>
                  <a:schemeClr val="lt1"/>
                </a:highlight>
                <a:latin typeface="Proxima Nova Semibold"/>
                <a:ea typeface="Proxima Nova Semibold"/>
                <a:cs typeface="Proxima Nova Semibold"/>
                <a:sym typeface="Proxima Nova Semibold"/>
              </a:rPr>
              <a:t>Generally, there are six types of Creational Design Patterns in C#.Net.</a:t>
            </a:r>
            <a:endParaRPr sz="1600">
              <a:solidFill>
                <a:schemeClr val="dk1"/>
              </a:solidFill>
              <a:highlight>
                <a:schemeClr val="lt1"/>
              </a:highlight>
              <a:latin typeface="Proxima Nova Semibold"/>
              <a:ea typeface="Proxima Nova Semibold"/>
              <a:cs typeface="Proxima Nova Semibold"/>
              <a:sym typeface="Proxima Nova Semibold"/>
            </a:endParaRPr>
          </a:p>
          <a:p>
            <a:pPr marL="1562100" lvl="0" indent="-330200" algn="l" rtl="0">
              <a:lnSpc>
                <a:spcPct val="150000"/>
              </a:lnSpc>
              <a:spcBef>
                <a:spcPts val="1500"/>
              </a:spcBef>
              <a:spcAft>
                <a:spcPts val="0"/>
              </a:spcAft>
              <a:buClr>
                <a:schemeClr val="dk1"/>
              </a:buClr>
              <a:buSzPts val="1600"/>
              <a:buFont typeface="Proxima Nova Semibold"/>
              <a:buAutoNum type="arabicPeriod"/>
            </a:pPr>
            <a:r>
              <a:rPr lang="en" sz="1600">
                <a:solidFill>
                  <a:schemeClr val="dk1"/>
                </a:solidFill>
                <a:highlight>
                  <a:schemeClr val="lt1"/>
                </a:highlight>
                <a:latin typeface="Proxima Nova Semibold"/>
                <a:ea typeface="Proxima Nova Semibold"/>
                <a:cs typeface="Proxima Nova Semibold"/>
                <a:sym typeface="Proxima Nova Semibold"/>
              </a:rPr>
              <a:t>Singleton Pattern</a:t>
            </a:r>
            <a:endParaRPr sz="1600">
              <a:solidFill>
                <a:schemeClr val="dk1"/>
              </a:solidFill>
              <a:highlight>
                <a:schemeClr val="lt1"/>
              </a:highlight>
              <a:latin typeface="Proxima Nova Semibold"/>
              <a:ea typeface="Proxima Nova Semibold"/>
              <a:cs typeface="Proxima Nova Semibold"/>
              <a:sym typeface="Proxima Nova Semibold"/>
            </a:endParaRPr>
          </a:p>
          <a:p>
            <a:pPr marL="1562100" lvl="0" indent="-330200" algn="l" rtl="0">
              <a:lnSpc>
                <a:spcPct val="150000"/>
              </a:lnSpc>
              <a:spcBef>
                <a:spcPts val="0"/>
              </a:spcBef>
              <a:spcAft>
                <a:spcPts val="0"/>
              </a:spcAft>
              <a:buClr>
                <a:schemeClr val="dk1"/>
              </a:buClr>
              <a:buSzPts val="1600"/>
              <a:buFont typeface="Proxima Nova Semibold"/>
              <a:buAutoNum type="arabicPeriod"/>
            </a:pPr>
            <a:r>
              <a:rPr lang="en" sz="1600">
                <a:solidFill>
                  <a:schemeClr val="dk1"/>
                </a:solidFill>
                <a:highlight>
                  <a:schemeClr val="lt1"/>
                </a:highlight>
                <a:latin typeface="Proxima Nova Semibold"/>
                <a:ea typeface="Proxima Nova Semibold"/>
                <a:cs typeface="Proxima Nova Semibold"/>
                <a:sym typeface="Proxima Nova Semibold"/>
              </a:rPr>
              <a:t>Factory Pattern</a:t>
            </a:r>
            <a:endParaRPr sz="1600">
              <a:solidFill>
                <a:schemeClr val="dk1"/>
              </a:solidFill>
              <a:highlight>
                <a:schemeClr val="lt1"/>
              </a:highlight>
              <a:latin typeface="Proxima Nova Semibold"/>
              <a:ea typeface="Proxima Nova Semibold"/>
              <a:cs typeface="Proxima Nova Semibold"/>
              <a:sym typeface="Proxima Nova Semibold"/>
            </a:endParaRPr>
          </a:p>
          <a:p>
            <a:pPr marL="1562100" lvl="0" indent="-330200" algn="l" rtl="0">
              <a:lnSpc>
                <a:spcPct val="150000"/>
              </a:lnSpc>
              <a:spcBef>
                <a:spcPts val="0"/>
              </a:spcBef>
              <a:spcAft>
                <a:spcPts val="0"/>
              </a:spcAft>
              <a:buClr>
                <a:schemeClr val="dk1"/>
              </a:buClr>
              <a:buSzPts val="1600"/>
              <a:buFont typeface="Proxima Nova Semibold"/>
              <a:buAutoNum type="arabicPeriod"/>
            </a:pPr>
            <a:r>
              <a:rPr lang="en" sz="1600">
                <a:solidFill>
                  <a:schemeClr val="dk1"/>
                </a:solidFill>
                <a:highlight>
                  <a:schemeClr val="lt1"/>
                </a:highlight>
                <a:latin typeface="Proxima Nova Semibold"/>
                <a:ea typeface="Proxima Nova Semibold"/>
                <a:cs typeface="Proxima Nova Semibold"/>
                <a:sym typeface="Proxima Nova Semibold"/>
              </a:rPr>
              <a:t>Abstract Factory Pattern</a:t>
            </a:r>
            <a:endParaRPr sz="1600">
              <a:solidFill>
                <a:schemeClr val="dk1"/>
              </a:solidFill>
              <a:highlight>
                <a:schemeClr val="lt1"/>
              </a:highlight>
              <a:latin typeface="Proxima Nova Semibold"/>
              <a:ea typeface="Proxima Nova Semibold"/>
              <a:cs typeface="Proxima Nova Semibold"/>
              <a:sym typeface="Proxima Nova Semibold"/>
            </a:endParaRPr>
          </a:p>
          <a:p>
            <a:pPr marL="1562100" lvl="0" indent="-330200" algn="l" rtl="0">
              <a:lnSpc>
                <a:spcPct val="150000"/>
              </a:lnSpc>
              <a:spcBef>
                <a:spcPts val="0"/>
              </a:spcBef>
              <a:spcAft>
                <a:spcPts val="0"/>
              </a:spcAft>
              <a:buClr>
                <a:schemeClr val="dk1"/>
              </a:buClr>
              <a:buSzPts val="1600"/>
              <a:buFont typeface="Proxima Nova Semibold"/>
              <a:buAutoNum type="arabicPeriod"/>
            </a:pPr>
            <a:r>
              <a:rPr lang="en" sz="1600">
                <a:solidFill>
                  <a:schemeClr val="dk1"/>
                </a:solidFill>
                <a:highlight>
                  <a:schemeClr val="lt1"/>
                </a:highlight>
                <a:latin typeface="Proxima Nova Semibold"/>
                <a:ea typeface="Proxima Nova Semibold"/>
                <a:cs typeface="Proxima Nova Semibold"/>
                <a:sym typeface="Proxima Nova Semibold"/>
              </a:rPr>
              <a:t>Builder Pattern</a:t>
            </a:r>
            <a:endParaRPr sz="1600">
              <a:solidFill>
                <a:schemeClr val="dk1"/>
              </a:solidFill>
              <a:highlight>
                <a:schemeClr val="lt1"/>
              </a:highlight>
              <a:latin typeface="Proxima Nova Semibold"/>
              <a:ea typeface="Proxima Nova Semibold"/>
              <a:cs typeface="Proxima Nova Semibold"/>
              <a:sym typeface="Proxima Nova Semibold"/>
            </a:endParaRPr>
          </a:p>
          <a:p>
            <a:pPr marL="1562100" lvl="0" indent="-330200" algn="l" rtl="0">
              <a:lnSpc>
                <a:spcPct val="150000"/>
              </a:lnSpc>
              <a:spcBef>
                <a:spcPts val="0"/>
              </a:spcBef>
              <a:spcAft>
                <a:spcPts val="0"/>
              </a:spcAft>
              <a:buClr>
                <a:schemeClr val="dk1"/>
              </a:buClr>
              <a:buSzPts val="1600"/>
              <a:buFont typeface="Proxima Nova Semibold"/>
              <a:buAutoNum type="arabicPeriod"/>
            </a:pPr>
            <a:r>
              <a:rPr lang="en" sz="1600">
                <a:solidFill>
                  <a:schemeClr val="dk1"/>
                </a:solidFill>
                <a:highlight>
                  <a:schemeClr val="lt1"/>
                </a:highlight>
                <a:latin typeface="Proxima Nova Semibold"/>
                <a:ea typeface="Proxima Nova Semibold"/>
                <a:cs typeface="Proxima Nova Semibold"/>
                <a:sym typeface="Proxima Nova Semibold"/>
              </a:rPr>
              <a:t>Prototype Pattern</a:t>
            </a:r>
            <a:endParaRPr sz="1600">
              <a:solidFill>
                <a:schemeClr val="dk1"/>
              </a:solidFill>
              <a:highlight>
                <a:schemeClr val="lt1"/>
              </a:highlight>
              <a:latin typeface="Proxima Nova Semibold"/>
              <a:ea typeface="Proxima Nova Semibold"/>
              <a:cs typeface="Proxima Nova Semibold"/>
              <a:sym typeface="Proxima Nova Semibold"/>
            </a:endParaRPr>
          </a:p>
          <a:p>
            <a:pPr marL="1562100" lvl="0" indent="-330200" algn="l" rtl="0">
              <a:lnSpc>
                <a:spcPct val="150000"/>
              </a:lnSpc>
              <a:spcBef>
                <a:spcPts val="0"/>
              </a:spcBef>
              <a:spcAft>
                <a:spcPts val="0"/>
              </a:spcAft>
              <a:buClr>
                <a:schemeClr val="dk1"/>
              </a:buClr>
              <a:buSzPts val="1600"/>
              <a:buFont typeface="Proxima Nova Semibold"/>
              <a:buAutoNum type="arabicPeriod"/>
            </a:pPr>
            <a:r>
              <a:rPr lang="en" sz="1600">
                <a:solidFill>
                  <a:schemeClr val="dk1"/>
                </a:solidFill>
                <a:highlight>
                  <a:schemeClr val="lt1"/>
                </a:highlight>
                <a:latin typeface="Proxima Nova Semibold"/>
                <a:ea typeface="Proxima Nova Semibold"/>
                <a:cs typeface="Proxima Nova Semibold"/>
                <a:sym typeface="Proxima Nova Semibold"/>
              </a:rPr>
              <a:t>Object Pool</a:t>
            </a:r>
            <a:endParaRPr sz="1600">
              <a:solidFill>
                <a:schemeClr val="dk1"/>
              </a:solidFill>
              <a:highlight>
                <a:schemeClr val="lt1"/>
              </a:highlight>
              <a:latin typeface="Proxima Nova Semibold"/>
              <a:ea typeface="Proxima Nova Semibold"/>
              <a:cs typeface="Proxima Nova Semibold"/>
              <a:sym typeface="Proxima Nova Semibold"/>
            </a:endParaRPr>
          </a:p>
          <a:p>
            <a:pPr marL="0" lvl="0" indent="457200" algn="l" rtl="0">
              <a:lnSpc>
                <a:spcPct val="150000"/>
              </a:lnSpc>
              <a:spcBef>
                <a:spcPts val="1800"/>
              </a:spcBef>
              <a:spcAft>
                <a:spcPts val="0"/>
              </a:spcAft>
              <a:buClr>
                <a:schemeClr val="dk1"/>
              </a:buClr>
              <a:buSzPts val="1100"/>
              <a:buFont typeface="Arial"/>
              <a:buNone/>
            </a:pPr>
            <a:endParaRPr sz="1600">
              <a:solidFill>
                <a:schemeClr val="dk1"/>
              </a:solidFill>
              <a:highlight>
                <a:schemeClr val="lt1"/>
              </a:highlight>
              <a:latin typeface="Proxima Nova Semibold"/>
              <a:ea typeface="Proxima Nova Semibold"/>
              <a:cs typeface="Proxima Nova Semibold"/>
              <a:sym typeface="Proxima Nova Semibold"/>
            </a:endParaRPr>
          </a:p>
        </p:txBody>
      </p:sp>
      <p:sp>
        <p:nvSpPr>
          <p:cNvPr id="232" name="Google Shape;232;g2ab47241010_0_379"/>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Types of Creational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g2b05b9a3394_0_39"/>
          <p:cNvSpPr txBox="1"/>
          <p:nvPr/>
        </p:nvSpPr>
        <p:spPr>
          <a:xfrm>
            <a:off x="1311925" y="1771000"/>
            <a:ext cx="6725400" cy="663600"/>
          </a:xfrm>
          <a:prstGeom prst="rect">
            <a:avLst/>
          </a:prstGeom>
          <a:solidFill>
            <a:srgbClr val="A64D79"/>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4000"/>
              <a:buFont typeface="Arial"/>
              <a:buNone/>
            </a:pPr>
            <a:r>
              <a:rPr lang="en" sz="4000">
                <a:solidFill>
                  <a:schemeClr val="lt1"/>
                </a:solidFill>
                <a:latin typeface="Proxima Nova"/>
                <a:ea typeface="Proxima Nova"/>
                <a:cs typeface="Proxima Nova"/>
                <a:sym typeface="Proxima Nova"/>
              </a:rPr>
              <a:t>Singleton Design</a:t>
            </a:r>
            <a:r>
              <a:rPr lang="en" sz="4000" b="0" i="0" u="none" strike="noStrike" cap="none">
                <a:solidFill>
                  <a:schemeClr val="lt1"/>
                </a:solidFill>
                <a:latin typeface="Proxima Nova"/>
                <a:ea typeface="Proxima Nova"/>
                <a:cs typeface="Proxima Nova"/>
                <a:sym typeface="Proxima Nova"/>
              </a:rPr>
              <a:t> Pattern</a:t>
            </a:r>
            <a:endParaRPr sz="4000" b="0" i="0" u="none" strike="noStrike" cap="none">
              <a:solidFill>
                <a:schemeClr val="lt1"/>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2ab47241010_0_88"/>
          <p:cNvSpPr txBox="1">
            <a:spLocks noGrp="1"/>
          </p:cNvSpPr>
          <p:nvPr>
            <p:ph type="title"/>
          </p:nvPr>
        </p:nvSpPr>
        <p:spPr>
          <a:xfrm>
            <a:off x="457200" y="1049050"/>
            <a:ext cx="7869000" cy="34206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Clr>
                <a:schemeClr val="dk1"/>
              </a:buClr>
              <a:buSzPts val="1100"/>
              <a:buFont typeface="Arial"/>
              <a:buNone/>
            </a:pPr>
            <a:r>
              <a:rPr lang="en" sz="1500">
                <a:solidFill>
                  <a:schemeClr val="dk1"/>
                </a:solidFill>
                <a:highlight>
                  <a:schemeClr val="lt1"/>
                </a:highlight>
                <a:latin typeface="Proxima Nova Semibold"/>
                <a:ea typeface="Proxima Nova Semibold"/>
                <a:cs typeface="Proxima Nova Semibold"/>
                <a:sym typeface="Proxima Nova Semibold"/>
              </a:rPr>
              <a:t>There are only two points in the definition of a singleton design pattern,</a:t>
            </a:r>
            <a:endParaRPr sz="1500">
              <a:solidFill>
                <a:schemeClr val="dk1"/>
              </a:solidFill>
              <a:highlight>
                <a:schemeClr val="lt1"/>
              </a:highlight>
              <a:latin typeface="Proxima Nova Semibold"/>
              <a:ea typeface="Proxima Nova Semibold"/>
              <a:cs typeface="Proxima Nova Semibold"/>
              <a:sym typeface="Proxima Nova Semibold"/>
            </a:endParaRPr>
          </a:p>
          <a:p>
            <a:pPr marL="914400" lvl="0" indent="-323850" algn="l" rtl="0">
              <a:lnSpc>
                <a:spcPct val="150000"/>
              </a:lnSpc>
              <a:spcBef>
                <a:spcPts val="1800"/>
              </a:spcBef>
              <a:spcAft>
                <a:spcPts val="0"/>
              </a:spcAft>
              <a:buClr>
                <a:schemeClr val="dk1"/>
              </a:buClr>
              <a:buSzPts val="1500"/>
              <a:buFont typeface="Proxima Nova Semibold"/>
              <a:buChar char="●"/>
            </a:pPr>
            <a:r>
              <a:rPr lang="en" sz="1500">
                <a:solidFill>
                  <a:schemeClr val="dk1"/>
                </a:solidFill>
                <a:highlight>
                  <a:schemeClr val="lt1"/>
                </a:highlight>
                <a:latin typeface="Proxima Nova Semibold"/>
                <a:ea typeface="Proxima Nova Semibold"/>
                <a:cs typeface="Proxima Nova Semibold"/>
                <a:sym typeface="Proxima Nova Semibold"/>
              </a:rPr>
              <a:t>There should be only one instance allowed for a class and</a:t>
            </a:r>
            <a:endParaRPr sz="1500">
              <a:solidFill>
                <a:schemeClr val="dk1"/>
              </a:solidFill>
              <a:highlight>
                <a:schemeClr val="lt1"/>
              </a:highlight>
              <a:latin typeface="Proxima Nova Semibold"/>
              <a:ea typeface="Proxima Nova Semibold"/>
              <a:cs typeface="Proxima Nova Semibold"/>
              <a:sym typeface="Proxima Nova Semibold"/>
            </a:endParaRPr>
          </a:p>
          <a:p>
            <a:pPr marL="914400" marR="228600" lvl="0" indent="-323850" algn="l" rtl="0">
              <a:lnSpc>
                <a:spcPct val="150000"/>
              </a:lnSpc>
              <a:spcBef>
                <a:spcPts val="0"/>
              </a:spcBef>
              <a:spcAft>
                <a:spcPts val="0"/>
              </a:spcAft>
              <a:buClr>
                <a:schemeClr val="dk1"/>
              </a:buClr>
              <a:buSzPts val="1500"/>
              <a:buFont typeface="Proxima Nova Semibold"/>
              <a:buChar char="●"/>
            </a:pPr>
            <a:r>
              <a:rPr lang="en" sz="1500">
                <a:solidFill>
                  <a:schemeClr val="dk1"/>
                </a:solidFill>
                <a:highlight>
                  <a:schemeClr val="lt1"/>
                </a:highlight>
                <a:latin typeface="Proxima Nova Semibold"/>
                <a:ea typeface="Proxima Nova Semibold"/>
                <a:cs typeface="Proxima Nova Semibold"/>
                <a:sym typeface="Proxima Nova Semibold"/>
              </a:rPr>
              <a:t>We should allow global point of access to that single instance.</a:t>
            </a:r>
            <a:endParaRPr sz="1500">
              <a:solidFill>
                <a:schemeClr val="dk1"/>
              </a:solidFill>
              <a:highlight>
                <a:schemeClr val="lt1"/>
              </a:highlight>
              <a:latin typeface="Proxima Nova Semibold"/>
              <a:ea typeface="Proxima Nova Semibold"/>
              <a:cs typeface="Proxima Nova Semibold"/>
              <a:sym typeface="Proxima Nova Semibold"/>
            </a:endParaRPr>
          </a:p>
          <a:p>
            <a:pPr marL="0" lvl="0" indent="0" algn="l" rtl="0">
              <a:lnSpc>
                <a:spcPct val="150000"/>
              </a:lnSpc>
              <a:spcBef>
                <a:spcPts val="1200"/>
              </a:spcBef>
              <a:spcAft>
                <a:spcPts val="0"/>
              </a:spcAft>
              <a:buNone/>
            </a:pPr>
            <a:r>
              <a:rPr lang="en" sz="1500">
                <a:solidFill>
                  <a:srgbClr val="212121"/>
                </a:solidFill>
                <a:highlight>
                  <a:srgbClr val="FFFFFF"/>
                </a:highlight>
                <a:latin typeface="Proxima Nova Semibold"/>
                <a:ea typeface="Proxima Nova Semibold"/>
                <a:cs typeface="Proxima Nova Semibold"/>
                <a:sym typeface="Proxima Nova Semibold"/>
              </a:rPr>
              <a:t>There are various ways to implement a singleton pattern in C#. The following are the common characteristics of a singleton pattern.</a:t>
            </a:r>
            <a:endParaRPr sz="1500">
              <a:solidFill>
                <a:srgbClr val="212121"/>
              </a:solidFill>
              <a:highlight>
                <a:srgbClr val="FFFFFF"/>
              </a:highlight>
              <a:latin typeface="Proxima Nova Semibold"/>
              <a:ea typeface="Proxima Nova Semibold"/>
              <a:cs typeface="Proxima Nova Semibold"/>
              <a:sym typeface="Proxima Nova Semibold"/>
            </a:endParaRPr>
          </a:p>
          <a:p>
            <a:pPr marL="787400" lvl="0" indent="-323850" algn="l" rtl="0">
              <a:lnSpc>
                <a:spcPct val="115000"/>
              </a:lnSpc>
              <a:spcBef>
                <a:spcPts val="1200"/>
              </a:spcBef>
              <a:spcAft>
                <a:spcPts val="0"/>
              </a:spcAft>
              <a:buClr>
                <a:srgbClr val="212121"/>
              </a:buClr>
              <a:buSzPts val="1500"/>
              <a:buFont typeface="Proxima Nova Semibold"/>
              <a:buChar char="●"/>
            </a:pPr>
            <a:r>
              <a:rPr lang="en" sz="1500">
                <a:solidFill>
                  <a:srgbClr val="212121"/>
                </a:solidFill>
                <a:highlight>
                  <a:srgbClr val="FFFFFF"/>
                </a:highlight>
                <a:latin typeface="Proxima Nova Semibold"/>
                <a:ea typeface="Proxima Nova Semibold"/>
                <a:cs typeface="Proxima Nova Semibold"/>
                <a:sym typeface="Proxima Nova Semibold"/>
              </a:rPr>
              <a:t>Private and parameterless single constructor</a:t>
            </a:r>
            <a:endParaRPr sz="1500">
              <a:solidFill>
                <a:srgbClr val="212121"/>
              </a:solidFill>
              <a:highlight>
                <a:srgbClr val="FFFFFF"/>
              </a:highlight>
              <a:latin typeface="Proxima Nova Semibold"/>
              <a:ea typeface="Proxima Nova Semibold"/>
              <a:cs typeface="Proxima Nova Semibold"/>
              <a:sym typeface="Proxima Nova Semibold"/>
            </a:endParaRPr>
          </a:p>
          <a:p>
            <a:pPr marL="787400" lvl="0" indent="-323850" algn="l" rtl="0">
              <a:lnSpc>
                <a:spcPct val="115000"/>
              </a:lnSpc>
              <a:spcBef>
                <a:spcPts val="0"/>
              </a:spcBef>
              <a:spcAft>
                <a:spcPts val="0"/>
              </a:spcAft>
              <a:buClr>
                <a:srgbClr val="212121"/>
              </a:buClr>
              <a:buSzPts val="1500"/>
              <a:buFont typeface="Proxima Nova Semibold"/>
              <a:buChar char="●"/>
            </a:pPr>
            <a:r>
              <a:rPr lang="en" sz="1500">
                <a:solidFill>
                  <a:srgbClr val="212121"/>
                </a:solidFill>
                <a:highlight>
                  <a:srgbClr val="FFFFFF"/>
                </a:highlight>
                <a:latin typeface="Proxima Nova Semibold"/>
                <a:ea typeface="Proxima Nova Semibold"/>
                <a:cs typeface="Proxima Nova Semibold"/>
                <a:sym typeface="Proxima Nova Semibold"/>
              </a:rPr>
              <a:t>Sealed class.</a:t>
            </a:r>
            <a:endParaRPr sz="1500">
              <a:solidFill>
                <a:srgbClr val="212121"/>
              </a:solidFill>
              <a:highlight>
                <a:srgbClr val="FFFFFF"/>
              </a:highlight>
              <a:latin typeface="Proxima Nova Semibold"/>
              <a:ea typeface="Proxima Nova Semibold"/>
              <a:cs typeface="Proxima Nova Semibold"/>
              <a:sym typeface="Proxima Nova Semibold"/>
            </a:endParaRPr>
          </a:p>
          <a:p>
            <a:pPr marL="787400" lvl="0" indent="-323850" algn="l" rtl="0">
              <a:lnSpc>
                <a:spcPct val="115000"/>
              </a:lnSpc>
              <a:spcBef>
                <a:spcPts val="0"/>
              </a:spcBef>
              <a:spcAft>
                <a:spcPts val="0"/>
              </a:spcAft>
              <a:buClr>
                <a:srgbClr val="212121"/>
              </a:buClr>
              <a:buSzPts val="1500"/>
              <a:buFont typeface="Proxima Nova Semibold"/>
              <a:buChar char="●"/>
            </a:pPr>
            <a:r>
              <a:rPr lang="en" sz="1500">
                <a:solidFill>
                  <a:srgbClr val="212121"/>
                </a:solidFill>
                <a:highlight>
                  <a:srgbClr val="FFFFFF"/>
                </a:highlight>
                <a:latin typeface="Proxima Nova Semibold"/>
                <a:ea typeface="Proxima Nova Semibold"/>
                <a:cs typeface="Proxima Nova Semibold"/>
                <a:sym typeface="Proxima Nova Semibold"/>
              </a:rPr>
              <a:t>Static variable to hold a reference to the single created instance</a:t>
            </a:r>
            <a:endParaRPr sz="1500">
              <a:solidFill>
                <a:srgbClr val="212121"/>
              </a:solidFill>
              <a:highlight>
                <a:srgbClr val="FFFFFF"/>
              </a:highlight>
              <a:latin typeface="Proxima Nova Semibold"/>
              <a:ea typeface="Proxima Nova Semibold"/>
              <a:cs typeface="Proxima Nova Semibold"/>
              <a:sym typeface="Proxima Nova Semibold"/>
            </a:endParaRPr>
          </a:p>
          <a:p>
            <a:pPr marL="787400" lvl="0" indent="-323850" algn="l" rtl="0">
              <a:lnSpc>
                <a:spcPct val="115000"/>
              </a:lnSpc>
              <a:spcBef>
                <a:spcPts val="0"/>
              </a:spcBef>
              <a:spcAft>
                <a:spcPts val="0"/>
              </a:spcAft>
              <a:buClr>
                <a:srgbClr val="212121"/>
              </a:buClr>
              <a:buSzPts val="1500"/>
              <a:buFont typeface="Proxima Nova Semibold"/>
              <a:buChar char="●"/>
            </a:pPr>
            <a:r>
              <a:rPr lang="en" sz="1500">
                <a:solidFill>
                  <a:srgbClr val="212121"/>
                </a:solidFill>
                <a:highlight>
                  <a:srgbClr val="FFFFFF"/>
                </a:highlight>
                <a:latin typeface="Proxima Nova Semibold"/>
                <a:ea typeface="Proxima Nova Semibold"/>
                <a:cs typeface="Proxima Nova Semibold"/>
                <a:sym typeface="Proxima Nova Semibold"/>
              </a:rPr>
              <a:t>A public and static way of getting the reference to the created instance.</a:t>
            </a:r>
            <a:endParaRPr sz="1900">
              <a:solidFill>
                <a:schemeClr val="dk1"/>
              </a:solidFill>
              <a:highlight>
                <a:schemeClr val="lt1"/>
              </a:highlight>
              <a:latin typeface="Proxima Nova Semibold"/>
              <a:ea typeface="Proxima Nova Semibold"/>
              <a:cs typeface="Proxima Nova Semibold"/>
              <a:sym typeface="Proxima Nova Semibold"/>
            </a:endParaRPr>
          </a:p>
        </p:txBody>
      </p:sp>
      <p:sp>
        <p:nvSpPr>
          <p:cNvPr id="243" name="Google Shape;243;g2ab47241010_0_88"/>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30000"/>
              </a:lnSpc>
              <a:spcBef>
                <a:spcPts val="0"/>
              </a:spcBef>
              <a:spcAft>
                <a:spcPts val="11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Singleton Design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2ab47241010_0_35"/>
          <p:cNvSpPr txBox="1">
            <a:spLocks noGrp="1"/>
          </p:cNvSpPr>
          <p:nvPr>
            <p:ph type="title"/>
          </p:nvPr>
        </p:nvSpPr>
        <p:spPr>
          <a:xfrm>
            <a:off x="457200" y="972850"/>
            <a:ext cx="7869000" cy="2560800"/>
          </a:xfrm>
          <a:prstGeom prst="rect">
            <a:avLst/>
          </a:prstGeom>
          <a:noFill/>
          <a:ln>
            <a:noFill/>
          </a:ln>
        </p:spPr>
        <p:txBody>
          <a:bodyPr spcFirstLastPara="1" wrap="square" lIns="0" tIns="0" rIns="0" bIns="0" anchor="t" anchorCtr="0">
            <a:noAutofit/>
          </a:bodyPr>
          <a:lstStyle/>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Singleton pattern is generally useful when the object that is created once and shared across different threads/applications. </a:t>
            </a:r>
            <a:endParaRPr sz="1600">
              <a:solidFill>
                <a:schemeClr val="dk1"/>
              </a:solidFill>
              <a:highlight>
                <a:schemeClr val="lt1"/>
              </a:highlight>
              <a:latin typeface="Proxima Nova Semibold"/>
              <a:ea typeface="Proxima Nova Semibold"/>
              <a:cs typeface="Proxima Nova Semibold"/>
              <a:sym typeface="Proxima Nova Semibold"/>
            </a:endParaRPr>
          </a:p>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If in your solution some object has only one instance and you want to model that in your design then you should use singleton pattern.</a:t>
            </a:r>
            <a:endParaRPr sz="1600">
              <a:solidFill>
                <a:schemeClr val="dk1"/>
              </a:solidFill>
              <a:highlight>
                <a:schemeClr val="lt1"/>
              </a:highlight>
              <a:latin typeface="Proxima Nova Semibold"/>
              <a:ea typeface="Proxima Nova Semibold"/>
              <a:cs typeface="Proxima Nova Semibold"/>
              <a:sym typeface="Proxima Nova Semibold"/>
            </a:endParaRPr>
          </a:p>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Some of the usage of the Singleton pattern are in thread pool, logging, caching, driver objects etc. </a:t>
            </a:r>
            <a:endParaRPr sz="1600">
              <a:solidFill>
                <a:schemeClr val="dk1"/>
              </a:solidFill>
              <a:highlight>
                <a:schemeClr val="lt1"/>
              </a:highlight>
              <a:latin typeface="Proxima Nova Semibold"/>
              <a:ea typeface="Proxima Nova Semibold"/>
              <a:cs typeface="Proxima Nova Semibold"/>
              <a:sym typeface="Proxima Nova Semibold"/>
            </a:endParaRPr>
          </a:p>
        </p:txBody>
      </p:sp>
      <p:sp>
        <p:nvSpPr>
          <p:cNvPr id="249" name="Google Shape;249;g2ab47241010_0_35"/>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When to use Singleton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2ab47241010_0_101"/>
          <p:cNvSpPr txBox="1">
            <a:spLocks noGrp="1"/>
          </p:cNvSpPr>
          <p:nvPr>
            <p:ph type="title"/>
          </p:nvPr>
        </p:nvSpPr>
        <p:spPr>
          <a:xfrm>
            <a:off x="457200" y="1049050"/>
            <a:ext cx="7869000" cy="2526000"/>
          </a:xfrm>
          <a:prstGeom prst="rect">
            <a:avLst/>
          </a:prstGeom>
          <a:noFill/>
          <a:ln>
            <a:noFill/>
          </a:ln>
        </p:spPr>
        <p:txBody>
          <a:bodyPr spcFirstLastPara="1" wrap="square" lIns="0" tIns="0" rIns="0" bIns="0" anchor="t" anchorCtr="0">
            <a:noAutofit/>
          </a:bodyPr>
          <a:lstStyle/>
          <a:p>
            <a:pPr marL="0" lvl="0" indent="0" algn="l" rtl="0">
              <a:lnSpc>
                <a:spcPct val="150000"/>
              </a:lnSpc>
              <a:spcBef>
                <a:spcPts val="1200"/>
              </a:spcBef>
              <a:spcAft>
                <a:spcPts val="0"/>
              </a:spcAft>
              <a:buClr>
                <a:schemeClr val="dk1"/>
              </a:buClr>
              <a:buSzPts val="1100"/>
              <a:buFont typeface="Arial"/>
              <a:buNone/>
            </a:pPr>
            <a:r>
              <a:rPr lang="en" sz="1600">
                <a:solidFill>
                  <a:srgbClr val="212121"/>
                </a:solidFill>
                <a:highlight>
                  <a:srgbClr val="FFFFFF"/>
                </a:highlight>
                <a:latin typeface="Proxima Nova Semibold"/>
                <a:ea typeface="Proxima Nova Semibold"/>
                <a:cs typeface="Proxima Nova Semibold"/>
                <a:sym typeface="Proxima Nova Semibold"/>
              </a:rPr>
              <a:t>There are several ways to implement a Singleton Pattern in C#.</a:t>
            </a:r>
            <a:endParaRPr sz="1600">
              <a:solidFill>
                <a:srgbClr val="212121"/>
              </a:solidFill>
              <a:highlight>
                <a:srgbClr val="FFFFFF"/>
              </a:highlight>
              <a:latin typeface="Proxima Nova Semibold"/>
              <a:ea typeface="Proxima Nova Semibold"/>
              <a:cs typeface="Proxima Nova Semibold"/>
              <a:sym typeface="Proxima Nova Semibold"/>
            </a:endParaRPr>
          </a:p>
          <a:p>
            <a:pPr marL="787400" lvl="0" indent="-330200" algn="l" rtl="0">
              <a:lnSpc>
                <a:spcPct val="115000"/>
              </a:lnSpc>
              <a:spcBef>
                <a:spcPts val="1200"/>
              </a:spcBef>
              <a:spcAft>
                <a:spcPts val="0"/>
              </a:spcAft>
              <a:buClr>
                <a:srgbClr val="212121"/>
              </a:buClr>
              <a:buSzPts val="1600"/>
              <a:buFont typeface="Proxima Nova Semibold"/>
              <a:buAutoNum type="arabicPeriod"/>
            </a:pPr>
            <a:r>
              <a:rPr lang="en" sz="1600">
                <a:solidFill>
                  <a:srgbClr val="212121"/>
                </a:solidFill>
                <a:highlight>
                  <a:srgbClr val="FFFFFF"/>
                </a:highlight>
                <a:latin typeface="Proxima Nova Semibold"/>
                <a:ea typeface="Proxima Nova Semibold"/>
                <a:cs typeface="Proxima Nova Semibold"/>
                <a:sym typeface="Proxima Nova Semibold"/>
              </a:rPr>
              <a:t>No Thread Safe Singleton.</a:t>
            </a:r>
            <a:endParaRPr sz="1600">
              <a:solidFill>
                <a:srgbClr val="212121"/>
              </a:solidFill>
              <a:highlight>
                <a:srgbClr val="FFFFFF"/>
              </a:highlight>
              <a:latin typeface="Proxima Nova Semibold"/>
              <a:ea typeface="Proxima Nova Semibold"/>
              <a:cs typeface="Proxima Nova Semibold"/>
              <a:sym typeface="Proxima Nova Semibold"/>
            </a:endParaRPr>
          </a:p>
          <a:p>
            <a:pPr marL="787400" lvl="0" indent="-330200" algn="l" rtl="0">
              <a:lnSpc>
                <a:spcPct val="115000"/>
              </a:lnSpc>
              <a:spcBef>
                <a:spcPts val="0"/>
              </a:spcBef>
              <a:spcAft>
                <a:spcPts val="0"/>
              </a:spcAft>
              <a:buClr>
                <a:srgbClr val="212121"/>
              </a:buClr>
              <a:buSzPts val="1600"/>
              <a:buFont typeface="Proxima Nova Semibold"/>
              <a:buAutoNum type="arabicPeriod"/>
            </a:pPr>
            <a:r>
              <a:rPr lang="en" sz="1600">
                <a:solidFill>
                  <a:srgbClr val="212121"/>
                </a:solidFill>
                <a:highlight>
                  <a:srgbClr val="FFFFFF"/>
                </a:highlight>
                <a:latin typeface="Proxima Nova Semibold"/>
                <a:ea typeface="Proxima Nova Semibold"/>
                <a:cs typeface="Proxima Nova Semibold"/>
                <a:sym typeface="Proxima Nova Semibold"/>
              </a:rPr>
              <a:t>Thread-Safety Singleton.</a:t>
            </a:r>
            <a:endParaRPr sz="1600">
              <a:solidFill>
                <a:srgbClr val="212121"/>
              </a:solidFill>
              <a:highlight>
                <a:srgbClr val="FFFFFF"/>
              </a:highlight>
              <a:latin typeface="Proxima Nova Semibold"/>
              <a:ea typeface="Proxima Nova Semibold"/>
              <a:cs typeface="Proxima Nova Semibold"/>
              <a:sym typeface="Proxima Nova Semibold"/>
            </a:endParaRPr>
          </a:p>
          <a:p>
            <a:pPr marL="787400" lvl="0" indent="-330200" algn="l" rtl="0">
              <a:lnSpc>
                <a:spcPct val="115000"/>
              </a:lnSpc>
              <a:spcBef>
                <a:spcPts val="0"/>
              </a:spcBef>
              <a:spcAft>
                <a:spcPts val="0"/>
              </a:spcAft>
              <a:buClr>
                <a:srgbClr val="212121"/>
              </a:buClr>
              <a:buSzPts val="1600"/>
              <a:buFont typeface="Proxima Nova Semibold"/>
              <a:buAutoNum type="arabicPeriod"/>
            </a:pPr>
            <a:r>
              <a:rPr lang="en" sz="1600">
                <a:solidFill>
                  <a:srgbClr val="212121"/>
                </a:solidFill>
                <a:highlight>
                  <a:srgbClr val="FFFFFF"/>
                </a:highlight>
                <a:latin typeface="Proxima Nova Semibold"/>
                <a:ea typeface="Proxima Nova Semibold"/>
                <a:cs typeface="Proxima Nova Semibold"/>
                <a:sym typeface="Proxima Nova Semibold"/>
              </a:rPr>
              <a:t>Thread-Safety Singleton using Double-Check Locking.</a:t>
            </a:r>
            <a:endParaRPr sz="1600">
              <a:solidFill>
                <a:srgbClr val="212121"/>
              </a:solidFill>
              <a:highlight>
                <a:srgbClr val="FFFFFF"/>
              </a:highlight>
              <a:latin typeface="Proxima Nova Semibold"/>
              <a:ea typeface="Proxima Nova Semibold"/>
              <a:cs typeface="Proxima Nova Semibold"/>
              <a:sym typeface="Proxima Nova Semibold"/>
            </a:endParaRPr>
          </a:p>
          <a:p>
            <a:pPr marL="787400" lvl="0" indent="-330200" algn="l" rtl="0">
              <a:lnSpc>
                <a:spcPct val="115000"/>
              </a:lnSpc>
              <a:spcBef>
                <a:spcPts val="0"/>
              </a:spcBef>
              <a:spcAft>
                <a:spcPts val="0"/>
              </a:spcAft>
              <a:buClr>
                <a:srgbClr val="212121"/>
              </a:buClr>
              <a:buSzPts val="1600"/>
              <a:buFont typeface="Proxima Nova Semibold"/>
              <a:buAutoNum type="arabicPeriod"/>
            </a:pPr>
            <a:r>
              <a:rPr lang="en" sz="1600">
                <a:solidFill>
                  <a:srgbClr val="212121"/>
                </a:solidFill>
                <a:highlight>
                  <a:srgbClr val="FFFFFF"/>
                </a:highlight>
                <a:latin typeface="Proxima Nova Semibold"/>
                <a:ea typeface="Proxima Nova Semibold"/>
                <a:cs typeface="Proxima Nova Semibold"/>
                <a:sym typeface="Proxima Nova Semibold"/>
              </a:rPr>
              <a:t>Thread-safe without a lock.</a:t>
            </a:r>
            <a:endParaRPr sz="1600">
              <a:solidFill>
                <a:srgbClr val="212121"/>
              </a:solidFill>
              <a:highlight>
                <a:srgbClr val="FFFFFF"/>
              </a:highlight>
              <a:latin typeface="Proxima Nova Semibold"/>
              <a:ea typeface="Proxima Nova Semibold"/>
              <a:cs typeface="Proxima Nova Semibold"/>
              <a:sym typeface="Proxima Nova Semibold"/>
            </a:endParaRPr>
          </a:p>
          <a:p>
            <a:pPr marL="787400" lvl="0" indent="-330200" algn="l" rtl="0">
              <a:lnSpc>
                <a:spcPct val="115000"/>
              </a:lnSpc>
              <a:spcBef>
                <a:spcPts val="0"/>
              </a:spcBef>
              <a:spcAft>
                <a:spcPts val="0"/>
              </a:spcAft>
              <a:buClr>
                <a:srgbClr val="212121"/>
              </a:buClr>
              <a:buSzPts val="1600"/>
              <a:buFont typeface="Proxima Nova Semibold"/>
              <a:buAutoNum type="arabicPeriod"/>
            </a:pPr>
            <a:r>
              <a:rPr lang="en" sz="1600">
                <a:solidFill>
                  <a:srgbClr val="212121"/>
                </a:solidFill>
                <a:highlight>
                  <a:srgbClr val="FFFFFF"/>
                </a:highlight>
                <a:latin typeface="Proxima Nova Semibold"/>
                <a:ea typeface="Proxima Nova Semibold"/>
                <a:cs typeface="Proxima Nova Semibold"/>
                <a:sym typeface="Proxima Nova Semibold"/>
              </a:rPr>
              <a:t>Using .NET 4's Lazy&lt;T&gt; type.</a:t>
            </a:r>
            <a:endParaRPr sz="1600">
              <a:solidFill>
                <a:schemeClr val="dk1"/>
              </a:solidFill>
              <a:highlight>
                <a:schemeClr val="lt1"/>
              </a:highlight>
              <a:latin typeface="Proxima Nova Semibold"/>
              <a:ea typeface="Proxima Nova Semibold"/>
              <a:cs typeface="Proxima Nova Semibold"/>
              <a:sym typeface="Proxima Nova Semibold"/>
            </a:endParaRPr>
          </a:p>
        </p:txBody>
      </p:sp>
      <p:sp>
        <p:nvSpPr>
          <p:cNvPr id="255" name="Google Shape;255;g2ab47241010_0_101"/>
          <p:cNvSpPr txBox="1"/>
          <p:nvPr/>
        </p:nvSpPr>
        <p:spPr>
          <a:xfrm>
            <a:off x="381000" y="321000"/>
            <a:ext cx="70020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30000"/>
              </a:lnSpc>
              <a:spcBef>
                <a:spcPts val="0"/>
              </a:spcBef>
              <a:spcAft>
                <a:spcPts val="1100"/>
              </a:spcAft>
              <a:buClr>
                <a:schemeClr val="dk1"/>
              </a:buClr>
              <a:buSzPts val="1100"/>
              <a:buFont typeface="Arial"/>
              <a:buNone/>
            </a:pPr>
            <a:r>
              <a:rPr lang="en" sz="2400" i="0" u="none" strike="noStrike" cap="none">
                <a:solidFill>
                  <a:schemeClr val="dk1"/>
                </a:solidFill>
                <a:highlight>
                  <a:schemeClr val="lt1"/>
                </a:highlight>
                <a:latin typeface="Proxima Nova Semibold"/>
                <a:ea typeface="Proxima Nova Semibold"/>
                <a:cs typeface="Proxima Nova Semibold"/>
                <a:sym typeface="Proxima Nova Semibold"/>
              </a:rPr>
              <a:t>How to implement a Singleton Design Pattern ?</a:t>
            </a:r>
            <a:endParaRPr sz="240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
          <p:cNvSpPr txBox="1">
            <a:spLocks noGrp="1"/>
          </p:cNvSpPr>
          <p:nvPr>
            <p:ph type="title"/>
          </p:nvPr>
        </p:nvSpPr>
        <p:spPr>
          <a:xfrm>
            <a:off x="457200" y="396000"/>
            <a:ext cx="4769100" cy="5184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4000"/>
              <a:buNone/>
            </a:pPr>
            <a:r>
              <a:rPr lang="en" sz="2400">
                <a:solidFill>
                  <a:schemeClr val="dk1"/>
                </a:solidFill>
                <a:latin typeface="Proxima Nova Semibold"/>
                <a:ea typeface="Proxima Nova Semibold"/>
                <a:cs typeface="Proxima Nova Semibold"/>
                <a:sym typeface="Proxima Nova Semibold"/>
              </a:rPr>
              <a:t>About the Course Creators</a:t>
            </a:r>
            <a:endParaRPr sz="2400">
              <a:solidFill>
                <a:schemeClr val="dk1"/>
              </a:solidFill>
              <a:latin typeface="Proxima Nova Semibold"/>
              <a:ea typeface="Proxima Nova Semibold"/>
              <a:cs typeface="Proxima Nova Semibold"/>
              <a:sym typeface="Proxima Nova Semibold"/>
            </a:endParaRPr>
          </a:p>
          <a:p>
            <a:pPr marL="0" lvl="0" indent="0" algn="l" rtl="0">
              <a:lnSpc>
                <a:spcPct val="100000"/>
              </a:lnSpc>
              <a:spcBef>
                <a:spcPts val="0"/>
              </a:spcBef>
              <a:spcAft>
                <a:spcPts val="0"/>
              </a:spcAft>
              <a:buSzPts val="4000"/>
              <a:buNone/>
            </a:pPr>
            <a:endParaRPr sz="2400"/>
          </a:p>
        </p:txBody>
      </p:sp>
      <p:graphicFrame>
        <p:nvGraphicFramePr>
          <p:cNvPr id="151" name="Google Shape;151;p2"/>
          <p:cNvGraphicFramePr/>
          <p:nvPr/>
        </p:nvGraphicFramePr>
        <p:xfrm>
          <a:off x="345452" y="1249740"/>
          <a:ext cx="7054700" cy="1845450"/>
        </p:xfrm>
        <a:graphic>
          <a:graphicData uri="http://schemas.openxmlformats.org/drawingml/2006/table">
            <a:tbl>
              <a:tblPr firstRow="1" bandRow="1">
                <a:noFill/>
                <a:tableStyleId>{31F4716B-6C37-4E13-8193-72E5C5323550}</a:tableStyleId>
              </a:tblPr>
              <a:tblGrid>
                <a:gridCol w="2306625">
                  <a:extLst>
                    <a:ext uri="{9D8B030D-6E8A-4147-A177-3AD203B41FA5}">
                      <a16:colId xmlns:a16="http://schemas.microsoft.com/office/drawing/2014/main" val="20000"/>
                    </a:ext>
                  </a:extLst>
                </a:gridCol>
                <a:gridCol w="4748075">
                  <a:extLst>
                    <a:ext uri="{9D8B030D-6E8A-4147-A177-3AD203B41FA5}">
                      <a16:colId xmlns:a16="http://schemas.microsoft.com/office/drawing/2014/main" val="20001"/>
                    </a:ext>
                  </a:extLst>
                </a:gridCol>
              </a:tblGrid>
              <a:tr h="448025">
                <a:tc>
                  <a:txBody>
                    <a:bodyPr/>
                    <a:lstStyle/>
                    <a:p>
                      <a:pPr marL="0" marR="0" lvl="0" indent="0" algn="ctr" rtl="0">
                        <a:lnSpc>
                          <a:spcPct val="100000"/>
                        </a:lnSpc>
                        <a:spcBef>
                          <a:spcPts val="0"/>
                        </a:spcBef>
                        <a:spcAft>
                          <a:spcPts val="0"/>
                        </a:spcAft>
                        <a:buClr>
                          <a:srgbClr val="000000"/>
                        </a:buClr>
                        <a:buSzPts val="1800"/>
                        <a:buFont typeface="Arial"/>
                        <a:buNone/>
                      </a:pPr>
                      <a:r>
                        <a:rPr lang="en" sz="1800" b="0" u="none" strike="noStrike" cap="none">
                          <a:solidFill>
                            <a:schemeClr val="lt1"/>
                          </a:solidFill>
                          <a:latin typeface="Proxima Nova Semibold"/>
                          <a:ea typeface="Proxima Nova Semibold"/>
                          <a:cs typeface="Proxima Nova Semibold"/>
                          <a:sym typeface="Proxima Nova Semibold"/>
                        </a:rPr>
                        <a:t>Course Name</a:t>
                      </a:r>
                      <a:endParaRPr sz="1400" b="0" u="none" strike="noStrike" cap="none">
                        <a:latin typeface="Proxima Nova Semibold"/>
                        <a:ea typeface="Proxima Nova Semibold"/>
                        <a:cs typeface="Proxima Nova Semibold"/>
                        <a:sym typeface="Proxima Nova Semibold"/>
                      </a:endParaRPr>
                    </a:p>
                  </a:txBody>
                  <a:tcPr marL="91450" marR="91450" marT="45725" marB="45725">
                    <a:solidFill>
                      <a:srgbClr val="741B47"/>
                    </a:solidFill>
                  </a:tcPr>
                </a:tc>
                <a:tc>
                  <a:txBody>
                    <a:bodyPr/>
                    <a:lstStyle/>
                    <a:p>
                      <a:pPr marL="0" marR="0" lvl="0" indent="0" algn="ctr" rtl="0">
                        <a:lnSpc>
                          <a:spcPct val="100000"/>
                        </a:lnSpc>
                        <a:spcBef>
                          <a:spcPts val="0"/>
                        </a:spcBef>
                        <a:spcAft>
                          <a:spcPts val="0"/>
                        </a:spcAft>
                        <a:buClr>
                          <a:schemeClr val="dk1"/>
                        </a:buClr>
                        <a:buSzPts val="1800"/>
                        <a:buFont typeface="Arial"/>
                        <a:buNone/>
                      </a:pPr>
                      <a:r>
                        <a:rPr lang="en" sz="1800" b="0" u="none" strike="noStrike" cap="none">
                          <a:solidFill>
                            <a:schemeClr val="lt1"/>
                          </a:solidFill>
                          <a:latin typeface="Proxima Nova Semibold"/>
                          <a:ea typeface="Proxima Nova Semibold"/>
                          <a:cs typeface="Proxima Nova Semibold"/>
                          <a:sym typeface="Proxima Nova Semibold"/>
                        </a:rPr>
                        <a:t>Design Pattern</a:t>
                      </a:r>
                      <a:endParaRPr sz="1800" u="none" strike="noStrike" cap="none">
                        <a:latin typeface="Calibri"/>
                        <a:ea typeface="Calibri"/>
                        <a:cs typeface="Calibri"/>
                        <a:sym typeface="Calibri"/>
                      </a:endParaRPr>
                    </a:p>
                  </a:txBody>
                  <a:tcPr marL="91450" marR="91450" marT="45725" marB="45725">
                    <a:solidFill>
                      <a:srgbClr val="25235B"/>
                    </a:solidFill>
                  </a:tcPr>
                </a:tc>
                <a:extLst>
                  <a:ext uri="{0D108BD9-81ED-4DB2-BD59-A6C34878D82A}">
                    <a16:rowId xmlns:a16="http://schemas.microsoft.com/office/drawing/2014/main" val="10000"/>
                  </a:ext>
                </a:extLst>
              </a:tr>
              <a:tr h="474700">
                <a:tc>
                  <a:txBody>
                    <a:bodyPr/>
                    <a:lstStyle/>
                    <a:p>
                      <a:pPr marL="0" marR="0" lvl="0" indent="0" algn="ctr" rtl="0">
                        <a:lnSpc>
                          <a:spcPct val="100000"/>
                        </a:lnSpc>
                        <a:spcBef>
                          <a:spcPts val="0"/>
                        </a:spcBef>
                        <a:spcAft>
                          <a:spcPts val="0"/>
                        </a:spcAft>
                        <a:buClr>
                          <a:srgbClr val="000000"/>
                        </a:buClr>
                        <a:buSzPts val="1400"/>
                        <a:buFont typeface="Arial"/>
                        <a:buNone/>
                      </a:pPr>
                      <a:r>
                        <a:rPr lang="en" sz="1600" u="none" strike="noStrike" cap="none">
                          <a:latin typeface="Proxima Nova Semibold"/>
                          <a:ea typeface="Proxima Nova Semibold"/>
                          <a:cs typeface="Proxima Nova Semibold"/>
                          <a:sym typeface="Proxima Nova Semibold"/>
                        </a:rPr>
                        <a:t> Course Author Name : </a:t>
                      </a:r>
                      <a:endParaRPr sz="1600" u="none" strike="noStrike" cap="none">
                        <a:latin typeface="Proxima Nova Semibold"/>
                        <a:ea typeface="Proxima Nova Semibold"/>
                        <a:cs typeface="Proxima Nova Semibold"/>
                        <a:sym typeface="Proxima Nova Semibold"/>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Arial"/>
                        <a:buNone/>
                      </a:pPr>
                      <a:r>
                        <a:rPr lang="en" sz="1600" u="none" strike="noStrike" cap="none">
                          <a:solidFill>
                            <a:schemeClr val="dk1"/>
                          </a:solidFill>
                          <a:latin typeface="Proxima Nova Semibold"/>
                          <a:ea typeface="Proxima Nova Semibold"/>
                          <a:cs typeface="Proxima Nova Semibold"/>
                          <a:sym typeface="Proxima Nova Semibold"/>
                        </a:rPr>
                        <a:t>Thavasi Narayanan S &amp; Logeshwaran M</a:t>
                      </a:r>
                      <a:endParaRPr sz="1800" u="none" strike="noStrike" cap="none">
                        <a:latin typeface="Calibri"/>
                        <a:ea typeface="Calibri"/>
                        <a:cs typeface="Calibri"/>
                        <a:sym typeface="Calibri"/>
                      </a:endParaRPr>
                    </a:p>
                  </a:txBody>
                  <a:tcPr marL="91450" marR="91450" marT="45725" marB="45725"/>
                </a:tc>
                <a:extLst>
                  <a:ext uri="{0D108BD9-81ED-4DB2-BD59-A6C34878D82A}">
                    <a16:rowId xmlns:a16="http://schemas.microsoft.com/office/drawing/2014/main" val="10001"/>
                  </a:ext>
                </a:extLst>
              </a:tr>
              <a:tr h="474700">
                <a:tc>
                  <a:txBody>
                    <a:bodyPr/>
                    <a:lstStyle/>
                    <a:p>
                      <a:pPr marL="0" marR="0" lvl="0" indent="0" algn="ctr" rtl="0">
                        <a:lnSpc>
                          <a:spcPct val="100000"/>
                        </a:lnSpc>
                        <a:spcBef>
                          <a:spcPts val="0"/>
                        </a:spcBef>
                        <a:spcAft>
                          <a:spcPts val="0"/>
                        </a:spcAft>
                        <a:buClr>
                          <a:srgbClr val="000000"/>
                        </a:buClr>
                        <a:buSzPts val="1400"/>
                        <a:buFont typeface="Arial"/>
                        <a:buNone/>
                      </a:pPr>
                      <a:r>
                        <a:rPr lang="en" sz="1600" u="none" strike="noStrike" cap="none">
                          <a:latin typeface="Proxima Nova Semibold"/>
                          <a:ea typeface="Proxima Nova Semibold"/>
                          <a:cs typeface="Proxima Nova Semibold"/>
                          <a:sym typeface="Proxima Nova Semibold"/>
                        </a:rPr>
                        <a:t>About the Author : </a:t>
                      </a:r>
                      <a:endParaRPr sz="1600" u="none" strike="noStrike" cap="none">
                        <a:latin typeface="Proxima Nova Semibold"/>
                        <a:ea typeface="Proxima Nova Semibold"/>
                        <a:cs typeface="Proxima Nova Semibold"/>
                        <a:sym typeface="Proxima Nova Semibold"/>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Arial"/>
                        <a:buNone/>
                      </a:pPr>
                      <a:r>
                        <a:rPr lang="en" sz="1600" u="none" strike="noStrike" cap="none">
                          <a:solidFill>
                            <a:schemeClr val="dk1"/>
                          </a:solidFill>
                          <a:latin typeface="Proxima Nova Semibold"/>
                          <a:ea typeface="Proxima Nova Semibold"/>
                          <a:cs typeface="Proxima Nova Semibold"/>
                          <a:sym typeface="Proxima Nova Semibold"/>
                        </a:rPr>
                        <a:t>Senior Software Engineer &amp; Sr. Tech. Trainer</a:t>
                      </a:r>
                      <a:endParaRPr sz="1800" u="none" strike="noStrike" cap="none">
                        <a:latin typeface="Calibri"/>
                        <a:ea typeface="Calibri"/>
                        <a:cs typeface="Calibri"/>
                        <a:sym typeface="Calibri"/>
                      </a:endParaRPr>
                    </a:p>
                  </a:txBody>
                  <a:tcPr marL="91450" marR="91450" marT="45725" marB="45725"/>
                </a:tc>
                <a:extLst>
                  <a:ext uri="{0D108BD9-81ED-4DB2-BD59-A6C34878D82A}">
                    <a16:rowId xmlns:a16="http://schemas.microsoft.com/office/drawing/2014/main" val="10002"/>
                  </a:ext>
                </a:extLst>
              </a:tr>
              <a:tr h="448025">
                <a:tc>
                  <a:txBody>
                    <a:bodyPr/>
                    <a:lstStyle/>
                    <a:p>
                      <a:pPr marL="0" marR="0" lvl="0" indent="0" algn="ctr" rtl="0">
                        <a:lnSpc>
                          <a:spcPct val="100000"/>
                        </a:lnSpc>
                        <a:spcBef>
                          <a:spcPts val="0"/>
                        </a:spcBef>
                        <a:spcAft>
                          <a:spcPts val="0"/>
                        </a:spcAft>
                        <a:buClr>
                          <a:srgbClr val="000000"/>
                        </a:buClr>
                        <a:buSzPts val="1400"/>
                        <a:buFont typeface="Arial"/>
                        <a:buNone/>
                      </a:pPr>
                      <a:r>
                        <a:rPr lang="en" sz="1600" u="none" strike="noStrike" cap="none">
                          <a:latin typeface="Proxima Nova Semibold"/>
                          <a:ea typeface="Proxima Nova Semibold"/>
                          <a:cs typeface="Proxima Nova Semibold"/>
                          <a:sym typeface="Proxima Nova Semibold"/>
                        </a:rPr>
                        <a:t> Date of Creation  </a:t>
                      </a:r>
                      <a:endParaRPr sz="1600" u="none" strike="noStrike" cap="none">
                        <a:latin typeface="Proxima Nova Semibold"/>
                        <a:ea typeface="Proxima Nova Semibold"/>
                        <a:cs typeface="Proxima Nova Semibold"/>
                        <a:sym typeface="Proxima Nova Semibold"/>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Arial"/>
                        <a:buNone/>
                      </a:pPr>
                      <a:r>
                        <a:rPr lang="en" sz="1600" u="none" strike="noStrike" cap="none">
                          <a:solidFill>
                            <a:schemeClr val="dk1"/>
                          </a:solidFill>
                          <a:latin typeface="Proxima Nova Semibold"/>
                          <a:ea typeface="Proxima Nova Semibold"/>
                          <a:cs typeface="Proxima Nova Semibold"/>
                          <a:sym typeface="Proxima Nova Semibold"/>
                        </a:rPr>
                        <a:t>14-</a:t>
                      </a:r>
                      <a:r>
                        <a:rPr lang="en" sz="1600">
                          <a:solidFill>
                            <a:schemeClr val="dk1"/>
                          </a:solidFill>
                          <a:latin typeface="Proxima Nova Semibold"/>
                          <a:ea typeface="Proxima Nova Semibold"/>
                          <a:cs typeface="Proxima Nova Semibold"/>
                          <a:sym typeface="Proxima Nova Semibold"/>
                        </a:rPr>
                        <a:t>Jan</a:t>
                      </a:r>
                      <a:r>
                        <a:rPr lang="en" sz="1600" u="none" strike="noStrike" cap="none">
                          <a:solidFill>
                            <a:schemeClr val="dk1"/>
                          </a:solidFill>
                          <a:latin typeface="Proxima Nova Semibold"/>
                          <a:ea typeface="Proxima Nova Semibold"/>
                          <a:cs typeface="Proxima Nova Semibold"/>
                          <a:sym typeface="Proxima Nova Semibold"/>
                        </a:rPr>
                        <a:t>-202</a:t>
                      </a:r>
                      <a:r>
                        <a:rPr lang="en" sz="1600">
                          <a:solidFill>
                            <a:schemeClr val="dk1"/>
                          </a:solidFill>
                          <a:latin typeface="Proxima Nova Semibold"/>
                          <a:ea typeface="Proxima Nova Semibold"/>
                          <a:cs typeface="Proxima Nova Semibold"/>
                          <a:sym typeface="Proxima Nova Semibold"/>
                        </a:rPr>
                        <a:t>4</a:t>
                      </a:r>
                      <a:endParaRPr sz="1800" u="none" strike="noStrike" cap="none">
                        <a:latin typeface="Calibri"/>
                        <a:ea typeface="Calibri"/>
                        <a:cs typeface="Calibri"/>
                        <a:sym typeface="Calibri"/>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2acdc72ab1a_0_28"/>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Singleton Pattern - Example 1</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261" name="Google Shape;261;g2acdc72ab1a_0_28"/>
          <p:cNvSpPr txBox="1"/>
          <p:nvPr/>
        </p:nvSpPr>
        <p:spPr>
          <a:xfrm>
            <a:off x="532800" y="1077125"/>
            <a:ext cx="5154900" cy="298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public sealed class Singleton1 {</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private Singleton1() {}</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private static Singleton1 instance = null;</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public static Singleton1 Instance {</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get {</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if (instance == null) {</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instance = new Singleton1();</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return instance;</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p:txBody>
      </p:sp>
      <p:sp>
        <p:nvSpPr>
          <p:cNvPr id="262" name="Google Shape;262;g2acdc72ab1a_0_28"/>
          <p:cNvSpPr txBox="1"/>
          <p:nvPr/>
        </p:nvSpPr>
        <p:spPr>
          <a:xfrm>
            <a:off x="5761125" y="1340750"/>
            <a:ext cx="3167400" cy="19956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800"/>
              </a:spcBef>
              <a:spcAft>
                <a:spcPts val="0"/>
              </a:spcAft>
              <a:buClr>
                <a:srgbClr val="212121"/>
              </a:buClr>
              <a:buSzPts val="1300"/>
              <a:buFont typeface="Proxima Nova Semibold"/>
              <a:buChar char="★"/>
            </a:pPr>
            <a:r>
              <a:rPr lang="en" sz="1300">
                <a:solidFill>
                  <a:srgbClr val="212121"/>
                </a:solidFill>
                <a:highlight>
                  <a:srgbClr val="FFFFFF"/>
                </a:highlight>
                <a:latin typeface="Proxima Nova Semibold"/>
                <a:ea typeface="Proxima Nova Semibold"/>
                <a:cs typeface="Proxima Nova Semibold"/>
                <a:sym typeface="Proxima Nova Semibold"/>
              </a:rPr>
              <a:t>The following code is not thread-safe.</a:t>
            </a:r>
            <a:endParaRPr sz="1300">
              <a:solidFill>
                <a:srgbClr val="212121"/>
              </a:solidFill>
              <a:highlight>
                <a:srgbClr val="FFFFFF"/>
              </a:highlight>
              <a:latin typeface="Proxima Nova Semibold"/>
              <a:ea typeface="Proxima Nova Semibold"/>
              <a:cs typeface="Proxima Nova Semibold"/>
              <a:sym typeface="Proxima Nova Semibold"/>
            </a:endParaRPr>
          </a:p>
          <a:p>
            <a:pPr marL="457200" lvl="0" indent="-311150" algn="l" rtl="0">
              <a:lnSpc>
                <a:spcPct val="115000"/>
              </a:lnSpc>
              <a:spcBef>
                <a:spcPts val="0"/>
              </a:spcBef>
              <a:spcAft>
                <a:spcPts val="0"/>
              </a:spcAft>
              <a:buClr>
                <a:srgbClr val="212121"/>
              </a:buClr>
              <a:buSzPts val="1300"/>
              <a:buFont typeface="Proxima Nova Semibold"/>
              <a:buChar char="★"/>
            </a:pPr>
            <a:r>
              <a:rPr lang="en" sz="1300">
                <a:solidFill>
                  <a:srgbClr val="212121"/>
                </a:solidFill>
                <a:highlight>
                  <a:srgbClr val="FFFFFF"/>
                </a:highlight>
                <a:latin typeface="Proxima Nova Semibold"/>
                <a:ea typeface="Proxima Nova Semibold"/>
                <a:cs typeface="Proxima Nova Semibold"/>
                <a:sym typeface="Proxima Nova Semibold"/>
              </a:rPr>
              <a:t>Two different threads could both have evaluated the test (if instance == null) and found it to be true, then both create instances, which violates the singleton pattern.  </a:t>
            </a:r>
            <a:endParaRPr sz="1300">
              <a:latin typeface="Proxima Nova Semibold"/>
              <a:ea typeface="Proxima Nova Semibold"/>
              <a:cs typeface="Proxima Nova Semibold"/>
              <a:sym typeface="Proxima Nova Semibo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2acdc72ab1a_0_33"/>
          <p:cNvSpPr txBox="1"/>
          <p:nvPr/>
        </p:nvSpPr>
        <p:spPr>
          <a:xfrm>
            <a:off x="381000" y="321000"/>
            <a:ext cx="44073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Singleton Pattern - Example 2</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268" name="Google Shape;268;g2acdc72ab1a_0_33"/>
          <p:cNvSpPr txBox="1"/>
          <p:nvPr/>
        </p:nvSpPr>
        <p:spPr>
          <a:xfrm>
            <a:off x="320250" y="963850"/>
            <a:ext cx="6071100" cy="363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public sealed class Singleton2 {</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Singleton2() {}</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private static readonly object lock = new object();</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private static Singleton2 instance = null;</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public static Singleton2 Instance {</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get {</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lock(lock) {</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if (instance == null) {</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instance = new Singleton2();</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return instance;</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p:txBody>
      </p:sp>
      <p:sp>
        <p:nvSpPr>
          <p:cNvPr id="269" name="Google Shape;269;g2acdc72ab1a_0_33"/>
          <p:cNvSpPr txBox="1"/>
          <p:nvPr/>
        </p:nvSpPr>
        <p:spPr>
          <a:xfrm>
            <a:off x="6206775" y="68875"/>
            <a:ext cx="2673300" cy="5042400"/>
          </a:xfrm>
          <a:prstGeom prst="rect">
            <a:avLst/>
          </a:prstGeom>
          <a:noFill/>
          <a:ln>
            <a:noFill/>
          </a:ln>
        </p:spPr>
        <p:txBody>
          <a:bodyPr spcFirstLastPara="1" wrap="square" lIns="91425" tIns="91425" rIns="91425" bIns="91425" anchor="t" anchorCtr="0">
            <a:spAutoFit/>
          </a:bodyPr>
          <a:lstStyle/>
          <a:p>
            <a:pPr marL="457200" lvl="0" indent="-304800" algn="l" rtl="0">
              <a:lnSpc>
                <a:spcPct val="115000"/>
              </a:lnSpc>
              <a:spcBef>
                <a:spcPts val="800"/>
              </a:spcBef>
              <a:spcAft>
                <a:spcPts val="0"/>
              </a:spcAft>
              <a:buClr>
                <a:srgbClr val="212121"/>
              </a:buClr>
              <a:buSzPts val="1200"/>
              <a:buFont typeface="Proxima Nova Semibold"/>
              <a:buChar char="★"/>
            </a:pPr>
            <a:r>
              <a:rPr lang="en" sz="1200">
                <a:solidFill>
                  <a:srgbClr val="212121"/>
                </a:solidFill>
                <a:highlight>
                  <a:srgbClr val="FFFFFF"/>
                </a:highlight>
                <a:latin typeface="Proxima Nova Semibold"/>
                <a:ea typeface="Proxima Nova Semibold"/>
                <a:cs typeface="Proxima Nova Semibold"/>
                <a:sym typeface="Proxima Nova Semibold"/>
              </a:rPr>
              <a:t>The following code is thread-safe.</a:t>
            </a:r>
            <a:endParaRPr sz="1200">
              <a:solidFill>
                <a:srgbClr val="212121"/>
              </a:solidFill>
              <a:highlight>
                <a:srgbClr val="FFFFFF"/>
              </a:highlight>
              <a:latin typeface="Proxima Nova Semibold"/>
              <a:ea typeface="Proxima Nova Semibold"/>
              <a:cs typeface="Proxima Nova Semibold"/>
              <a:sym typeface="Proxima Nova Semibold"/>
            </a:endParaRPr>
          </a:p>
          <a:p>
            <a:pPr marL="457200" lvl="0" indent="-304800" algn="l" rtl="0">
              <a:lnSpc>
                <a:spcPct val="115000"/>
              </a:lnSpc>
              <a:spcBef>
                <a:spcPts val="0"/>
              </a:spcBef>
              <a:spcAft>
                <a:spcPts val="0"/>
              </a:spcAft>
              <a:buClr>
                <a:srgbClr val="212121"/>
              </a:buClr>
              <a:buSzPts val="1200"/>
              <a:buFont typeface="Proxima Nova Semibold"/>
              <a:buChar char="★"/>
            </a:pPr>
            <a:r>
              <a:rPr lang="en" sz="1200">
                <a:solidFill>
                  <a:srgbClr val="212121"/>
                </a:solidFill>
                <a:highlight>
                  <a:srgbClr val="FFFFFF"/>
                </a:highlight>
                <a:latin typeface="Proxima Nova Semibold"/>
                <a:ea typeface="Proxima Nova Semibold"/>
                <a:cs typeface="Proxima Nova Semibold"/>
                <a:sym typeface="Proxima Nova Semibold"/>
              </a:rPr>
              <a:t>In the code, the thread is locked on a shared object and checks whether an instance has been created or not. It takes care of the memory barrier issue and ensures that only one thread will create an instance. For example: Since only one thread can be in that part of the code at a time, by the time the second thread enters it, the first thread will have created the instance, so the expression will evaluate as false.</a:t>
            </a:r>
            <a:endParaRPr sz="1200">
              <a:solidFill>
                <a:srgbClr val="212121"/>
              </a:solidFill>
              <a:highlight>
                <a:srgbClr val="FFFFFF"/>
              </a:highlight>
              <a:latin typeface="Proxima Nova Semibold"/>
              <a:ea typeface="Proxima Nova Semibold"/>
              <a:cs typeface="Proxima Nova Semibold"/>
              <a:sym typeface="Proxima Nova Semibold"/>
            </a:endParaRPr>
          </a:p>
          <a:p>
            <a:pPr marL="457200" lvl="0" indent="-304800" algn="l" rtl="0">
              <a:lnSpc>
                <a:spcPct val="115000"/>
              </a:lnSpc>
              <a:spcBef>
                <a:spcPts val="0"/>
              </a:spcBef>
              <a:spcAft>
                <a:spcPts val="0"/>
              </a:spcAft>
              <a:buClr>
                <a:srgbClr val="212121"/>
              </a:buClr>
              <a:buSzPts val="1200"/>
              <a:buFont typeface="Proxima Nova Semibold"/>
              <a:buChar char="★"/>
            </a:pPr>
            <a:r>
              <a:rPr lang="en" sz="1200">
                <a:solidFill>
                  <a:srgbClr val="212121"/>
                </a:solidFill>
                <a:highlight>
                  <a:srgbClr val="FFFFFF"/>
                </a:highlight>
                <a:latin typeface="Proxima Nova Semibold"/>
                <a:ea typeface="Proxima Nova Semibold"/>
                <a:cs typeface="Proxima Nova Semibold"/>
                <a:sym typeface="Proxima Nova Semibold"/>
              </a:rPr>
              <a:t>The biggest problem with this is performance; performance suffers since a lock is required every time an instance is requested.  </a:t>
            </a:r>
            <a:endParaRPr sz="1200">
              <a:latin typeface="Proxima Nova Semibold"/>
              <a:ea typeface="Proxima Nova Semibold"/>
              <a:cs typeface="Proxima Nova Semibold"/>
              <a:sym typeface="Proxima Nova Semibo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2b05b9a3394_0_4"/>
          <p:cNvSpPr txBox="1"/>
          <p:nvPr/>
        </p:nvSpPr>
        <p:spPr>
          <a:xfrm>
            <a:off x="381000" y="321000"/>
            <a:ext cx="44535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Singleton Pattern - Example </a:t>
            </a:r>
            <a:r>
              <a:rPr lang="en" sz="2400">
                <a:solidFill>
                  <a:schemeClr val="dk1"/>
                </a:solidFill>
                <a:highlight>
                  <a:schemeClr val="lt1"/>
                </a:highlight>
                <a:latin typeface="Proxima Nova Semibold"/>
                <a:ea typeface="Proxima Nova Semibold"/>
                <a:cs typeface="Proxima Nova Semibold"/>
                <a:sym typeface="Proxima Nova Semibold"/>
              </a:rPr>
              <a:t>3</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275" name="Google Shape;275;g2b05b9a3394_0_4"/>
          <p:cNvSpPr txBox="1"/>
          <p:nvPr/>
        </p:nvSpPr>
        <p:spPr>
          <a:xfrm>
            <a:off x="396450" y="887650"/>
            <a:ext cx="5771100" cy="406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public sealed class Singleton3 {</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Singleton3() {}</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private static readonly object lock = new object();</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private static Singleton3 instance = null;</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public static Singleton3 Instance {</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get {</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if (instance == null) {</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lock(lock) {</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if (instance == null) {</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instance = new Singleton3();</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return instance;</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p:txBody>
      </p:sp>
      <p:sp>
        <p:nvSpPr>
          <p:cNvPr id="276" name="Google Shape;276;g2b05b9a3394_0_4"/>
          <p:cNvSpPr txBox="1"/>
          <p:nvPr/>
        </p:nvSpPr>
        <p:spPr>
          <a:xfrm>
            <a:off x="5855100" y="1734475"/>
            <a:ext cx="3103500" cy="9852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212121"/>
                </a:solidFill>
                <a:highlight>
                  <a:srgbClr val="FFFFFF"/>
                </a:highlight>
                <a:latin typeface="Proxima Nova Semibold"/>
                <a:ea typeface="Proxima Nova Semibold"/>
                <a:cs typeface="Proxima Nova Semibold"/>
                <a:sym typeface="Proxima Nova Semibold"/>
              </a:rPr>
              <a:t>In this code, the thread is locked on a shared object and checks whether an instance has been created or not with double checking.</a:t>
            </a:r>
            <a:endParaRPr sz="1500">
              <a:latin typeface="Proxima Nova Semibold"/>
              <a:ea typeface="Proxima Nova Semibold"/>
              <a:cs typeface="Proxima Nova Semibold"/>
              <a:sym typeface="Proxima Nova Semibo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g2b05b9a3394_0_44"/>
          <p:cNvSpPr txBox="1"/>
          <p:nvPr/>
        </p:nvSpPr>
        <p:spPr>
          <a:xfrm>
            <a:off x="1311925" y="1771000"/>
            <a:ext cx="6725400" cy="663600"/>
          </a:xfrm>
          <a:prstGeom prst="rect">
            <a:avLst/>
          </a:prstGeom>
          <a:solidFill>
            <a:srgbClr val="A64D79"/>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4000"/>
              <a:buFont typeface="Arial"/>
              <a:buNone/>
            </a:pPr>
            <a:r>
              <a:rPr lang="en" sz="4000">
                <a:solidFill>
                  <a:schemeClr val="lt1"/>
                </a:solidFill>
                <a:latin typeface="Proxima Nova"/>
                <a:ea typeface="Proxima Nova"/>
                <a:cs typeface="Proxima Nova"/>
                <a:sym typeface="Proxima Nova"/>
              </a:rPr>
              <a:t>Factory </a:t>
            </a:r>
            <a:r>
              <a:rPr lang="en" sz="4000" b="0" i="0" u="none" strike="noStrike" cap="none">
                <a:solidFill>
                  <a:schemeClr val="lt1"/>
                </a:solidFill>
                <a:latin typeface="Proxima Nova"/>
                <a:ea typeface="Proxima Nova"/>
                <a:cs typeface="Proxima Nova"/>
                <a:sym typeface="Proxima Nova"/>
              </a:rPr>
              <a:t>Pattern</a:t>
            </a:r>
            <a:endParaRPr sz="4000" b="0" i="0" u="none" strike="noStrike" cap="none">
              <a:solidFill>
                <a:schemeClr val="lt1"/>
              </a:solidFill>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g2ab47241010_0_20"/>
          <p:cNvSpPr txBox="1">
            <a:spLocks noGrp="1"/>
          </p:cNvSpPr>
          <p:nvPr>
            <p:ph type="title"/>
          </p:nvPr>
        </p:nvSpPr>
        <p:spPr>
          <a:xfrm>
            <a:off x="457200" y="1049050"/>
            <a:ext cx="7869000" cy="2784300"/>
          </a:xfrm>
          <a:prstGeom prst="rect">
            <a:avLst/>
          </a:prstGeom>
          <a:noFill/>
          <a:ln>
            <a:noFill/>
          </a:ln>
        </p:spPr>
        <p:txBody>
          <a:bodyPr spcFirstLastPara="1" wrap="square" lIns="0" tIns="0" rIns="0" bIns="0" anchor="t" anchorCtr="0">
            <a:noAutofit/>
          </a:bodyPr>
          <a:lstStyle/>
          <a:p>
            <a:pPr marL="0" lvl="0" indent="0" algn="l" rtl="0">
              <a:lnSpc>
                <a:spcPct val="150000"/>
              </a:lnSpc>
              <a:spcBef>
                <a:spcPts val="0"/>
              </a:spcBef>
              <a:spcAft>
                <a:spcPts val="0"/>
              </a:spcAft>
              <a:buClr>
                <a:schemeClr val="dk1"/>
              </a:buClr>
              <a:buSzPts val="1100"/>
              <a:buFont typeface="Arial"/>
              <a:buNone/>
            </a:pPr>
            <a:r>
              <a:rPr lang="en" sz="1550">
                <a:solidFill>
                  <a:schemeClr val="dk1"/>
                </a:solidFill>
                <a:highlight>
                  <a:srgbClr val="FFFFFF"/>
                </a:highlight>
                <a:latin typeface="Proxima Nova Semibold"/>
                <a:ea typeface="Proxima Nova Semibold"/>
                <a:cs typeface="Proxima Nova Semibold"/>
                <a:sym typeface="Proxima Nova Semibold"/>
              </a:rPr>
              <a:t>According to Gang of Four (GoF), “</a:t>
            </a:r>
            <a:r>
              <a:rPr lang="en" sz="1600">
                <a:solidFill>
                  <a:srgbClr val="3A3A3A"/>
                </a:solidFill>
                <a:highlight>
                  <a:srgbClr val="FFFFFF"/>
                </a:highlight>
                <a:latin typeface="Proxima Nova Semibold"/>
                <a:ea typeface="Proxima Nova Semibold"/>
                <a:cs typeface="Proxima Nova Semibold"/>
                <a:sym typeface="Proxima Nova Semibold"/>
              </a:rPr>
              <a:t>A factory is an object used for creating other objects.</a:t>
            </a:r>
            <a:r>
              <a:rPr lang="en" sz="1600">
                <a:solidFill>
                  <a:schemeClr val="dk1"/>
                </a:solidFill>
                <a:highlight>
                  <a:srgbClr val="FFFFFF"/>
                </a:highlight>
                <a:latin typeface="Proxima Nova Semibold"/>
                <a:ea typeface="Proxima Nova Semibold"/>
                <a:cs typeface="Proxima Nova Semibold"/>
                <a:sym typeface="Proxima Nova Semibold"/>
              </a:rPr>
              <a:t> In technical terms, we can say that a factory is a class with a method. That method will create and return different objects based on the received input parameter</a:t>
            </a:r>
            <a:r>
              <a:rPr lang="en" sz="1550">
                <a:solidFill>
                  <a:schemeClr val="dk1"/>
                </a:solidFill>
                <a:highlight>
                  <a:srgbClr val="FFFFFF"/>
                </a:highlight>
                <a:latin typeface="Proxima Nova Semibold"/>
                <a:ea typeface="Proxima Nova Semibold"/>
                <a:cs typeface="Proxima Nova Semibold"/>
                <a:sym typeface="Proxima Nova Semibold"/>
              </a:rPr>
              <a:t>“.</a:t>
            </a:r>
            <a:endParaRPr sz="1550">
              <a:solidFill>
                <a:schemeClr val="dk1"/>
              </a:solidFill>
              <a:highlight>
                <a:srgbClr val="FFFFFF"/>
              </a:highlight>
              <a:latin typeface="Proxima Nova Semibold"/>
              <a:ea typeface="Proxima Nova Semibold"/>
              <a:cs typeface="Proxima Nova Semibold"/>
              <a:sym typeface="Proxima Nova Semibold"/>
            </a:endParaRPr>
          </a:p>
          <a:p>
            <a:pPr marL="0" lvl="0" indent="0" algn="l" rtl="0">
              <a:lnSpc>
                <a:spcPct val="150000"/>
              </a:lnSpc>
              <a:spcBef>
                <a:spcPts val="0"/>
              </a:spcBef>
              <a:spcAft>
                <a:spcPts val="0"/>
              </a:spcAft>
              <a:buClr>
                <a:schemeClr val="dk1"/>
              </a:buClr>
              <a:buSzPts val="1100"/>
              <a:buFont typeface="Arial"/>
              <a:buNone/>
            </a:pPr>
            <a:endParaRPr sz="1550">
              <a:solidFill>
                <a:schemeClr val="dk1"/>
              </a:solidFill>
              <a:highlight>
                <a:srgbClr val="FFFFFF"/>
              </a:highlight>
              <a:latin typeface="Proxima Nova Semibold"/>
              <a:ea typeface="Proxima Nova Semibold"/>
              <a:cs typeface="Proxima Nova Semibold"/>
              <a:sym typeface="Proxima Nova Semibold"/>
            </a:endParaRPr>
          </a:p>
          <a:p>
            <a:pPr marL="0" lvl="0" indent="0" algn="l" rtl="0">
              <a:lnSpc>
                <a:spcPct val="150000"/>
              </a:lnSpc>
              <a:spcBef>
                <a:spcPts val="0"/>
              </a:spcBef>
              <a:spcAft>
                <a:spcPts val="0"/>
              </a:spcAft>
              <a:buClr>
                <a:schemeClr val="dk1"/>
              </a:buClr>
              <a:buSzPts val="1100"/>
              <a:buFont typeface="Arial"/>
              <a:buNone/>
            </a:pPr>
            <a:r>
              <a:rPr lang="en" sz="1600">
                <a:solidFill>
                  <a:schemeClr val="dk1"/>
                </a:solidFill>
                <a:highlight>
                  <a:srgbClr val="FFFFFF"/>
                </a:highlight>
                <a:latin typeface="Proxima Nova Semibold"/>
                <a:ea typeface="Proxima Nova Semibold"/>
                <a:cs typeface="Proxima Nova Semibold"/>
                <a:sym typeface="Proxima Nova Semibold"/>
              </a:rPr>
              <a:t>In simple words, if we have a superclass and n number of subclasses, and based on the data provided, if we have to create and return the object of one of the subclasses, then we need to use the Factory Design Pattern in C#.</a:t>
            </a:r>
            <a:endParaRPr sz="1600">
              <a:solidFill>
                <a:schemeClr val="dk1"/>
              </a:solidFill>
              <a:highlight>
                <a:srgbClr val="FFFFFF"/>
              </a:highlight>
              <a:latin typeface="Proxima Nova Semibold"/>
              <a:ea typeface="Proxima Nova Semibold"/>
              <a:cs typeface="Proxima Nova Semibold"/>
              <a:sym typeface="Proxima Nova Semibold"/>
            </a:endParaRPr>
          </a:p>
        </p:txBody>
      </p:sp>
      <p:sp>
        <p:nvSpPr>
          <p:cNvPr id="287" name="Google Shape;287;g2ab47241010_0_20"/>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Factory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g2ab47241010_0_109"/>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Factory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pic>
        <p:nvPicPr>
          <p:cNvPr id="293" name="Google Shape;293;g2ab47241010_0_109"/>
          <p:cNvPicPr preferRelativeResize="0"/>
          <p:nvPr/>
        </p:nvPicPr>
        <p:blipFill>
          <a:blip r:embed="rId3">
            <a:alphaModFix/>
          </a:blip>
          <a:stretch>
            <a:fillRect/>
          </a:stretch>
        </p:blipFill>
        <p:spPr>
          <a:xfrm>
            <a:off x="381000" y="1157525"/>
            <a:ext cx="5905325" cy="2848875"/>
          </a:xfrm>
          <a:prstGeom prst="rect">
            <a:avLst/>
          </a:prstGeom>
          <a:noFill/>
          <a:ln>
            <a:noFill/>
          </a:ln>
        </p:spPr>
      </p:pic>
      <p:sp>
        <p:nvSpPr>
          <p:cNvPr id="294" name="Google Shape;294;g2ab47241010_0_109"/>
          <p:cNvSpPr txBox="1"/>
          <p:nvPr/>
        </p:nvSpPr>
        <p:spPr>
          <a:xfrm>
            <a:off x="6467100" y="645900"/>
            <a:ext cx="2396400" cy="37680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1800"/>
              </a:spcAft>
              <a:buNone/>
            </a:pPr>
            <a:r>
              <a:rPr lang="en" sz="1200">
                <a:solidFill>
                  <a:schemeClr val="dk1"/>
                </a:solidFill>
                <a:highlight>
                  <a:srgbClr val="FFFFFF"/>
                </a:highlight>
                <a:latin typeface="Proxima Nova Semibold"/>
                <a:ea typeface="Proxima Nova Semibold"/>
                <a:cs typeface="Proxima Nova Semibold"/>
                <a:sym typeface="Proxima Nova Semibold"/>
              </a:rPr>
              <a:t>Please have a look at the following diagram. As you can see, we have three credit card classes, i.e., MoneyBack, Titanium, and Platinum. These three classes are the subclasses of the CreditCard superclass or, you can say, super interface. The CreditCard superclass or super interface has three methods, i.e., GetCardType, GetCreditLimit, and GetAnnualCharge. The subclasses, i.e., MoneyBack, Titanium, and Platinum, have implemented the above three methods of the CreditCard.</a:t>
            </a:r>
            <a:endParaRPr sz="1200">
              <a:latin typeface="Proxima Nova Semibold"/>
              <a:ea typeface="Proxima Nova Semibold"/>
              <a:cs typeface="Proxima Nova Semibold"/>
              <a:sym typeface="Proxima Nova Semibo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g2ab47241010_0_115"/>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Factory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300" name="Google Shape;300;g2ab47241010_0_115"/>
          <p:cNvSpPr txBox="1"/>
          <p:nvPr/>
        </p:nvSpPr>
        <p:spPr>
          <a:xfrm>
            <a:off x="382025" y="961375"/>
            <a:ext cx="39009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namespace FactoryDesignPattern</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public interface CreditCard</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string GetCardType();</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int GetCreditLimit();</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int GetAnnualCharge();</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g2ab47241010_0_385"/>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Factory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306" name="Google Shape;306;g2ab47241010_0_385"/>
          <p:cNvSpPr txBox="1"/>
          <p:nvPr/>
        </p:nvSpPr>
        <p:spPr>
          <a:xfrm>
            <a:off x="509725" y="1088675"/>
            <a:ext cx="66426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namespace FactoryDesignPattern</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public interface ICreditCard</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string GetCardType();</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int GetCreditLimit();</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int GetAnnualCharge();</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g2ab47241010_0_121"/>
          <p:cNvSpPr txBox="1">
            <a:spLocks noGrp="1"/>
          </p:cNvSpPr>
          <p:nvPr>
            <p:ph type="title"/>
          </p:nvPr>
        </p:nvSpPr>
        <p:spPr>
          <a:xfrm>
            <a:off x="457200" y="972850"/>
            <a:ext cx="7869000" cy="3420600"/>
          </a:xfrm>
          <a:prstGeom prst="rect">
            <a:avLst/>
          </a:prstGeom>
          <a:noFill/>
          <a:ln>
            <a:noFill/>
          </a:ln>
        </p:spPr>
        <p:txBody>
          <a:bodyPr spcFirstLastPara="1" wrap="square" lIns="0" tIns="0" rIns="0" bIns="0" anchor="t" anchorCtr="0">
            <a:noAutofit/>
          </a:bodyPr>
          <a:lstStyle/>
          <a:p>
            <a:pPr marL="0" lvl="0" indent="457200" algn="l" rtl="0">
              <a:lnSpc>
                <a:spcPct val="150000"/>
              </a:lnSpc>
              <a:spcBef>
                <a:spcPts val="0"/>
              </a:spcBef>
              <a:spcAft>
                <a:spcPts val="0"/>
              </a:spcAft>
              <a:buClr>
                <a:schemeClr val="dk1"/>
              </a:buClr>
              <a:buSzPts val="1100"/>
              <a:buFont typeface="Arial"/>
              <a:buNone/>
            </a:pPr>
            <a:endParaRPr sz="1400">
              <a:solidFill>
                <a:schemeClr val="dk1"/>
              </a:solidFill>
              <a:highlight>
                <a:schemeClr val="lt1"/>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endParaRPr sz="1400">
              <a:solidFill>
                <a:schemeClr val="dk1"/>
              </a:solidFill>
              <a:highlight>
                <a:schemeClr val="lt1"/>
              </a:highlight>
              <a:latin typeface="Courier New"/>
              <a:ea typeface="Courier New"/>
              <a:cs typeface="Courier New"/>
              <a:sym typeface="Courier New"/>
            </a:endParaRPr>
          </a:p>
          <a:p>
            <a:pPr marL="0" lvl="0" indent="457200" algn="l" rtl="0">
              <a:lnSpc>
                <a:spcPct val="150000"/>
              </a:lnSpc>
              <a:spcBef>
                <a:spcPts val="0"/>
              </a:spcBef>
              <a:spcAft>
                <a:spcPts val="0"/>
              </a:spcAft>
              <a:buClr>
                <a:schemeClr val="dk1"/>
              </a:buClr>
              <a:buSzPts val="1100"/>
              <a:buFont typeface="Arial"/>
              <a:buNone/>
            </a:pPr>
            <a:endParaRPr sz="1400">
              <a:solidFill>
                <a:schemeClr val="dk1"/>
              </a:solidFill>
              <a:highlight>
                <a:schemeClr val="lt1"/>
              </a:highlight>
              <a:latin typeface="Courier New"/>
              <a:ea typeface="Courier New"/>
              <a:cs typeface="Courier New"/>
              <a:sym typeface="Courier New"/>
            </a:endParaRPr>
          </a:p>
        </p:txBody>
      </p:sp>
      <p:sp>
        <p:nvSpPr>
          <p:cNvPr id="312" name="Google Shape;312;g2ab47241010_0_121"/>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Factory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313" name="Google Shape;313;g2ab47241010_0_121"/>
          <p:cNvSpPr txBox="1"/>
          <p:nvPr/>
        </p:nvSpPr>
        <p:spPr>
          <a:xfrm>
            <a:off x="498200" y="1077125"/>
            <a:ext cx="6642600" cy="419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namespace FactoryDesignPattern</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class MoneyBack : ICreditCard</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public string GetCardType()</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return "MoneyBack";</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public int GetCreditLimit()</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return 15000;</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public int GetAnnualCharge()</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return 500;</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a:t>
            </a:r>
            <a:endParaRPr sz="1150">
              <a:solidFill>
                <a:srgbClr val="3A3A3A"/>
              </a:solidFill>
              <a:highlight>
                <a:srgbClr val="EEEEEE"/>
              </a:highlight>
              <a:latin typeface="Courier New"/>
              <a:ea typeface="Courier New"/>
              <a:cs typeface="Courier New"/>
              <a:sym typeface="Courier New"/>
            </a:endParaRPr>
          </a:p>
          <a:p>
            <a:pPr marL="228600" marR="228600" lvl="0" indent="0" algn="l" rtl="0">
              <a:lnSpc>
                <a:spcPct val="115000"/>
              </a:lnSpc>
              <a:spcBef>
                <a:spcPts val="0"/>
              </a:spcBef>
              <a:spcAft>
                <a:spcPts val="0"/>
              </a:spcAft>
              <a:buClr>
                <a:schemeClr val="dk1"/>
              </a:buClr>
              <a:buSzPts val="1100"/>
              <a:buFont typeface="Arial"/>
              <a:buNone/>
            </a:pPr>
            <a:r>
              <a:rPr lang="en" sz="1150">
                <a:solidFill>
                  <a:srgbClr val="3A3A3A"/>
                </a:solidFill>
                <a:highlight>
                  <a:srgbClr val="EEEEEE"/>
                </a:highlight>
                <a:latin typeface="Courier New"/>
                <a:ea typeface="Courier New"/>
                <a:cs typeface="Courier New"/>
                <a:sym typeface="Courier New"/>
              </a:rPr>
              <a:t>}</a:t>
            </a:r>
            <a:endParaRPr sz="1150">
              <a:solidFill>
                <a:srgbClr val="3A3A3A"/>
              </a:solidFill>
              <a:highlight>
                <a:srgbClr val="EEEEEE"/>
              </a:highlight>
              <a:latin typeface="Courier New"/>
              <a:ea typeface="Courier New"/>
              <a:cs typeface="Courier New"/>
              <a:sym typeface="Courier New"/>
            </a:endParaRPr>
          </a:p>
          <a:p>
            <a:pPr marL="0" lvl="0" indent="0" algn="l" rtl="0">
              <a:spcBef>
                <a:spcPts val="1800"/>
              </a:spcBef>
              <a:spcAft>
                <a:spcPts val="0"/>
              </a:spcAft>
              <a:buNone/>
            </a:pPr>
            <a:endParaRPr>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g2ab47241010_0_390"/>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Factory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319" name="Google Shape;319;g2ab47241010_0_390"/>
          <p:cNvSpPr txBox="1"/>
          <p:nvPr/>
        </p:nvSpPr>
        <p:spPr>
          <a:xfrm>
            <a:off x="498200" y="924725"/>
            <a:ext cx="6642600" cy="392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50">
                <a:solidFill>
                  <a:srgbClr val="3A3A3A"/>
                </a:solidFill>
                <a:highlight>
                  <a:srgbClr val="EEEEEE"/>
                </a:highlight>
                <a:latin typeface="Courier New"/>
                <a:ea typeface="Courier New"/>
                <a:cs typeface="Courier New"/>
                <a:sym typeface="Courier New"/>
              </a:rPr>
              <a:t>namespace FactoryDesignPattern</a:t>
            </a:r>
            <a:endParaRPr sz="13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350">
                <a:solidFill>
                  <a:srgbClr val="3A3A3A"/>
                </a:solidFill>
                <a:highlight>
                  <a:srgbClr val="EEEEEE"/>
                </a:highlight>
                <a:latin typeface="Courier New"/>
                <a:ea typeface="Courier New"/>
                <a:cs typeface="Courier New"/>
                <a:sym typeface="Courier New"/>
              </a:rPr>
              <a:t>{</a:t>
            </a:r>
            <a:endParaRPr sz="13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350">
                <a:solidFill>
                  <a:srgbClr val="3A3A3A"/>
                </a:solidFill>
                <a:highlight>
                  <a:srgbClr val="EEEEEE"/>
                </a:highlight>
                <a:latin typeface="Courier New"/>
                <a:ea typeface="Courier New"/>
                <a:cs typeface="Courier New"/>
                <a:sym typeface="Courier New"/>
              </a:rPr>
              <a:t>    public class Titanium : ICreditCard</a:t>
            </a:r>
            <a:endParaRPr sz="13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350">
                <a:solidFill>
                  <a:srgbClr val="3A3A3A"/>
                </a:solidFill>
                <a:highlight>
                  <a:srgbClr val="EEEEEE"/>
                </a:highlight>
                <a:latin typeface="Courier New"/>
                <a:ea typeface="Courier New"/>
                <a:cs typeface="Courier New"/>
                <a:sym typeface="Courier New"/>
              </a:rPr>
              <a:t>    {</a:t>
            </a:r>
            <a:endParaRPr sz="13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350">
                <a:solidFill>
                  <a:srgbClr val="3A3A3A"/>
                </a:solidFill>
                <a:highlight>
                  <a:srgbClr val="EEEEEE"/>
                </a:highlight>
                <a:latin typeface="Courier New"/>
                <a:ea typeface="Courier New"/>
                <a:cs typeface="Courier New"/>
                <a:sym typeface="Courier New"/>
              </a:rPr>
              <a:t>        public string GetCardType()</a:t>
            </a:r>
            <a:endParaRPr sz="13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350">
                <a:solidFill>
                  <a:srgbClr val="3A3A3A"/>
                </a:solidFill>
                <a:highlight>
                  <a:srgbClr val="EEEEEE"/>
                </a:highlight>
                <a:latin typeface="Courier New"/>
                <a:ea typeface="Courier New"/>
                <a:cs typeface="Courier New"/>
                <a:sym typeface="Courier New"/>
              </a:rPr>
              <a:t>        {</a:t>
            </a:r>
            <a:endParaRPr sz="13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350">
                <a:solidFill>
                  <a:srgbClr val="3A3A3A"/>
                </a:solidFill>
                <a:highlight>
                  <a:srgbClr val="EEEEEE"/>
                </a:highlight>
                <a:latin typeface="Courier New"/>
                <a:ea typeface="Courier New"/>
                <a:cs typeface="Courier New"/>
                <a:sym typeface="Courier New"/>
              </a:rPr>
              <a:t>            return "Titanium Edge";</a:t>
            </a:r>
            <a:endParaRPr sz="13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350">
                <a:solidFill>
                  <a:srgbClr val="3A3A3A"/>
                </a:solidFill>
                <a:highlight>
                  <a:srgbClr val="EEEEEE"/>
                </a:highlight>
                <a:latin typeface="Courier New"/>
                <a:ea typeface="Courier New"/>
                <a:cs typeface="Courier New"/>
                <a:sym typeface="Courier New"/>
              </a:rPr>
              <a:t>        }</a:t>
            </a:r>
            <a:endParaRPr sz="13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350">
                <a:solidFill>
                  <a:srgbClr val="3A3A3A"/>
                </a:solidFill>
                <a:highlight>
                  <a:srgbClr val="EEEEEE"/>
                </a:highlight>
                <a:latin typeface="Courier New"/>
                <a:ea typeface="Courier New"/>
                <a:cs typeface="Courier New"/>
                <a:sym typeface="Courier New"/>
              </a:rPr>
              <a:t>        public int GetCreditLimit()</a:t>
            </a:r>
            <a:endParaRPr sz="13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350">
                <a:solidFill>
                  <a:srgbClr val="3A3A3A"/>
                </a:solidFill>
                <a:highlight>
                  <a:srgbClr val="EEEEEE"/>
                </a:highlight>
                <a:latin typeface="Courier New"/>
                <a:ea typeface="Courier New"/>
                <a:cs typeface="Courier New"/>
                <a:sym typeface="Courier New"/>
              </a:rPr>
              <a:t>        {</a:t>
            </a:r>
            <a:endParaRPr sz="13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350">
                <a:solidFill>
                  <a:srgbClr val="3A3A3A"/>
                </a:solidFill>
                <a:highlight>
                  <a:srgbClr val="EEEEEE"/>
                </a:highlight>
                <a:latin typeface="Courier New"/>
                <a:ea typeface="Courier New"/>
                <a:cs typeface="Courier New"/>
                <a:sym typeface="Courier New"/>
              </a:rPr>
              <a:t>            return 25000;</a:t>
            </a:r>
            <a:endParaRPr sz="13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350">
                <a:solidFill>
                  <a:srgbClr val="3A3A3A"/>
                </a:solidFill>
                <a:highlight>
                  <a:srgbClr val="EEEEEE"/>
                </a:highlight>
                <a:latin typeface="Courier New"/>
                <a:ea typeface="Courier New"/>
                <a:cs typeface="Courier New"/>
                <a:sym typeface="Courier New"/>
              </a:rPr>
              <a:t>        }</a:t>
            </a:r>
            <a:endParaRPr sz="13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350">
                <a:solidFill>
                  <a:srgbClr val="3A3A3A"/>
                </a:solidFill>
                <a:highlight>
                  <a:srgbClr val="EEEEEE"/>
                </a:highlight>
                <a:latin typeface="Courier New"/>
                <a:ea typeface="Courier New"/>
                <a:cs typeface="Courier New"/>
                <a:sym typeface="Courier New"/>
              </a:rPr>
              <a:t>        public int GetAnnualCharge()</a:t>
            </a:r>
            <a:endParaRPr sz="13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350">
                <a:solidFill>
                  <a:srgbClr val="3A3A3A"/>
                </a:solidFill>
                <a:highlight>
                  <a:srgbClr val="EEEEEE"/>
                </a:highlight>
                <a:latin typeface="Courier New"/>
                <a:ea typeface="Courier New"/>
                <a:cs typeface="Courier New"/>
                <a:sym typeface="Courier New"/>
              </a:rPr>
              <a:t>        {</a:t>
            </a:r>
            <a:endParaRPr sz="13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350">
                <a:solidFill>
                  <a:srgbClr val="3A3A3A"/>
                </a:solidFill>
                <a:highlight>
                  <a:srgbClr val="EEEEEE"/>
                </a:highlight>
                <a:latin typeface="Courier New"/>
                <a:ea typeface="Courier New"/>
                <a:cs typeface="Courier New"/>
                <a:sym typeface="Courier New"/>
              </a:rPr>
              <a:t>            return 1500;</a:t>
            </a:r>
            <a:endParaRPr sz="13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350">
                <a:solidFill>
                  <a:srgbClr val="3A3A3A"/>
                </a:solidFill>
                <a:highlight>
                  <a:srgbClr val="EEEEEE"/>
                </a:highlight>
                <a:latin typeface="Courier New"/>
                <a:ea typeface="Courier New"/>
                <a:cs typeface="Courier New"/>
                <a:sym typeface="Courier New"/>
              </a:rPr>
              <a:t>        }</a:t>
            </a:r>
            <a:endParaRPr sz="13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350">
                <a:solidFill>
                  <a:srgbClr val="3A3A3A"/>
                </a:solidFill>
                <a:highlight>
                  <a:srgbClr val="EEEEEE"/>
                </a:highlight>
                <a:latin typeface="Courier New"/>
                <a:ea typeface="Courier New"/>
                <a:cs typeface="Courier New"/>
                <a:sym typeface="Courier New"/>
              </a:rPr>
              <a:t>    }</a:t>
            </a:r>
            <a:endParaRPr sz="1350">
              <a:solidFill>
                <a:srgbClr val="3A3A3A"/>
              </a:solidFill>
              <a:highlight>
                <a:srgbClr val="EEEEEE"/>
              </a:highlight>
              <a:latin typeface="Courier New"/>
              <a:ea typeface="Courier New"/>
              <a:cs typeface="Courier New"/>
              <a:sym typeface="Courier New"/>
            </a:endParaRPr>
          </a:p>
          <a:p>
            <a:pPr marL="228600" marR="228600" lvl="0" indent="0" algn="l" rtl="0">
              <a:lnSpc>
                <a:spcPct val="115000"/>
              </a:lnSpc>
              <a:spcBef>
                <a:spcPts val="0"/>
              </a:spcBef>
              <a:spcAft>
                <a:spcPts val="1800"/>
              </a:spcAft>
              <a:buNone/>
            </a:pPr>
            <a:r>
              <a:rPr lang="en" sz="1350">
                <a:solidFill>
                  <a:srgbClr val="3A3A3A"/>
                </a:solidFill>
                <a:highlight>
                  <a:srgbClr val="EEEEEE"/>
                </a:highlight>
                <a:latin typeface="Courier New"/>
                <a:ea typeface="Courier New"/>
                <a:cs typeface="Courier New"/>
                <a:sym typeface="Courier New"/>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
          <p:cNvSpPr txBox="1">
            <a:spLocks noGrp="1"/>
          </p:cNvSpPr>
          <p:nvPr>
            <p:ph type="title"/>
          </p:nvPr>
        </p:nvSpPr>
        <p:spPr>
          <a:xfrm>
            <a:off x="457200" y="1070150"/>
            <a:ext cx="7994100" cy="2555400"/>
          </a:xfrm>
          <a:prstGeom prst="rect">
            <a:avLst/>
          </a:prstGeom>
          <a:noFill/>
          <a:ln>
            <a:noFill/>
          </a:ln>
        </p:spPr>
        <p:txBody>
          <a:bodyPr spcFirstLastPara="1" wrap="square" lIns="0" tIns="0" rIns="0" bIns="0" anchor="t" anchorCtr="0">
            <a:noAutofit/>
          </a:bodyPr>
          <a:lstStyle/>
          <a:p>
            <a:pPr marL="508000" lvl="0" indent="-381000" algn="l" rtl="0">
              <a:lnSpc>
                <a:spcPct val="90000"/>
              </a:lnSpc>
              <a:spcBef>
                <a:spcPts val="1000"/>
              </a:spcBef>
              <a:spcAft>
                <a:spcPts val="0"/>
              </a:spcAft>
              <a:buClr>
                <a:schemeClr val="dk1"/>
              </a:buClr>
              <a:buSzPts val="1600"/>
              <a:buFont typeface="Proxima Nova Semibold"/>
              <a:buChar char="•"/>
            </a:pPr>
            <a:r>
              <a:rPr lang="en" sz="1600">
                <a:solidFill>
                  <a:schemeClr val="dk1"/>
                </a:solidFill>
                <a:latin typeface="Proxima Nova Semibold"/>
                <a:ea typeface="Proxima Nova Semibold"/>
                <a:cs typeface="Proxima Nova Semibold"/>
                <a:sym typeface="Proxima Nova Semibold"/>
              </a:rPr>
              <a:t>After completing this course, the participants will be able:</a:t>
            </a:r>
            <a:endParaRPr sz="1600">
              <a:solidFill>
                <a:schemeClr val="dk1"/>
              </a:solidFill>
              <a:latin typeface="Proxima Nova Semibold"/>
              <a:ea typeface="Proxima Nova Semibold"/>
              <a:cs typeface="Proxima Nova Semibold"/>
              <a:sym typeface="Proxima Nova Semibold"/>
            </a:endParaRPr>
          </a:p>
          <a:p>
            <a:pPr marL="0" lvl="0" indent="0" algn="l" rtl="0">
              <a:lnSpc>
                <a:spcPct val="90000"/>
              </a:lnSpc>
              <a:spcBef>
                <a:spcPts val="500"/>
              </a:spcBef>
              <a:spcAft>
                <a:spcPts val="0"/>
              </a:spcAft>
              <a:buSzPts val="4000"/>
              <a:buNone/>
            </a:pPr>
            <a:endParaRPr sz="1600">
              <a:solidFill>
                <a:schemeClr val="dk1"/>
              </a:solidFill>
              <a:latin typeface="Proxima Nova Semibold"/>
              <a:ea typeface="Proxima Nova Semibold"/>
              <a:cs typeface="Proxima Nova Semibold"/>
              <a:sym typeface="Proxima Nova Semibold"/>
            </a:endParaRPr>
          </a:p>
          <a:p>
            <a:pPr marL="914400" lvl="1" indent="-330200" algn="l" rtl="0">
              <a:lnSpc>
                <a:spcPct val="90000"/>
              </a:lnSpc>
              <a:spcBef>
                <a:spcPts val="500"/>
              </a:spcBef>
              <a:spcAft>
                <a:spcPts val="0"/>
              </a:spcAft>
              <a:buClr>
                <a:schemeClr val="dk1"/>
              </a:buClr>
              <a:buSzPts val="1600"/>
              <a:buFont typeface="Proxima Nova Semibold"/>
              <a:buChar char="▪"/>
            </a:pPr>
            <a:r>
              <a:rPr lang="en" sz="1600">
                <a:solidFill>
                  <a:schemeClr val="dk1"/>
                </a:solidFill>
                <a:latin typeface="Proxima Nova Semibold"/>
                <a:ea typeface="Proxima Nova Semibold"/>
                <a:cs typeface="Proxima Nova Semibold"/>
                <a:sym typeface="Proxima Nova Semibold"/>
              </a:rPr>
              <a:t>to understand what is Design Pattern.</a:t>
            </a:r>
            <a:endParaRPr sz="1600">
              <a:solidFill>
                <a:schemeClr val="dk1"/>
              </a:solidFill>
              <a:latin typeface="Proxima Nova Semibold"/>
              <a:ea typeface="Proxima Nova Semibold"/>
              <a:cs typeface="Proxima Nova Semibold"/>
              <a:sym typeface="Proxima Nova Semibold"/>
            </a:endParaRPr>
          </a:p>
          <a:p>
            <a:pPr marL="0" lvl="0" indent="0" algn="l" rtl="0">
              <a:lnSpc>
                <a:spcPct val="90000"/>
              </a:lnSpc>
              <a:spcBef>
                <a:spcPts val="500"/>
              </a:spcBef>
              <a:spcAft>
                <a:spcPts val="0"/>
              </a:spcAft>
              <a:buSzPts val="4000"/>
              <a:buNone/>
            </a:pPr>
            <a:r>
              <a:rPr lang="en" sz="1600">
                <a:solidFill>
                  <a:schemeClr val="dk1"/>
                </a:solidFill>
                <a:latin typeface="Proxima Nova Semibold"/>
                <a:ea typeface="Proxima Nova Semibold"/>
                <a:cs typeface="Proxima Nova Semibold"/>
                <a:sym typeface="Proxima Nova Semibold"/>
              </a:rPr>
              <a:t>       </a:t>
            </a:r>
            <a:endParaRPr sz="1600">
              <a:solidFill>
                <a:schemeClr val="dk1"/>
              </a:solidFill>
              <a:latin typeface="Proxima Nova Semibold"/>
              <a:ea typeface="Proxima Nova Semibold"/>
              <a:cs typeface="Proxima Nova Semibold"/>
              <a:sym typeface="Proxima Nova Semibold"/>
            </a:endParaRPr>
          </a:p>
          <a:p>
            <a:pPr marL="914400" lvl="1" indent="-330200" algn="l" rtl="0">
              <a:lnSpc>
                <a:spcPct val="90000"/>
              </a:lnSpc>
              <a:spcBef>
                <a:spcPts val="500"/>
              </a:spcBef>
              <a:spcAft>
                <a:spcPts val="0"/>
              </a:spcAft>
              <a:buClr>
                <a:schemeClr val="dk1"/>
              </a:buClr>
              <a:buSzPts val="1600"/>
              <a:buFont typeface="Proxima Nova Semibold"/>
              <a:buChar char="▪"/>
            </a:pPr>
            <a:r>
              <a:rPr lang="en" sz="1600">
                <a:solidFill>
                  <a:schemeClr val="dk1"/>
                </a:solidFill>
                <a:latin typeface="Proxima Nova Semibold"/>
                <a:ea typeface="Proxima Nova Semibold"/>
                <a:cs typeface="Proxima Nova Semibold"/>
                <a:sym typeface="Proxima Nova Semibold"/>
              </a:rPr>
              <a:t>to understand how to write a C# program with Design Pattern.</a:t>
            </a:r>
            <a:endParaRPr sz="1600">
              <a:solidFill>
                <a:schemeClr val="dk1"/>
              </a:solidFill>
              <a:latin typeface="Proxima Nova Semibold"/>
              <a:ea typeface="Proxima Nova Semibold"/>
              <a:cs typeface="Proxima Nova Semibold"/>
              <a:sym typeface="Proxima Nova Semibold"/>
            </a:endParaRPr>
          </a:p>
          <a:p>
            <a:pPr marL="0" lvl="0" indent="0" algn="l" rtl="0">
              <a:lnSpc>
                <a:spcPct val="100000"/>
              </a:lnSpc>
              <a:spcBef>
                <a:spcPts val="0"/>
              </a:spcBef>
              <a:spcAft>
                <a:spcPts val="0"/>
              </a:spcAft>
              <a:buSzPts val="4000"/>
              <a:buNone/>
            </a:pPr>
            <a:endParaRPr sz="1600">
              <a:solidFill>
                <a:schemeClr val="dk1"/>
              </a:solidFill>
              <a:latin typeface="Proxima Nova Semibold"/>
              <a:ea typeface="Proxima Nova Semibold"/>
              <a:cs typeface="Proxima Nova Semibold"/>
              <a:sym typeface="Proxima Nova Semibold"/>
            </a:endParaRPr>
          </a:p>
        </p:txBody>
      </p:sp>
      <p:sp>
        <p:nvSpPr>
          <p:cNvPr id="157" name="Google Shape;157;p3"/>
          <p:cNvSpPr txBox="1"/>
          <p:nvPr/>
        </p:nvSpPr>
        <p:spPr>
          <a:xfrm>
            <a:off x="336175" y="286500"/>
            <a:ext cx="51855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0" i="0" u="none" strike="noStrike" cap="none">
                <a:solidFill>
                  <a:schemeClr val="dk1"/>
                </a:solidFill>
                <a:latin typeface="Proxima Nova Semibold"/>
                <a:ea typeface="Proxima Nova Semibold"/>
                <a:cs typeface="Proxima Nova Semibold"/>
                <a:sym typeface="Proxima Nova Semibold"/>
              </a:rPr>
              <a:t>Course Learning Objectives</a:t>
            </a:r>
            <a:endParaRPr sz="2400" b="0" i="0" u="none" strike="noStrike" cap="none">
              <a:solidFill>
                <a:schemeClr val="dk1"/>
              </a:solidFill>
              <a:latin typeface="Proxima Nova Semibold"/>
              <a:ea typeface="Proxima Nova Semibold"/>
              <a:cs typeface="Proxima Nova Semibold"/>
              <a:sym typeface="Proxima Nova Semibold"/>
            </a:endParaRPr>
          </a:p>
        </p:txBody>
      </p:sp>
      <p:sp>
        <p:nvSpPr>
          <p:cNvPr id="158" name="Google Shape;158;p3"/>
          <p:cNvSpPr txBox="1"/>
          <p:nvPr/>
        </p:nvSpPr>
        <p:spPr>
          <a:xfrm>
            <a:off x="460075" y="929725"/>
            <a:ext cx="8217300" cy="278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Proxima Nova Semibold"/>
              <a:ea typeface="Proxima Nova Semibold"/>
              <a:cs typeface="Proxima Nova Semibold"/>
              <a:sym typeface="Proxima Nova Semibold"/>
            </a:endParaRPr>
          </a:p>
        </p:txBody>
      </p:sp>
      <p:sp>
        <p:nvSpPr>
          <p:cNvPr id="159" name="Google Shape;159;p3"/>
          <p:cNvSpPr txBox="1"/>
          <p:nvPr/>
        </p:nvSpPr>
        <p:spPr>
          <a:xfrm>
            <a:off x="612475" y="1082125"/>
            <a:ext cx="8217300" cy="278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Proxima Nova Semibold"/>
              <a:ea typeface="Proxima Nova Semibold"/>
              <a:cs typeface="Proxima Nova Semibold"/>
              <a:sym typeface="Proxima Nova Semibo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2ab47241010_0_127"/>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Factory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325" name="Google Shape;325;g2ab47241010_0_127"/>
          <p:cNvSpPr txBox="1"/>
          <p:nvPr/>
        </p:nvSpPr>
        <p:spPr>
          <a:xfrm>
            <a:off x="602000" y="871600"/>
            <a:ext cx="6642600" cy="4256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using System;</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namespace FactoryDesignPattern</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class Program</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static void Main(string[] args)</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//Generally we will get the Card Type from UI.</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//Here we are hardcoded the card type</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string cardType = "MoneyBack";</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CreditCard cardDetails = null;</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//Based of the CreditCard Type we are creating the</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//appropriate type instance using if else condition</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if (cardType == "MoneyBack")</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cardDetails = new MoneyBack();</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else if (cardType == "Titanium")</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cardDetails = new Titanium();</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g2ab47241010_0_395"/>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Factory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331" name="Google Shape;331;g2ab47241010_0_395"/>
          <p:cNvSpPr txBox="1"/>
          <p:nvPr/>
        </p:nvSpPr>
        <p:spPr>
          <a:xfrm>
            <a:off x="590475" y="881075"/>
            <a:ext cx="34500" cy="3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2" name="Google Shape;332;g2ab47241010_0_395"/>
          <p:cNvSpPr txBox="1"/>
          <p:nvPr/>
        </p:nvSpPr>
        <p:spPr>
          <a:xfrm>
            <a:off x="774975" y="894675"/>
            <a:ext cx="6642600" cy="4256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150">
                <a:solidFill>
                  <a:srgbClr val="3A3A3A"/>
                </a:solidFill>
                <a:highlight>
                  <a:srgbClr val="EEEEEE"/>
                </a:highlight>
                <a:latin typeface="Courier New"/>
                <a:ea typeface="Courier New"/>
                <a:cs typeface="Courier New"/>
                <a:sym typeface="Courier New"/>
              </a:rPr>
              <a:t>  else if (cardType == "Platinum")</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50">
                <a:solidFill>
                  <a:srgbClr val="3A3A3A"/>
                </a:solidFill>
                <a:highlight>
                  <a:srgbClr val="EEEEEE"/>
                </a:highlight>
                <a:latin typeface="Courier New"/>
                <a:ea typeface="Courier New"/>
                <a:cs typeface="Courier New"/>
                <a:sym typeface="Courier New"/>
              </a:rPr>
              <a:t>            {</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50">
                <a:solidFill>
                  <a:srgbClr val="3A3A3A"/>
                </a:solidFill>
                <a:highlight>
                  <a:srgbClr val="EEEEEE"/>
                </a:highlight>
                <a:latin typeface="Courier New"/>
                <a:ea typeface="Courier New"/>
                <a:cs typeface="Courier New"/>
                <a:sym typeface="Courier New"/>
              </a:rPr>
              <a:t>                cardDetails = new Platinum();</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50">
                <a:solidFill>
                  <a:srgbClr val="3A3A3A"/>
                </a:solidFill>
                <a:highlight>
                  <a:srgbClr val="EEEEEE"/>
                </a:highlight>
                <a:latin typeface="Courier New"/>
                <a:ea typeface="Courier New"/>
                <a:cs typeface="Courier New"/>
                <a:sym typeface="Courier New"/>
              </a:rPr>
              <a:t>            }</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50">
                <a:solidFill>
                  <a:srgbClr val="3A3A3A"/>
                </a:solidFill>
                <a:highlight>
                  <a:srgbClr val="EEEEEE"/>
                </a:highlight>
                <a:latin typeface="Courier New"/>
                <a:ea typeface="Courier New"/>
                <a:cs typeface="Courier New"/>
                <a:sym typeface="Courier New"/>
              </a:rPr>
              <a:t>            if (cardDetails != null)</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50">
                <a:solidFill>
                  <a:srgbClr val="3A3A3A"/>
                </a:solidFill>
                <a:highlight>
                  <a:srgbClr val="EEEEEE"/>
                </a:highlight>
                <a:latin typeface="Courier New"/>
                <a:ea typeface="Courier New"/>
                <a:cs typeface="Courier New"/>
                <a:sym typeface="Courier New"/>
              </a:rPr>
              <a:t>            {</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50">
                <a:solidFill>
                  <a:srgbClr val="3A3A3A"/>
                </a:solidFill>
                <a:highlight>
                  <a:srgbClr val="EEEEEE"/>
                </a:highlight>
                <a:latin typeface="Courier New"/>
                <a:ea typeface="Courier New"/>
                <a:cs typeface="Courier New"/>
                <a:sym typeface="Courier New"/>
              </a:rPr>
              <a:t>                Console.WriteLine("CardType : " + cardDetails.GetCardType());</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50">
                <a:solidFill>
                  <a:srgbClr val="3A3A3A"/>
                </a:solidFill>
                <a:highlight>
                  <a:srgbClr val="EEEEEE"/>
                </a:highlight>
                <a:latin typeface="Courier New"/>
                <a:ea typeface="Courier New"/>
                <a:cs typeface="Courier New"/>
                <a:sym typeface="Courier New"/>
              </a:rPr>
              <a:t>                Console.WriteLine("CreditLimit : " + cardDetails.GetCreditLimit());</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50">
                <a:solidFill>
                  <a:srgbClr val="3A3A3A"/>
                </a:solidFill>
                <a:highlight>
                  <a:srgbClr val="EEEEEE"/>
                </a:highlight>
                <a:latin typeface="Courier New"/>
                <a:ea typeface="Courier New"/>
                <a:cs typeface="Courier New"/>
                <a:sym typeface="Courier New"/>
              </a:rPr>
              <a:t>                Console.WriteLine("AnnualCharge :" + cardDetails.GetAnnualCharge());</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50">
                <a:solidFill>
                  <a:srgbClr val="3A3A3A"/>
                </a:solidFill>
                <a:highlight>
                  <a:srgbClr val="EEEEEE"/>
                </a:highlight>
                <a:latin typeface="Courier New"/>
                <a:ea typeface="Courier New"/>
                <a:cs typeface="Courier New"/>
                <a:sym typeface="Courier New"/>
              </a:rPr>
              <a:t>            }</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50">
                <a:solidFill>
                  <a:srgbClr val="3A3A3A"/>
                </a:solidFill>
                <a:highlight>
                  <a:srgbClr val="EEEEEE"/>
                </a:highlight>
                <a:latin typeface="Courier New"/>
                <a:ea typeface="Courier New"/>
                <a:cs typeface="Courier New"/>
                <a:sym typeface="Courier New"/>
              </a:rPr>
              <a:t>            else</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50">
                <a:solidFill>
                  <a:srgbClr val="3A3A3A"/>
                </a:solidFill>
                <a:highlight>
                  <a:srgbClr val="EEEEEE"/>
                </a:highlight>
                <a:latin typeface="Courier New"/>
                <a:ea typeface="Courier New"/>
                <a:cs typeface="Courier New"/>
                <a:sym typeface="Courier New"/>
              </a:rPr>
              <a:t>            {</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50">
                <a:solidFill>
                  <a:srgbClr val="3A3A3A"/>
                </a:solidFill>
                <a:highlight>
                  <a:srgbClr val="EEEEEE"/>
                </a:highlight>
                <a:latin typeface="Courier New"/>
                <a:ea typeface="Courier New"/>
                <a:cs typeface="Courier New"/>
                <a:sym typeface="Courier New"/>
              </a:rPr>
              <a:t>                Console.Write("Invalid Card Type");</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50">
                <a:solidFill>
                  <a:srgbClr val="3A3A3A"/>
                </a:solidFill>
                <a:highlight>
                  <a:srgbClr val="EEEEEE"/>
                </a:highlight>
                <a:latin typeface="Courier New"/>
                <a:ea typeface="Courier New"/>
                <a:cs typeface="Courier New"/>
                <a:sym typeface="Courier New"/>
              </a:rPr>
              <a:t>            }</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50">
                <a:solidFill>
                  <a:srgbClr val="3A3A3A"/>
                </a:solidFill>
                <a:highlight>
                  <a:srgbClr val="EEEEEE"/>
                </a:highlight>
                <a:latin typeface="Courier New"/>
                <a:ea typeface="Courier New"/>
                <a:cs typeface="Courier New"/>
                <a:sym typeface="Courier New"/>
              </a:rPr>
              <a:t>            Console.ReadLine();</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50">
                <a:solidFill>
                  <a:srgbClr val="3A3A3A"/>
                </a:solidFill>
                <a:highlight>
                  <a:srgbClr val="EEEEEE"/>
                </a:highlight>
                <a:latin typeface="Courier New"/>
                <a:ea typeface="Courier New"/>
                <a:cs typeface="Courier New"/>
                <a:sym typeface="Courier New"/>
              </a:rPr>
              <a:t>        }</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50">
                <a:solidFill>
                  <a:srgbClr val="3A3A3A"/>
                </a:solidFill>
                <a:highlight>
                  <a:srgbClr val="EEEEEE"/>
                </a:highlight>
                <a:latin typeface="Courier New"/>
                <a:ea typeface="Courier New"/>
                <a:cs typeface="Courier New"/>
                <a:sym typeface="Courier New"/>
              </a:rPr>
              <a:t>    }</a:t>
            </a:r>
            <a:endParaRPr sz="1150">
              <a:solidFill>
                <a:srgbClr val="3A3A3A"/>
              </a:solidFill>
              <a:highlight>
                <a:srgbClr val="EEEEEE"/>
              </a:highlight>
              <a:latin typeface="Courier New"/>
              <a:ea typeface="Courier New"/>
              <a:cs typeface="Courier New"/>
              <a:sym typeface="Courier New"/>
            </a:endParaRPr>
          </a:p>
          <a:p>
            <a:pPr marL="228600" marR="228600" lvl="0" indent="0" algn="l" rtl="0">
              <a:lnSpc>
                <a:spcPct val="115000"/>
              </a:lnSpc>
              <a:spcBef>
                <a:spcPts val="0"/>
              </a:spcBef>
              <a:spcAft>
                <a:spcPts val="1800"/>
              </a:spcAft>
              <a:buNone/>
            </a:pPr>
            <a:r>
              <a:rPr lang="en" sz="1150">
                <a:solidFill>
                  <a:srgbClr val="3A3A3A"/>
                </a:solidFill>
                <a:highlight>
                  <a:srgbClr val="EEEEEE"/>
                </a:highlight>
                <a:latin typeface="Courier New"/>
                <a:ea typeface="Courier New"/>
                <a:cs typeface="Courier New"/>
                <a:sym typeface="Courier New"/>
              </a:rPr>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g2ab47241010_0_139"/>
          <p:cNvSpPr txBox="1">
            <a:spLocks noGrp="1"/>
          </p:cNvSpPr>
          <p:nvPr>
            <p:ph type="title"/>
          </p:nvPr>
        </p:nvSpPr>
        <p:spPr>
          <a:xfrm>
            <a:off x="457200" y="1049050"/>
            <a:ext cx="7869000" cy="3420600"/>
          </a:xfrm>
          <a:prstGeom prst="rect">
            <a:avLst/>
          </a:prstGeom>
          <a:noFill/>
          <a:ln>
            <a:noFill/>
          </a:ln>
        </p:spPr>
        <p:txBody>
          <a:bodyPr spcFirstLastPara="1" wrap="square" lIns="0" tIns="0" rIns="0" bIns="0" anchor="t" anchorCtr="0">
            <a:noAutofit/>
          </a:bodyPr>
          <a:lstStyle/>
          <a:p>
            <a:pPr marL="647700" lvl="0" indent="-330200" algn="l" rtl="0">
              <a:lnSpc>
                <a:spcPct val="150000"/>
              </a:lnSpc>
              <a:spcBef>
                <a:spcPts val="0"/>
              </a:spcBef>
              <a:spcAft>
                <a:spcPts val="0"/>
              </a:spcAft>
              <a:buClr>
                <a:schemeClr val="dk1"/>
              </a:buClr>
              <a:buSzPts val="1600"/>
              <a:buFont typeface="Proxima Nova Semibold"/>
              <a:buAutoNum type="arabicPeriod"/>
            </a:pPr>
            <a:r>
              <a:rPr lang="en" sz="1600">
                <a:solidFill>
                  <a:schemeClr val="dk1"/>
                </a:solidFill>
                <a:highlight>
                  <a:schemeClr val="lt1"/>
                </a:highlight>
                <a:latin typeface="Proxima Nova Semibold"/>
                <a:ea typeface="Proxima Nova Semibold"/>
                <a:cs typeface="Proxima Nova Semibold"/>
                <a:sym typeface="Proxima Nova Semibold"/>
              </a:rPr>
              <a:t>Factory pattern offers an approach to code for interface rather than implementation.</a:t>
            </a:r>
            <a:endParaRPr sz="1600">
              <a:solidFill>
                <a:schemeClr val="dk1"/>
              </a:solidFill>
              <a:highlight>
                <a:schemeClr val="lt1"/>
              </a:highlight>
              <a:latin typeface="Proxima Nova Semibold"/>
              <a:ea typeface="Proxima Nova Semibold"/>
              <a:cs typeface="Proxima Nova Semibold"/>
              <a:sym typeface="Proxima Nova Semibold"/>
            </a:endParaRPr>
          </a:p>
          <a:p>
            <a:pPr marL="647700" lvl="0" indent="-330200" algn="l" rtl="0">
              <a:lnSpc>
                <a:spcPct val="150000"/>
              </a:lnSpc>
              <a:spcBef>
                <a:spcPts val="0"/>
              </a:spcBef>
              <a:spcAft>
                <a:spcPts val="0"/>
              </a:spcAft>
              <a:buClr>
                <a:schemeClr val="dk1"/>
              </a:buClr>
              <a:buSzPts val="1600"/>
              <a:buFont typeface="Proxima Nova Semibold"/>
              <a:buAutoNum type="arabicPeriod"/>
            </a:pPr>
            <a:r>
              <a:rPr lang="en" sz="1600">
                <a:solidFill>
                  <a:schemeClr val="dk1"/>
                </a:solidFill>
                <a:highlight>
                  <a:schemeClr val="lt1"/>
                </a:highlight>
                <a:latin typeface="Proxima Nova Semibold"/>
                <a:ea typeface="Proxima Nova Semibold"/>
                <a:cs typeface="Proxima Nova Semibold"/>
                <a:sym typeface="Proxima Nova Semibold"/>
              </a:rPr>
              <a:t>Factory pattern removes the instantiation of actual implementation classes from client code, making it more robust, less coupled and easy to extend. For example, we can easily change class implementation because client program is unaware of it.</a:t>
            </a:r>
            <a:endParaRPr sz="1600">
              <a:solidFill>
                <a:schemeClr val="dk1"/>
              </a:solidFill>
              <a:highlight>
                <a:schemeClr val="lt1"/>
              </a:highlight>
              <a:latin typeface="Proxima Nova Semibold"/>
              <a:ea typeface="Proxima Nova Semibold"/>
              <a:cs typeface="Proxima Nova Semibold"/>
              <a:sym typeface="Proxima Nova Semibold"/>
            </a:endParaRPr>
          </a:p>
          <a:p>
            <a:pPr marL="647700" lvl="0" indent="-330200" algn="l" rtl="0">
              <a:lnSpc>
                <a:spcPct val="150000"/>
              </a:lnSpc>
              <a:spcBef>
                <a:spcPts val="0"/>
              </a:spcBef>
              <a:spcAft>
                <a:spcPts val="0"/>
              </a:spcAft>
              <a:buClr>
                <a:schemeClr val="dk1"/>
              </a:buClr>
              <a:buSzPts val="1600"/>
              <a:buFont typeface="Proxima Nova Semibold"/>
              <a:buAutoNum type="arabicPeriod"/>
            </a:pPr>
            <a:r>
              <a:rPr lang="en" sz="1600">
                <a:solidFill>
                  <a:schemeClr val="dk1"/>
                </a:solidFill>
                <a:highlight>
                  <a:schemeClr val="lt1"/>
                </a:highlight>
                <a:latin typeface="Proxima Nova Semibold"/>
                <a:ea typeface="Proxima Nova Semibold"/>
                <a:cs typeface="Proxima Nova Semibold"/>
                <a:sym typeface="Proxima Nova Semibold"/>
              </a:rPr>
              <a:t>Factory pattern also provides abstraction between implementation and client classes through inheritance.</a:t>
            </a:r>
            <a:endParaRPr sz="1600">
              <a:solidFill>
                <a:schemeClr val="dk1"/>
              </a:solidFill>
              <a:highlight>
                <a:schemeClr val="lt1"/>
              </a:highlight>
              <a:latin typeface="Proxima Nova Semibold"/>
              <a:ea typeface="Proxima Nova Semibold"/>
              <a:cs typeface="Proxima Nova Semibold"/>
              <a:sym typeface="Proxima Nova Semibold"/>
            </a:endParaRPr>
          </a:p>
          <a:p>
            <a:pPr marL="0" lvl="0" indent="457200" algn="l" rtl="0">
              <a:lnSpc>
                <a:spcPct val="150000"/>
              </a:lnSpc>
              <a:spcBef>
                <a:spcPts val="1800"/>
              </a:spcBef>
              <a:spcAft>
                <a:spcPts val="0"/>
              </a:spcAft>
              <a:buClr>
                <a:schemeClr val="dk1"/>
              </a:buClr>
              <a:buSzPts val="1100"/>
              <a:buFont typeface="Arial"/>
              <a:buNone/>
            </a:pPr>
            <a:endParaRPr sz="1600">
              <a:solidFill>
                <a:schemeClr val="dk1"/>
              </a:solidFill>
              <a:highlight>
                <a:schemeClr val="lt1"/>
              </a:highlight>
              <a:latin typeface="Proxima Nova Semibold"/>
              <a:ea typeface="Proxima Nova Semibold"/>
              <a:cs typeface="Proxima Nova Semibold"/>
              <a:sym typeface="Proxima Nova Semibold"/>
            </a:endParaRPr>
          </a:p>
        </p:txBody>
      </p:sp>
      <p:sp>
        <p:nvSpPr>
          <p:cNvPr id="338" name="Google Shape;338;g2ab47241010_0_139"/>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Benefits of Factory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g2b05b9a3394_0_48"/>
          <p:cNvSpPr txBox="1"/>
          <p:nvPr/>
        </p:nvSpPr>
        <p:spPr>
          <a:xfrm>
            <a:off x="1311925" y="1771000"/>
            <a:ext cx="6725400" cy="663600"/>
          </a:xfrm>
          <a:prstGeom prst="rect">
            <a:avLst/>
          </a:prstGeom>
          <a:solidFill>
            <a:srgbClr val="A64D79"/>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4000"/>
              <a:buFont typeface="Arial"/>
              <a:buNone/>
            </a:pPr>
            <a:r>
              <a:rPr lang="en" sz="4000">
                <a:solidFill>
                  <a:schemeClr val="lt1"/>
                </a:solidFill>
                <a:latin typeface="Proxima Nova"/>
                <a:ea typeface="Proxima Nova"/>
                <a:cs typeface="Proxima Nova"/>
                <a:sym typeface="Proxima Nova"/>
              </a:rPr>
              <a:t>Abstract Factory </a:t>
            </a:r>
            <a:r>
              <a:rPr lang="en" sz="4000" b="0" i="0" u="none" strike="noStrike" cap="none">
                <a:solidFill>
                  <a:schemeClr val="lt1"/>
                </a:solidFill>
                <a:latin typeface="Proxima Nova"/>
                <a:ea typeface="Proxima Nova"/>
                <a:cs typeface="Proxima Nova"/>
                <a:sym typeface="Proxima Nova"/>
              </a:rPr>
              <a:t>Pattern</a:t>
            </a:r>
            <a:endParaRPr sz="4000" b="0" i="0" u="none" strike="noStrike" cap="none">
              <a:solidFill>
                <a:schemeClr val="lt1"/>
              </a:solidFill>
              <a:latin typeface="Proxima Nova"/>
              <a:ea typeface="Proxima Nova"/>
              <a:cs typeface="Proxima Nova"/>
              <a:sym typeface="Proxima Nov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g2ab47241010_0_30"/>
          <p:cNvSpPr txBox="1">
            <a:spLocks noGrp="1"/>
          </p:cNvSpPr>
          <p:nvPr>
            <p:ph type="title"/>
          </p:nvPr>
        </p:nvSpPr>
        <p:spPr>
          <a:xfrm>
            <a:off x="457200" y="1049050"/>
            <a:ext cx="8344500" cy="2807400"/>
          </a:xfrm>
          <a:prstGeom prst="rect">
            <a:avLst/>
          </a:prstGeom>
          <a:noFill/>
          <a:ln>
            <a:noFill/>
          </a:ln>
        </p:spPr>
        <p:txBody>
          <a:bodyPr spcFirstLastPara="1" wrap="square" lIns="0" tIns="0" rIns="0" bIns="0" anchor="t" anchorCtr="0">
            <a:noAutofit/>
          </a:bodyPr>
          <a:lstStyle/>
          <a:p>
            <a:pPr marL="0" lvl="0" indent="0" algn="l" rtl="0">
              <a:lnSpc>
                <a:spcPct val="150000"/>
              </a:lnSpc>
              <a:spcBef>
                <a:spcPts val="0"/>
              </a:spcBef>
              <a:spcAft>
                <a:spcPts val="0"/>
              </a:spcAft>
              <a:buClr>
                <a:schemeClr val="dk1"/>
              </a:buClr>
              <a:buSzPts val="1100"/>
              <a:buFont typeface="Arial"/>
              <a:buNone/>
            </a:pPr>
            <a:r>
              <a:rPr lang="en" sz="1600">
                <a:solidFill>
                  <a:srgbClr val="212529"/>
                </a:solidFill>
                <a:highlight>
                  <a:srgbClr val="FFFFFF"/>
                </a:highlight>
                <a:latin typeface="Proxima Nova Semibold"/>
                <a:ea typeface="Proxima Nova Semibold"/>
                <a:cs typeface="Proxima Nova Semibold"/>
                <a:sym typeface="Proxima Nova Semibold"/>
              </a:rPr>
              <a:t>The Abstract Factory design pattern provides an interface for creating families of related or dependent objects without specifying their concrete classes.</a:t>
            </a:r>
            <a:endParaRPr sz="1600">
              <a:solidFill>
                <a:srgbClr val="212529"/>
              </a:solidFill>
              <a:highlight>
                <a:srgbClr val="FFFFFF"/>
              </a:highlight>
              <a:latin typeface="Proxima Nova Semibold"/>
              <a:ea typeface="Proxima Nova Semibold"/>
              <a:cs typeface="Proxima Nova Semibold"/>
              <a:sym typeface="Proxima Nova Semibold"/>
            </a:endParaRPr>
          </a:p>
          <a:p>
            <a:pPr marL="0" lvl="0" indent="0" algn="l" rtl="0">
              <a:lnSpc>
                <a:spcPct val="150000"/>
              </a:lnSpc>
              <a:spcBef>
                <a:spcPts val="0"/>
              </a:spcBef>
              <a:spcAft>
                <a:spcPts val="0"/>
              </a:spcAft>
              <a:buClr>
                <a:schemeClr val="dk1"/>
              </a:buClr>
              <a:buSzPts val="1100"/>
              <a:buFont typeface="Arial"/>
              <a:buNone/>
            </a:pPr>
            <a:endParaRPr sz="1350">
              <a:solidFill>
                <a:srgbClr val="212529"/>
              </a:solidFill>
              <a:highlight>
                <a:srgbClr val="FFFFFF"/>
              </a:highlight>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n" sz="1500">
                <a:solidFill>
                  <a:schemeClr val="dk1"/>
                </a:solidFill>
                <a:highlight>
                  <a:srgbClr val="FFFFFF"/>
                </a:highlight>
                <a:latin typeface="Proxima Nova Semibold"/>
                <a:ea typeface="Proxima Nova Semibold"/>
                <a:cs typeface="Proxima Nova Semibold"/>
                <a:sym typeface="Proxima Nova Semibold"/>
              </a:rPr>
              <a:t>According to the Gang of Four Definition, </a:t>
            </a:r>
            <a:r>
              <a:rPr lang="en" sz="1500" b="1" i="1">
                <a:solidFill>
                  <a:schemeClr val="dk1"/>
                </a:solidFill>
                <a:highlight>
                  <a:srgbClr val="FFFFFF"/>
                </a:highlight>
              </a:rPr>
              <a:t>The Abstract Factory Design Pattern provides a way to encapsulate a group of factories with a common theme without specifying their concrete classes.</a:t>
            </a:r>
            <a:endParaRPr sz="1500" b="1" i="1">
              <a:solidFill>
                <a:schemeClr val="dk1"/>
              </a:solidFill>
              <a:highlight>
                <a:srgbClr val="FFFFFF"/>
              </a:highlight>
            </a:endParaRPr>
          </a:p>
          <a:p>
            <a:pPr marL="0" lvl="0" indent="0" algn="just" rtl="0">
              <a:lnSpc>
                <a:spcPct val="115000"/>
              </a:lnSpc>
              <a:spcBef>
                <a:spcPts val="1800"/>
              </a:spcBef>
              <a:spcAft>
                <a:spcPts val="1800"/>
              </a:spcAft>
              <a:buClr>
                <a:schemeClr val="dk1"/>
              </a:buClr>
              <a:buSzPts val="1100"/>
              <a:buFont typeface="Arial"/>
              <a:buNone/>
            </a:pPr>
            <a:r>
              <a:rPr lang="en" sz="1500">
                <a:solidFill>
                  <a:schemeClr val="dk1"/>
                </a:solidFill>
                <a:highlight>
                  <a:srgbClr val="FFFFFF"/>
                </a:highlight>
                <a:latin typeface="Proxima Nova Semibold"/>
                <a:ea typeface="Proxima Nova Semibold"/>
                <a:cs typeface="Proxima Nova Semibold"/>
                <a:sym typeface="Proxima Nova Semibold"/>
              </a:rPr>
              <a:t>Abstract means hiding some information, factory means which produces the products, and pattern means a design. So, the Abstract Factory Pattern is a software design pattern that provides a way to encapsulate a group of individual factories that have a common theme.</a:t>
            </a:r>
            <a:endParaRPr sz="1500">
              <a:solidFill>
                <a:schemeClr val="dk1"/>
              </a:solidFill>
              <a:highlight>
                <a:srgbClr val="FFFFFF"/>
              </a:highlight>
              <a:latin typeface="Proxima Nova Semibold"/>
              <a:ea typeface="Proxima Nova Semibold"/>
              <a:cs typeface="Proxima Nova Semibold"/>
              <a:sym typeface="Proxima Nova Semibold"/>
            </a:endParaRPr>
          </a:p>
        </p:txBody>
      </p:sp>
      <p:sp>
        <p:nvSpPr>
          <p:cNvPr id="349" name="Google Shape;349;g2ab47241010_0_30"/>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Abstract Factory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g2ab47241010_0_146"/>
          <p:cNvSpPr txBox="1"/>
          <p:nvPr/>
        </p:nvSpPr>
        <p:spPr>
          <a:xfrm>
            <a:off x="381000" y="321000"/>
            <a:ext cx="35079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Abstract Factory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355" name="Google Shape;355;g2ab47241010_0_146"/>
          <p:cNvSpPr txBox="1"/>
          <p:nvPr/>
        </p:nvSpPr>
        <p:spPr>
          <a:xfrm>
            <a:off x="452075" y="1111725"/>
            <a:ext cx="4820700" cy="258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3A3A3A"/>
                </a:solidFill>
                <a:highlight>
                  <a:srgbClr val="EEEEEE"/>
                </a:highlight>
                <a:latin typeface="Courier New"/>
                <a:ea typeface="Courier New"/>
                <a:cs typeface="Courier New"/>
                <a:sym typeface="Courier New"/>
              </a:rPr>
              <a:t>namespace AbstractFactoryDesignPattern</a:t>
            </a:r>
            <a:endParaRPr sz="130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300">
                <a:solidFill>
                  <a:srgbClr val="3A3A3A"/>
                </a:solidFill>
                <a:highlight>
                  <a:srgbClr val="EEEEEE"/>
                </a:highlight>
                <a:latin typeface="Courier New"/>
                <a:ea typeface="Courier New"/>
                <a:cs typeface="Courier New"/>
                <a:sym typeface="Courier New"/>
              </a:rPr>
              <a:t>{</a:t>
            </a:r>
            <a:endParaRPr sz="130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300">
                <a:solidFill>
                  <a:srgbClr val="3A3A3A"/>
                </a:solidFill>
                <a:highlight>
                  <a:srgbClr val="EEEEEE"/>
                </a:highlight>
                <a:latin typeface="Courier New"/>
                <a:ea typeface="Courier New"/>
                <a:cs typeface="Courier New"/>
                <a:sym typeface="Courier New"/>
              </a:rPr>
              <a:t>    // The AbstractProductA interface</a:t>
            </a:r>
            <a:endParaRPr sz="130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300">
                <a:solidFill>
                  <a:srgbClr val="3A3A3A"/>
                </a:solidFill>
                <a:highlight>
                  <a:srgbClr val="EEEEEE"/>
                </a:highlight>
                <a:latin typeface="Courier New"/>
                <a:ea typeface="Courier New"/>
                <a:cs typeface="Courier New"/>
                <a:sym typeface="Courier New"/>
              </a:rPr>
              <a:t>    // Each distinct product of the Bike product family should have a base interface.</a:t>
            </a:r>
            <a:endParaRPr sz="130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300">
                <a:solidFill>
                  <a:srgbClr val="3A3A3A"/>
                </a:solidFill>
                <a:highlight>
                  <a:srgbClr val="EEEEEE"/>
                </a:highlight>
                <a:latin typeface="Courier New"/>
                <a:ea typeface="Courier New"/>
                <a:cs typeface="Courier New"/>
                <a:sym typeface="Courier New"/>
              </a:rPr>
              <a:t>    // All variants of Bike products must implement this IBike interface.</a:t>
            </a:r>
            <a:endParaRPr sz="130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300">
                <a:solidFill>
                  <a:srgbClr val="3A3A3A"/>
                </a:solidFill>
                <a:highlight>
                  <a:srgbClr val="EEEEEE"/>
                </a:highlight>
                <a:latin typeface="Courier New"/>
                <a:ea typeface="Courier New"/>
                <a:cs typeface="Courier New"/>
                <a:sym typeface="Courier New"/>
              </a:rPr>
              <a:t>    public interface IBike</a:t>
            </a:r>
            <a:endParaRPr sz="130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300">
                <a:solidFill>
                  <a:srgbClr val="3A3A3A"/>
                </a:solidFill>
                <a:highlight>
                  <a:srgbClr val="EEEEEE"/>
                </a:highlight>
                <a:latin typeface="Courier New"/>
                <a:ea typeface="Courier New"/>
                <a:cs typeface="Courier New"/>
                <a:sym typeface="Courier New"/>
              </a:rPr>
              <a:t>    {</a:t>
            </a:r>
            <a:endParaRPr sz="130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300">
                <a:solidFill>
                  <a:srgbClr val="3A3A3A"/>
                </a:solidFill>
                <a:highlight>
                  <a:srgbClr val="EEEEEE"/>
                </a:highlight>
                <a:latin typeface="Courier New"/>
                <a:ea typeface="Courier New"/>
                <a:cs typeface="Courier New"/>
                <a:sym typeface="Courier New"/>
              </a:rPr>
              <a:t>        void GetDetails();</a:t>
            </a:r>
            <a:endParaRPr sz="130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300">
                <a:solidFill>
                  <a:srgbClr val="3A3A3A"/>
                </a:solidFill>
                <a:highlight>
                  <a:srgbClr val="EEEEEE"/>
                </a:highlight>
                <a:latin typeface="Courier New"/>
                <a:ea typeface="Courier New"/>
                <a:cs typeface="Courier New"/>
                <a:sym typeface="Courier New"/>
              </a:rPr>
              <a:t>    }</a:t>
            </a:r>
            <a:endParaRPr sz="1300">
              <a:solidFill>
                <a:srgbClr val="3A3A3A"/>
              </a:solidFill>
              <a:highlight>
                <a:srgbClr val="EEEEEE"/>
              </a:highlight>
              <a:latin typeface="Courier New"/>
              <a:ea typeface="Courier New"/>
              <a:cs typeface="Courier New"/>
              <a:sym typeface="Courier New"/>
            </a:endParaRPr>
          </a:p>
          <a:p>
            <a:pPr marL="228600" marR="228600" lvl="0" indent="0" algn="l" rtl="0">
              <a:lnSpc>
                <a:spcPct val="115000"/>
              </a:lnSpc>
              <a:spcBef>
                <a:spcPts val="0"/>
              </a:spcBef>
              <a:spcAft>
                <a:spcPts val="1800"/>
              </a:spcAft>
              <a:buNone/>
            </a:pPr>
            <a:r>
              <a:rPr lang="en" sz="1300">
                <a:solidFill>
                  <a:srgbClr val="3A3A3A"/>
                </a:solidFill>
                <a:highlight>
                  <a:srgbClr val="EEEEEE"/>
                </a:highlight>
                <a:latin typeface="Courier New"/>
                <a:ea typeface="Courier New"/>
                <a:cs typeface="Courier New"/>
                <a:sym typeface="Courier New"/>
              </a:rPr>
              <a:t>}</a:t>
            </a:r>
            <a:endParaRPr sz="1300">
              <a:latin typeface="Courier New"/>
              <a:ea typeface="Courier New"/>
              <a:cs typeface="Courier New"/>
              <a:sym typeface="Courier New"/>
            </a:endParaRPr>
          </a:p>
        </p:txBody>
      </p:sp>
      <p:sp>
        <p:nvSpPr>
          <p:cNvPr id="356" name="Google Shape;356;g2ab47241010_0_146"/>
          <p:cNvSpPr txBox="1"/>
          <p:nvPr/>
        </p:nvSpPr>
        <p:spPr>
          <a:xfrm>
            <a:off x="5044175" y="1092300"/>
            <a:ext cx="3895800" cy="295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namespace AbstractFactoryDesignPattern</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 The 'AbstractProductB' interface</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 Each distinct product of the Car product family should have a base interface.</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 All variants of the Car products must implement this ICar interface.</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public interface ICar</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void GetDetails();</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a:t>
            </a:r>
            <a:endParaRPr sz="1150">
              <a:solidFill>
                <a:srgbClr val="3A3A3A"/>
              </a:solidFill>
              <a:highlight>
                <a:srgbClr val="EEEEEE"/>
              </a:highlight>
              <a:latin typeface="Courier New"/>
              <a:ea typeface="Courier New"/>
              <a:cs typeface="Courier New"/>
              <a:sym typeface="Courier New"/>
            </a:endParaRPr>
          </a:p>
          <a:p>
            <a:pPr marL="228600" marR="228600" lvl="0" indent="0" algn="l" rtl="0">
              <a:lnSpc>
                <a:spcPct val="115000"/>
              </a:lnSpc>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a:t>
            </a:r>
            <a:endParaRPr sz="1150">
              <a:solidFill>
                <a:srgbClr val="3A3A3A"/>
              </a:solidFill>
              <a:highlight>
                <a:srgbClr val="EEEEEE"/>
              </a:highlight>
              <a:latin typeface="Courier New"/>
              <a:ea typeface="Courier New"/>
              <a:cs typeface="Courier New"/>
              <a:sym typeface="Courier New"/>
            </a:endParaRPr>
          </a:p>
          <a:p>
            <a:pPr marL="0" lvl="0" indent="0" algn="l" rtl="0">
              <a:spcBef>
                <a:spcPts val="1800"/>
              </a:spcBef>
              <a:spcAft>
                <a:spcPts val="0"/>
              </a:spcAft>
              <a:buNone/>
            </a:pPr>
            <a:endParaRPr>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g2ab47241010_0_158"/>
          <p:cNvSpPr txBox="1"/>
          <p:nvPr/>
        </p:nvSpPr>
        <p:spPr>
          <a:xfrm>
            <a:off x="381000" y="321000"/>
            <a:ext cx="36807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Abstract Factory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362" name="Google Shape;362;g2ab47241010_0_158"/>
          <p:cNvSpPr txBox="1"/>
          <p:nvPr/>
        </p:nvSpPr>
        <p:spPr>
          <a:xfrm>
            <a:off x="299675" y="986925"/>
            <a:ext cx="4730700" cy="319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using System;</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namespace AbstractFactoryDesignPattern</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 The ProductA1 class</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 Concrete Products are going to be created by corresponding Concrete Factories.</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 The following RegularBike Product Belongs to the Bike product family</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public class RegularBike : IBike</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public void GetDetails()</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Console.WriteLine("Fetching RegularBike Details..");</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a:t>
            </a:r>
            <a:endParaRPr sz="1150">
              <a:solidFill>
                <a:srgbClr val="3A3A3A"/>
              </a:solidFill>
              <a:highlight>
                <a:srgbClr val="EEEEEE"/>
              </a:highlight>
              <a:latin typeface="Courier New"/>
              <a:ea typeface="Courier New"/>
              <a:cs typeface="Courier New"/>
              <a:sym typeface="Courier New"/>
            </a:endParaRPr>
          </a:p>
          <a:p>
            <a:pPr marL="228600" marR="228600" lvl="0" indent="0" algn="l" rtl="0">
              <a:lnSpc>
                <a:spcPct val="115000"/>
              </a:lnSpc>
              <a:spcBef>
                <a:spcPts val="0"/>
              </a:spcBef>
              <a:spcAft>
                <a:spcPts val="1800"/>
              </a:spcAft>
              <a:buNone/>
            </a:pPr>
            <a:r>
              <a:rPr lang="en" sz="1150">
                <a:solidFill>
                  <a:srgbClr val="3A3A3A"/>
                </a:solidFill>
                <a:highlight>
                  <a:srgbClr val="EEEEEE"/>
                </a:highlight>
                <a:latin typeface="Courier New"/>
                <a:ea typeface="Courier New"/>
                <a:cs typeface="Courier New"/>
                <a:sym typeface="Courier New"/>
              </a:rPr>
              <a:t>}</a:t>
            </a:r>
            <a:endParaRPr/>
          </a:p>
        </p:txBody>
      </p:sp>
      <p:sp>
        <p:nvSpPr>
          <p:cNvPr id="363" name="Google Shape;363;g2ab47241010_0_158"/>
          <p:cNvSpPr txBox="1"/>
          <p:nvPr/>
        </p:nvSpPr>
        <p:spPr>
          <a:xfrm>
            <a:off x="5191925" y="581225"/>
            <a:ext cx="3584400" cy="419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using System;</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namespace AbstractFactoryDesignPattern</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 The ProductB1 class</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 Concrete Products are going to be created by corresponding Concrete Factories.</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 The following SportsBike Product Belongs to the Bike product family</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public class SportsBike : IBike</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public void GetDetails()</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Console.WriteLine("Fetching SportsBike Details..");</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a:t>
            </a:r>
            <a:endParaRPr sz="1150">
              <a:solidFill>
                <a:srgbClr val="3A3A3A"/>
              </a:solidFill>
              <a:highlight>
                <a:srgbClr val="EEEEEE"/>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3A3A3A"/>
                </a:solidFill>
                <a:highlight>
                  <a:srgbClr val="EEEEEE"/>
                </a:highlight>
                <a:latin typeface="Courier New"/>
                <a:ea typeface="Courier New"/>
                <a:cs typeface="Courier New"/>
                <a:sym typeface="Courier New"/>
              </a:rPr>
              <a:t>    }</a:t>
            </a:r>
            <a:endParaRPr sz="1150">
              <a:solidFill>
                <a:srgbClr val="3A3A3A"/>
              </a:solidFill>
              <a:highlight>
                <a:srgbClr val="EEEEEE"/>
              </a:highlight>
              <a:latin typeface="Courier New"/>
              <a:ea typeface="Courier New"/>
              <a:cs typeface="Courier New"/>
              <a:sym typeface="Courier New"/>
            </a:endParaRPr>
          </a:p>
          <a:p>
            <a:pPr marL="228600" marR="228600" lvl="0" indent="0" algn="l" rtl="0">
              <a:lnSpc>
                <a:spcPct val="115000"/>
              </a:lnSpc>
              <a:spcBef>
                <a:spcPts val="0"/>
              </a:spcBef>
              <a:spcAft>
                <a:spcPts val="0"/>
              </a:spcAft>
              <a:buClr>
                <a:schemeClr val="dk1"/>
              </a:buClr>
              <a:buSzPts val="1100"/>
              <a:buFont typeface="Arial"/>
              <a:buNone/>
            </a:pPr>
            <a:r>
              <a:rPr lang="en" sz="1150">
                <a:solidFill>
                  <a:srgbClr val="3A3A3A"/>
                </a:solidFill>
                <a:highlight>
                  <a:srgbClr val="EEEEEE"/>
                </a:highlight>
                <a:latin typeface="Courier New"/>
                <a:ea typeface="Courier New"/>
                <a:cs typeface="Courier New"/>
                <a:sym typeface="Courier New"/>
              </a:rPr>
              <a:t>}</a:t>
            </a:r>
            <a:endParaRPr sz="1150">
              <a:solidFill>
                <a:srgbClr val="3A3A3A"/>
              </a:solidFill>
              <a:highlight>
                <a:srgbClr val="EEEEEE"/>
              </a:highlight>
              <a:latin typeface="Courier New"/>
              <a:ea typeface="Courier New"/>
              <a:cs typeface="Courier New"/>
              <a:sym typeface="Courier New"/>
            </a:endParaRPr>
          </a:p>
          <a:p>
            <a:pPr marL="0" lvl="0" indent="0" algn="l" rtl="0">
              <a:spcBef>
                <a:spcPts val="1800"/>
              </a:spcBef>
              <a:spcAft>
                <a:spcPts val="0"/>
              </a:spcAft>
              <a:buNone/>
            </a:pPr>
            <a:endParaRPr>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g2ab47241010_0_176"/>
          <p:cNvSpPr txBox="1">
            <a:spLocks noGrp="1"/>
          </p:cNvSpPr>
          <p:nvPr>
            <p:ph type="title"/>
          </p:nvPr>
        </p:nvSpPr>
        <p:spPr>
          <a:xfrm>
            <a:off x="457200" y="972850"/>
            <a:ext cx="7869000" cy="3420600"/>
          </a:xfrm>
          <a:prstGeom prst="rect">
            <a:avLst/>
          </a:prstGeom>
          <a:noFill/>
          <a:ln>
            <a:noFill/>
          </a:ln>
        </p:spPr>
        <p:txBody>
          <a:bodyPr spcFirstLastPara="1" wrap="square" lIns="0" tIns="0" rIns="0" bIns="0" anchor="t" anchorCtr="0">
            <a:noAutofit/>
          </a:bodyPr>
          <a:lstStyle/>
          <a:p>
            <a:pPr marL="6477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Abstract Factory pattern also offers an approach to code for interface rather than implementation.</a:t>
            </a:r>
            <a:endParaRPr sz="1600">
              <a:solidFill>
                <a:schemeClr val="dk1"/>
              </a:solidFill>
              <a:highlight>
                <a:schemeClr val="lt1"/>
              </a:highlight>
              <a:latin typeface="Proxima Nova Semibold"/>
              <a:ea typeface="Proxima Nova Semibold"/>
              <a:cs typeface="Proxima Nova Semibold"/>
              <a:sym typeface="Proxima Nova Semibold"/>
            </a:endParaRPr>
          </a:p>
          <a:p>
            <a:pPr marL="6477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Abstract Factory pattern is </a:t>
            </a:r>
            <a:r>
              <a:rPr lang="en" sz="1600" b="1">
                <a:solidFill>
                  <a:schemeClr val="dk1"/>
                </a:solidFill>
                <a:highlight>
                  <a:schemeClr val="lt1"/>
                </a:highlight>
              </a:rPr>
              <a:t>“factory of factories”</a:t>
            </a:r>
            <a:r>
              <a:rPr lang="en" sz="1600">
                <a:solidFill>
                  <a:schemeClr val="dk1"/>
                </a:solidFill>
                <a:highlight>
                  <a:schemeClr val="lt1"/>
                </a:highlight>
                <a:latin typeface="Proxima Nova Semibold"/>
                <a:ea typeface="Proxima Nova Semibold"/>
                <a:cs typeface="Proxima Nova Semibold"/>
                <a:sym typeface="Proxima Nova Semibold"/>
              </a:rPr>
              <a:t> and can be easily extended to accommodate more products. For example, we can add another subclass ‘Dell’ and a factory ‘LaptopFactory’.</a:t>
            </a:r>
            <a:endParaRPr sz="1600">
              <a:solidFill>
                <a:schemeClr val="dk1"/>
              </a:solidFill>
              <a:highlight>
                <a:schemeClr val="lt1"/>
              </a:highlight>
              <a:latin typeface="Proxima Nova Semibold"/>
              <a:ea typeface="Proxima Nova Semibold"/>
              <a:cs typeface="Proxima Nova Semibold"/>
              <a:sym typeface="Proxima Nova Semibold"/>
            </a:endParaRPr>
          </a:p>
          <a:p>
            <a:pPr marL="6477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Abstract Factory pattern is robust and it eliminates conditional logic unlike Factory pattern.</a:t>
            </a:r>
            <a:endParaRPr sz="1600">
              <a:solidFill>
                <a:schemeClr val="dk1"/>
              </a:solidFill>
              <a:highlight>
                <a:schemeClr val="lt1"/>
              </a:highlight>
              <a:latin typeface="Proxima Nova Semibold"/>
              <a:ea typeface="Proxima Nova Semibold"/>
              <a:cs typeface="Proxima Nova Semibold"/>
              <a:sym typeface="Proxima Nova Semibold"/>
            </a:endParaRPr>
          </a:p>
          <a:p>
            <a:pPr marL="0" lvl="0" indent="457200" algn="l" rtl="0">
              <a:lnSpc>
                <a:spcPct val="150000"/>
              </a:lnSpc>
              <a:spcBef>
                <a:spcPts val="0"/>
              </a:spcBef>
              <a:spcAft>
                <a:spcPts val="0"/>
              </a:spcAft>
              <a:buClr>
                <a:schemeClr val="dk1"/>
              </a:buClr>
              <a:buSzPts val="1100"/>
              <a:buFont typeface="Arial"/>
              <a:buNone/>
            </a:pPr>
            <a:endParaRPr sz="1600">
              <a:solidFill>
                <a:schemeClr val="dk1"/>
              </a:solidFill>
              <a:highlight>
                <a:schemeClr val="lt1"/>
              </a:highlight>
              <a:latin typeface="Proxima Nova Semibold"/>
              <a:ea typeface="Proxima Nova Semibold"/>
              <a:cs typeface="Proxima Nova Semibold"/>
              <a:sym typeface="Proxima Nova Semibold"/>
            </a:endParaRPr>
          </a:p>
        </p:txBody>
      </p:sp>
      <p:sp>
        <p:nvSpPr>
          <p:cNvPr id="369" name="Google Shape;369;g2ab47241010_0_176"/>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Benefits of Abstract Factory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g2b05b9a3394_0_64"/>
          <p:cNvSpPr txBox="1"/>
          <p:nvPr/>
        </p:nvSpPr>
        <p:spPr>
          <a:xfrm>
            <a:off x="1311925" y="1771000"/>
            <a:ext cx="6725400" cy="663600"/>
          </a:xfrm>
          <a:prstGeom prst="rect">
            <a:avLst/>
          </a:prstGeom>
          <a:solidFill>
            <a:srgbClr val="A64D79"/>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4000"/>
              <a:buFont typeface="Arial"/>
              <a:buNone/>
            </a:pPr>
            <a:r>
              <a:rPr lang="en" sz="4000">
                <a:solidFill>
                  <a:schemeClr val="lt1"/>
                </a:solidFill>
                <a:latin typeface="Proxima Nova"/>
                <a:ea typeface="Proxima Nova"/>
                <a:cs typeface="Proxima Nova"/>
                <a:sym typeface="Proxima Nova"/>
              </a:rPr>
              <a:t>Builder </a:t>
            </a:r>
            <a:r>
              <a:rPr lang="en" sz="4000" b="0" i="0" u="none" strike="noStrike" cap="none">
                <a:solidFill>
                  <a:schemeClr val="lt1"/>
                </a:solidFill>
                <a:latin typeface="Proxima Nova"/>
                <a:ea typeface="Proxima Nova"/>
                <a:cs typeface="Proxima Nova"/>
                <a:sym typeface="Proxima Nova"/>
              </a:rPr>
              <a:t>Pattern</a:t>
            </a:r>
            <a:endParaRPr sz="4000" b="0" i="0" u="none" strike="noStrike" cap="none">
              <a:solidFill>
                <a:schemeClr val="lt1"/>
              </a:solidFill>
              <a:latin typeface="Proxima Nova"/>
              <a:ea typeface="Proxima Nova"/>
              <a:cs typeface="Proxima Nova"/>
              <a:sym typeface="Proxima Nov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g2ab47241010_0_25"/>
          <p:cNvSpPr txBox="1">
            <a:spLocks noGrp="1"/>
          </p:cNvSpPr>
          <p:nvPr>
            <p:ph type="title"/>
          </p:nvPr>
        </p:nvSpPr>
        <p:spPr>
          <a:xfrm>
            <a:off x="457200" y="972850"/>
            <a:ext cx="7869000" cy="3795600"/>
          </a:xfrm>
          <a:prstGeom prst="rect">
            <a:avLst/>
          </a:prstGeom>
          <a:noFill/>
          <a:ln>
            <a:noFill/>
          </a:ln>
        </p:spPr>
        <p:txBody>
          <a:bodyPr spcFirstLastPara="1" wrap="square" lIns="0" tIns="0" rIns="0" bIns="0" anchor="t" anchorCtr="0">
            <a:noAutofit/>
          </a:bodyPr>
          <a:lstStyle/>
          <a:p>
            <a:pPr marL="0" lvl="0" indent="0" algn="l" rtl="0">
              <a:lnSpc>
                <a:spcPct val="150000"/>
              </a:lnSpc>
              <a:spcBef>
                <a:spcPts val="0"/>
              </a:spcBef>
              <a:spcAft>
                <a:spcPts val="0"/>
              </a:spcAft>
              <a:buClr>
                <a:schemeClr val="dk1"/>
              </a:buClr>
              <a:buSzPts val="1100"/>
              <a:buFont typeface="Arial"/>
              <a:buNone/>
            </a:pPr>
            <a:r>
              <a:rPr lang="en" sz="1500">
                <a:solidFill>
                  <a:srgbClr val="212529"/>
                </a:solidFill>
                <a:highlight>
                  <a:srgbClr val="FFFFFF"/>
                </a:highlight>
                <a:latin typeface="Proxima Nova Semibold"/>
                <a:ea typeface="Proxima Nova Semibold"/>
                <a:cs typeface="Proxima Nova Semibold"/>
                <a:sym typeface="Proxima Nova Semibold"/>
              </a:rPr>
              <a:t>The Builder design pattern separates the construction of a complex object from its representation so that the same construction process can create different representations.</a:t>
            </a:r>
            <a:endParaRPr sz="1500">
              <a:solidFill>
                <a:srgbClr val="212529"/>
              </a:solidFill>
              <a:highlight>
                <a:srgbClr val="FFFFFF"/>
              </a:highlight>
              <a:latin typeface="Proxima Nova Semibold"/>
              <a:ea typeface="Proxima Nova Semibold"/>
              <a:cs typeface="Proxima Nova Semibold"/>
              <a:sym typeface="Proxima Nova Semibold"/>
            </a:endParaRPr>
          </a:p>
          <a:p>
            <a:pPr marL="0" lvl="0" indent="0" algn="l" rtl="0">
              <a:lnSpc>
                <a:spcPct val="150000"/>
              </a:lnSpc>
              <a:spcBef>
                <a:spcPts val="0"/>
              </a:spcBef>
              <a:spcAft>
                <a:spcPts val="0"/>
              </a:spcAft>
              <a:buClr>
                <a:schemeClr val="dk1"/>
              </a:buClr>
              <a:buSzPts val="1100"/>
              <a:buFont typeface="Arial"/>
              <a:buNone/>
            </a:pPr>
            <a:endParaRPr sz="1500">
              <a:solidFill>
                <a:srgbClr val="212529"/>
              </a:solidFill>
              <a:highlight>
                <a:srgbClr val="FFFFFF"/>
              </a:highlight>
              <a:latin typeface="Proxima Nova Semibold"/>
              <a:ea typeface="Proxima Nova Semibold"/>
              <a:cs typeface="Proxima Nova Semibold"/>
              <a:sym typeface="Proxima Nova Semibold"/>
            </a:endParaRPr>
          </a:p>
          <a:p>
            <a:pPr marL="0" lvl="0" indent="0" algn="l" rtl="0">
              <a:lnSpc>
                <a:spcPct val="150000"/>
              </a:lnSpc>
              <a:spcBef>
                <a:spcPts val="0"/>
              </a:spcBef>
              <a:spcAft>
                <a:spcPts val="0"/>
              </a:spcAft>
              <a:buClr>
                <a:schemeClr val="dk1"/>
              </a:buClr>
              <a:buSzPts val="1100"/>
              <a:buFont typeface="Arial"/>
              <a:buNone/>
            </a:pPr>
            <a:r>
              <a:rPr lang="en" sz="1400">
                <a:solidFill>
                  <a:srgbClr val="212529"/>
                </a:solidFill>
                <a:highlight>
                  <a:srgbClr val="FFFFFF"/>
                </a:highlight>
                <a:latin typeface="Proxima Nova Semibold"/>
                <a:ea typeface="Proxima Nova Semibold"/>
                <a:cs typeface="Proxima Nova Semibold"/>
                <a:sym typeface="Proxima Nova Semibold"/>
              </a:rPr>
              <a:t> </a:t>
            </a:r>
            <a:r>
              <a:rPr lang="en" sz="1400">
                <a:solidFill>
                  <a:schemeClr val="dk1"/>
                </a:solidFill>
                <a:highlight>
                  <a:srgbClr val="FFFFFF"/>
                </a:highlight>
                <a:latin typeface="Proxima Nova Semibold"/>
                <a:ea typeface="Proxima Nova Semibold"/>
                <a:cs typeface="Proxima Nova Semibold"/>
                <a:sym typeface="Proxima Nova Semibold"/>
              </a:rPr>
              <a:t>According to GOF, </a:t>
            </a:r>
            <a:r>
              <a:rPr lang="en" sz="1400" b="1">
                <a:solidFill>
                  <a:schemeClr val="dk1"/>
                </a:solidFill>
                <a:highlight>
                  <a:srgbClr val="FFFFFF"/>
                </a:highlight>
              </a:rPr>
              <a:t>the Builder Design Pattern builds a complex object using many simple objects and a step-by-step approach. </a:t>
            </a:r>
            <a:r>
              <a:rPr lang="en" sz="1400">
                <a:solidFill>
                  <a:schemeClr val="dk1"/>
                </a:solidFill>
                <a:highlight>
                  <a:srgbClr val="FFFFFF"/>
                </a:highlight>
                <a:latin typeface="Proxima Nova Semibold"/>
                <a:ea typeface="Proxima Nova Semibold"/>
                <a:cs typeface="Proxima Nova Semibold"/>
                <a:sym typeface="Proxima Nova Semibold"/>
              </a:rPr>
              <a:t>The Process of constructing the complex object should be generic so that the same construction process can be used to create different representations of the same complex object.</a:t>
            </a:r>
            <a:endParaRPr sz="1400">
              <a:solidFill>
                <a:schemeClr val="dk1"/>
              </a:solidFill>
              <a:highlight>
                <a:srgbClr val="FFFFFF"/>
              </a:highlight>
              <a:latin typeface="Proxima Nova Semibold"/>
              <a:ea typeface="Proxima Nova Semibold"/>
              <a:cs typeface="Proxima Nova Semibold"/>
              <a:sym typeface="Proxima Nova Semibold"/>
            </a:endParaRPr>
          </a:p>
          <a:p>
            <a:pPr marL="0" lvl="0" indent="0" algn="l" rtl="0">
              <a:lnSpc>
                <a:spcPct val="150000"/>
              </a:lnSpc>
              <a:spcBef>
                <a:spcPts val="0"/>
              </a:spcBef>
              <a:spcAft>
                <a:spcPts val="0"/>
              </a:spcAft>
              <a:buClr>
                <a:schemeClr val="dk1"/>
              </a:buClr>
              <a:buSzPts val="1100"/>
              <a:buFont typeface="Arial"/>
              <a:buNone/>
            </a:pPr>
            <a:r>
              <a:rPr lang="en" sz="1500">
                <a:solidFill>
                  <a:srgbClr val="212529"/>
                </a:solidFill>
                <a:highlight>
                  <a:srgbClr val="FFFFFF"/>
                </a:highlight>
                <a:latin typeface="Proxima Nova Semibold"/>
                <a:ea typeface="Proxima Nova Semibold"/>
                <a:cs typeface="Proxima Nova Semibold"/>
                <a:sym typeface="Proxima Nova Semibold"/>
              </a:rPr>
              <a:t>	</a:t>
            </a:r>
            <a:endParaRPr sz="1500">
              <a:solidFill>
                <a:srgbClr val="212529"/>
              </a:solidFill>
              <a:highlight>
                <a:srgbClr val="FFFFFF"/>
              </a:highlight>
              <a:latin typeface="Proxima Nova Semibold"/>
              <a:ea typeface="Proxima Nova Semibold"/>
              <a:cs typeface="Proxima Nova Semibold"/>
              <a:sym typeface="Proxima Nova Semibold"/>
            </a:endParaRPr>
          </a:p>
          <a:p>
            <a:pPr marL="0" lvl="0" indent="0" algn="l" rtl="0">
              <a:lnSpc>
                <a:spcPct val="150000"/>
              </a:lnSpc>
              <a:spcBef>
                <a:spcPts val="0"/>
              </a:spcBef>
              <a:spcAft>
                <a:spcPts val="0"/>
              </a:spcAft>
              <a:buClr>
                <a:schemeClr val="dk1"/>
              </a:buClr>
              <a:buSzPts val="1100"/>
              <a:buFont typeface="Arial"/>
              <a:buNone/>
            </a:pPr>
            <a:endParaRPr sz="1500">
              <a:solidFill>
                <a:srgbClr val="212529"/>
              </a:solidFill>
              <a:highlight>
                <a:srgbClr val="FFFFFF"/>
              </a:highlight>
              <a:latin typeface="Proxima Nova Semibold"/>
              <a:ea typeface="Proxima Nova Semibold"/>
              <a:cs typeface="Proxima Nova Semibold"/>
              <a:sym typeface="Proxima Nova Semibold"/>
            </a:endParaRPr>
          </a:p>
          <a:p>
            <a:pPr marL="0" lvl="0" indent="0" algn="l" rtl="0">
              <a:lnSpc>
                <a:spcPct val="150000"/>
              </a:lnSpc>
              <a:spcBef>
                <a:spcPts val="0"/>
              </a:spcBef>
              <a:spcAft>
                <a:spcPts val="0"/>
              </a:spcAft>
              <a:buClr>
                <a:schemeClr val="dk1"/>
              </a:buClr>
              <a:buSzPts val="1100"/>
              <a:buFont typeface="Arial"/>
              <a:buNone/>
            </a:pPr>
            <a:endParaRPr sz="1500">
              <a:solidFill>
                <a:srgbClr val="212529"/>
              </a:solidFill>
              <a:highlight>
                <a:srgbClr val="FFFFFF"/>
              </a:highlight>
              <a:latin typeface="Proxima Nova Semibold"/>
              <a:ea typeface="Proxima Nova Semibold"/>
              <a:cs typeface="Proxima Nova Semibold"/>
              <a:sym typeface="Proxima Nova Semibold"/>
            </a:endParaRPr>
          </a:p>
        </p:txBody>
      </p:sp>
      <p:sp>
        <p:nvSpPr>
          <p:cNvPr id="380" name="Google Shape;380;g2ab47241010_0_25"/>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Builder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
          <p:cNvSpPr txBox="1">
            <a:spLocks noGrp="1"/>
          </p:cNvSpPr>
          <p:nvPr>
            <p:ph type="title"/>
          </p:nvPr>
        </p:nvSpPr>
        <p:spPr>
          <a:xfrm>
            <a:off x="457200" y="1070150"/>
            <a:ext cx="7766100" cy="3310800"/>
          </a:xfrm>
          <a:prstGeom prst="rect">
            <a:avLst/>
          </a:prstGeom>
          <a:noFill/>
          <a:ln>
            <a:noFill/>
          </a:ln>
        </p:spPr>
        <p:txBody>
          <a:bodyPr spcFirstLastPara="1" wrap="square" lIns="0" tIns="0" rIns="0" bIns="0" anchor="t" anchorCtr="0">
            <a:noAutofit/>
          </a:bodyPr>
          <a:lstStyle/>
          <a:p>
            <a:pPr marL="457200" lvl="0" indent="-330200" algn="l" rtl="0">
              <a:lnSpc>
                <a:spcPct val="100000"/>
              </a:lnSpc>
              <a:spcBef>
                <a:spcPts val="0"/>
              </a:spcBef>
              <a:spcAft>
                <a:spcPts val="0"/>
              </a:spcAft>
              <a:buClr>
                <a:schemeClr val="dk1"/>
              </a:buClr>
              <a:buSzPts val="1600"/>
              <a:buFont typeface="Proxima Nova Semibold"/>
              <a:buAutoNum type="arabicPeriod"/>
            </a:pPr>
            <a:r>
              <a:rPr lang="en" sz="1600">
                <a:solidFill>
                  <a:schemeClr val="dk1"/>
                </a:solidFill>
                <a:highlight>
                  <a:srgbClr val="FFFFFF"/>
                </a:highlight>
                <a:latin typeface="Proxima Nova Semibold"/>
                <a:ea typeface="Proxima Nova Semibold"/>
                <a:cs typeface="Proxima Nova Semibold"/>
                <a:sym typeface="Proxima Nova Semibold"/>
              </a:rPr>
              <a:t>What is Design Pattern?</a:t>
            </a:r>
            <a:endParaRPr sz="1600">
              <a:solidFill>
                <a:schemeClr val="dk1"/>
              </a:solidFill>
              <a:highlight>
                <a:srgbClr val="FFFFFF"/>
              </a:highlight>
              <a:latin typeface="Proxima Nova Semibold"/>
              <a:ea typeface="Proxima Nova Semibold"/>
              <a:cs typeface="Proxima Nova Semibold"/>
              <a:sym typeface="Proxima Nova Semibold"/>
            </a:endParaRPr>
          </a:p>
          <a:p>
            <a:pPr marL="457200" lvl="0" indent="-330200" algn="l" rtl="0">
              <a:lnSpc>
                <a:spcPct val="100000"/>
              </a:lnSpc>
              <a:spcBef>
                <a:spcPts val="0"/>
              </a:spcBef>
              <a:spcAft>
                <a:spcPts val="0"/>
              </a:spcAft>
              <a:buClr>
                <a:schemeClr val="dk1"/>
              </a:buClr>
              <a:buSzPts val="1600"/>
              <a:buFont typeface="Proxima Nova Semibold"/>
              <a:buAutoNum type="arabicPeriod"/>
            </a:pPr>
            <a:r>
              <a:rPr lang="en" sz="1600">
                <a:solidFill>
                  <a:schemeClr val="dk1"/>
                </a:solidFill>
                <a:highlight>
                  <a:srgbClr val="FFFFFF"/>
                </a:highlight>
                <a:latin typeface="Proxima Nova Semibold"/>
                <a:ea typeface="Proxima Nova Semibold"/>
                <a:cs typeface="Proxima Nova Semibold"/>
                <a:sym typeface="Proxima Nova Semibold"/>
              </a:rPr>
              <a:t>How to define and use the Design Pattern in C#.Net? </a:t>
            </a:r>
            <a:endParaRPr sz="1600">
              <a:solidFill>
                <a:schemeClr val="dk1"/>
              </a:solidFill>
              <a:highlight>
                <a:srgbClr val="FFFFFF"/>
              </a:highlight>
              <a:latin typeface="Proxima Nova Semibold"/>
              <a:ea typeface="Proxima Nova Semibold"/>
              <a:cs typeface="Proxima Nova Semibold"/>
              <a:sym typeface="Proxima Nova Semibold"/>
            </a:endParaRPr>
          </a:p>
          <a:p>
            <a:pPr marL="0" lvl="0" indent="0" algn="l" rtl="0">
              <a:lnSpc>
                <a:spcPct val="100000"/>
              </a:lnSpc>
              <a:spcBef>
                <a:spcPts val="0"/>
              </a:spcBef>
              <a:spcAft>
                <a:spcPts val="0"/>
              </a:spcAft>
              <a:buSzPts val="4000"/>
              <a:buNone/>
            </a:pPr>
            <a:endParaRPr sz="1600">
              <a:solidFill>
                <a:schemeClr val="dk1"/>
              </a:solidFill>
              <a:highlight>
                <a:srgbClr val="FFFFFF"/>
              </a:highlight>
              <a:latin typeface="Proxima Nova Semibold"/>
              <a:ea typeface="Proxima Nova Semibold"/>
              <a:cs typeface="Proxima Nova Semibold"/>
              <a:sym typeface="Proxima Nova Semibold"/>
            </a:endParaRPr>
          </a:p>
          <a:p>
            <a:pPr marL="0" lvl="0" indent="0" algn="l" rtl="0">
              <a:lnSpc>
                <a:spcPct val="100000"/>
              </a:lnSpc>
              <a:spcBef>
                <a:spcPts val="0"/>
              </a:spcBef>
              <a:spcAft>
                <a:spcPts val="0"/>
              </a:spcAft>
              <a:buSzPts val="4000"/>
              <a:buNone/>
            </a:pPr>
            <a:endParaRPr sz="1600">
              <a:solidFill>
                <a:schemeClr val="dk1"/>
              </a:solidFill>
              <a:highlight>
                <a:srgbClr val="FFFFFF"/>
              </a:highlight>
              <a:latin typeface="Proxima Nova Semibold"/>
              <a:ea typeface="Proxima Nova Semibold"/>
              <a:cs typeface="Proxima Nova Semibold"/>
              <a:sym typeface="Proxima Nova Semibold"/>
            </a:endParaRPr>
          </a:p>
        </p:txBody>
      </p:sp>
      <p:sp>
        <p:nvSpPr>
          <p:cNvPr id="165" name="Google Shape;165;p4"/>
          <p:cNvSpPr txBox="1"/>
          <p:nvPr/>
        </p:nvSpPr>
        <p:spPr>
          <a:xfrm>
            <a:off x="381000" y="321000"/>
            <a:ext cx="30000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0" i="0" u="none" strike="noStrike" cap="none">
                <a:solidFill>
                  <a:schemeClr val="dk1"/>
                </a:solidFill>
                <a:latin typeface="Proxima Nova Semibold"/>
                <a:ea typeface="Proxima Nova Semibold"/>
                <a:cs typeface="Proxima Nova Semibold"/>
                <a:sym typeface="Proxima Nova Semibold"/>
              </a:rPr>
              <a:t>Do You Know?</a:t>
            </a:r>
            <a:endParaRPr sz="2400" b="0" i="0" u="none" strike="noStrike" cap="none">
              <a:solidFill>
                <a:schemeClr val="dk1"/>
              </a:solidFill>
              <a:latin typeface="Proxima Nova Semibold"/>
              <a:ea typeface="Proxima Nova Semibold"/>
              <a:cs typeface="Proxima Nova Semibold"/>
              <a:sym typeface="Proxima Nova Semibo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g2b05b9a3394_0_72"/>
          <p:cNvSpPr txBox="1">
            <a:spLocks noGrp="1"/>
          </p:cNvSpPr>
          <p:nvPr>
            <p:ph type="title"/>
          </p:nvPr>
        </p:nvSpPr>
        <p:spPr>
          <a:xfrm>
            <a:off x="381000" y="1015350"/>
            <a:ext cx="8547600" cy="3379500"/>
          </a:xfrm>
          <a:prstGeom prst="rect">
            <a:avLst/>
          </a:prstGeom>
          <a:noFill/>
          <a:ln>
            <a:noFill/>
          </a:ln>
        </p:spPr>
        <p:txBody>
          <a:bodyPr spcFirstLastPara="1" wrap="square" lIns="0" tIns="0" rIns="0" bIns="0" anchor="t" anchorCtr="0">
            <a:noAutofit/>
          </a:bodyPr>
          <a:lstStyle/>
          <a:p>
            <a:pPr marL="0" lvl="0" indent="0" algn="l" rtl="0">
              <a:lnSpc>
                <a:spcPct val="150000"/>
              </a:lnSpc>
              <a:spcBef>
                <a:spcPts val="0"/>
              </a:spcBef>
              <a:spcAft>
                <a:spcPts val="0"/>
              </a:spcAft>
              <a:buClr>
                <a:schemeClr val="dk1"/>
              </a:buClr>
              <a:buSzPts val="1100"/>
              <a:buFont typeface="Arial"/>
              <a:buNone/>
            </a:pPr>
            <a:r>
              <a:rPr lang="en" sz="1500">
                <a:solidFill>
                  <a:schemeClr val="dk1"/>
                </a:solidFill>
                <a:highlight>
                  <a:srgbClr val="FFFFFF"/>
                </a:highlight>
                <a:latin typeface="Proxima Nova Semibold"/>
                <a:ea typeface="Proxima Nova Semibold"/>
                <a:cs typeface="Proxima Nova Semibold"/>
                <a:sym typeface="Proxima Nova Semibold"/>
              </a:rPr>
              <a:t>The Builder Design Pattern is useful in C# when you need to create an object with many optional and required fields, especially if the object’s construction process is complex or if many representations of the object are possible. The key idea is to separate the construction of a complex object from its representation, allowing the same construction process to create different representations.</a:t>
            </a:r>
            <a:endParaRPr sz="1500">
              <a:solidFill>
                <a:schemeClr val="dk1"/>
              </a:solidFill>
              <a:highlight>
                <a:srgbClr val="FFFFFF"/>
              </a:highlight>
              <a:latin typeface="Proxima Nova Semibold"/>
              <a:ea typeface="Proxima Nova Semibold"/>
              <a:cs typeface="Proxima Nova Semibold"/>
              <a:sym typeface="Proxima Nova Semibold"/>
            </a:endParaRPr>
          </a:p>
          <a:p>
            <a:pPr marL="0" lvl="0" indent="0" algn="l" rtl="0">
              <a:lnSpc>
                <a:spcPct val="150000"/>
              </a:lnSpc>
              <a:spcBef>
                <a:spcPts val="0"/>
              </a:spcBef>
              <a:spcAft>
                <a:spcPts val="0"/>
              </a:spcAft>
              <a:buClr>
                <a:schemeClr val="dk1"/>
              </a:buClr>
              <a:buSzPts val="1100"/>
              <a:buFont typeface="Arial"/>
              <a:buNone/>
            </a:pPr>
            <a:r>
              <a:rPr lang="en" sz="1500">
                <a:solidFill>
                  <a:srgbClr val="212529"/>
                </a:solidFill>
                <a:highlight>
                  <a:srgbClr val="FFFFFF"/>
                </a:highlight>
                <a:latin typeface="Proxima Nova Semibold"/>
                <a:ea typeface="Proxima Nova Semibold"/>
                <a:cs typeface="Proxima Nova Semibold"/>
                <a:sym typeface="Proxima Nova Semibold"/>
              </a:rPr>
              <a:t>	</a:t>
            </a:r>
            <a:endParaRPr sz="1500">
              <a:solidFill>
                <a:srgbClr val="212529"/>
              </a:solidFill>
              <a:highlight>
                <a:srgbClr val="FFFFFF"/>
              </a:highlight>
              <a:latin typeface="Proxima Nova Semibold"/>
              <a:ea typeface="Proxima Nova Semibold"/>
              <a:cs typeface="Proxima Nova Semibold"/>
              <a:sym typeface="Proxima Nova Semibold"/>
            </a:endParaRPr>
          </a:p>
          <a:p>
            <a:pPr marL="0" lvl="0" indent="0" algn="l" rtl="0">
              <a:lnSpc>
                <a:spcPct val="150000"/>
              </a:lnSpc>
              <a:spcBef>
                <a:spcPts val="0"/>
              </a:spcBef>
              <a:spcAft>
                <a:spcPts val="0"/>
              </a:spcAft>
              <a:buClr>
                <a:schemeClr val="dk1"/>
              </a:buClr>
              <a:buSzPts val="1100"/>
              <a:buFont typeface="Arial"/>
              <a:buNone/>
            </a:pPr>
            <a:endParaRPr sz="1500">
              <a:solidFill>
                <a:srgbClr val="212529"/>
              </a:solidFill>
              <a:highlight>
                <a:srgbClr val="FFFFFF"/>
              </a:highlight>
              <a:latin typeface="Proxima Nova Semibold"/>
              <a:ea typeface="Proxima Nova Semibold"/>
              <a:cs typeface="Proxima Nova Semibold"/>
              <a:sym typeface="Proxima Nova Semibold"/>
            </a:endParaRPr>
          </a:p>
          <a:p>
            <a:pPr marL="0" lvl="0" indent="0" algn="l" rtl="0">
              <a:lnSpc>
                <a:spcPct val="150000"/>
              </a:lnSpc>
              <a:spcBef>
                <a:spcPts val="0"/>
              </a:spcBef>
              <a:spcAft>
                <a:spcPts val="0"/>
              </a:spcAft>
              <a:buClr>
                <a:schemeClr val="dk1"/>
              </a:buClr>
              <a:buSzPts val="1100"/>
              <a:buFont typeface="Arial"/>
              <a:buNone/>
            </a:pPr>
            <a:endParaRPr sz="1500">
              <a:solidFill>
                <a:srgbClr val="212529"/>
              </a:solidFill>
              <a:highlight>
                <a:srgbClr val="FFFFFF"/>
              </a:highlight>
              <a:latin typeface="Proxima Nova Semibold"/>
              <a:ea typeface="Proxima Nova Semibold"/>
              <a:cs typeface="Proxima Nova Semibold"/>
              <a:sym typeface="Proxima Nova Semibold"/>
            </a:endParaRPr>
          </a:p>
        </p:txBody>
      </p:sp>
      <p:sp>
        <p:nvSpPr>
          <p:cNvPr id="386" name="Google Shape;386;g2b05b9a3394_0_72"/>
          <p:cNvSpPr txBox="1"/>
          <p:nvPr/>
        </p:nvSpPr>
        <p:spPr>
          <a:xfrm>
            <a:off x="381000" y="321000"/>
            <a:ext cx="38421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a:solidFill>
                  <a:schemeClr val="dk1"/>
                </a:solidFill>
                <a:highlight>
                  <a:schemeClr val="lt1"/>
                </a:highlight>
                <a:latin typeface="Proxima Nova Semibold"/>
                <a:ea typeface="Proxima Nova Semibold"/>
                <a:cs typeface="Proxima Nova Semibold"/>
                <a:sym typeface="Proxima Nova Semibold"/>
              </a:rPr>
              <a:t>The use of </a:t>
            </a: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Builder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g2b05b9a3394_0_79"/>
          <p:cNvSpPr txBox="1"/>
          <p:nvPr/>
        </p:nvSpPr>
        <p:spPr>
          <a:xfrm>
            <a:off x="381000" y="321000"/>
            <a:ext cx="38421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Builder Pattern Example</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pic>
        <p:nvPicPr>
          <p:cNvPr id="392" name="Google Shape;392;g2b05b9a3394_0_79"/>
          <p:cNvPicPr preferRelativeResize="0"/>
          <p:nvPr/>
        </p:nvPicPr>
        <p:blipFill>
          <a:blip r:embed="rId3">
            <a:alphaModFix/>
          </a:blip>
          <a:stretch>
            <a:fillRect/>
          </a:stretch>
        </p:blipFill>
        <p:spPr>
          <a:xfrm>
            <a:off x="2129325" y="2802400"/>
            <a:ext cx="4678374" cy="2080475"/>
          </a:xfrm>
          <a:prstGeom prst="rect">
            <a:avLst/>
          </a:prstGeom>
          <a:noFill/>
          <a:ln>
            <a:noFill/>
          </a:ln>
        </p:spPr>
      </p:pic>
      <p:sp>
        <p:nvSpPr>
          <p:cNvPr id="393" name="Google Shape;393;g2b05b9a3394_0_79"/>
          <p:cNvSpPr txBox="1"/>
          <p:nvPr/>
        </p:nvSpPr>
        <p:spPr>
          <a:xfrm>
            <a:off x="422000" y="1012475"/>
            <a:ext cx="8418600" cy="1680900"/>
          </a:xfrm>
          <a:prstGeom prst="rect">
            <a:avLst/>
          </a:prstGeom>
          <a:noFill/>
          <a:ln>
            <a:noFill/>
          </a:ln>
        </p:spPr>
        <p:txBody>
          <a:bodyPr spcFirstLastPara="1" wrap="square" lIns="91425" tIns="91425" rIns="91425" bIns="91425" anchor="t" anchorCtr="0">
            <a:spAutoFit/>
          </a:bodyPr>
          <a:lstStyle/>
          <a:p>
            <a:pPr marL="0" lvl="0" indent="0" algn="just" rtl="0">
              <a:lnSpc>
                <a:spcPct val="160000"/>
              </a:lnSpc>
              <a:spcBef>
                <a:spcPts val="0"/>
              </a:spcBef>
              <a:spcAft>
                <a:spcPts val="0"/>
              </a:spcAft>
              <a:buClr>
                <a:schemeClr val="dk1"/>
              </a:buClr>
              <a:buSzPts val="1100"/>
              <a:buFont typeface="Arial"/>
              <a:buNone/>
            </a:pPr>
            <a:r>
              <a:rPr lang="en" b="1">
                <a:solidFill>
                  <a:schemeClr val="dk1"/>
                </a:solidFill>
                <a:highlight>
                  <a:srgbClr val="FFFFFF"/>
                </a:highlight>
                <a:latin typeface="Proxima Nova"/>
                <a:ea typeface="Proxima Nova"/>
                <a:cs typeface="Proxima Nova"/>
                <a:sym typeface="Proxima Nova"/>
              </a:rPr>
              <a:t>Real-Time Example to Understand Builder Design Pattern</a:t>
            </a:r>
            <a:endParaRPr b="1">
              <a:solidFill>
                <a:schemeClr val="dk1"/>
              </a:solidFill>
              <a:highlight>
                <a:srgbClr val="FFFFFF"/>
              </a:highlight>
              <a:latin typeface="Proxima Nova"/>
              <a:ea typeface="Proxima Nova"/>
              <a:cs typeface="Proxima Nova"/>
              <a:sym typeface="Proxima Nova"/>
            </a:endParaRPr>
          </a:p>
          <a:p>
            <a:pPr marL="0" lvl="0" indent="0" algn="just" rtl="0">
              <a:lnSpc>
                <a:spcPct val="115000"/>
              </a:lnSpc>
              <a:spcBef>
                <a:spcPts val="1500"/>
              </a:spcBef>
              <a:spcAft>
                <a:spcPts val="1800"/>
              </a:spcAft>
              <a:buNone/>
            </a:pPr>
            <a:r>
              <a:rPr lang="en">
                <a:solidFill>
                  <a:schemeClr val="dk1"/>
                </a:solidFill>
                <a:highlight>
                  <a:srgbClr val="FFFFFF"/>
                </a:highlight>
                <a:latin typeface="Proxima Nova Semibold"/>
                <a:ea typeface="Proxima Nova Semibold"/>
                <a:cs typeface="Proxima Nova Semibold"/>
                <a:sym typeface="Proxima Nova Semibold"/>
              </a:rPr>
              <a:t>Please have a look at the following diagram. Here, the Laptop is a complex object. To build a laptop, we need to use many small objects like LCD Displays, USB Ports, Wireless, Hard Drives, Pointing Devices, Battery, Memory, DVD/CD Reader, Keyboard, Plastic Case, etc. So, we have to assemble all these small objects to build the laptop complex objects.</a:t>
            </a:r>
            <a:endParaRPr>
              <a:latin typeface="Proxima Nova Semibold"/>
              <a:ea typeface="Proxima Nova Semibold"/>
              <a:cs typeface="Proxima Nova Semibold"/>
              <a:sym typeface="Proxima Nova Semibo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g2ab47241010_0_183"/>
          <p:cNvSpPr txBox="1">
            <a:spLocks noGrp="1"/>
          </p:cNvSpPr>
          <p:nvPr>
            <p:ph type="title"/>
          </p:nvPr>
        </p:nvSpPr>
        <p:spPr>
          <a:xfrm>
            <a:off x="1828800" y="972850"/>
            <a:ext cx="5929500" cy="4117500"/>
          </a:xfrm>
          <a:prstGeom prst="rect">
            <a:avLst/>
          </a:prstGeom>
          <a:noFill/>
          <a:ln>
            <a:noFill/>
          </a:ln>
        </p:spPr>
        <p:txBody>
          <a:bodyPr spcFirstLastPara="1" wrap="square" lIns="0" tIns="0" rIns="0" bIns="0" anchor="t" anchorCtr="0">
            <a:noAutofit/>
          </a:bodyPr>
          <a:lstStyle/>
          <a:p>
            <a:pPr marL="228600" marR="228600" lvl="0" indent="0" algn="l" rtl="0">
              <a:lnSpc>
                <a:spcPct val="150000"/>
              </a:lnSpc>
              <a:spcBef>
                <a:spcPts val="0"/>
              </a:spcBef>
              <a:spcAft>
                <a:spcPts val="0"/>
              </a:spcAft>
              <a:buClr>
                <a:schemeClr val="dk1"/>
              </a:buClr>
              <a:buSzPts val="1100"/>
              <a:buFont typeface="Arial"/>
              <a:buNone/>
            </a:pPr>
            <a:r>
              <a:rPr lang="en" sz="950">
                <a:solidFill>
                  <a:srgbClr val="3A3A3A"/>
                </a:solidFill>
                <a:highlight>
                  <a:srgbClr val="EEEEEE"/>
                </a:highlight>
                <a:latin typeface="Courier New"/>
                <a:ea typeface="Courier New"/>
                <a:cs typeface="Courier New"/>
                <a:sym typeface="Courier New"/>
              </a:rPr>
              <a:t>using System;</a:t>
            </a:r>
            <a:endParaRPr sz="950">
              <a:solidFill>
                <a:srgbClr val="3A3A3A"/>
              </a:solidFill>
              <a:highlight>
                <a:srgbClr val="EEEEEE"/>
              </a:highlight>
              <a:latin typeface="Courier New"/>
              <a:ea typeface="Courier New"/>
              <a:cs typeface="Courier New"/>
              <a:sym typeface="Courier New"/>
            </a:endParaRPr>
          </a:p>
          <a:p>
            <a:pPr marL="228600" marR="228600" lvl="0" indent="0" algn="l" rtl="0">
              <a:lnSpc>
                <a:spcPct val="150000"/>
              </a:lnSpc>
              <a:spcBef>
                <a:spcPts val="0"/>
              </a:spcBef>
              <a:spcAft>
                <a:spcPts val="0"/>
              </a:spcAft>
              <a:buClr>
                <a:schemeClr val="dk1"/>
              </a:buClr>
              <a:buSzPts val="1100"/>
              <a:buFont typeface="Arial"/>
              <a:buNone/>
            </a:pPr>
            <a:r>
              <a:rPr lang="en" sz="950">
                <a:solidFill>
                  <a:srgbClr val="3A3A3A"/>
                </a:solidFill>
                <a:highlight>
                  <a:srgbClr val="EEEEEE"/>
                </a:highlight>
                <a:latin typeface="Courier New"/>
                <a:ea typeface="Courier New"/>
                <a:cs typeface="Courier New"/>
                <a:sym typeface="Courier New"/>
              </a:rPr>
              <a:t>namespace BuilderDesignPattern</a:t>
            </a:r>
            <a:endParaRPr sz="950">
              <a:solidFill>
                <a:srgbClr val="3A3A3A"/>
              </a:solidFill>
              <a:highlight>
                <a:srgbClr val="EEEEEE"/>
              </a:highlight>
              <a:latin typeface="Courier New"/>
              <a:ea typeface="Courier New"/>
              <a:cs typeface="Courier New"/>
              <a:sym typeface="Courier New"/>
            </a:endParaRPr>
          </a:p>
          <a:p>
            <a:pPr marL="228600" marR="228600" lvl="0" indent="0" algn="l" rtl="0">
              <a:lnSpc>
                <a:spcPct val="150000"/>
              </a:lnSpc>
              <a:spcBef>
                <a:spcPts val="0"/>
              </a:spcBef>
              <a:spcAft>
                <a:spcPts val="0"/>
              </a:spcAft>
              <a:buClr>
                <a:schemeClr val="dk1"/>
              </a:buClr>
              <a:buSzPts val="1100"/>
              <a:buFont typeface="Arial"/>
              <a:buNone/>
            </a:pPr>
            <a:r>
              <a:rPr lang="en" sz="950">
                <a:solidFill>
                  <a:srgbClr val="3A3A3A"/>
                </a:solidFill>
                <a:highlight>
                  <a:srgbClr val="EEEEEE"/>
                </a:highlight>
                <a:latin typeface="Courier New"/>
                <a:ea typeface="Courier New"/>
                <a:cs typeface="Courier New"/>
                <a:sym typeface="Courier New"/>
              </a:rPr>
              <a:t>{</a:t>
            </a:r>
            <a:endParaRPr sz="950">
              <a:solidFill>
                <a:srgbClr val="3A3A3A"/>
              </a:solidFill>
              <a:highlight>
                <a:srgbClr val="EEEEEE"/>
              </a:highlight>
              <a:latin typeface="Courier New"/>
              <a:ea typeface="Courier New"/>
              <a:cs typeface="Courier New"/>
              <a:sym typeface="Courier New"/>
            </a:endParaRPr>
          </a:p>
          <a:p>
            <a:pPr marL="228600" marR="228600" lvl="0" indent="0" algn="l" rtl="0">
              <a:lnSpc>
                <a:spcPct val="150000"/>
              </a:lnSpc>
              <a:spcBef>
                <a:spcPts val="0"/>
              </a:spcBef>
              <a:spcAft>
                <a:spcPts val="0"/>
              </a:spcAft>
              <a:buClr>
                <a:schemeClr val="dk1"/>
              </a:buClr>
              <a:buSzPts val="1100"/>
              <a:buFont typeface="Arial"/>
              <a:buNone/>
            </a:pPr>
            <a:r>
              <a:rPr lang="en" sz="950">
                <a:solidFill>
                  <a:srgbClr val="3A3A3A"/>
                </a:solidFill>
                <a:highlight>
                  <a:srgbClr val="EEEEEE"/>
                </a:highlight>
                <a:latin typeface="Courier New"/>
                <a:ea typeface="Courier New"/>
                <a:cs typeface="Courier New"/>
                <a:sym typeface="Courier New"/>
              </a:rPr>
              <a:t>    public class Report</a:t>
            </a:r>
            <a:endParaRPr sz="950">
              <a:solidFill>
                <a:srgbClr val="3A3A3A"/>
              </a:solidFill>
              <a:highlight>
                <a:srgbClr val="EEEEEE"/>
              </a:highlight>
              <a:latin typeface="Courier New"/>
              <a:ea typeface="Courier New"/>
              <a:cs typeface="Courier New"/>
              <a:sym typeface="Courier New"/>
            </a:endParaRPr>
          </a:p>
          <a:p>
            <a:pPr marL="228600" marR="228600" lvl="0" indent="0" algn="l" rtl="0">
              <a:lnSpc>
                <a:spcPct val="150000"/>
              </a:lnSpc>
              <a:spcBef>
                <a:spcPts val="0"/>
              </a:spcBef>
              <a:spcAft>
                <a:spcPts val="0"/>
              </a:spcAft>
              <a:buClr>
                <a:schemeClr val="dk1"/>
              </a:buClr>
              <a:buSzPts val="1100"/>
              <a:buFont typeface="Arial"/>
              <a:buNone/>
            </a:pPr>
            <a:r>
              <a:rPr lang="en" sz="950">
                <a:solidFill>
                  <a:srgbClr val="3A3A3A"/>
                </a:solidFill>
                <a:highlight>
                  <a:srgbClr val="EEEEEE"/>
                </a:highlight>
                <a:latin typeface="Courier New"/>
                <a:ea typeface="Courier New"/>
                <a:cs typeface="Courier New"/>
                <a:sym typeface="Courier New"/>
              </a:rPr>
              <a:t>    {</a:t>
            </a:r>
            <a:endParaRPr sz="950">
              <a:solidFill>
                <a:srgbClr val="3A3A3A"/>
              </a:solidFill>
              <a:highlight>
                <a:srgbClr val="EEEEEE"/>
              </a:highlight>
              <a:latin typeface="Courier New"/>
              <a:ea typeface="Courier New"/>
              <a:cs typeface="Courier New"/>
              <a:sym typeface="Courier New"/>
            </a:endParaRPr>
          </a:p>
          <a:p>
            <a:pPr marL="228600" marR="228600" lvl="0" indent="0" algn="l" rtl="0">
              <a:lnSpc>
                <a:spcPct val="150000"/>
              </a:lnSpc>
              <a:spcBef>
                <a:spcPts val="0"/>
              </a:spcBef>
              <a:spcAft>
                <a:spcPts val="0"/>
              </a:spcAft>
              <a:buClr>
                <a:schemeClr val="dk1"/>
              </a:buClr>
              <a:buSzPts val="1100"/>
              <a:buFont typeface="Arial"/>
              <a:buNone/>
            </a:pPr>
            <a:r>
              <a:rPr lang="en" sz="950">
                <a:solidFill>
                  <a:srgbClr val="3A3A3A"/>
                </a:solidFill>
                <a:highlight>
                  <a:srgbClr val="EEEEEE"/>
                </a:highlight>
                <a:latin typeface="Courier New"/>
                <a:ea typeface="Courier New"/>
                <a:cs typeface="Courier New"/>
                <a:sym typeface="Courier New"/>
              </a:rPr>
              <a:t>        public string ReportType { get; set; }</a:t>
            </a:r>
            <a:endParaRPr sz="950">
              <a:solidFill>
                <a:srgbClr val="3A3A3A"/>
              </a:solidFill>
              <a:highlight>
                <a:srgbClr val="EEEEEE"/>
              </a:highlight>
              <a:latin typeface="Courier New"/>
              <a:ea typeface="Courier New"/>
              <a:cs typeface="Courier New"/>
              <a:sym typeface="Courier New"/>
            </a:endParaRPr>
          </a:p>
          <a:p>
            <a:pPr marL="228600" marR="228600" lvl="0" indent="0" algn="l" rtl="0">
              <a:lnSpc>
                <a:spcPct val="150000"/>
              </a:lnSpc>
              <a:spcBef>
                <a:spcPts val="0"/>
              </a:spcBef>
              <a:spcAft>
                <a:spcPts val="0"/>
              </a:spcAft>
              <a:buClr>
                <a:schemeClr val="dk1"/>
              </a:buClr>
              <a:buSzPts val="1100"/>
              <a:buFont typeface="Arial"/>
              <a:buNone/>
            </a:pPr>
            <a:r>
              <a:rPr lang="en" sz="950">
                <a:solidFill>
                  <a:srgbClr val="3A3A3A"/>
                </a:solidFill>
                <a:highlight>
                  <a:srgbClr val="EEEEEE"/>
                </a:highlight>
                <a:latin typeface="Courier New"/>
                <a:ea typeface="Courier New"/>
                <a:cs typeface="Courier New"/>
                <a:sym typeface="Courier New"/>
              </a:rPr>
              <a:t>        public string ReportHeader { get; set; }</a:t>
            </a:r>
            <a:endParaRPr sz="950">
              <a:solidFill>
                <a:srgbClr val="3A3A3A"/>
              </a:solidFill>
              <a:highlight>
                <a:srgbClr val="EEEEEE"/>
              </a:highlight>
              <a:latin typeface="Courier New"/>
              <a:ea typeface="Courier New"/>
              <a:cs typeface="Courier New"/>
              <a:sym typeface="Courier New"/>
            </a:endParaRPr>
          </a:p>
          <a:p>
            <a:pPr marL="228600" marR="228600" lvl="0" indent="0" algn="l" rtl="0">
              <a:lnSpc>
                <a:spcPct val="150000"/>
              </a:lnSpc>
              <a:spcBef>
                <a:spcPts val="0"/>
              </a:spcBef>
              <a:spcAft>
                <a:spcPts val="0"/>
              </a:spcAft>
              <a:buClr>
                <a:schemeClr val="dk1"/>
              </a:buClr>
              <a:buSzPts val="1100"/>
              <a:buFont typeface="Arial"/>
              <a:buNone/>
            </a:pPr>
            <a:r>
              <a:rPr lang="en" sz="950">
                <a:solidFill>
                  <a:srgbClr val="3A3A3A"/>
                </a:solidFill>
                <a:highlight>
                  <a:srgbClr val="EEEEEE"/>
                </a:highlight>
                <a:latin typeface="Courier New"/>
                <a:ea typeface="Courier New"/>
                <a:cs typeface="Courier New"/>
                <a:sym typeface="Courier New"/>
              </a:rPr>
              <a:t>        public string ReportFooter { get; set; }</a:t>
            </a:r>
            <a:endParaRPr sz="950">
              <a:solidFill>
                <a:srgbClr val="3A3A3A"/>
              </a:solidFill>
              <a:highlight>
                <a:srgbClr val="EEEEEE"/>
              </a:highlight>
              <a:latin typeface="Courier New"/>
              <a:ea typeface="Courier New"/>
              <a:cs typeface="Courier New"/>
              <a:sym typeface="Courier New"/>
            </a:endParaRPr>
          </a:p>
          <a:p>
            <a:pPr marL="228600" marR="228600" lvl="0" indent="0" algn="l" rtl="0">
              <a:lnSpc>
                <a:spcPct val="150000"/>
              </a:lnSpc>
              <a:spcBef>
                <a:spcPts val="0"/>
              </a:spcBef>
              <a:spcAft>
                <a:spcPts val="0"/>
              </a:spcAft>
              <a:buClr>
                <a:schemeClr val="dk1"/>
              </a:buClr>
              <a:buSzPts val="1100"/>
              <a:buFont typeface="Arial"/>
              <a:buNone/>
            </a:pPr>
            <a:r>
              <a:rPr lang="en" sz="950">
                <a:solidFill>
                  <a:srgbClr val="3A3A3A"/>
                </a:solidFill>
                <a:highlight>
                  <a:srgbClr val="EEEEEE"/>
                </a:highlight>
                <a:latin typeface="Courier New"/>
                <a:ea typeface="Courier New"/>
                <a:cs typeface="Courier New"/>
                <a:sym typeface="Courier New"/>
              </a:rPr>
              <a:t>        public string ReportContent { get; set; }</a:t>
            </a:r>
            <a:endParaRPr sz="950">
              <a:solidFill>
                <a:srgbClr val="3A3A3A"/>
              </a:solidFill>
              <a:highlight>
                <a:srgbClr val="EEEEEE"/>
              </a:highlight>
              <a:latin typeface="Courier New"/>
              <a:ea typeface="Courier New"/>
              <a:cs typeface="Courier New"/>
              <a:sym typeface="Courier New"/>
            </a:endParaRPr>
          </a:p>
          <a:p>
            <a:pPr marL="228600" marR="228600" lvl="0" indent="0" algn="l" rtl="0">
              <a:lnSpc>
                <a:spcPct val="150000"/>
              </a:lnSpc>
              <a:spcBef>
                <a:spcPts val="0"/>
              </a:spcBef>
              <a:spcAft>
                <a:spcPts val="0"/>
              </a:spcAft>
              <a:buClr>
                <a:schemeClr val="dk1"/>
              </a:buClr>
              <a:buSzPts val="1100"/>
              <a:buFont typeface="Arial"/>
              <a:buNone/>
            </a:pPr>
            <a:endParaRPr sz="950">
              <a:solidFill>
                <a:srgbClr val="3A3A3A"/>
              </a:solidFill>
              <a:highlight>
                <a:srgbClr val="EEEEEE"/>
              </a:highlight>
              <a:latin typeface="Courier New"/>
              <a:ea typeface="Courier New"/>
              <a:cs typeface="Courier New"/>
              <a:sym typeface="Courier New"/>
            </a:endParaRPr>
          </a:p>
          <a:p>
            <a:pPr marL="228600" marR="228600" lvl="0" indent="0" algn="l" rtl="0">
              <a:lnSpc>
                <a:spcPct val="150000"/>
              </a:lnSpc>
              <a:spcBef>
                <a:spcPts val="0"/>
              </a:spcBef>
              <a:spcAft>
                <a:spcPts val="0"/>
              </a:spcAft>
              <a:buClr>
                <a:schemeClr val="dk1"/>
              </a:buClr>
              <a:buSzPts val="1100"/>
              <a:buFont typeface="Arial"/>
              <a:buNone/>
            </a:pPr>
            <a:r>
              <a:rPr lang="en" sz="950">
                <a:solidFill>
                  <a:srgbClr val="3A3A3A"/>
                </a:solidFill>
                <a:highlight>
                  <a:srgbClr val="EEEEEE"/>
                </a:highlight>
                <a:latin typeface="Courier New"/>
                <a:ea typeface="Courier New"/>
                <a:cs typeface="Courier New"/>
                <a:sym typeface="Courier New"/>
              </a:rPr>
              <a:t>        public void DisplayReport()</a:t>
            </a:r>
            <a:endParaRPr sz="950">
              <a:solidFill>
                <a:srgbClr val="3A3A3A"/>
              </a:solidFill>
              <a:highlight>
                <a:srgbClr val="EEEEEE"/>
              </a:highlight>
              <a:latin typeface="Courier New"/>
              <a:ea typeface="Courier New"/>
              <a:cs typeface="Courier New"/>
              <a:sym typeface="Courier New"/>
            </a:endParaRPr>
          </a:p>
          <a:p>
            <a:pPr marL="228600" marR="228600" lvl="0" indent="0" algn="l" rtl="0">
              <a:lnSpc>
                <a:spcPct val="150000"/>
              </a:lnSpc>
              <a:spcBef>
                <a:spcPts val="0"/>
              </a:spcBef>
              <a:spcAft>
                <a:spcPts val="0"/>
              </a:spcAft>
              <a:buClr>
                <a:schemeClr val="dk1"/>
              </a:buClr>
              <a:buSzPts val="1100"/>
              <a:buFont typeface="Arial"/>
              <a:buNone/>
            </a:pPr>
            <a:r>
              <a:rPr lang="en" sz="950">
                <a:solidFill>
                  <a:srgbClr val="3A3A3A"/>
                </a:solidFill>
                <a:highlight>
                  <a:srgbClr val="EEEEEE"/>
                </a:highlight>
                <a:latin typeface="Courier New"/>
                <a:ea typeface="Courier New"/>
                <a:cs typeface="Courier New"/>
                <a:sym typeface="Courier New"/>
              </a:rPr>
              <a:t>        {</a:t>
            </a:r>
            <a:endParaRPr sz="950">
              <a:solidFill>
                <a:srgbClr val="3A3A3A"/>
              </a:solidFill>
              <a:highlight>
                <a:srgbClr val="EEEEEE"/>
              </a:highlight>
              <a:latin typeface="Courier New"/>
              <a:ea typeface="Courier New"/>
              <a:cs typeface="Courier New"/>
              <a:sym typeface="Courier New"/>
            </a:endParaRPr>
          </a:p>
          <a:p>
            <a:pPr marL="228600" marR="228600" lvl="0" indent="0" algn="l" rtl="0">
              <a:lnSpc>
                <a:spcPct val="150000"/>
              </a:lnSpc>
              <a:spcBef>
                <a:spcPts val="0"/>
              </a:spcBef>
              <a:spcAft>
                <a:spcPts val="0"/>
              </a:spcAft>
              <a:buClr>
                <a:schemeClr val="dk1"/>
              </a:buClr>
              <a:buSzPts val="1100"/>
              <a:buFont typeface="Arial"/>
              <a:buNone/>
            </a:pPr>
            <a:r>
              <a:rPr lang="en" sz="950">
                <a:solidFill>
                  <a:srgbClr val="3A3A3A"/>
                </a:solidFill>
                <a:highlight>
                  <a:srgbClr val="EEEEEE"/>
                </a:highlight>
                <a:latin typeface="Courier New"/>
                <a:ea typeface="Courier New"/>
                <a:cs typeface="Courier New"/>
                <a:sym typeface="Courier New"/>
              </a:rPr>
              <a:t>            Console.WriteLine("Report Type :" + ReportType);</a:t>
            </a:r>
            <a:endParaRPr sz="950">
              <a:solidFill>
                <a:srgbClr val="3A3A3A"/>
              </a:solidFill>
              <a:highlight>
                <a:srgbClr val="EEEEEE"/>
              </a:highlight>
              <a:latin typeface="Courier New"/>
              <a:ea typeface="Courier New"/>
              <a:cs typeface="Courier New"/>
              <a:sym typeface="Courier New"/>
            </a:endParaRPr>
          </a:p>
          <a:p>
            <a:pPr marL="228600" marR="228600" lvl="0" indent="0" algn="l" rtl="0">
              <a:lnSpc>
                <a:spcPct val="150000"/>
              </a:lnSpc>
              <a:spcBef>
                <a:spcPts val="0"/>
              </a:spcBef>
              <a:spcAft>
                <a:spcPts val="0"/>
              </a:spcAft>
              <a:buClr>
                <a:schemeClr val="dk1"/>
              </a:buClr>
              <a:buSzPts val="1100"/>
              <a:buFont typeface="Arial"/>
              <a:buNone/>
            </a:pPr>
            <a:r>
              <a:rPr lang="en" sz="950">
                <a:solidFill>
                  <a:srgbClr val="3A3A3A"/>
                </a:solidFill>
                <a:highlight>
                  <a:srgbClr val="EEEEEE"/>
                </a:highlight>
                <a:latin typeface="Courier New"/>
                <a:ea typeface="Courier New"/>
                <a:cs typeface="Courier New"/>
                <a:sym typeface="Courier New"/>
              </a:rPr>
              <a:t>            Console.WriteLine("Header :" + ReportHeader);</a:t>
            </a:r>
            <a:endParaRPr sz="950">
              <a:solidFill>
                <a:srgbClr val="3A3A3A"/>
              </a:solidFill>
              <a:highlight>
                <a:srgbClr val="EEEEEE"/>
              </a:highlight>
              <a:latin typeface="Courier New"/>
              <a:ea typeface="Courier New"/>
              <a:cs typeface="Courier New"/>
              <a:sym typeface="Courier New"/>
            </a:endParaRPr>
          </a:p>
          <a:p>
            <a:pPr marL="228600" marR="228600" lvl="0" indent="0" algn="l" rtl="0">
              <a:lnSpc>
                <a:spcPct val="150000"/>
              </a:lnSpc>
              <a:spcBef>
                <a:spcPts val="0"/>
              </a:spcBef>
              <a:spcAft>
                <a:spcPts val="0"/>
              </a:spcAft>
              <a:buClr>
                <a:schemeClr val="dk1"/>
              </a:buClr>
              <a:buSzPts val="1100"/>
              <a:buFont typeface="Arial"/>
              <a:buNone/>
            </a:pPr>
            <a:r>
              <a:rPr lang="en" sz="950">
                <a:solidFill>
                  <a:srgbClr val="3A3A3A"/>
                </a:solidFill>
                <a:highlight>
                  <a:srgbClr val="EEEEEE"/>
                </a:highlight>
                <a:latin typeface="Courier New"/>
                <a:ea typeface="Courier New"/>
                <a:cs typeface="Courier New"/>
                <a:sym typeface="Courier New"/>
              </a:rPr>
              <a:t>            Console.WriteLine("Content :" + ReportContent);</a:t>
            </a:r>
            <a:endParaRPr sz="950">
              <a:solidFill>
                <a:srgbClr val="3A3A3A"/>
              </a:solidFill>
              <a:highlight>
                <a:srgbClr val="EEEEEE"/>
              </a:highlight>
              <a:latin typeface="Courier New"/>
              <a:ea typeface="Courier New"/>
              <a:cs typeface="Courier New"/>
              <a:sym typeface="Courier New"/>
            </a:endParaRPr>
          </a:p>
          <a:p>
            <a:pPr marL="228600" marR="228600" lvl="0" indent="0" algn="l" rtl="0">
              <a:lnSpc>
                <a:spcPct val="150000"/>
              </a:lnSpc>
              <a:spcBef>
                <a:spcPts val="0"/>
              </a:spcBef>
              <a:spcAft>
                <a:spcPts val="0"/>
              </a:spcAft>
              <a:buClr>
                <a:schemeClr val="dk1"/>
              </a:buClr>
              <a:buSzPts val="1100"/>
              <a:buFont typeface="Arial"/>
              <a:buNone/>
            </a:pPr>
            <a:r>
              <a:rPr lang="en" sz="950">
                <a:solidFill>
                  <a:srgbClr val="3A3A3A"/>
                </a:solidFill>
                <a:highlight>
                  <a:srgbClr val="EEEEEE"/>
                </a:highlight>
                <a:latin typeface="Courier New"/>
                <a:ea typeface="Courier New"/>
                <a:cs typeface="Courier New"/>
                <a:sym typeface="Courier New"/>
              </a:rPr>
              <a:t>            Console.WriteLine("Footer :" + ReportFooter);</a:t>
            </a:r>
            <a:endParaRPr sz="950">
              <a:solidFill>
                <a:srgbClr val="3A3A3A"/>
              </a:solidFill>
              <a:highlight>
                <a:srgbClr val="EEEEEE"/>
              </a:highlight>
              <a:latin typeface="Courier New"/>
              <a:ea typeface="Courier New"/>
              <a:cs typeface="Courier New"/>
              <a:sym typeface="Courier New"/>
            </a:endParaRPr>
          </a:p>
          <a:p>
            <a:pPr marL="228600" marR="228600" lvl="0" indent="0" algn="l" rtl="0">
              <a:lnSpc>
                <a:spcPct val="150000"/>
              </a:lnSpc>
              <a:spcBef>
                <a:spcPts val="0"/>
              </a:spcBef>
              <a:spcAft>
                <a:spcPts val="0"/>
              </a:spcAft>
              <a:buClr>
                <a:schemeClr val="dk1"/>
              </a:buClr>
              <a:buSzPts val="1100"/>
              <a:buFont typeface="Arial"/>
              <a:buNone/>
            </a:pPr>
            <a:r>
              <a:rPr lang="en" sz="950">
                <a:solidFill>
                  <a:srgbClr val="3A3A3A"/>
                </a:solidFill>
                <a:highlight>
                  <a:srgbClr val="EEEEEE"/>
                </a:highlight>
                <a:latin typeface="Courier New"/>
                <a:ea typeface="Courier New"/>
                <a:cs typeface="Courier New"/>
                <a:sym typeface="Courier New"/>
              </a:rPr>
              <a:t>        }</a:t>
            </a:r>
            <a:endParaRPr sz="950">
              <a:solidFill>
                <a:srgbClr val="3A3A3A"/>
              </a:solidFill>
              <a:highlight>
                <a:srgbClr val="EEEEEE"/>
              </a:highlight>
              <a:latin typeface="Courier New"/>
              <a:ea typeface="Courier New"/>
              <a:cs typeface="Courier New"/>
              <a:sym typeface="Courier New"/>
            </a:endParaRPr>
          </a:p>
          <a:p>
            <a:pPr marL="228600" marR="228600" lvl="0" indent="0" algn="l" rtl="0">
              <a:lnSpc>
                <a:spcPct val="150000"/>
              </a:lnSpc>
              <a:spcBef>
                <a:spcPts val="0"/>
              </a:spcBef>
              <a:spcAft>
                <a:spcPts val="0"/>
              </a:spcAft>
              <a:buClr>
                <a:schemeClr val="dk1"/>
              </a:buClr>
              <a:buSzPts val="1100"/>
              <a:buFont typeface="Arial"/>
              <a:buNone/>
            </a:pPr>
            <a:r>
              <a:rPr lang="en" sz="950">
                <a:solidFill>
                  <a:srgbClr val="3A3A3A"/>
                </a:solidFill>
                <a:highlight>
                  <a:srgbClr val="EEEEEE"/>
                </a:highlight>
                <a:latin typeface="Courier New"/>
                <a:ea typeface="Courier New"/>
                <a:cs typeface="Courier New"/>
                <a:sym typeface="Courier New"/>
              </a:rPr>
              <a:t>    }</a:t>
            </a:r>
            <a:endParaRPr sz="950">
              <a:solidFill>
                <a:srgbClr val="3A3A3A"/>
              </a:solidFill>
              <a:highlight>
                <a:srgbClr val="EEEEEE"/>
              </a:highlight>
              <a:latin typeface="Courier New"/>
              <a:ea typeface="Courier New"/>
              <a:cs typeface="Courier New"/>
              <a:sym typeface="Courier New"/>
            </a:endParaRPr>
          </a:p>
          <a:p>
            <a:pPr marL="228600" marR="228600" lvl="0" indent="0" algn="l" rtl="0">
              <a:lnSpc>
                <a:spcPct val="115000"/>
              </a:lnSpc>
              <a:spcBef>
                <a:spcPts val="0"/>
              </a:spcBef>
              <a:spcAft>
                <a:spcPts val="0"/>
              </a:spcAft>
              <a:buClr>
                <a:schemeClr val="dk1"/>
              </a:buClr>
              <a:buSzPts val="1100"/>
              <a:buFont typeface="Arial"/>
              <a:buNone/>
            </a:pPr>
            <a:r>
              <a:rPr lang="en" sz="950">
                <a:solidFill>
                  <a:srgbClr val="3A3A3A"/>
                </a:solidFill>
                <a:highlight>
                  <a:srgbClr val="EEEEEE"/>
                </a:highlight>
                <a:latin typeface="Courier New"/>
                <a:ea typeface="Courier New"/>
                <a:cs typeface="Courier New"/>
                <a:sym typeface="Courier New"/>
              </a:rPr>
              <a:t>}</a:t>
            </a:r>
            <a:endParaRPr sz="950">
              <a:solidFill>
                <a:srgbClr val="3A3A3A"/>
              </a:solidFill>
              <a:highlight>
                <a:srgbClr val="EEEEEE"/>
              </a:highlight>
              <a:latin typeface="Courier New"/>
              <a:ea typeface="Courier New"/>
              <a:cs typeface="Courier New"/>
              <a:sym typeface="Courier New"/>
            </a:endParaRPr>
          </a:p>
          <a:p>
            <a:pPr marL="228600" marR="228600" lvl="0" indent="0" algn="l" rtl="0">
              <a:lnSpc>
                <a:spcPct val="150000"/>
              </a:lnSpc>
              <a:spcBef>
                <a:spcPts val="1800"/>
              </a:spcBef>
              <a:spcAft>
                <a:spcPts val="0"/>
              </a:spcAft>
              <a:buClr>
                <a:schemeClr val="dk1"/>
              </a:buClr>
              <a:buSzPts val="1100"/>
              <a:buFont typeface="Arial"/>
              <a:buNone/>
            </a:pPr>
            <a:endParaRPr sz="950">
              <a:solidFill>
                <a:schemeClr val="dk1"/>
              </a:solidFill>
              <a:highlight>
                <a:schemeClr val="lt1"/>
              </a:highlight>
              <a:latin typeface="Courier New"/>
              <a:ea typeface="Courier New"/>
              <a:cs typeface="Courier New"/>
              <a:sym typeface="Courier New"/>
            </a:endParaRPr>
          </a:p>
          <a:p>
            <a:pPr marL="0" lvl="0" indent="457200" algn="l" rtl="0">
              <a:lnSpc>
                <a:spcPct val="150000"/>
              </a:lnSpc>
              <a:spcBef>
                <a:spcPts val="0"/>
              </a:spcBef>
              <a:spcAft>
                <a:spcPts val="0"/>
              </a:spcAft>
              <a:buClr>
                <a:schemeClr val="dk1"/>
              </a:buClr>
              <a:buSzPts val="1100"/>
              <a:buFont typeface="Arial"/>
              <a:buNone/>
            </a:pPr>
            <a:endParaRPr sz="950" i="1">
              <a:solidFill>
                <a:schemeClr val="dk1"/>
              </a:solidFill>
              <a:highlight>
                <a:schemeClr val="lt1"/>
              </a:highlight>
              <a:latin typeface="Courier New"/>
              <a:ea typeface="Courier New"/>
              <a:cs typeface="Courier New"/>
              <a:sym typeface="Courier New"/>
            </a:endParaRPr>
          </a:p>
        </p:txBody>
      </p:sp>
      <p:sp>
        <p:nvSpPr>
          <p:cNvPr id="399" name="Google Shape;399;g2ab47241010_0_183"/>
          <p:cNvSpPr txBox="1"/>
          <p:nvPr/>
        </p:nvSpPr>
        <p:spPr>
          <a:xfrm>
            <a:off x="381000" y="321000"/>
            <a:ext cx="2931000" cy="538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300" b="0" i="0" u="none" strike="noStrike" cap="none">
                <a:solidFill>
                  <a:schemeClr val="dk1"/>
                </a:solidFill>
                <a:highlight>
                  <a:schemeClr val="lt1"/>
                </a:highlight>
                <a:latin typeface="Proxima Nova Semibold"/>
                <a:ea typeface="Proxima Nova Semibold"/>
                <a:cs typeface="Proxima Nova Semibold"/>
                <a:sym typeface="Proxima Nova Semibold"/>
              </a:rPr>
              <a:t>Builder Pattern</a:t>
            </a:r>
            <a:endParaRPr sz="23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g2ab47241010_0_189"/>
          <p:cNvSpPr txBox="1">
            <a:spLocks noGrp="1"/>
          </p:cNvSpPr>
          <p:nvPr>
            <p:ph type="title"/>
          </p:nvPr>
        </p:nvSpPr>
        <p:spPr>
          <a:xfrm>
            <a:off x="0" y="1049050"/>
            <a:ext cx="4815600" cy="3713400"/>
          </a:xfrm>
          <a:prstGeom prst="rect">
            <a:avLst/>
          </a:prstGeom>
          <a:noFill/>
          <a:ln>
            <a:noFill/>
          </a:ln>
        </p:spPr>
        <p:txBody>
          <a:bodyPr spcFirstLastPara="1" wrap="square" lIns="0" tIns="0" rIns="0" bIns="0" anchor="t" anchorCtr="0">
            <a:noAutofit/>
          </a:bodyPr>
          <a:lstStyle/>
          <a:p>
            <a:pPr marL="0" lvl="0" indent="457200" algn="l" rtl="0">
              <a:lnSpc>
                <a:spcPct val="150000"/>
              </a:lnSpc>
              <a:spcBef>
                <a:spcPts val="0"/>
              </a:spcBef>
              <a:spcAft>
                <a:spcPts val="0"/>
              </a:spcAft>
              <a:buClr>
                <a:schemeClr val="dk1"/>
              </a:buClr>
              <a:buSzPts val="1100"/>
              <a:buFont typeface="Arial"/>
              <a:buNone/>
            </a:pPr>
            <a:r>
              <a:rPr lang="en" sz="1150">
                <a:solidFill>
                  <a:srgbClr val="3A3A3A"/>
                </a:solidFill>
                <a:highlight>
                  <a:srgbClr val="EEEEEE"/>
                </a:highlight>
                <a:latin typeface="Courier New"/>
                <a:ea typeface="Courier New"/>
                <a:cs typeface="Courier New"/>
                <a:sym typeface="Courier New"/>
              </a:rPr>
              <a:t>namespace BuilderDesignPattern</a:t>
            </a:r>
            <a:endParaRPr sz="1150">
              <a:solidFill>
                <a:srgbClr val="3A3A3A"/>
              </a:solidFill>
              <a:highlight>
                <a:srgbClr val="EEEEEE"/>
              </a:highlight>
              <a:latin typeface="Courier New"/>
              <a:ea typeface="Courier New"/>
              <a:cs typeface="Courier New"/>
              <a:sym typeface="Courier New"/>
            </a:endParaRPr>
          </a:p>
          <a:p>
            <a:pPr marL="0" lvl="0" indent="457200" algn="l" rtl="0">
              <a:lnSpc>
                <a:spcPct val="150000"/>
              </a:lnSpc>
              <a:spcBef>
                <a:spcPts val="0"/>
              </a:spcBef>
              <a:spcAft>
                <a:spcPts val="0"/>
              </a:spcAft>
              <a:buClr>
                <a:schemeClr val="dk1"/>
              </a:buClr>
              <a:buSzPts val="1100"/>
              <a:buFont typeface="Arial"/>
              <a:buNone/>
            </a:pPr>
            <a:r>
              <a:rPr lang="en" sz="1150">
                <a:solidFill>
                  <a:srgbClr val="3A3A3A"/>
                </a:solidFill>
                <a:highlight>
                  <a:srgbClr val="EEEEEE"/>
                </a:highlight>
                <a:latin typeface="Courier New"/>
                <a:ea typeface="Courier New"/>
                <a:cs typeface="Courier New"/>
                <a:sym typeface="Courier New"/>
              </a:rPr>
              <a:t>{</a:t>
            </a:r>
            <a:endParaRPr sz="1150">
              <a:solidFill>
                <a:srgbClr val="3A3A3A"/>
              </a:solidFill>
              <a:highlight>
                <a:srgbClr val="EEEEEE"/>
              </a:highlight>
              <a:latin typeface="Courier New"/>
              <a:ea typeface="Courier New"/>
              <a:cs typeface="Courier New"/>
              <a:sym typeface="Courier New"/>
            </a:endParaRPr>
          </a:p>
          <a:p>
            <a:pPr marL="0" lvl="0" indent="457200" algn="l" rtl="0">
              <a:lnSpc>
                <a:spcPct val="150000"/>
              </a:lnSpc>
              <a:spcBef>
                <a:spcPts val="0"/>
              </a:spcBef>
              <a:spcAft>
                <a:spcPts val="0"/>
              </a:spcAft>
              <a:buClr>
                <a:schemeClr val="dk1"/>
              </a:buClr>
              <a:buSzPts val="1100"/>
              <a:buFont typeface="Arial"/>
              <a:buNone/>
            </a:pPr>
            <a:r>
              <a:rPr lang="en" sz="1150">
                <a:solidFill>
                  <a:srgbClr val="3A3A3A"/>
                </a:solidFill>
                <a:highlight>
                  <a:srgbClr val="EEEEEE"/>
                </a:highlight>
                <a:latin typeface="Courier New"/>
                <a:ea typeface="Courier New"/>
                <a:cs typeface="Courier New"/>
                <a:sym typeface="Courier New"/>
              </a:rPr>
              <a:t>    public abstract class ReportBuilder</a:t>
            </a:r>
            <a:endParaRPr sz="1150">
              <a:solidFill>
                <a:srgbClr val="3A3A3A"/>
              </a:solidFill>
              <a:highlight>
                <a:srgbClr val="EEEEEE"/>
              </a:highlight>
              <a:latin typeface="Courier New"/>
              <a:ea typeface="Courier New"/>
              <a:cs typeface="Courier New"/>
              <a:sym typeface="Courier New"/>
            </a:endParaRPr>
          </a:p>
          <a:p>
            <a:pPr marL="0" lvl="0" indent="457200" algn="l" rtl="0">
              <a:lnSpc>
                <a:spcPct val="150000"/>
              </a:lnSpc>
              <a:spcBef>
                <a:spcPts val="0"/>
              </a:spcBef>
              <a:spcAft>
                <a:spcPts val="0"/>
              </a:spcAft>
              <a:buClr>
                <a:schemeClr val="dk1"/>
              </a:buClr>
              <a:buSzPts val="1100"/>
              <a:buFont typeface="Arial"/>
              <a:buNone/>
            </a:pPr>
            <a:r>
              <a:rPr lang="en" sz="1150">
                <a:solidFill>
                  <a:srgbClr val="3A3A3A"/>
                </a:solidFill>
                <a:highlight>
                  <a:srgbClr val="EEEEEE"/>
                </a:highlight>
                <a:latin typeface="Courier New"/>
                <a:ea typeface="Courier New"/>
                <a:cs typeface="Courier New"/>
                <a:sym typeface="Courier New"/>
              </a:rPr>
              <a:t>    {</a:t>
            </a:r>
            <a:endParaRPr sz="1150">
              <a:solidFill>
                <a:srgbClr val="3A3A3A"/>
              </a:solidFill>
              <a:highlight>
                <a:srgbClr val="EEEEEE"/>
              </a:highlight>
              <a:latin typeface="Courier New"/>
              <a:ea typeface="Courier New"/>
              <a:cs typeface="Courier New"/>
              <a:sym typeface="Courier New"/>
            </a:endParaRPr>
          </a:p>
          <a:p>
            <a:pPr marL="0" lvl="0" indent="457200" algn="l" rtl="0">
              <a:lnSpc>
                <a:spcPct val="150000"/>
              </a:lnSpc>
              <a:spcBef>
                <a:spcPts val="0"/>
              </a:spcBef>
              <a:spcAft>
                <a:spcPts val="0"/>
              </a:spcAft>
              <a:buClr>
                <a:schemeClr val="dk1"/>
              </a:buClr>
              <a:buSzPts val="1100"/>
              <a:buFont typeface="Arial"/>
              <a:buNone/>
            </a:pPr>
            <a:r>
              <a:rPr lang="en" sz="1150">
                <a:solidFill>
                  <a:srgbClr val="3A3A3A"/>
                </a:solidFill>
                <a:highlight>
                  <a:srgbClr val="EEEEEE"/>
                </a:highlight>
                <a:latin typeface="Courier New"/>
                <a:ea typeface="Courier New"/>
                <a:cs typeface="Courier New"/>
                <a:sym typeface="Courier New"/>
              </a:rPr>
              <a:t>        protected Report reportObject;</a:t>
            </a:r>
            <a:endParaRPr sz="1150">
              <a:solidFill>
                <a:srgbClr val="3A3A3A"/>
              </a:solidFill>
              <a:highlight>
                <a:srgbClr val="EEEEEE"/>
              </a:highlight>
              <a:latin typeface="Courier New"/>
              <a:ea typeface="Courier New"/>
              <a:cs typeface="Courier New"/>
              <a:sym typeface="Courier New"/>
            </a:endParaRPr>
          </a:p>
          <a:p>
            <a:pPr marL="0" lvl="0" indent="457200" algn="l" rtl="0">
              <a:lnSpc>
                <a:spcPct val="150000"/>
              </a:lnSpc>
              <a:spcBef>
                <a:spcPts val="0"/>
              </a:spcBef>
              <a:spcAft>
                <a:spcPts val="0"/>
              </a:spcAft>
              <a:buClr>
                <a:schemeClr val="dk1"/>
              </a:buClr>
              <a:buSzPts val="1100"/>
              <a:buFont typeface="Arial"/>
              <a:buNone/>
            </a:pPr>
            <a:r>
              <a:rPr lang="en" sz="1150">
                <a:solidFill>
                  <a:srgbClr val="3A3A3A"/>
                </a:solidFill>
                <a:highlight>
                  <a:srgbClr val="EEEEEE"/>
                </a:highlight>
                <a:latin typeface="Courier New"/>
                <a:ea typeface="Courier New"/>
                <a:cs typeface="Courier New"/>
                <a:sym typeface="Courier New"/>
              </a:rPr>
              <a:t>        public abstract void SetReportType();</a:t>
            </a:r>
            <a:endParaRPr sz="1150">
              <a:solidFill>
                <a:srgbClr val="3A3A3A"/>
              </a:solidFill>
              <a:highlight>
                <a:srgbClr val="EEEEEE"/>
              </a:highlight>
              <a:latin typeface="Courier New"/>
              <a:ea typeface="Courier New"/>
              <a:cs typeface="Courier New"/>
              <a:sym typeface="Courier New"/>
            </a:endParaRPr>
          </a:p>
          <a:p>
            <a:pPr marL="0" lvl="0" indent="457200" algn="l" rtl="0">
              <a:lnSpc>
                <a:spcPct val="150000"/>
              </a:lnSpc>
              <a:spcBef>
                <a:spcPts val="0"/>
              </a:spcBef>
              <a:spcAft>
                <a:spcPts val="0"/>
              </a:spcAft>
              <a:buClr>
                <a:schemeClr val="dk1"/>
              </a:buClr>
              <a:buSzPts val="1100"/>
              <a:buFont typeface="Arial"/>
              <a:buNone/>
            </a:pPr>
            <a:r>
              <a:rPr lang="en" sz="1150">
                <a:solidFill>
                  <a:srgbClr val="3A3A3A"/>
                </a:solidFill>
                <a:highlight>
                  <a:srgbClr val="EEEEEE"/>
                </a:highlight>
                <a:latin typeface="Courier New"/>
                <a:ea typeface="Courier New"/>
                <a:cs typeface="Courier New"/>
                <a:sym typeface="Courier New"/>
              </a:rPr>
              <a:t>        public abstract void SetReportHeader();</a:t>
            </a:r>
            <a:endParaRPr sz="1150">
              <a:solidFill>
                <a:srgbClr val="3A3A3A"/>
              </a:solidFill>
              <a:highlight>
                <a:srgbClr val="EEEEEE"/>
              </a:highlight>
              <a:latin typeface="Courier New"/>
              <a:ea typeface="Courier New"/>
              <a:cs typeface="Courier New"/>
              <a:sym typeface="Courier New"/>
            </a:endParaRPr>
          </a:p>
          <a:p>
            <a:pPr marL="0" lvl="0" indent="457200" algn="l" rtl="0">
              <a:lnSpc>
                <a:spcPct val="150000"/>
              </a:lnSpc>
              <a:spcBef>
                <a:spcPts val="0"/>
              </a:spcBef>
              <a:spcAft>
                <a:spcPts val="0"/>
              </a:spcAft>
              <a:buClr>
                <a:schemeClr val="dk1"/>
              </a:buClr>
              <a:buSzPts val="1100"/>
              <a:buFont typeface="Arial"/>
              <a:buNone/>
            </a:pPr>
            <a:r>
              <a:rPr lang="en" sz="1150">
                <a:solidFill>
                  <a:srgbClr val="3A3A3A"/>
                </a:solidFill>
                <a:highlight>
                  <a:srgbClr val="EEEEEE"/>
                </a:highlight>
                <a:latin typeface="Courier New"/>
                <a:ea typeface="Courier New"/>
                <a:cs typeface="Courier New"/>
                <a:sym typeface="Courier New"/>
              </a:rPr>
              <a:t>        public abstract void SetReportContent();</a:t>
            </a:r>
            <a:endParaRPr sz="1150">
              <a:solidFill>
                <a:srgbClr val="3A3A3A"/>
              </a:solidFill>
              <a:highlight>
                <a:srgbClr val="EEEEEE"/>
              </a:highlight>
              <a:latin typeface="Courier New"/>
              <a:ea typeface="Courier New"/>
              <a:cs typeface="Courier New"/>
              <a:sym typeface="Courier New"/>
            </a:endParaRPr>
          </a:p>
          <a:p>
            <a:pPr marL="0" lvl="0" indent="457200" algn="l" rtl="0">
              <a:lnSpc>
                <a:spcPct val="150000"/>
              </a:lnSpc>
              <a:spcBef>
                <a:spcPts val="0"/>
              </a:spcBef>
              <a:spcAft>
                <a:spcPts val="0"/>
              </a:spcAft>
              <a:buClr>
                <a:schemeClr val="dk1"/>
              </a:buClr>
              <a:buSzPts val="1100"/>
              <a:buFont typeface="Arial"/>
              <a:buNone/>
            </a:pPr>
            <a:r>
              <a:rPr lang="en" sz="1150">
                <a:solidFill>
                  <a:srgbClr val="3A3A3A"/>
                </a:solidFill>
                <a:highlight>
                  <a:srgbClr val="EEEEEE"/>
                </a:highlight>
                <a:latin typeface="Courier New"/>
                <a:ea typeface="Courier New"/>
                <a:cs typeface="Courier New"/>
                <a:sym typeface="Courier New"/>
              </a:rPr>
              <a:t>        public abstract void SetReportFooter();</a:t>
            </a:r>
            <a:endParaRPr sz="1150">
              <a:solidFill>
                <a:srgbClr val="3A3A3A"/>
              </a:solidFill>
              <a:highlight>
                <a:srgbClr val="EEEEEE"/>
              </a:highlight>
              <a:latin typeface="Courier New"/>
              <a:ea typeface="Courier New"/>
              <a:cs typeface="Courier New"/>
              <a:sym typeface="Courier New"/>
            </a:endParaRPr>
          </a:p>
          <a:p>
            <a:pPr marL="0" lvl="0" indent="457200" algn="l" rtl="0">
              <a:lnSpc>
                <a:spcPct val="150000"/>
              </a:lnSpc>
              <a:spcBef>
                <a:spcPts val="0"/>
              </a:spcBef>
              <a:spcAft>
                <a:spcPts val="0"/>
              </a:spcAft>
              <a:buClr>
                <a:schemeClr val="dk1"/>
              </a:buClr>
              <a:buSzPts val="1100"/>
              <a:buFont typeface="Arial"/>
              <a:buNone/>
            </a:pPr>
            <a:endParaRPr sz="1150">
              <a:solidFill>
                <a:srgbClr val="3A3A3A"/>
              </a:solidFill>
              <a:highlight>
                <a:srgbClr val="EEEEEE"/>
              </a:highlight>
              <a:latin typeface="Courier New"/>
              <a:ea typeface="Courier New"/>
              <a:cs typeface="Courier New"/>
              <a:sym typeface="Courier New"/>
            </a:endParaRPr>
          </a:p>
          <a:p>
            <a:pPr marL="0" lvl="0" indent="457200" algn="l" rtl="0">
              <a:lnSpc>
                <a:spcPct val="150000"/>
              </a:lnSpc>
              <a:spcBef>
                <a:spcPts val="0"/>
              </a:spcBef>
              <a:spcAft>
                <a:spcPts val="0"/>
              </a:spcAft>
              <a:buClr>
                <a:schemeClr val="dk1"/>
              </a:buClr>
              <a:buSzPts val="1100"/>
              <a:buFont typeface="Arial"/>
              <a:buNone/>
            </a:pPr>
            <a:r>
              <a:rPr lang="en" sz="1150">
                <a:solidFill>
                  <a:srgbClr val="3A3A3A"/>
                </a:solidFill>
                <a:highlight>
                  <a:srgbClr val="EEEEEE"/>
                </a:highlight>
                <a:latin typeface="Courier New"/>
                <a:ea typeface="Courier New"/>
                <a:cs typeface="Courier New"/>
                <a:sym typeface="Courier New"/>
              </a:rPr>
              <a:t>        public void CreateNewReport()</a:t>
            </a:r>
            <a:endParaRPr sz="1150">
              <a:solidFill>
                <a:srgbClr val="3A3A3A"/>
              </a:solidFill>
              <a:highlight>
                <a:srgbClr val="EEEEEE"/>
              </a:highlight>
              <a:latin typeface="Courier New"/>
              <a:ea typeface="Courier New"/>
              <a:cs typeface="Courier New"/>
              <a:sym typeface="Courier New"/>
            </a:endParaRPr>
          </a:p>
          <a:p>
            <a:pPr marL="0" lvl="0" indent="457200" algn="l" rtl="0">
              <a:lnSpc>
                <a:spcPct val="150000"/>
              </a:lnSpc>
              <a:spcBef>
                <a:spcPts val="0"/>
              </a:spcBef>
              <a:spcAft>
                <a:spcPts val="0"/>
              </a:spcAft>
              <a:buClr>
                <a:schemeClr val="dk1"/>
              </a:buClr>
              <a:buSzPts val="1100"/>
              <a:buFont typeface="Arial"/>
              <a:buNone/>
            </a:pPr>
            <a:r>
              <a:rPr lang="en" sz="1150">
                <a:solidFill>
                  <a:srgbClr val="3A3A3A"/>
                </a:solidFill>
                <a:highlight>
                  <a:srgbClr val="EEEEEE"/>
                </a:highlight>
                <a:latin typeface="Courier New"/>
                <a:ea typeface="Courier New"/>
                <a:cs typeface="Courier New"/>
                <a:sym typeface="Courier New"/>
              </a:rPr>
              <a:t>        {</a:t>
            </a:r>
            <a:endParaRPr sz="1150">
              <a:solidFill>
                <a:srgbClr val="3A3A3A"/>
              </a:solidFill>
              <a:highlight>
                <a:srgbClr val="EEEEEE"/>
              </a:highlight>
              <a:latin typeface="Courier New"/>
              <a:ea typeface="Courier New"/>
              <a:cs typeface="Courier New"/>
              <a:sym typeface="Courier New"/>
            </a:endParaRPr>
          </a:p>
          <a:p>
            <a:pPr marL="0" lvl="0" indent="457200" algn="l" rtl="0">
              <a:lnSpc>
                <a:spcPct val="150000"/>
              </a:lnSpc>
              <a:spcBef>
                <a:spcPts val="0"/>
              </a:spcBef>
              <a:spcAft>
                <a:spcPts val="0"/>
              </a:spcAft>
              <a:buClr>
                <a:schemeClr val="dk1"/>
              </a:buClr>
              <a:buSzPts val="1100"/>
              <a:buFont typeface="Arial"/>
              <a:buNone/>
            </a:pPr>
            <a:r>
              <a:rPr lang="en" sz="1150">
                <a:solidFill>
                  <a:srgbClr val="3A3A3A"/>
                </a:solidFill>
                <a:highlight>
                  <a:srgbClr val="EEEEEE"/>
                </a:highlight>
                <a:latin typeface="Courier New"/>
                <a:ea typeface="Courier New"/>
                <a:cs typeface="Courier New"/>
                <a:sym typeface="Courier New"/>
              </a:rPr>
              <a:t>            reportObject = new Report();</a:t>
            </a:r>
            <a:endParaRPr sz="1150">
              <a:solidFill>
                <a:srgbClr val="3A3A3A"/>
              </a:solidFill>
              <a:highlight>
                <a:srgbClr val="EEEEEE"/>
              </a:highlight>
              <a:latin typeface="Courier New"/>
              <a:ea typeface="Courier New"/>
              <a:cs typeface="Courier New"/>
              <a:sym typeface="Courier New"/>
            </a:endParaRPr>
          </a:p>
          <a:p>
            <a:pPr marL="0" lvl="0" indent="457200" algn="l" rtl="0">
              <a:lnSpc>
                <a:spcPct val="150000"/>
              </a:lnSpc>
              <a:spcBef>
                <a:spcPts val="0"/>
              </a:spcBef>
              <a:spcAft>
                <a:spcPts val="0"/>
              </a:spcAft>
              <a:buClr>
                <a:schemeClr val="dk1"/>
              </a:buClr>
              <a:buSzPts val="1100"/>
              <a:buFont typeface="Arial"/>
              <a:buNone/>
            </a:pPr>
            <a:r>
              <a:rPr lang="en" sz="1150">
                <a:solidFill>
                  <a:srgbClr val="3A3A3A"/>
                </a:solidFill>
                <a:highlight>
                  <a:srgbClr val="EEEEEE"/>
                </a:highlight>
                <a:latin typeface="Courier New"/>
                <a:ea typeface="Courier New"/>
                <a:cs typeface="Courier New"/>
                <a:sym typeface="Courier New"/>
              </a:rPr>
              <a:t>        }</a:t>
            </a:r>
            <a:endParaRPr sz="1150">
              <a:solidFill>
                <a:srgbClr val="3A3A3A"/>
              </a:solidFill>
              <a:highlight>
                <a:srgbClr val="EEEEEE"/>
              </a:highlight>
              <a:latin typeface="Courier New"/>
              <a:ea typeface="Courier New"/>
              <a:cs typeface="Courier New"/>
              <a:sym typeface="Courier New"/>
            </a:endParaRPr>
          </a:p>
          <a:p>
            <a:pPr marL="0" lvl="0" indent="457200" algn="l" rtl="0">
              <a:lnSpc>
                <a:spcPct val="150000"/>
              </a:lnSpc>
              <a:spcBef>
                <a:spcPts val="0"/>
              </a:spcBef>
              <a:spcAft>
                <a:spcPts val="0"/>
              </a:spcAft>
              <a:buClr>
                <a:schemeClr val="dk1"/>
              </a:buClr>
              <a:buSzPts val="1100"/>
              <a:buFont typeface="Arial"/>
              <a:buNone/>
            </a:pPr>
            <a:endParaRPr sz="1150">
              <a:solidFill>
                <a:srgbClr val="3A3A3A"/>
              </a:solidFill>
              <a:highlight>
                <a:srgbClr val="EEEEEE"/>
              </a:highlight>
              <a:latin typeface="Courier New"/>
              <a:ea typeface="Courier New"/>
              <a:cs typeface="Courier New"/>
              <a:sym typeface="Courier New"/>
            </a:endParaRPr>
          </a:p>
          <a:p>
            <a:pPr marL="0" lvl="0" indent="457200" algn="l" rtl="0">
              <a:lnSpc>
                <a:spcPct val="150000"/>
              </a:lnSpc>
              <a:spcBef>
                <a:spcPts val="0"/>
              </a:spcBef>
              <a:spcAft>
                <a:spcPts val="0"/>
              </a:spcAft>
              <a:buClr>
                <a:schemeClr val="dk1"/>
              </a:buClr>
              <a:buSzPts val="1100"/>
              <a:buFont typeface="Arial"/>
              <a:buNone/>
            </a:pPr>
            <a:r>
              <a:rPr lang="en" sz="1150">
                <a:solidFill>
                  <a:srgbClr val="3A3A3A"/>
                </a:solidFill>
                <a:highlight>
                  <a:srgbClr val="EEEEEE"/>
                </a:highlight>
                <a:latin typeface="Courier New"/>
                <a:ea typeface="Courier New"/>
                <a:cs typeface="Courier New"/>
                <a:sym typeface="Courier New"/>
              </a:rPr>
              <a:t>       </a:t>
            </a:r>
            <a:endParaRPr sz="1400">
              <a:solidFill>
                <a:schemeClr val="dk1"/>
              </a:solidFill>
              <a:highlight>
                <a:schemeClr val="lt1"/>
              </a:highlight>
              <a:latin typeface="Courier New"/>
              <a:ea typeface="Courier New"/>
              <a:cs typeface="Courier New"/>
              <a:sym typeface="Courier New"/>
            </a:endParaRPr>
          </a:p>
        </p:txBody>
      </p:sp>
      <p:sp>
        <p:nvSpPr>
          <p:cNvPr id="405" name="Google Shape;405;g2ab47241010_0_189"/>
          <p:cNvSpPr txBox="1"/>
          <p:nvPr/>
        </p:nvSpPr>
        <p:spPr>
          <a:xfrm>
            <a:off x="381000" y="321000"/>
            <a:ext cx="36462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Builder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406" name="Google Shape;406;g2ab47241010_0_189"/>
          <p:cNvSpPr txBox="1"/>
          <p:nvPr/>
        </p:nvSpPr>
        <p:spPr>
          <a:xfrm>
            <a:off x="4961275" y="1250100"/>
            <a:ext cx="4011000" cy="2162100"/>
          </a:xfrm>
          <a:prstGeom prst="rect">
            <a:avLst/>
          </a:prstGeom>
          <a:noFill/>
          <a:ln>
            <a:noFill/>
          </a:ln>
        </p:spPr>
        <p:txBody>
          <a:bodyPr spcFirstLastPara="1" wrap="square" lIns="91425" tIns="91425" rIns="91425" bIns="91425" anchor="t" anchorCtr="0">
            <a:spAutoFit/>
          </a:bodyPr>
          <a:lstStyle/>
          <a:p>
            <a:pPr marL="0" lvl="0" indent="457200" algn="l" rtl="0">
              <a:lnSpc>
                <a:spcPct val="150000"/>
              </a:lnSpc>
              <a:spcBef>
                <a:spcPts val="0"/>
              </a:spcBef>
              <a:spcAft>
                <a:spcPts val="0"/>
              </a:spcAft>
              <a:buClr>
                <a:schemeClr val="dk1"/>
              </a:buClr>
              <a:buSzPts val="1100"/>
              <a:buFont typeface="Arial"/>
              <a:buNone/>
            </a:pPr>
            <a:r>
              <a:rPr lang="en" sz="1150">
                <a:solidFill>
                  <a:srgbClr val="3A3A3A"/>
                </a:solidFill>
                <a:highlight>
                  <a:srgbClr val="EEEEEE"/>
                </a:highlight>
                <a:latin typeface="Courier New"/>
                <a:ea typeface="Courier New"/>
                <a:cs typeface="Courier New"/>
                <a:sym typeface="Courier New"/>
              </a:rPr>
              <a:t> public Report GetReport()</a:t>
            </a:r>
            <a:endParaRPr sz="1150">
              <a:solidFill>
                <a:srgbClr val="3A3A3A"/>
              </a:solidFill>
              <a:highlight>
                <a:srgbClr val="EEEEEE"/>
              </a:highlight>
              <a:latin typeface="Courier New"/>
              <a:ea typeface="Courier New"/>
              <a:cs typeface="Courier New"/>
              <a:sym typeface="Courier New"/>
            </a:endParaRPr>
          </a:p>
          <a:p>
            <a:pPr marL="0" lvl="0" indent="457200" algn="l" rtl="0">
              <a:lnSpc>
                <a:spcPct val="150000"/>
              </a:lnSpc>
              <a:spcBef>
                <a:spcPts val="0"/>
              </a:spcBef>
              <a:spcAft>
                <a:spcPts val="0"/>
              </a:spcAft>
              <a:buClr>
                <a:schemeClr val="dk1"/>
              </a:buClr>
              <a:buSzPts val="1100"/>
              <a:buFont typeface="Arial"/>
              <a:buNone/>
            </a:pPr>
            <a:r>
              <a:rPr lang="en" sz="1150">
                <a:solidFill>
                  <a:srgbClr val="3A3A3A"/>
                </a:solidFill>
                <a:highlight>
                  <a:srgbClr val="EEEEEE"/>
                </a:highlight>
                <a:latin typeface="Courier New"/>
                <a:ea typeface="Courier New"/>
                <a:cs typeface="Courier New"/>
                <a:sym typeface="Courier New"/>
              </a:rPr>
              <a:t>        {</a:t>
            </a:r>
            <a:endParaRPr sz="1150">
              <a:solidFill>
                <a:srgbClr val="3A3A3A"/>
              </a:solidFill>
              <a:highlight>
                <a:srgbClr val="EEEEEE"/>
              </a:highlight>
              <a:latin typeface="Courier New"/>
              <a:ea typeface="Courier New"/>
              <a:cs typeface="Courier New"/>
              <a:sym typeface="Courier New"/>
            </a:endParaRPr>
          </a:p>
          <a:p>
            <a:pPr marL="0" lvl="0" indent="457200" algn="l" rtl="0">
              <a:lnSpc>
                <a:spcPct val="150000"/>
              </a:lnSpc>
              <a:spcBef>
                <a:spcPts val="0"/>
              </a:spcBef>
              <a:spcAft>
                <a:spcPts val="0"/>
              </a:spcAft>
              <a:buClr>
                <a:schemeClr val="dk1"/>
              </a:buClr>
              <a:buSzPts val="1100"/>
              <a:buFont typeface="Arial"/>
              <a:buNone/>
            </a:pPr>
            <a:r>
              <a:rPr lang="en" sz="1150">
                <a:solidFill>
                  <a:srgbClr val="3A3A3A"/>
                </a:solidFill>
                <a:highlight>
                  <a:srgbClr val="EEEEEE"/>
                </a:highlight>
                <a:latin typeface="Courier New"/>
                <a:ea typeface="Courier New"/>
                <a:cs typeface="Courier New"/>
                <a:sym typeface="Courier New"/>
              </a:rPr>
              <a:t>            return reportObject;</a:t>
            </a:r>
            <a:endParaRPr sz="1150">
              <a:solidFill>
                <a:srgbClr val="3A3A3A"/>
              </a:solidFill>
              <a:highlight>
                <a:srgbClr val="EEEEEE"/>
              </a:highlight>
              <a:latin typeface="Courier New"/>
              <a:ea typeface="Courier New"/>
              <a:cs typeface="Courier New"/>
              <a:sym typeface="Courier New"/>
            </a:endParaRPr>
          </a:p>
          <a:p>
            <a:pPr marL="0" lvl="0" indent="457200" algn="l" rtl="0">
              <a:lnSpc>
                <a:spcPct val="150000"/>
              </a:lnSpc>
              <a:spcBef>
                <a:spcPts val="0"/>
              </a:spcBef>
              <a:spcAft>
                <a:spcPts val="0"/>
              </a:spcAft>
              <a:buClr>
                <a:schemeClr val="dk1"/>
              </a:buClr>
              <a:buSzPts val="1100"/>
              <a:buFont typeface="Arial"/>
              <a:buNone/>
            </a:pPr>
            <a:r>
              <a:rPr lang="en" sz="1150">
                <a:solidFill>
                  <a:srgbClr val="3A3A3A"/>
                </a:solidFill>
                <a:highlight>
                  <a:srgbClr val="EEEEEE"/>
                </a:highlight>
                <a:latin typeface="Courier New"/>
                <a:ea typeface="Courier New"/>
                <a:cs typeface="Courier New"/>
                <a:sym typeface="Courier New"/>
              </a:rPr>
              <a:t>        }</a:t>
            </a:r>
            <a:endParaRPr sz="1150">
              <a:solidFill>
                <a:srgbClr val="3A3A3A"/>
              </a:solidFill>
              <a:highlight>
                <a:srgbClr val="EEEEEE"/>
              </a:highlight>
              <a:latin typeface="Courier New"/>
              <a:ea typeface="Courier New"/>
              <a:cs typeface="Courier New"/>
              <a:sym typeface="Courier New"/>
            </a:endParaRPr>
          </a:p>
          <a:p>
            <a:pPr marL="0" lvl="0" indent="457200" algn="l" rtl="0">
              <a:lnSpc>
                <a:spcPct val="150000"/>
              </a:lnSpc>
              <a:spcBef>
                <a:spcPts val="0"/>
              </a:spcBef>
              <a:spcAft>
                <a:spcPts val="0"/>
              </a:spcAft>
              <a:buClr>
                <a:schemeClr val="dk1"/>
              </a:buClr>
              <a:buSzPts val="1100"/>
              <a:buFont typeface="Arial"/>
              <a:buNone/>
            </a:pPr>
            <a:r>
              <a:rPr lang="en" sz="1150">
                <a:solidFill>
                  <a:srgbClr val="3A3A3A"/>
                </a:solidFill>
                <a:highlight>
                  <a:srgbClr val="EEEEEE"/>
                </a:highlight>
                <a:latin typeface="Courier New"/>
                <a:ea typeface="Courier New"/>
                <a:cs typeface="Courier New"/>
                <a:sym typeface="Courier New"/>
              </a:rPr>
              <a:t>    }</a:t>
            </a:r>
            <a:endParaRPr sz="1150">
              <a:solidFill>
                <a:srgbClr val="3A3A3A"/>
              </a:solidFill>
              <a:highlight>
                <a:srgbClr val="EEEEEE"/>
              </a:highlight>
              <a:latin typeface="Courier New"/>
              <a:ea typeface="Courier New"/>
              <a:cs typeface="Courier New"/>
              <a:sym typeface="Courier New"/>
            </a:endParaRPr>
          </a:p>
          <a:p>
            <a:pPr marL="228600" marR="228600" lvl="0" indent="0" algn="l" rtl="0">
              <a:lnSpc>
                <a:spcPct val="115000"/>
              </a:lnSpc>
              <a:spcBef>
                <a:spcPts val="0"/>
              </a:spcBef>
              <a:spcAft>
                <a:spcPts val="0"/>
              </a:spcAft>
              <a:buClr>
                <a:schemeClr val="dk1"/>
              </a:buClr>
              <a:buSzPts val="1100"/>
              <a:buFont typeface="Arial"/>
              <a:buNone/>
            </a:pPr>
            <a:r>
              <a:rPr lang="en" sz="1150">
                <a:solidFill>
                  <a:srgbClr val="3A3A3A"/>
                </a:solidFill>
                <a:highlight>
                  <a:srgbClr val="EEEEEE"/>
                </a:highlight>
                <a:latin typeface="Courier New"/>
                <a:ea typeface="Courier New"/>
                <a:cs typeface="Courier New"/>
                <a:sym typeface="Courier New"/>
              </a:rPr>
              <a:t>}</a:t>
            </a:r>
            <a:endParaRPr sz="1150">
              <a:solidFill>
                <a:srgbClr val="3A3A3A"/>
              </a:solidFill>
              <a:highlight>
                <a:srgbClr val="EEEEEE"/>
              </a:highlight>
              <a:latin typeface="Courier New"/>
              <a:ea typeface="Courier New"/>
              <a:cs typeface="Courier New"/>
              <a:sym typeface="Courier New"/>
            </a:endParaRPr>
          </a:p>
          <a:p>
            <a:pPr marL="0" lvl="0" indent="0" algn="l" rtl="0">
              <a:spcBef>
                <a:spcPts val="1800"/>
              </a:spcBef>
              <a:spcAft>
                <a:spcPts val="0"/>
              </a:spcAft>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g2ab47241010_0_400"/>
          <p:cNvSpPr txBox="1">
            <a:spLocks noGrp="1"/>
          </p:cNvSpPr>
          <p:nvPr>
            <p:ph type="title"/>
          </p:nvPr>
        </p:nvSpPr>
        <p:spPr>
          <a:xfrm>
            <a:off x="457200" y="1582450"/>
            <a:ext cx="5069100" cy="3420600"/>
          </a:xfrm>
          <a:prstGeom prst="rect">
            <a:avLst/>
          </a:prstGeom>
          <a:noFill/>
          <a:ln>
            <a:noFill/>
          </a:ln>
        </p:spPr>
        <p:txBody>
          <a:bodyPr spcFirstLastPara="1" wrap="square" lIns="0" tIns="0" rIns="0" bIns="0" anchor="t" anchorCtr="0">
            <a:noAutofit/>
          </a:bodyPr>
          <a:lstStyle/>
          <a:p>
            <a:pPr marL="0" lvl="0" indent="0" algn="l" rtl="0">
              <a:lnSpc>
                <a:spcPct val="150000"/>
              </a:lnSpc>
              <a:spcBef>
                <a:spcPts val="0"/>
              </a:spcBef>
              <a:spcAft>
                <a:spcPts val="0"/>
              </a:spcAft>
              <a:buClr>
                <a:schemeClr val="dk1"/>
              </a:buClr>
              <a:buSzPts val="1100"/>
              <a:buFont typeface="Arial"/>
              <a:buNone/>
            </a:pPr>
            <a:r>
              <a:rPr lang="en" sz="900">
                <a:solidFill>
                  <a:srgbClr val="3A3A3A"/>
                </a:solidFill>
                <a:highlight>
                  <a:srgbClr val="EEEEEE"/>
                </a:highlight>
                <a:latin typeface="Courier New"/>
                <a:ea typeface="Courier New"/>
                <a:cs typeface="Courier New"/>
                <a:sym typeface="Courier New"/>
              </a:rPr>
              <a:t>namespace BuilderDesignPattern</a:t>
            </a:r>
            <a:endParaRPr sz="900">
              <a:solidFill>
                <a:srgbClr val="3A3A3A"/>
              </a:solidFill>
              <a:highlight>
                <a:srgbClr val="EEEEE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900">
                <a:solidFill>
                  <a:srgbClr val="3A3A3A"/>
                </a:solidFill>
                <a:highlight>
                  <a:srgbClr val="EEEEEE"/>
                </a:highlight>
                <a:latin typeface="Courier New"/>
                <a:ea typeface="Courier New"/>
                <a:cs typeface="Courier New"/>
                <a:sym typeface="Courier New"/>
              </a:rPr>
              <a:t>{</a:t>
            </a:r>
            <a:endParaRPr sz="900">
              <a:solidFill>
                <a:srgbClr val="3A3A3A"/>
              </a:solidFill>
              <a:highlight>
                <a:srgbClr val="EEEEE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900">
                <a:solidFill>
                  <a:srgbClr val="3A3A3A"/>
                </a:solidFill>
                <a:highlight>
                  <a:srgbClr val="EEEEEE"/>
                </a:highlight>
                <a:latin typeface="Courier New"/>
                <a:ea typeface="Courier New"/>
                <a:cs typeface="Courier New"/>
                <a:sym typeface="Courier New"/>
              </a:rPr>
              <a:t>     public class ExcelReport : ReportBuilder</a:t>
            </a:r>
            <a:endParaRPr sz="900">
              <a:solidFill>
                <a:srgbClr val="3A3A3A"/>
              </a:solidFill>
              <a:highlight>
                <a:srgbClr val="EEEEEE"/>
              </a:highlight>
              <a:latin typeface="Courier New"/>
              <a:ea typeface="Courier New"/>
              <a:cs typeface="Courier New"/>
              <a:sym typeface="Courier New"/>
            </a:endParaRPr>
          </a:p>
          <a:p>
            <a:pPr marL="0" lvl="0" indent="457200" algn="l" rtl="0">
              <a:lnSpc>
                <a:spcPct val="150000"/>
              </a:lnSpc>
              <a:spcBef>
                <a:spcPts val="0"/>
              </a:spcBef>
              <a:spcAft>
                <a:spcPts val="0"/>
              </a:spcAft>
              <a:buClr>
                <a:schemeClr val="dk1"/>
              </a:buClr>
              <a:buSzPts val="1100"/>
              <a:buFont typeface="Arial"/>
              <a:buNone/>
            </a:pPr>
            <a:r>
              <a:rPr lang="en" sz="900">
                <a:solidFill>
                  <a:srgbClr val="3A3A3A"/>
                </a:solidFill>
                <a:highlight>
                  <a:srgbClr val="EEEEEE"/>
                </a:highlight>
                <a:latin typeface="Courier New"/>
                <a:ea typeface="Courier New"/>
                <a:cs typeface="Courier New"/>
                <a:sym typeface="Courier New"/>
              </a:rPr>
              <a:t>  {</a:t>
            </a:r>
            <a:endParaRPr sz="900">
              <a:solidFill>
                <a:srgbClr val="3A3A3A"/>
              </a:solidFill>
              <a:highlight>
                <a:srgbClr val="EEEEEE"/>
              </a:highlight>
              <a:latin typeface="Courier New"/>
              <a:ea typeface="Courier New"/>
              <a:cs typeface="Courier New"/>
              <a:sym typeface="Courier New"/>
            </a:endParaRPr>
          </a:p>
          <a:p>
            <a:pPr marL="0" lvl="0" indent="457200" algn="l" rtl="0">
              <a:lnSpc>
                <a:spcPct val="150000"/>
              </a:lnSpc>
              <a:spcBef>
                <a:spcPts val="0"/>
              </a:spcBef>
              <a:spcAft>
                <a:spcPts val="0"/>
              </a:spcAft>
              <a:buClr>
                <a:schemeClr val="dk1"/>
              </a:buClr>
              <a:buSzPts val="1100"/>
              <a:buFont typeface="Arial"/>
              <a:buNone/>
            </a:pPr>
            <a:r>
              <a:rPr lang="en" sz="900">
                <a:solidFill>
                  <a:srgbClr val="3A3A3A"/>
                </a:solidFill>
                <a:highlight>
                  <a:srgbClr val="EEEEEE"/>
                </a:highlight>
                <a:latin typeface="Courier New"/>
                <a:ea typeface="Courier New"/>
                <a:cs typeface="Courier New"/>
                <a:sym typeface="Courier New"/>
              </a:rPr>
              <a:t>        public override void SetReportContent()</a:t>
            </a:r>
            <a:endParaRPr sz="900">
              <a:solidFill>
                <a:srgbClr val="3A3A3A"/>
              </a:solidFill>
              <a:highlight>
                <a:srgbClr val="EEEEEE"/>
              </a:highlight>
              <a:latin typeface="Courier New"/>
              <a:ea typeface="Courier New"/>
              <a:cs typeface="Courier New"/>
              <a:sym typeface="Courier New"/>
            </a:endParaRPr>
          </a:p>
          <a:p>
            <a:pPr marL="0" lvl="0" indent="457200" algn="l" rtl="0">
              <a:lnSpc>
                <a:spcPct val="150000"/>
              </a:lnSpc>
              <a:spcBef>
                <a:spcPts val="0"/>
              </a:spcBef>
              <a:spcAft>
                <a:spcPts val="0"/>
              </a:spcAft>
              <a:buClr>
                <a:schemeClr val="dk1"/>
              </a:buClr>
              <a:buSzPts val="1100"/>
              <a:buFont typeface="Arial"/>
              <a:buNone/>
            </a:pPr>
            <a:r>
              <a:rPr lang="en" sz="900">
                <a:solidFill>
                  <a:srgbClr val="3A3A3A"/>
                </a:solidFill>
                <a:highlight>
                  <a:srgbClr val="EEEEEE"/>
                </a:highlight>
                <a:latin typeface="Courier New"/>
                <a:ea typeface="Courier New"/>
                <a:cs typeface="Courier New"/>
                <a:sym typeface="Courier New"/>
              </a:rPr>
              <a:t>        {</a:t>
            </a:r>
            <a:endParaRPr sz="900">
              <a:solidFill>
                <a:srgbClr val="3A3A3A"/>
              </a:solidFill>
              <a:highlight>
                <a:srgbClr val="EEEEEE"/>
              </a:highlight>
              <a:latin typeface="Courier New"/>
              <a:ea typeface="Courier New"/>
              <a:cs typeface="Courier New"/>
              <a:sym typeface="Courier New"/>
            </a:endParaRPr>
          </a:p>
          <a:p>
            <a:pPr marL="0" lvl="0" indent="457200" algn="l" rtl="0">
              <a:lnSpc>
                <a:spcPct val="150000"/>
              </a:lnSpc>
              <a:spcBef>
                <a:spcPts val="0"/>
              </a:spcBef>
              <a:spcAft>
                <a:spcPts val="0"/>
              </a:spcAft>
              <a:buClr>
                <a:schemeClr val="dk1"/>
              </a:buClr>
              <a:buSzPts val="1100"/>
              <a:buFont typeface="Arial"/>
              <a:buNone/>
            </a:pPr>
            <a:r>
              <a:rPr lang="en" sz="900">
                <a:solidFill>
                  <a:srgbClr val="3A3A3A"/>
                </a:solidFill>
                <a:highlight>
                  <a:srgbClr val="EEEEEE"/>
                </a:highlight>
                <a:latin typeface="Courier New"/>
                <a:ea typeface="Courier New"/>
                <a:cs typeface="Courier New"/>
                <a:sym typeface="Courier New"/>
              </a:rPr>
              <a:t>            reportObject.ReportContent = "Excel Content Section";</a:t>
            </a:r>
            <a:endParaRPr sz="900">
              <a:solidFill>
                <a:srgbClr val="3A3A3A"/>
              </a:solidFill>
              <a:highlight>
                <a:srgbClr val="EEEEEE"/>
              </a:highlight>
              <a:latin typeface="Courier New"/>
              <a:ea typeface="Courier New"/>
              <a:cs typeface="Courier New"/>
              <a:sym typeface="Courier New"/>
            </a:endParaRPr>
          </a:p>
          <a:p>
            <a:pPr marL="0" lvl="0" indent="457200" algn="l" rtl="0">
              <a:lnSpc>
                <a:spcPct val="150000"/>
              </a:lnSpc>
              <a:spcBef>
                <a:spcPts val="0"/>
              </a:spcBef>
              <a:spcAft>
                <a:spcPts val="0"/>
              </a:spcAft>
              <a:buClr>
                <a:schemeClr val="dk1"/>
              </a:buClr>
              <a:buSzPts val="1100"/>
              <a:buFont typeface="Arial"/>
              <a:buNone/>
            </a:pPr>
            <a:r>
              <a:rPr lang="en" sz="900">
                <a:solidFill>
                  <a:srgbClr val="3A3A3A"/>
                </a:solidFill>
                <a:highlight>
                  <a:srgbClr val="EEEEEE"/>
                </a:highlight>
                <a:latin typeface="Courier New"/>
                <a:ea typeface="Courier New"/>
                <a:cs typeface="Courier New"/>
                <a:sym typeface="Courier New"/>
              </a:rPr>
              <a:t>        }</a:t>
            </a:r>
            <a:endParaRPr sz="900">
              <a:solidFill>
                <a:srgbClr val="3A3A3A"/>
              </a:solidFill>
              <a:highlight>
                <a:srgbClr val="EEEEEE"/>
              </a:highlight>
              <a:latin typeface="Courier New"/>
              <a:ea typeface="Courier New"/>
              <a:cs typeface="Courier New"/>
              <a:sym typeface="Courier New"/>
            </a:endParaRPr>
          </a:p>
          <a:p>
            <a:pPr marL="0" lvl="0" indent="457200" algn="l" rtl="0">
              <a:lnSpc>
                <a:spcPct val="150000"/>
              </a:lnSpc>
              <a:spcBef>
                <a:spcPts val="0"/>
              </a:spcBef>
              <a:spcAft>
                <a:spcPts val="0"/>
              </a:spcAft>
              <a:buClr>
                <a:schemeClr val="dk1"/>
              </a:buClr>
              <a:buSzPts val="1100"/>
              <a:buFont typeface="Arial"/>
              <a:buNone/>
            </a:pPr>
            <a:r>
              <a:rPr lang="en" sz="900">
                <a:solidFill>
                  <a:srgbClr val="3A3A3A"/>
                </a:solidFill>
                <a:highlight>
                  <a:srgbClr val="EEEEEE"/>
                </a:highlight>
                <a:latin typeface="Courier New"/>
                <a:ea typeface="Courier New"/>
                <a:cs typeface="Courier New"/>
                <a:sym typeface="Courier New"/>
              </a:rPr>
              <a:t>        public override void SetReportFooter()</a:t>
            </a:r>
            <a:endParaRPr sz="900">
              <a:solidFill>
                <a:srgbClr val="3A3A3A"/>
              </a:solidFill>
              <a:highlight>
                <a:srgbClr val="EEEEEE"/>
              </a:highlight>
              <a:latin typeface="Courier New"/>
              <a:ea typeface="Courier New"/>
              <a:cs typeface="Courier New"/>
              <a:sym typeface="Courier New"/>
            </a:endParaRPr>
          </a:p>
          <a:p>
            <a:pPr marL="0" lvl="0" indent="457200" algn="l" rtl="0">
              <a:lnSpc>
                <a:spcPct val="150000"/>
              </a:lnSpc>
              <a:spcBef>
                <a:spcPts val="0"/>
              </a:spcBef>
              <a:spcAft>
                <a:spcPts val="0"/>
              </a:spcAft>
              <a:buClr>
                <a:schemeClr val="dk1"/>
              </a:buClr>
              <a:buSzPts val="1100"/>
              <a:buFont typeface="Arial"/>
              <a:buNone/>
            </a:pPr>
            <a:r>
              <a:rPr lang="en" sz="900">
                <a:solidFill>
                  <a:srgbClr val="3A3A3A"/>
                </a:solidFill>
                <a:highlight>
                  <a:srgbClr val="EEEEEE"/>
                </a:highlight>
                <a:latin typeface="Courier New"/>
                <a:ea typeface="Courier New"/>
                <a:cs typeface="Courier New"/>
                <a:sym typeface="Courier New"/>
              </a:rPr>
              <a:t>        {</a:t>
            </a:r>
            <a:endParaRPr sz="900">
              <a:solidFill>
                <a:srgbClr val="3A3A3A"/>
              </a:solidFill>
              <a:highlight>
                <a:srgbClr val="EEEEEE"/>
              </a:highlight>
              <a:latin typeface="Courier New"/>
              <a:ea typeface="Courier New"/>
              <a:cs typeface="Courier New"/>
              <a:sym typeface="Courier New"/>
            </a:endParaRPr>
          </a:p>
          <a:p>
            <a:pPr marL="0" lvl="0" indent="457200" algn="l" rtl="0">
              <a:lnSpc>
                <a:spcPct val="150000"/>
              </a:lnSpc>
              <a:spcBef>
                <a:spcPts val="0"/>
              </a:spcBef>
              <a:spcAft>
                <a:spcPts val="0"/>
              </a:spcAft>
              <a:buClr>
                <a:schemeClr val="dk1"/>
              </a:buClr>
              <a:buSzPts val="1100"/>
              <a:buFont typeface="Arial"/>
              <a:buNone/>
            </a:pPr>
            <a:r>
              <a:rPr lang="en" sz="900">
                <a:solidFill>
                  <a:srgbClr val="3A3A3A"/>
                </a:solidFill>
                <a:highlight>
                  <a:srgbClr val="EEEEEE"/>
                </a:highlight>
                <a:latin typeface="Courier New"/>
                <a:ea typeface="Courier New"/>
                <a:cs typeface="Courier New"/>
                <a:sym typeface="Courier New"/>
              </a:rPr>
              <a:t>            reportObject.ReportFooter = "Excel Footer";</a:t>
            </a:r>
            <a:endParaRPr sz="900">
              <a:solidFill>
                <a:srgbClr val="3A3A3A"/>
              </a:solidFill>
              <a:highlight>
                <a:srgbClr val="EEEEEE"/>
              </a:highlight>
              <a:latin typeface="Courier New"/>
              <a:ea typeface="Courier New"/>
              <a:cs typeface="Courier New"/>
              <a:sym typeface="Courier New"/>
            </a:endParaRPr>
          </a:p>
          <a:p>
            <a:pPr marL="0" lvl="0" indent="457200" algn="l" rtl="0">
              <a:lnSpc>
                <a:spcPct val="150000"/>
              </a:lnSpc>
              <a:spcBef>
                <a:spcPts val="0"/>
              </a:spcBef>
              <a:spcAft>
                <a:spcPts val="0"/>
              </a:spcAft>
              <a:buClr>
                <a:schemeClr val="dk1"/>
              </a:buClr>
              <a:buSzPts val="1100"/>
              <a:buFont typeface="Arial"/>
              <a:buNone/>
            </a:pPr>
            <a:r>
              <a:rPr lang="en" sz="900">
                <a:solidFill>
                  <a:srgbClr val="3A3A3A"/>
                </a:solidFill>
                <a:highlight>
                  <a:srgbClr val="EEEEEE"/>
                </a:highlight>
                <a:latin typeface="Courier New"/>
                <a:ea typeface="Courier New"/>
                <a:cs typeface="Courier New"/>
                <a:sym typeface="Courier New"/>
              </a:rPr>
              <a:t>        }</a:t>
            </a:r>
            <a:endParaRPr sz="900">
              <a:solidFill>
                <a:srgbClr val="3A3A3A"/>
              </a:solidFill>
              <a:highlight>
                <a:srgbClr val="EEEEEE"/>
              </a:highlight>
              <a:latin typeface="Courier New"/>
              <a:ea typeface="Courier New"/>
              <a:cs typeface="Courier New"/>
              <a:sym typeface="Courier New"/>
            </a:endParaRPr>
          </a:p>
          <a:p>
            <a:pPr marL="0" lvl="0" indent="457200" algn="l" rtl="0">
              <a:lnSpc>
                <a:spcPct val="150000"/>
              </a:lnSpc>
              <a:spcBef>
                <a:spcPts val="0"/>
              </a:spcBef>
              <a:spcAft>
                <a:spcPts val="0"/>
              </a:spcAft>
              <a:buClr>
                <a:schemeClr val="dk1"/>
              </a:buClr>
              <a:buSzPts val="1100"/>
              <a:buFont typeface="Arial"/>
              <a:buNone/>
            </a:pPr>
            <a:r>
              <a:rPr lang="en" sz="900">
                <a:solidFill>
                  <a:srgbClr val="3A3A3A"/>
                </a:solidFill>
                <a:highlight>
                  <a:srgbClr val="EEEEEE"/>
                </a:highlight>
                <a:latin typeface="Courier New"/>
                <a:ea typeface="Courier New"/>
                <a:cs typeface="Courier New"/>
                <a:sym typeface="Courier New"/>
              </a:rPr>
              <a:t>        public override void SetReportHeader()</a:t>
            </a:r>
            <a:endParaRPr sz="900">
              <a:solidFill>
                <a:srgbClr val="3A3A3A"/>
              </a:solidFill>
              <a:highlight>
                <a:srgbClr val="EEEEEE"/>
              </a:highlight>
              <a:latin typeface="Courier New"/>
              <a:ea typeface="Courier New"/>
              <a:cs typeface="Courier New"/>
              <a:sym typeface="Courier New"/>
            </a:endParaRPr>
          </a:p>
          <a:p>
            <a:pPr marL="0" lvl="0" indent="457200" algn="l" rtl="0">
              <a:lnSpc>
                <a:spcPct val="150000"/>
              </a:lnSpc>
              <a:spcBef>
                <a:spcPts val="0"/>
              </a:spcBef>
              <a:spcAft>
                <a:spcPts val="0"/>
              </a:spcAft>
              <a:buClr>
                <a:schemeClr val="dk1"/>
              </a:buClr>
              <a:buSzPts val="1100"/>
              <a:buFont typeface="Arial"/>
              <a:buNone/>
            </a:pPr>
            <a:r>
              <a:rPr lang="en" sz="900">
                <a:solidFill>
                  <a:srgbClr val="3A3A3A"/>
                </a:solidFill>
                <a:highlight>
                  <a:srgbClr val="EEEEEE"/>
                </a:highlight>
                <a:latin typeface="Courier New"/>
                <a:ea typeface="Courier New"/>
                <a:cs typeface="Courier New"/>
                <a:sym typeface="Courier New"/>
              </a:rPr>
              <a:t>        {</a:t>
            </a:r>
            <a:endParaRPr sz="900">
              <a:solidFill>
                <a:srgbClr val="3A3A3A"/>
              </a:solidFill>
              <a:highlight>
                <a:srgbClr val="EEEEEE"/>
              </a:highlight>
              <a:latin typeface="Courier New"/>
              <a:ea typeface="Courier New"/>
              <a:cs typeface="Courier New"/>
              <a:sym typeface="Courier New"/>
            </a:endParaRPr>
          </a:p>
          <a:p>
            <a:pPr marL="0" lvl="0" indent="457200" algn="l" rtl="0">
              <a:lnSpc>
                <a:spcPct val="150000"/>
              </a:lnSpc>
              <a:spcBef>
                <a:spcPts val="0"/>
              </a:spcBef>
              <a:spcAft>
                <a:spcPts val="0"/>
              </a:spcAft>
              <a:buClr>
                <a:schemeClr val="dk1"/>
              </a:buClr>
              <a:buSzPts val="1100"/>
              <a:buFont typeface="Arial"/>
              <a:buNone/>
            </a:pPr>
            <a:r>
              <a:rPr lang="en" sz="900">
                <a:solidFill>
                  <a:srgbClr val="3A3A3A"/>
                </a:solidFill>
                <a:highlight>
                  <a:srgbClr val="EEEEEE"/>
                </a:highlight>
                <a:latin typeface="Courier New"/>
                <a:ea typeface="Courier New"/>
                <a:cs typeface="Courier New"/>
                <a:sym typeface="Courier New"/>
              </a:rPr>
              <a:t>            reportObject.ReportHeader = "Excel Header";</a:t>
            </a:r>
            <a:endParaRPr sz="900">
              <a:solidFill>
                <a:srgbClr val="3A3A3A"/>
              </a:solidFill>
              <a:highlight>
                <a:srgbClr val="EEEEEE"/>
              </a:highlight>
              <a:latin typeface="Courier New"/>
              <a:ea typeface="Courier New"/>
              <a:cs typeface="Courier New"/>
              <a:sym typeface="Courier New"/>
            </a:endParaRPr>
          </a:p>
          <a:p>
            <a:pPr marL="0" lvl="0" indent="457200" algn="l" rtl="0">
              <a:lnSpc>
                <a:spcPct val="150000"/>
              </a:lnSpc>
              <a:spcBef>
                <a:spcPts val="0"/>
              </a:spcBef>
              <a:spcAft>
                <a:spcPts val="0"/>
              </a:spcAft>
              <a:buClr>
                <a:schemeClr val="dk1"/>
              </a:buClr>
              <a:buSzPts val="1100"/>
              <a:buFont typeface="Arial"/>
              <a:buNone/>
            </a:pPr>
            <a:r>
              <a:rPr lang="en" sz="900">
                <a:solidFill>
                  <a:srgbClr val="3A3A3A"/>
                </a:solidFill>
                <a:highlight>
                  <a:srgbClr val="EEEEEE"/>
                </a:highlight>
                <a:latin typeface="Courier New"/>
                <a:ea typeface="Courier New"/>
                <a:cs typeface="Courier New"/>
                <a:sym typeface="Courier New"/>
              </a:rPr>
              <a:t>        }</a:t>
            </a:r>
            <a:endParaRPr sz="900">
              <a:solidFill>
                <a:srgbClr val="3A3A3A"/>
              </a:solidFill>
              <a:highlight>
                <a:srgbClr val="EEEEEE"/>
              </a:highlight>
              <a:latin typeface="Courier New"/>
              <a:ea typeface="Courier New"/>
              <a:cs typeface="Courier New"/>
              <a:sym typeface="Courier New"/>
            </a:endParaRPr>
          </a:p>
          <a:p>
            <a:pPr marL="0" lvl="0" indent="457200" algn="l" rtl="0">
              <a:lnSpc>
                <a:spcPct val="150000"/>
              </a:lnSpc>
              <a:spcBef>
                <a:spcPts val="0"/>
              </a:spcBef>
              <a:spcAft>
                <a:spcPts val="0"/>
              </a:spcAft>
              <a:buClr>
                <a:schemeClr val="dk1"/>
              </a:buClr>
              <a:buSzPts val="1100"/>
              <a:buFont typeface="Arial"/>
              <a:buNone/>
            </a:pPr>
            <a:endParaRPr sz="900">
              <a:solidFill>
                <a:srgbClr val="3A3A3A"/>
              </a:solidFill>
              <a:highlight>
                <a:srgbClr val="EEEEEE"/>
              </a:highlight>
              <a:latin typeface="Courier New"/>
              <a:ea typeface="Courier New"/>
              <a:cs typeface="Courier New"/>
              <a:sym typeface="Courier New"/>
            </a:endParaRPr>
          </a:p>
          <a:p>
            <a:pPr marL="0" lvl="0" indent="457200" algn="l" rtl="0">
              <a:lnSpc>
                <a:spcPct val="150000"/>
              </a:lnSpc>
              <a:spcBef>
                <a:spcPts val="0"/>
              </a:spcBef>
              <a:spcAft>
                <a:spcPts val="0"/>
              </a:spcAft>
              <a:buClr>
                <a:schemeClr val="dk1"/>
              </a:buClr>
              <a:buSzPts val="1100"/>
              <a:buFont typeface="Arial"/>
              <a:buNone/>
            </a:pPr>
            <a:r>
              <a:rPr lang="en" sz="900">
                <a:solidFill>
                  <a:srgbClr val="3A3A3A"/>
                </a:solidFill>
                <a:highlight>
                  <a:srgbClr val="EEEEEE"/>
                </a:highlight>
                <a:latin typeface="Courier New"/>
                <a:ea typeface="Courier New"/>
                <a:cs typeface="Courier New"/>
                <a:sym typeface="Courier New"/>
              </a:rPr>
              <a:t>       </a:t>
            </a:r>
            <a:endParaRPr sz="900">
              <a:solidFill>
                <a:schemeClr val="dk1"/>
              </a:solidFill>
              <a:highlight>
                <a:schemeClr val="lt1"/>
              </a:highlight>
              <a:latin typeface="Courier New"/>
              <a:ea typeface="Courier New"/>
              <a:cs typeface="Courier New"/>
              <a:sym typeface="Courier New"/>
            </a:endParaRPr>
          </a:p>
          <a:p>
            <a:pPr marL="0" lvl="0" indent="457200" algn="l" rtl="0">
              <a:lnSpc>
                <a:spcPct val="150000"/>
              </a:lnSpc>
              <a:spcBef>
                <a:spcPts val="0"/>
              </a:spcBef>
              <a:spcAft>
                <a:spcPts val="0"/>
              </a:spcAft>
              <a:buClr>
                <a:schemeClr val="dk1"/>
              </a:buClr>
              <a:buSzPts val="1100"/>
              <a:buFont typeface="Arial"/>
              <a:buNone/>
            </a:pPr>
            <a:r>
              <a:rPr lang="en" sz="900">
                <a:solidFill>
                  <a:schemeClr val="dk1"/>
                </a:solidFill>
                <a:highlight>
                  <a:schemeClr val="lt1"/>
                </a:highlight>
                <a:latin typeface="Courier New"/>
                <a:ea typeface="Courier New"/>
                <a:cs typeface="Courier New"/>
                <a:sym typeface="Courier New"/>
              </a:rPr>
              <a:t>     </a:t>
            </a:r>
            <a:endParaRPr sz="900">
              <a:solidFill>
                <a:schemeClr val="dk1"/>
              </a:solidFill>
              <a:highlight>
                <a:schemeClr val="lt1"/>
              </a:highlight>
              <a:latin typeface="Courier New"/>
              <a:ea typeface="Courier New"/>
              <a:cs typeface="Courier New"/>
              <a:sym typeface="Courier New"/>
            </a:endParaRPr>
          </a:p>
        </p:txBody>
      </p:sp>
      <p:sp>
        <p:nvSpPr>
          <p:cNvPr id="412" name="Google Shape;412;g2ab47241010_0_400"/>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Builder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413" name="Google Shape;413;g2ab47241010_0_400"/>
          <p:cNvSpPr txBox="1"/>
          <p:nvPr/>
        </p:nvSpPr>
        <p:spPr>
          <a:xfrm>
            <a:off x="5600100" y="1686450"/>
            <a:ext cx="3365100" cy="1829400"/>
          </a:xfrm>
          <a:prstGeom prst="rect">
            <a:avLst/>
          </a:prstGeom>
          <a:noFill/>
          <a:ln>
            <a:noFill/>
          </a:ln>
        </p:spPr>
        <p:txBody>
          <a:bodyPr spcFirstLastPara="1" wrap="square" lIns="91425" tIns="91425" rIns="91425" bIns="91425" anchor="t" anchorCtr="0">
            <a:spAutoFit/>
          </a:bodyPr>
          <a:lstStyle/>
          <a:p>
            <a:pPr marL="0" lvl="0" indent="457200" algn="l" rtl="0">
              <a:lnSpc>
                <a:spcPct val="150000"/>
              </a:lnSpc>
              <a:spcBef>
                <a:spcPts val="0"/>
              </a:spcBef>
              <a:spcAft>
                <a:spcPts val="0"/>
              </a:spcAft>
              <a:buClr>
                <a:schemeClr val="dk1"/>
              </a:buClr>
              <a:buSzPts val="1100"/>
              <a:buFont typeface="Arial"/>
              <a:buNone/>
            </a:pPr>
            <a:r>
              <a:rPr lang="en" sz="900">
                <a:solidFill>
                  <a:srgbClr val="3A3A3A"/>
                </a:solidFill>
                <a:highlight>
                  <a:srgbClr val="EEEEEE"/>
                </a:highlight>
                <a:latin typeface="Courier New"/>
                <a:ea typeface="Courier New"/>
                <a:cs typeface="Courier New"/>
                <a:sym typeface="Courier New"/>
              </a:rPr>
              <a:t> public override void SetReportType()</a:t>
            </a:r>
            <a:endParaRPr sz="900">
              <a:solidFill>
                <a:srgbClr val="3A3A3A"/>
              </a:solidFill>
              <a:highlight>
                <a:srgbClr val="EEEEEE"/>
              </a:highlight>
              <a:latin typeface="Courier New"/>
              <a:ea typeface="Courier New"/>
              <a:cs typeface="Courier New"/>
              <a:sym typeface="Courier New"/>
            </a:endParaRPr>
          </a:p>
          <a:p>
            <a:pPr marL="0" lvl="0" indent="457200" algn="l" rtl="0">
              <a:lnSpc>
                <a:spcPct val="150000"/>
              </a:lnSpc>
              <a:spcBef>
                <a:spcPts val="0"/>
              </a:spcBef>
              <a:spcAft>
                <a:spcPts val="0"/>
              </a:spcAft>
              <a:buClr>
                <a:schemeClr val="dk1"/>
              </a:buClr>
              <a:buSzPts val="1100"/>
              <a:buFont typeface="Arial"/>
              <a:buNone/>
            </a:pPr>
            <a:r>
              <a:rPr lang="en" sz="900">
                <a:solidFill>
                  <a:srgbClr val="3A3A3A"/>
                </a:solidFill>
                <a:highlight>
                  <a:srgbClr val="EEEEEE"/>
                </a:highlight>
                <a:latin typeface="Courier New"/>
                <a:ea typeface="Courier New"/>
                <a:cs typeface="Courier New"/>
                <a:sym typeface="Courier New"/>
              </a:rPr>
              <a:t>        {</a:t>
            </a:r>
            <a:endParaRPr sz="900">
              <a:solidFill>
                <a:srgbClr val="3A3A3A"/>
              </a:solidFill>
              <a:highlight>
                <a:srgbClr val="EEEEEE"/>
              </a:highlight>
              <a:latin typeface="Courier New"/>
              <a:ea typeface="Courier New"/>
              <a:cs typeface="Courier New"/>
              <a:sym typeface="Courier New"/>
            </a:endParaRPr>
          </a:p>
          <a:p>
            <a:pPr marL="0" lvl="0" indent="457200" algn="l" rtl="0">
              <a:lnSpc>
                <a:spcPct val="150000"/>
              </a:lnSpc>
              <a:spcBef>
                <a:spcPts val="0"/>
              </a:spcBef>
              <a:spcAft>
                <a:spcPts val="0"/>
              </a:spcAft>
              <a:buClr>
                <a:schemeClr val="dk1"/>
              </a:buClr>
              <a:buSzPts val="1100"/>
              <a:buFont typeface="Arial"/>
              <a:buNone/>
            </a:pPr>
            <a:r>
              <a:rPr lang="en" sz="900">
                <a:solidFill>
                  <a:srgbClr val="3A3A3A"/>
                </a:solidFill>
                <a:highlight>
                  <a:srgbClr val="EEEEEE"/>
                </a:highlight>
                <a:latin typeface="Courier New"/>
                <a:ea typeface="Courier New"/>
                <a:cs typeface="Courier New"/>
                <a:sym typeface="Courier New"/>
              </a:rPr>
              <a:t>reportObject.ReportType = "Excel";</a:t>
            </a:r>
            <a:endParaRPr sz="900">
              <a:solidFill>
                <a:srgbClr val="3A3A3A"/>
              </a:solidFill>
              <a:highlight>
                <a:srgbClr val="EEEEEE"/>
              </a:highlight>
              <a:latin typeface="Courier New"/>
              <a:ea typeface="Courier New"/>
              <a:cs typeface="Courier New"/>
              <a:sym typeface="Courier New"/>
            </a:endParaRPr>
          </a:p>
          <a:p>
            <a:pPr marL="0" lvl="0" indent="457200" algn="l" rtl="0">
              <a:lnSpc>
                <a:spcPct val="150000"/>
              </a:lnSpc>
              <a:spcBef>
                <a:spcPts val="0"/>
              </a:spcBef>
              <a:spcAft>
                <a:spcPts val="0"/>
              </a:spcAft>
              <a:buClr>
                <a:schemeClr val="dk1"/>
              </a:buClr>
              <a:buSzPts val="1100"/>
              <a:buFont typeface="Arial"/>
              <a:buNone/>
            </a:pPr>
            <a:r>
              <a:rPr lang="en" sz="900">
                <a:solidFill>
                  <a:srgbClr val="3A3A3A"/>
                </a:solidFill>
                <a:highlight>
                  <a:srgbClr val="EEEEEE"/>
                </a:highlight>
                <a:latin typeface="Courier New"/>
                <a:ea typeface="Courier New"/>
                <a:cs typeface="Courier New"/>
                <a:sym typeface="Courier New"/>
              </a:rPr>
              <a:t>        }</a:t>
            </a:r>
            <a:endParaRPr sz="900">
              <a:solidFill>
                <a:srgbClr val="3A3A3A"/>
              </a:solidFill>
              <a:highlight>
                <a:srgbClr val="EEEEEE"/>
              </a:highlight>
              <a:latin typeface="Courier New"/>
              <a:ea typeface="Courier New"/>
              <a:cs typeface="Courier New"/>
              <a:sym typeface="Courier New"/>
            </a:endParaRPr>
          </a:p>
          <a:p>
            <a:pPr marL="0" lvl="0" indent="457200" algn="l" rtl="0">
              <a:lnSpc>
                <a:spcPct val="150000"/>
              </a:lnSpc>
              <a:spcBef>
                <a:spcPts val="0"/>
              </a:spcBef>
              <a:spcAft>
                <a:spcPts val="0"/>
              </a:spcAft>
              <a:buClr>
                <a:schemeClr val="dk1"/>
              </a:buClr>
              <a:buSzPts val="1100"/>
              <a:buFont typeface="Arial"/>
              <a:buNone/>
            </a:pPr>
            <a:r>
              <a:rPr lang="en" sz="900">
                <a:solidFill>
                  <a:srgbClr val="3A3A3A"/>
                </a:solidFill>
                <a:highlight>
                  <a:srgbClr val="EEEEEE"/>
                </a:highlight>
                <a:latin typeface="Courier New"/>
                <a:ea typeface="Courier New"/>
                <a:cs typeface="Courier New"/>
                <a:sym typeface="Courier New"/>
              </a:rPr>
              <a:t>    }</a:t>
            </a:r>
            <a:endParaRPr sz="900">
              <a:solidFill>
                <a:srgbClr val="3A3A3A"/>
              </a:solidFill>
              <a:highlight>
                <a:srgbClr val="EEEEEE"/>
              </a:highlight>
              <a:latin typeface="Courier New"/>
              <a:ea typeface="Courier New"/>
              <a:cs typeface="Courier New"/>
              <a:sym typeface="Courier New"/>
            </a:endParaRPr>
          </a:p>
          <a:p>
            <a:pPr marL="228600" marR="228600" lvl="0" indent="0" algn="l" rtl="0">
              <a:lnSpc>
                <a:spcPct val="115000"/>
              </a:lnSpc>
              <a:spcBef>
                <a:spcPts val="0"/>
              </a:spcBef>
              <a:spcAft>
                <a:spcPts val="0"/>
              </a:spcAft>
              <a:buClr>
                <a:schemeClr val="dk1"/>
              </a:buClr>
              <a:buSzPts val="1100"/>
              <a:buFont typeface="Arial"/>
              <a:buNone/>
            </a:pPr>
            <a:r>
              <a:rPr lang="en" sz="900">
                <a:solidFill>
                  <a:srgbClr val="3A3A3A"/>
                </a:solidFill>
                <a:highlight>
                  <a:srgbClr val="EEEEEE"/>
                </a:highlight>
                <a:latin typeface="Courier New"/>
                <a:ea typeface="Courier New"/>
                <a:cs typeface="Courier New"/>
                <a:sym typeface="Courier New"/>
              </a:rPr>
              <a:t>}</a:t>
            </a:r>
            <a:endParaRPr sz="900">
              <a:solidFill>
                <a:srgbClr val="3A3A3A"/>
              </a:solidFill>
              <a:highlight>
                <a:srgbClr val="EEEEEE"/>
              </a:highlight>
              <a:latin typeface="Courier New"/>
              <a:ea typeface="Courier New"/>
              <a:cs typeface="Courier New"/>
              <a:sym typeface="Courier New"/>
            </a:endParaRPr>
          </a:p>
          <a:p>
            <a:pPr marL="0" lvl="0" indent="0" algn="l" rtl="0">
              <a:spcBef>
                <a:spcPts val="1800"/>
              </a:spcBef>
              <a:spcAft>
                <a:spcPts val="0"/>
              </a:spcAft>
              <a:buNone/>
            </a:pPr>
            <a:endParaRPr/>
          </a:p>
        </p:txBody>
      </p:sp>
      <p:sp>
        <p:nvSpPr>
          <p:cNvPr id="414" name="Google Shape;414;g2ab47241010_0_400"/>
          <p:cNvSpPr txBox="1"/>
          <p:nvPr/>
        </p:nvSpPr>
        <p:spPr>
          <a:xfrm>
            <a:off x="468125" y="867075"/>
            <a:ext cx="83379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highlight>
                  <a:srgbClr val="FFFFFF"/>
                </a:highlight>
                <a:latin typeface="Proxima Nova Semibold"/>
                <a:ea typeface="Proxima Nova Semibold"/>
                <a:cs typeface="Proxima Nova Semibold"/>
                <a:sym typeface="Proxima Nova Semibold"/>
              </a:rPr>
              <a:t>Create a class file named ExcelReport.cs and copy and paste the following code. This ExcelReport class implements the ReportBuilder abstract class and the four abstract methods, the blueprint for creating the report objects. This class is used to provide the blueprint for creating the Excel Report. </a:t>
            </a:r>
            <a:endParaRPr sz="1200">
              <a:latin typeface="Proxima Nova Semibold"/>
              <a:ea typeface="Proxima Nova Semibold"/>
              <a:cs typeface="Proxima Nova Semibold"/>
              <a:sym typeface="Proxima Nova Semibo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g2ab47241010_0_207"/>
          <p:cNvSpPr txBox="1">
            <a:spLocks noGrp="1"/>
          </p:cNvSpPr>
          <p:nvPr>
            <p:ph type="title"/>
          </p:nvPr>
        </p:nvSpPr>
        <p:spPr>
          <a:xfrm>
            <a:off x="457200" y="972850"/>
            <a:ext cx="7869000" cy="3420600"/>
          </a:xfrm>
          <a:prstGeom prst="rect">
            <a:avLst/>
          </a:prstGeom>
          <a:noFill/>
          <a:ln>
            <a:noFill/>
          </a:ln>
        </p:spPr>
        <p:txBody>
          <a:bodyPr spcFirstLastPara="1" wrap="square" lIns="0" tIns="0" rIns="0" bIns="0" anchor="t" anchorCtr="0">
            <a:noAutofit/>
          </a:bodyPr>
          <a:lstStyle/>
          <a:p>
            <a:pPr marL="0" lvl="0" indent="457200" algn="l" rtl="0">
              <a:lnSpc>
                <a:spcPct val="150000"/>
              </a:lnSpc>
              <a:spcBef>
                <a:spcPts val="0"/>
              </a:spcBef>
              <a:spcAft>
                <a:spcPts val="0"/>
              </a:spcAft>
              <a:buClr>
                <a:schemeClr val="dk1"/>
              </a:buClr>
              <a:buSzPts val="1100"/>
              <a:buFont typeface="Arial"/>
              <a:buNone/>
            </a:pPr>
            <a:endParaRPr sz="1400">
              <a:solidFill>
                <a:schemeClr val="dk1"/>
              </a:solidFill>
              <a:highlight>
                <a:schemeClr val="lt1"/>
              </a:highlight>
              <a:latin typeface="Courier New"/>
              <a:ea typeface="Courier New"/>
              <a:cs typeface="Courier New"/>
              <a:sym typeface="Courier New"/>
            </a:endParaRPr>
          </a:p>
          <a:p>
            <a:pPr marL="0" lvl="0" indent="457200" algn="l" rtl="0">
              <a:lnSpc>
                <a:spcPct val="150000"/>
              </a:lnSpc>
              <a:spcBef>
                <a:spcPts val="0"/>
              </a:spcBef>
              <a:spcAft>
                <a:spcPts val="0"/>
              </a:spcAft>
              <a:buClr>
                <a:schemeClr val="dk1"/>
              </a:buClr>
              <a:buSzPts val="1100"/>
              <a:buFont typeface="Arial"/>
              <a:buNone/>
            </a:pPr>
            <a:endParaRPr sz="1400">
              <a:solidFill>
                <a:schemeClr val="dk1"/>
              </a:solidFill>
              <a:highlight>
                <a:schemeClr val="lt1"/>
              </a:highlight>
              <a:latin typeface="Courier New"/>
              <a:ea typeface="Courier New"/>
              <a:cs typeface="Courier New"/>
              <a:sym typeface="Courier New"/>
            </a:endParaRPr>
          </a:p>
          <a:p>
            <a:pPr marL="0" lvl="0" indent="457200" algn="l" rtl="0">
              <a:lnSpc>
                <a:spcPct val="150000"/>
              </a:lnSpc>
              <a:spcBef>
                <a:spcPts val="0"/>
              </a:spcBef>
              <a:spcAft>
                <a:spcPts val="0"/>
              </a:spcAft>
              <a:buClr>
                <a:schemeClr val="dk1"/>
              </a:buClr>
              <a:buSzPts val="1100"/>
              <a:buFont typeface="Arial"/>
              <a:buNone/>
            </a:pPr>
            <a:r>
              <a:rPr lang="en" sz="1400">
                <a:solidFill>
                  <a:schemeClr val="dk1"/>
                </a:solidFill>
                <a:highlight>
                  <a:schemeClr val="lt1"/>
                </a:highlight>
                <a:latin typeface="Courier New"/>
                <a:ea typeface="Courier New"/>
                <a:cs typeface="Courier New"/>
                <a:sym typeface="Courier New"/>
              </a:rPr>
              <a:t>       </a:t>
            </a:r>
            <a:endParaRPr sz="1400">
              <a:solidFill>
                <a:schemeClr val="dk1"/>
              </a:solidFill>
              <a:highlight>
                <a:schemeClr val="lt1"/>
              </a:highlight>
              <a:latin typeface="Courier New"/>
              <a:ea typeface="Courier New"/>
              <a:cs typeface="Courier New"/>
              <a:sym typeface="Courier New"/>
            </a:endParaRPr>
          </a:p>
        </p:txBody>
      </p:sp>
      <p:sp>
        <p:nvSpPr>
          <p:cNvPr id="420" name="Google Shape;420;g2ab47241010_0_207"/>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Builder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421" name="Google Shape;421;g2ab47241010_0_207"/>
          <p:cNvSpPr txBox="1"/>
          <p:nvPr/>
        </p:nvSpPr>
        <p:spPr>
          <a:xfrm>
            <a:off x="381000" y="1111725"/>
            <a:ext cx="8512800" cy="3030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a:latin typeface="Courier New"/>
                <a:ea typeface="Courier New"/>
                <a:cs typeface="Courier New"/>
                <a:sym typeface="Courier New"/>
              </a:rPr>
              <a:t>public class Product</a:t>
            </a:r>
            <a:endParaRPr sz="1100">
              <a:latin typeface="Courier New"/>
              <a:ea typeface="Courier New"/>
              <a:cs typeface="Courier New"/>
              <a:sym typeface="Courier New"/>
            </a:endParaRPr>
          </a:p>
          <a:p>
            <a:pPr marL="0" lvl="0" indent="0" algn="l" rtl="0">
              <a:lnSpc>
                <a:spcPct val="115000"/>
              </a:lnSpc>
              <a:spcBef>
                <a:spcPts val="800"/>
              </a:spcBef>
              <a:spcAft>
                <a:spcPts val="0"/>
              </a:spcAft>
              <a:buNone/>
            </a:pPr>
            <a:r>
              <a:rPr lang="en" sz="1100">
                <a:latin typeface="Courier New"/>
                <a:ea typeface="Courier New"/>
                <a:cs typeface="Courier New"/>
                <a:sym typeface="Courier New"/>
              </a:rPr>
              <a:t>{   public string PartA { get; set; }</a:t>
            </a:r>
            <a:endParaRPr sz="1100">
              <a:latin typeface="Courier New"/>
              <a:ea typeface="Courier New"/>
              <a:cs typeface="Courier New"/>
              <a:sym typeface="Courier New"/>
            </a:endParaRPr>
          </a:p>
          <a:p>
            <a:pPr marL="0" lvl="0" indent="0" algn="l" rtl="0">
              <a:lnSpc>
                <a:spcPct val="115000"/>
              </a:lnSpc>
              <a:spcBef>
                <a:spcPts val="800"/>
              </a:spcBef>
              <a:spcAft>
                <a:spcPts val="0"/>
              </a:spcAft>
              <a:buNone/>
            </a:pPr>
            <a:r>
              <a:rPr lang="en" sz="1100">
                <a:latin typeface="Courier New"/>
                <a:ea typeface="Courier New"/>
                <a:cs typeface="Courier New"/>
                <a:sym typeface="Courier New"/>
              </a:rPr>
              <a:t>    public string PartB { get; set; }</a:t>
            </a:r>
            <a:endParaRPr sz="1100">
              <a:latin typeface="Courier New"/>
              <a:ea typeface="Courier New"/>
              <a:cs typeface="Courier New"/>
              <a:sym typeface="Courier New"/>
            </a:endParaRPr>
          </a:p>
          <a:p>
            <a:pPr marL="0" lvl="0" indent="0" algn="l" rtl="0">
              <a:lnSpc>
                <a:spcPct val="115000"/>
              </a:lnSpc>
              <a:spcBef>
                <a:spcPts val="800"/>
              </a:spcBef>
              <a:spcAft>
                <a:spcPts val="0"/>
              </a:spcAft>
              <a:buNone/>
            </a:pPr>
            <a:r>
              <a:rPr lang="en" sz="1100">
                <a:latin typeface="Courier New"/>
                <a:ea typeface="Courier New"/>
                <a:cs typeface="Courier New"/>
                <a:sym typeface="Courier New"/>
              </a:rPr>
              <a:t>}</a:t>
            </a:r>
            <a:endParaRPr sz="1100">
              <a:latin typeface="Courier New"/>
              <a:ea typeface="Courier New"/>
              <a:cs typeface="Courier New"/>
              <a:sym typeface="Courier New"/>
            </a:endParaRPr>
          </a:p>
          <a:p>
            <a:pPr marL="0" lvl="0" indent="0" algn="l" rtl="0">
              <a:lnSpc>
                <a:spcPct val="115000"/>
              </a:lnSpc>
              <a:spcBef>
                <a:spcPts val="800"/>
              </a:spcBef>
              <a:spcAft>
                <a:spcPts val="0"/>
              </a:spcAft>
              <a:buNone/>
            </a:pPr>
            <a:r>
              <a:rPr lang="en" sz="1100">
                <a:latin typeface="Courier New"/>
                <a:ea typeface="Courier New"/>
                <a:cs typeface="Courier New"/>
                <a:sym typeface="Courier New"/>
              </a:rPr>
              <a:t>public abstract class Builder</a:t>
            </a:r>
            <a:endParaRPr sz="1100">
              <a:latin typeface="Courier New"/>
              <a:ea typeface="Courier New"/>
              <a:cs typeface="Courier New"/>
              <a:sym typeface="Courier New"/>
            </a:endParaRPr>
          </a:p>
          <a:p>
            <a:pPr marL="0" lvl="0" indent="0" algn="l" rtl="0">
              <a:lnSpc>
                <a:spcPct val="115000"/>
              </a:lnSpc>
              <a:spcBef>
                <a:spcPts val="800"/>
              </a:spcBef>
              <a:spcAft>
                <a:spcPts val="0"/>
              </a:spcAft>
              <a:buNone/>
            </a:pPr>
            <a:r>
              <a:rPr lang="en" sz="1100">
                <a:latin typeface="Courier New"/>
                <a:ea typeface="Courier New"/>
                <a:cs typeface="Courier New"/>
                <a:sym typeface="Courier New"/>
              </a:rPr>
              <a:t>{    public abstract void BuildPartA();</a:t>
            </a:r>
            <a:endParaRPr sz="1100">
              <a:latin typeface="Courier New"/>
              <a:ea typeface="Courier New"/>
              <a:cs typeface="Courier New"/>
              <a:sym typeface="Courier New"/>
            </a:endParaRPr>
          </a:p>
          <a:p>
            <a:pPr marL="0" lvl="0" indent="0" algn="l" rtl="0">
              <a:lnSpc>
                <a:spcPct val="115000"/>
              </a:lnSpc>
              <a:spcBef>
                <a:spcPts val="800"/>
              </a:spcBef>
              <a:spcAft>
                <a:spcPts val="0"/>
              </a:spcAft>
              <a:buNone/>
            </a:pPr>
            <a:r>
              <a:rPr lang="en" sz="1100">
                <a:latin typeface="Courier New"/>
                <a:ea typeface="Courier New"/>
                <a:cs typeface="Courier New"/>
                <a:sym typeface="Courier New"/>
              </a:rPr>
              <a:t>    public abstract void BuildPartB();</a:t>
            </a:r>
            <a:endParaRPr sz="1100">
              <a:latin typeface="Courier New"/>
              <a:ea typeface="Courier New"/>
              <a:cs typeface="Courier New"/>
              <a:sym typeface="Courier New"/>
            </a:endParaRPr>
          </a:p>
          <a:p>
            <a:pPr marL="0" lvl="0" indent="0" algn="l" rtl="0">
              <a:lnSpc>
                <a:spcPct val="115000"/>
              </a:lnSpc>
              <a:spcBef>
                <a:spcPts val="800"/>
              </a:spcBef>
              <a:spcAft>
                <a:spcPts val="0"/>
              </a:spcAft>
              <a:buNone/>
            </a:pPr>
            <a:r>
              <a:rPr lang="en" sz="1100">
                <a:latin typeface="Courier New"/>
                <a:ea typeface="Courier New"/>
                <a:cs typeface="Courier New"/>
                <a:sym typeface="Courier New"/>
              </a:rPr>
              <a:t>    public abstract Product GetResult();</a:t>
            </a:r>
            <a:endParaRPr sz="1100">
              <a:latin typeface="Courier New"/>
              <a:ea typeface="Courier New"/>
              <a:cs typeface="Courier New"/>
              <a:sym typeface="Courier New"/>
            </a:endParaRPr>
          </a:p>
          <a:p>
            <a:pPr marL="0" lvl="0" indent="0" algn="l" rtl="0">
              <a:lnSpc>
                <a:spcPct val="115000"/>
              </a:lnSpc>
              <a:spcBef>
                <a:spcPts val="800"/>
              </a:spcBef>
              <a:spcAft>
                <a:spcPts val="0"/>
              </a:spcAft>
              <a:buNone/>
            </a:pPr>
            <a:r>
              <a:rPr lang="en" sz="1100">
                <a:latin typeface="Courier New"/>
                <a:ea typeface="Courier New"/>
                <a:cs typeface="Courier New"/>
                <a:sym typeface="Courier New"/>
              </a:rPr>
              <a:t>}</a:t>
            </a:r>
            <a:endParaRPr sz="1100">
              <a:latin typeface="Courier New"/>
              <a:ea typeface="Courier New"/>
              <a:cs typeface="Courier New"/>
              <a:sym typeface="Courier New"/>
            </a:endParaRPr>
          </a:p>
          <a:p>
            <a:pPr marL="0" lvl="0" indent="0" algn="l" rtl="0">
              <a:lnSpc>
                <a:spcPct val="115000"/>
              </a:lnSpc>
              <a:spcBef>
                <a:spcPts val="800"/>
              </a:spcBef>
              <a:spcAft>
                <a:spcPts val="800"/>
              </a:spcAft>
              <a:buClr>
                <a:schemeClr val="dk1"/>
              </a:buClr>
              <a:buSzPts val="1100"/>
              <a:buFont typeface="Arial"/>
              <a:buNone/>
            </a:pPr>
            <a:endParaRPr sz="1100">
              <a:latin typeface="Courier New"/>
              <a:ea typeface="Courier New"/>
              <a:cs typeface="Courier New"/>
              <a:sym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g2ab47241010_0_420"/>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Builder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427" name="Google Shape;427;g2ab47241010_0_420"/>
          <p:cNvSpPr txBox="1"/>
          <p:nvPr/>
        </p:nvSpPr>
        <p:spPr>
          <a:xfrm>
            <a:off x="429000" y="936275"/>
            <a:ext cx="6642600" cy="4265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public class ConcreteBuilder : Builder</a:t>
            </a:r>
            <a:endParaRPr sz="1100">
              <a:solidFill>
                <a:schemeClr val="dk1"/>
              </a:solidFill>
              <a:latin typeface="Courier New"/>
              <a:ea typeface="Courier New"/>
              <a:cs typeface="Courier New"/>
              <a:sym typeface="Courier New"/>
            </a:endParaRPr>
          </a:p>
          <a:p>
            <a:pPr marL="0" lvl="0" indent="0" algn="l" rtl="0">
              <a:lnSpc>
                <a:spcPct val="115000"/>
              </a:lnSpc>
              <a:spcBef>
                <a:spcPts val="8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marL="0" lvl="0" indent="0" algn="l" rtl="0">
              <a:lnSpc>
                <a:spcPct val="115000"/>
              </a:lnSpc>
              <a:spcBef>
                <a:spcPts val="8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private readonly Product _product = new Product();</a:t>
            </a:r>
            <a:endParaRPr sz="1100">
              <a:solidFill>
                <a:schemeClr val="dk1"/>
              </a:solidFill>
              <a:latin typeface="Courier New"/>
              <a:ea typeface="Courier New"/>
              <a:cs typeface="Courier New"/>
              <a:sym typeface="Courier New"/>
            </a:endParaRPr>
          </a:p>
          <a:p>
            <a:pPr marL="0" lvl="0" indent="0" algn="l" rtl="0">
              <a:lnSpc>
                <a:spcPct val="115000"/>
              </a:lnSpc>
              <a:spcBef>
                <a:spcPts val="800"/>
              </a:spcBef>
              <a:spcAft>
                <a:spcPts val="0"/>
              </a:spcAft>
              <a:buClr>
                <a:schemeClr val="dk1"/>
              </a:buClr>
              <a:buSzPts val="1100"/>
              <a:buFont typeface="Arial"/>
              <a:buNone/>
            </a:pPr>
            <a:endParaRPr sz="1100">
              <a:solidFill>
                <a:schemeClr val="dk1"/>
              </a:solidFill>
              <a:latin typeface="Courier New"/>
              <a:ea typeface="Courier New"/>
              <a:cs typeface="Courier New"/>
              <a:sym typeface="Courier New"/>
            </a:endParaRPr>
          </a:p>
          <a:p>
            <a:pPr marL="0" lvl="0" indent="0" algn="l" rtl="0">
              <a:lnSpc>
                <a:spcPct val="115000"/>
              </a:lnSpc>
              <a:spcBef>
                <a:spcPts val="8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public override void BuildPartA()</a:t>
            </a:r>
            <a:endParaRPr sz="1100">
              <a:solidFill>
                <a:schemeClr val="dk1"/>
              </a:solidFill>
              <a:latin typeface="Courier New"/>
              <a:ea typeface="Courier New"/>
              <a:cs typeface="Courier New"/>
              <a:sym typeface="Courier New"/>
            </a:endParaRPr>
          </a:p>
          <a:p>
            <a:pPr marL="0" lvl="0" indent="0" algn="l" rtl="0">
              <a:lnSpc>
                <a:spcPct val="115000"/>
              </a:lnSpc>
              <a:spcBef>
                <a:spcPts val="8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lnSpc>
                <a:spcPct val="115000"/>
              </a:lnSpc>
              <a:spcBef>
                <a:spcPts val="8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_product.PartA = "Part A";</a:t>
            </a:r>
            <a:endParaRPr sz="1100">
              <a:solidFill>
                <a:schemeClr val="dk1"/>
              </a:solidFill>
              <a:latin typeface="Courier New"/>
              <a:ea typeface="Courier New"/>
              <a:cs typeface="Courier New"/>
              <a:sym typeface="Courier New"/>
            </a:endParaRPr>
          </a:p>
          <a:p>
            <a:pPr marL="0" lvl="0" indent="0" algn="l" rtl="0">
              <a:lnSpc>
                <a:spcPct val="115000"/>
              </a:lnSpc>
              <a:spcBef>
                <a:spcPts val="8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lnSpc>
                <a:spcPct val="115000"/>
              </a:lnSpc>
              <a:spcBef>
                <a:spcPts val="800"/>
              </a:spcBef>
              <a:spcAft>
                <a:spcPts val="0"/>
              </a:spcAft>
              <a:buClr>
                <a:schemeClr val="dk1"/>
              </a:buClr>
              <a:buSzPts val="1100"/>
              <a:buFont typeface="Arial"/>
              <a:buNone/>
            </a:pPr>
            <a:endParaRPr sz="1100">
              <a:solidFill>
                <a:schemeClr val="dk1"/>
              </a:solidFill>
              <a:latin typeface="Courier New"/>
              <a:ea typeface="Courier New"/>
              <a:cs typeface="Courier New"/>
              <a:sym typeface="Courier New"/>
            </a:endParaRPr>
          </a:p>
          <a:p>
            <a:pPr marL="0" lvl="0" indent="0" algn="l" rtl="0">
              <a:lnSpc>
                <a:spcPct val="115000"/>
              </a:lnSpc>
              <a:spcBef>
                <a:spcPts val="8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public override void BuildPartB()</a:t>
            </a:r>
            <a:endParaRPr sz="1100">
              <a:solidFill>
                <a:schemeClr val="dk1"/>
              </a:solidFill>
              <a:latin typeface="Courier New"/>
              <a:ea typeface="Courier New"/>
              <a:cs typeface="Courier New"/>
              <a:sym typeface="Courier New"/>
            </a:endParaRPr>
          </a:p>
          <a:p>
            <a:pPr marL="0" lvl="0" indent="0" algn="l" rtl="0">
              <a:lnSpc>
                <a:spcPct val="115000"/>
              </a:lnSpc>
              <a:spcBef>
                <a:spcPts val="8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lnSpc>
                <a:spcPct val="115000"/>
              </a:lnSpc>
              <a:spcBef>
                <a:spcPts val="8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_product.PartB = "Part B";</a:t>
            </a:r>
            <a:endParaRPr sz="1100">
              <a:solidFill>
                <a:schemeClr val="dk1"/>
              </a:solidFill>
              <a:latin typeface="Courier New"/>
              <a:ea typeface="Courier New"/>
              <a:cs typeface="Courier New"/>
              <a:sym typeface="Courier New"/>
            </a:endParaRPr>
          </a:p>
          <a:p>
            <a:pPr marL="0" lvl="0" indent="0" algn="l" rtl="0">
              <a:lnSpc>
                <a:spcPct val="115000"/>
              </a:lnSpc>
              <a:spcBef>
                <a:spcPts val="8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800"/>
              </a:spcBef>
              <a:spcAft>
                <a:spcPts val="0"/>
              </a:spcAft>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g2ab47241010_0_213"/>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Builder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433" name="Google Shape;433;g2ab47241010_0_213"/>
          <p:cNvSpPr txBox="1"/>
          <p:nvPr/>
        </p:nvSpPr>
        <p:spPr>
          <a:xfrm>
            <a:off x="521275" y="924725"/>
            <a:ext cx="6642600" cy="3921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public override Product GetResult()</a:t>
            </a:r>
            <a:endParaRPr sz="1100">
              <a:solidFill>
                <a:schemeClr val="dk1"/>
              </a:solidFill>
              <a:latin typeface="Courier New"/>
              <a:ea typeface="Courier New"/>
              <a:cs typeface="Courier New"/>
              <a:sym typeface="Courier New"/>
            </a:endParaRPr>
          </a:p>
          <a:p>
            <a:pPr marL="0" lvl="0" indent="0" algn="l" rtl="0">
              <a:lnSpc>
                <a:spcPct val="115000"/>
              </a:lnSpc>
              <a:spcBef>
                <a:spcPts val="8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lnSpc>
                <a:spcPct val="115000"/>
              </a:lnSpc>
              <a:spcBef>
                <a:spcPts val="8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return _product;</a:t>
            </a:r>
            <a:endParaRPr sz="1100">
              <a:solidFill>
                <a:schemeClr val="dk1"/>
              </a:solidFill>
              <a:latin typeface="Courier New"/>
              <a:ea typeface="Courier New"/>
              <a:cs typeface="Courier New"/>
              <a:sym typeface="Courier New"/>
            </a:endParaRPr>
          </a:p>
          <a:p>
            <a:pPr marL="0" lvl="0" indent="0" algn="l" rtl="0">
              <a:lnSpc>
                <a:spcPct val="115000"/>
              </a:lnSpc>
              <a:spcBef>
                <a:spcPts val="8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lnSpc>
                <a:spcPct val="115000"/>
              </a:lnSpc>
              <a:spcBef>
                <a:spcPts val="8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marL="0" lvl="0" indent="0" algn="l" rtl="0">
              <a:lnSpc>
                <a:spcPct val="115000"/>
              </a:lnSpc>
              <a:spcBef>
                <a:spcPts val="800"/>
              </a:spcBef>
              <a:spcAft>
                <a:spcPts val="0"/>
              </a:spcAft>
              <a:buNone/>
            </a:pPr>
            <a:r>
              <a:rPr lang="en" sz="1100">
                <a:solidFill>
                  <a:schemeClr val="dk1"/>
                </a:solidFill>
                <a:latin typeface="Courier New"/>
                <a:ea typeface="Courier New"/>
                <a:cs typeface="Courier New"/>
                <a:sym typeface="Courier New"/>
              </a:rPr>
              <a:t>public class Director</a:t>
            </a:r>
            <a:endParaRPr sz="1100">
              <a:solidFill>
                <a:schemeClr val="dk1"/>
              </a:solidFill>
              <a:latin typeface="Courier New"/>
              <a:ea typeface="Courier New"/>
              <a:cs typeface="Courier New"/>
              <a:sym typeface="Courier New"/>
            </a:endParaRPr>
          </a:p>
          <a:p>
            <a:pPr marL="0" lvl="0" indent="0" algn="l" rtl="0">
              <a:lnSpc>
                <a:spcPct val="115000"/>
              </a:lnSpc>
              <a:spcBef>
                <a:spcPts val="800"/>
              </a:spcBef>
              <a:spcAft>
                <a:spcPts val="0"/>
              </a:spcAft>
              <a:buNone/>
            </a:pPr>
            <a:r>
              <a:rPr lang="en" sz="1100">
                <a:solidFill>
                  <a:schemeClr val="dk1"/>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marL="0" lvl="0" indent="0" algn="l" rtl="0">
              <a:lnSpc>
                <a:spcPct val="115000"/>
              </a:lnSpc>
              <a:spcBef>
                <a:spcPts val="800"/>
              </a:spcBef>
              <a:spcAft>
                <a:spcPts val="0"/>
              </a:spcAft>
              <a:buNone/>
            </a:pPr>
            <a:r>
              <a:rPr lang="en" sz="1100">
                <a:solidFill>
                  <a:schemeClr val="dk1"/>
                </a:solidFill>
                <a:latin typeface="Courier New"/>
                <a:ea typeface="Courier New"/>
                <a:cs typeface="Courier New"/>
                <a:sym typeface="Courier New"/>
              </a:rPr>
              <a:t>    public void Construct(Builder builder)</a:t>
            </a:r>
            <a:endParaRPr sz="1100">
              <a:solidFill>
                <a:schemeClr val="dk1"/>
              </a:solidFill>
              <a:latin typeface="Courier New"/>
              <a:ea typeface="Courier New"/>
              <a:cs typeface="Courier New"/>
              <a:sym typeface="Courier New"/>
            </a:endParaRPr>
          </a:p>
          <a:p>
            <a:pPr marL="0" lvl="0" indent="0" algn="l" rtl="0">
              <a:lnSpc>
                <a:spcPct val="115000"/>
              </a:lnSpc>
              <a:spcBef>
                <a:spcPts val="80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lnSpc>
                <a:spcPct val="115000"/>
              </a:lnSpc>
              <a:spcBef>
                <a:spcPts val="800"/>
              </a:spcBef>
              <a:spcAft>
                <a:spcPts val="0"/>
              </a:spcAft>
              <a:buNone/>
            </a:pPr>
            <a:r>
              <a:rPr lang="en" sz="1100">
                <a:solidFill>
                  <a:schemeClr val="dk1"/>
                </a:solidFill>
                <a:latin typeface="Courier New"/>
                <a:ea typeface="Courier New"/>
                <a:cs typeface="Courier New"/>
                <a:sym typeface="Courier New"/>
              </a:rPr>
              <a:t>        builder.BuildPartA();</a:t>
            </a:r>
            <a:endParaRPr sz="1100">
              <a:solidFill>
                <a:schemeClr val="dk1"/>
              </a:solidFill>
              <a:latin typeface="Courier New"/>
              <a:ea typeface="Courier New"/>
              <a:cs typeface="Courier New"/>
              <a:sym typeface="Courier New"/>
            </a:endParaRPr>
          </a:p>
          <a:p>
            <a:pPr marL="0" lvl="0" indent="0" algn="l" rtl="0">
              <a:lnSpc>
                <a:spcPct val="115000"/>
              </a:lnSpc>
              <a:spcBef>
                <a:spcPts val="800"/>
              </a:spcBef>
              <a:spcAft>
                <a:spcPts val="0"/>
              </a:spcAft>
              <a:buNone/>
            </a:pPr>
            <a:r>
              <a:rPr lang="en" sz="1100">
                <a:solidFill>
                  <a:schemeClr val="dk1"/>
                </a:solidFill>
                <a:latin typeface="Courier New"/>
                <a:ea typeface="Courier New"/>
                <a:cs typeface="Courier New"/>
                <a:sym typeface="Courier New"/>
              </a:rPr>
              <a:t>        builder.BuildPartB();</a:t>
            </a:r>
            <a:endParaRPr sz="1100">
              <a:solidFill>
                <a:schemeClr val="dk1"/>
              </a:solidFill>
              <a:latin typeface="Courier New"/>
              <a:ea typeface="Courier New"/>
              <a:cs typeface="Courier New"/>
              <a:sym typeface="Courier New"/>
            </a:endParaRPr>
          </a:p>
          <a:p>
            <a:pPr marL="0" lvl="0" indent="0" algn="l" rtl="0">
              <a:lnSpc>
                <a:spcPct val="115000"/>
              </a:lnSpc>
              <a:spcBef>
                <a:spcPts val="80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lnSpc>
                <a:spcPct val="115000"/>
              </a:lnSpc>
              <a:spcBef>
                <a:spcPts val="800"/>
              </a:spcBef>
              <a:spcAft>
                <a:spcPts val="800"/>
              </a:spcAft>
              <a:buNone/>
            </a:pPr>
            <a:r>
              <a:rPr lang="en" sz="1100">
                <a:solidFill>
                  <a:schemeClr val="dk1"/>
                </a:solidFill>
                <a:latin typeface="Courier New"/>
                <a:ea typeface="Courier New"/>
                <a:cs typeface="Courier New"/>
                <a:sym typeface="Courier New"/>
              </a:rPr>
              <a: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g2b05b9a3394_0_99"/>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Builder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439" name="Google Shape;439;g2b05b9a3394_0_99"/>
          <p:cNvSpPr txBox="1"/>
          <p:nvPr/>
        </p:nvSpPr>
        <p:spPr>
          <a:xfrm>
            <a:off x="521275" y="924725"/>
            <a:ext cx="6642600" cy="4137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a:solidFill>
                  <a:schemeClr val="dk1"/>
                </a:solidFill>
                <a:latin typeface="Courier New"/>
                <a:ea typeface="Courier New"/>
                <a:cs typeface="Courier New"/>
                <a:sym typeface="Courier New"/>
              </a:rPr>
              <a:t>public class Client</a:t>
            </a:r>
            <a:endParaRPr sz="1100">
              <a:solidFill>
                <a:schemeClr val="dk1"/>
              </a:solidFill>
              <a:latin typeface="Courier New"/>
              <a:ea typeface="Courier New"/>
              <a:cs typeface="Courier New"/>
              <a:sym typeface="Courier New"/>
            </a:endParaRPr>
          </a:p>
          <a:p>
            <a:pPr marL="0" lvl="0" indent="0" algn="l" rtl="0">
              <a:lnSpc>
                <a:spcPct val="115000"/>
              </a:lnSpc>
              <a:spcBef>
                <a:spcPts val="800"/>
              </a:spcBef>
              <a:spcAft>
                <a:spcPts val="0"/>
              </a:spcAft>
              <a:buNone/>
            </a:pPr>
            <a:r>
              <a:rPr lang="en" sz="1100">
                <a:solidFill>
                  <a:schemeClr val="dk1"/>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marL="0" lvl="0" indent="0" algn="l" rtl="0">
              <a:lnSpc>
                <a:spcPct val="115000"/>
              </a:lnSpc>
              <a:spcBef>
                <a:spcPts val="800"/>
              </a:spcBef>
              <a:spcAft>
                <a:spcPts val="0"/>
              </a:spcAft>
              <a:buNone/>
            </a:pPr>
            <a:r>
              <a:rPr lang="en" sz="1100">
                <a:solidFill>
                  <a:schemeClr val="dk1"/>
                </a:solidFill>
                <a:latin typeface="Courier New"/>
                <a:ea typeface="Courier New"/>
                <a:cs typeface="Courier New"/>
                <a:sym typeface="Courier New"/>
              </a:rPr>
              <a:t>    public void Main()</a:t>
            </a:r>
            <a:endParaRPr sz="1100">
              <a:solidFill>
                <a:schemeClr val="dk1"/>
              </a:solidFill>
              <a:latin typeface="Courier New"/>
              <a:ea typeface="Courier New"/>
              <a:cs typeface="Courier New"/>
              <a:sym typeface="Courier New"/>
            </a:endParaRPr>
          </a:p>
          <a:p>
            <a:pPr marL="0" lvl="0" indent="0" algn="l" rtl="0">
              <a:lnSpc>
                <a:spcPct val="115000"/>
              </a:lnSpc>
              <a:spcBef>
                <a:spcPts val="80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lnSpc>
                <a:spcPct val="115000"/>
              </a:lnSpc>
              <a:spcBef>
                <a:spcPts val="800"/>
              </a:spcBef>
              <a:spcAft>
                <a:spcPts val="0"/>
              </a:spcAft>
              <a:buNone/>
            </a:pPr>
            <a:r>
              <a:rPr lang="en" sz="1100">
                <a:solidFill>
                  <a:schemeClr val="dk1"/>
                </a:solidFill>
                <a:latin typeface="Courier New"/>
                <a:ea typeface="Courier New"/>
                <a:cs typeface="Courier New"/>
                <a:sym typeface="Courier New"/>
              </a:rPr>
              <a:t>        ConcreteBuilder builder = new ConcreteBuilder();</a:t>
            </a:r>
            <a:endParaRPr sz="1100">
              <a:solidFill>
                <a:schemeClr val="dk1"/>
              </a:solidFill>
              <a:latin typeface="Courier New"/>
              <a:ea typeface="Courier New"/>
              <a:cs typeface="Courier New"/>
              <a:sym typeface="Courier New"/>
            </a:endParaRPr>
          </a:p>
          <a:p>
            <a:pPr marL="0" lvl="0" indent="0" algn="l" rtl="0">
              <a:lnSpc>
                <a:spcPct val="115000"/>
              </a:lnSpc>
              <a:spcBef>
                <a:spcPts val="800"/>
              </a:spcBef>
              <a:spcAft>
                <a:spcPts val="0"/>
              </a:spcAft>
              <a:buNone/>
            </a:pPr>
            <a:r>
              <a:rPr lang="en" sz="1100">
                <a:solidFill>
                  <a:schemeClr val="dk1"/>
                </a:solidFill>
                <a:latin typeface="Courier New"/>
                <a:ea typeface="Courier New"/>
                <a:cs typeface="Courier New"/>
                <a:sym typeface="Courier New"/>
              </a:rPr>
              <a:t>        Director director = new Director();</a:t>
            </a:r>
            <a:endParaRPr sz="1100">
              <a:solidFill>
                <a:schemeClr val="dk1"/>
              </a:solidFill>
              <a:latin typeface="Courier New"/>
              <a:ea typeface="Courier New"/>
              <a:cs typeface="Courier New"/>
              <a:sym typeface="Courier New"/>
            </a:endParaRPr>
          </a:p>
          <a:p>
            <a:pPr marL="0" lvl="0" indent="0" algn="l" rtl="0">
              <a:lnSpc>
                <a:spcPct val="115000"/>
              </a:lnSpc>
              <a:spcBef>
                <a:spcPts val="800"/>
              </a:spcBef>
              <a:spcAft>
                <a:spcPts val="0"/>
              </a:spcAft>
              <a:buNone/>
            </a:pPr>
            <a:r>
              <a:rPr lang="en" sz="1100">
                <a:solidFill>
                  <a:schemeClr val="dk1"/>
                </a:solidFill>
                <a:latin typeface="Courier New"/>
                <a:ea typeface="Courier New"/>
                <a:cs typeface="Courier New"/>
                <a:sym typeface="Courier New"/>
              </a:rPr>
              <a:t>        director.Construct(builder);</a:t>
            </a:r>
            <a:endParaRPr sz="1100">
              <a:solidFill>
                <a:schemeClr val="dk1"/>
              </a:solidFill>
              <a:latin typeface="Courier New"/>
              <a:ea typeface="Courier New"/>
              <a:cs typeface="Courier New"/>
              <a:sym typeface="Courier New"/>
            </a:endParaRPr>
          </a:p>
          <a:p>
            <a:pPr marL="0" lvl="0" indent="0" algn="l" rtl="0">
              <a:lnSpc>
                <a:spcPct val="115000"/>
              </a:lnSpc>
              <a:spcBef>
                <a:spcPts val="800"/>
              </a:spcBef>
              <a:spcAft>
                <a:spcPts val="0"/>
              </a:spcAft>
              <a:buNone/>
            </a:pPr>
            <a:r>
              <a:rPr lang="en" sz="1100">
                <a:solidFill>
                  <a:schemeClr val="dk1"/>
                </a:solidFill>
                <a:latin typeface="Courier New"/>
                <a:ea typeface="Courier New"/>
                <a:cs typeface="Courier New"/>
                <a:sym typeface="Courier New"/>
              </a:rPr>
              <a:t>        Product product = builder.GetResult();</a:t>
            </a:r>
            <a:endParaRPr sz="1100">
              <a:solidFill>
                <a:schemeClr val="dk1"/>
              </a:solidFill>
              <a:latin typeface="Courier New"/>
              <a:ea typeface="Courier New"/>
              <a:cs typeface="Courier New"/>
              <a:sym typeface="Courier New"/>
            </a:endParaRPr>
          </a:p>
          <a:p>
            <a:pPr marL="0" lvl="0" indent="0" algn="l" rtl="0">
              <a:lnSpc>
                <a:spcPct val="115000"/>
              </a:lnSpc>
              <a:spcBef>
                <a:spcPts val="80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lnSpc>
                <a:spcPct val="115000"/>
              </a:lnSpc>
              <a:spcBef>
                <a:spcPts val="800"/>
              </a:spcBef>
              <a:spcAft>
                <a:spcPts val="0"/>
              </a:spcAft>
              <a:buNone/>
            </a:pPr>
            <a:r>
              <a:rPr lang="en" sz="1100">
                <a:solidFill>
                  <a:schemeClr val="dk1"/>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marL="0" lvl="0" indent="0" algn="l" rtl="0">
              <a:lnSpc>
                <a:spcPct val="115000"/>
              </a:lnSpc>
              <a:spcBef>
                <a:spcPts val="800"/>
              </a:spcBef>
              <a:spcAft>
                <a:spcPts val="0"/>
              </a:spcAft>
              <a:buNone/>
            </a:pPr>
            <a:endParaRPr sz="1100">
              <a:solidFill>
                <a:schemeClr val="dk1"/>
              </a:solidFill>
              <a:latin typeface="Courier New"/>
              <a:ea typeface="Courier New"/>
              <a:cs typeface="Courier New"/>
              <a:sym typeface="Courier New"/>
            </a:endParaRPr>
          </a:p>
          <a:p>
            <a:pPr marL="0" lvl="0" indent="0" algn="l" rtl="0">
              <a:lnSpc>
                <a:spcPct val="115000"/>
              </a:lnSpc>
              <a:spcBef>
                <a:spcPts val="800"/>
              </a:spcBef>
              <a:spcAft>
                <a:spcPts val="0"/>
              </a:spcAft>
              <a:buNone/>
            </a:pPr>
            <a:endParaRPr sz="1100">
              <a:solidFill>
                <a:schemeClr val="dk1"/>
              </a:solidFill>
              <a:latin typeface="Courier New"/>
              <a:ea typeface="Courier New"/>
              <a:cs typeface="Courier New"/>
              <a:sym typeface="Courier New"/>
            </a:endParaRPr>
          </a:p>
          <a:p>
            <a:pPr marL="0" lvl="0" indent="0" algn="l" rtl="0">
              <a:spcBef>
                <a:spcPts val="800"/>
              </a:spcBef>
              <a:spcAft>
                <a:spcPts val="0"/>
              </a:spcAft>
              <a:buNone/>
            </a:pPr>
            <a:endParaRPr>
              <a:solidFill>
                <a:schemeClr val="dk1"/>
              </a:solidFill>
            </a:endParaRPr>
          </a:p>
          <a:p>
            <a:pPr marL="0" lvl="0" indent="0" algn="l" rtl="0">
              <a:lnSpc>
                <a:spcPct val="115000"/>
              </a:lnSpc>
              <a:spcBef>
                <a:spcPts val="0"/>
              </a:spcBef>
              <a:spcAft>
                <a:spcPts val="800"/>
              </a:spcAft>
              <a:buNone/>
            </a:pPr>
            <a:endParaRPr sz="1100">
              <a:solidFill>
                <a:schemeClr val="dk1"/>
              </a:solidFill>
              <a:latin typeface="Courier New"/>
              <a:ea typeface="Courier New"/>
              <a:cs typeface="Courier New"/>
              <a:sym typeface="Courier New"/>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g2b05b9a3394_0_104"/>
          <p:cNvSpPr txBox="1"/>
          <p:nvPr/>
        </p:nvSpPr>
        <p:spPr>
          <a:xfrm>
            <a:off x="1311925" y="1771000"/>
            <a:ext cx="6725400" cy="663600"/>
          </a:xfrm>
          <a:prstGeom prst="rect">
            <a:avLst/>
          </a:prstGeom>
          <a:solidFill>
            <a:srgbClr val="A64D79"/>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4000"/>
              <a:buFont typeface="Arial"/>
              <a:buNone/>
            </a:pPr>
            <a:r>
              <a:rPr lang="en" sz="4000">
                <a:solidFill>
                  <a:schemeClr val="lt1"/>
                </a:solidFill>
                <a:latin typeface="Proxima Nova"/>
                <a:ea typeface="Proxima Nova"/>
                <a:cs typeface="Proxima Nova"/>
                <a:sym typeface="Proxima Nova"/>
              </a:rPr>
              <a:t>Prototype </a:t>
            </a:r>
            <a:r>
              <a:rPr lang="en" sz="4000" b="0" i="0" u="none" strike="noStrike" cap="none">
                <a:solidFill>
                  <a:schemeClr val="lt1"/>
                </a:solidFill>
                <a:latin typeface="Proxima Nova"/>
                <a:ea typeface="Proxima Nova"/>
                <a:cs typeface="Proxima Nova"/>
                <a:sym typeface="Proxima Nova"/>
              </a:rPr>
              <a:t>Pattern</a:t>
            </a:r>
            <a:endParaRPr sz="4000" b="0" i="0" u="none" strike="noStrike" cap="none">
              <a:solidFill>
                <a:schemeClr val="lt1"/>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24a84ead391_0_19"/>
          <p:cNvSpPr txBox="1"/>
          <p:nvPr/>
        </p:nvSpPr>
        <p:spPr>
          <a:xfrm>
            <a:off x="457200" y="277400"/>
            <a:ext cx="30000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3200"/>
              <a:buFont typeface="Arial"/>
              <a:buNone/>
            </a:pPr>
            <a:r>
              <a:rPr lang="en" sz="2400" b="1" i="0" u="none" strike="noStrike" cap="none">
                <a:solidFill>
                  <a:srgbClr val="323F4F"/>
                </a:solidFill>
                <a:latin typeface="Proxima Nova"/>
                <a:ea typeface="Proxima Nova"/>
                <a:cs typeface="Proxima Nova"/>
                <a:sym typeface="Proxima Nova"/>
              </a:rPr>
              <a:t>Pre-Test</a:t>
            </a:r>
            <a:endParaRPr sz="2400" b="1" i="0" u="none" strike="noStrike" cap="none">
              <a:solidFill>
                <a:srgbClr val="323F4F"/>
              </a:solidFill>
              <a:latin typeface="Proxima Nova"/>
              <a:ea typeface="Proxima Nova"/>
              <a:cs typeface="Proxima Nova"/>
              <a:sym typeface="Proxima Nova"/>
            </a:endParaRPr>
          </a:p>
        </p:txBody>
      </p:sp>
      <p:graphicFrame>
        <p:nvGraphicFramePr>
          <p:cNvPr id="171" name="Google Shape;171;g24a84ead391_0_19"/>
          <p:cNvGraphicFramePr/>
          <p:nvPr/>
        </p:nvGraphicFramePr>
        <p:xfrm>
          <a:off x="457200" y="981070"/>
          <a:ext cx="7650125" cy="3484730"/>
        </p:xfrm>
        <a:graphic>
          <a:graphicData uri="http://schemas.openxmlformats.org/drawingml/2006/table">
            <a:tbl>
              <a:tblPr>
                <a:noFill/>
                <a:tableStyleId>{F5F38761-5774-4158-94E2-05E71DA359F3}</a:tableStyleId>
              </a:tblPr>
              <a:tblGrid>
                <a:gridCol w="981675">
                  <a:extLst>
                    <a:ext uri="{9D8B030D-6E8A-4147-A177-3AD203B41FA5}">
                      <a16:colId xmlns:a16="http://schemas.microsoft.com/office/drawing/2014/main" val="20000"/>
                    </a:ext>
                  </a:extLst>
                </a:gridCol>
                <a:gridCol w="2145700">
                  <a:extLst>
                    <a:ext uri="{9D8B030D-6E8A-4147-A177-3AD203B41FA5}">
                      <a16:colId xmlns:a16="http://schemas.microsoft.com/office/drawing/2014/main" val="20001"/>
                    </a:ext>
                  </a:extLst>
                </a:gridCol>
                <a:gridCol w="4522750">
                  <a:extLst>
                    <a:ext uri="{9D8B030D-6E8A-4147-A177-3AD203B41FA5}">
                      <a16:colId xmlns:a16="http://schemas.microsoft.com/office/drawing/2014/main" val="20002"/>
                    </a:ext>
                  </a:extLst>
                </a:gridCol>
              </a:tblGrid>
              <a:tr h="648075">
                <a:tc>
                  <a:txBody>
                    <a:bodyPr/>
                    <a:lstStyle/>
                    <a:p>
                      <a:pPr marL="0" marR="0" lvl="0" indent="0" algn="l" rtl="0">
                        <a:lnSpc>
                          <a:spcPct val="100000"/>
                        </a:lnSpc>
                        <a:spcBef>
                          <a:spcPts val="0"/>
                        </a:spcBef>
                        <a:spcAft>
                          <a:spcPts val="0"/>
                        </a:spcAft>
                        <a:buClr>
                          <a:srgbClr val="000000"/>
                        </a:buClr>
                        <a:buSzPts val="1300"/>
                        <a:buFont typeface="Arial"/>
                        <a:buNone/>
                      </a:pPr>
                      <a:r>
                        <a:rPr lang="en" sz="1600" u="none" strike="noStrike" cap="none">
                          <a:solidFill>
                            <a:schemeClr val="lt1"/>
                          </a:solidFill>
                          <a:latin typeface="Proxima Nova Semibold"/>
                          <a:ea typeface="Proxima Nova Semibold"/>
                          <a:cs typeface="Proxima Nova Semibold"/>
                          <a:sym typeface="Proxima Nova Semibold"/>
                        </a:rPr>
                        <a:t>S.No</a:t>
                      </a:r>
                      <a:endParaRPr sz="1600" u="none" strike="noStrike" cap="none">
                        <a:solidFill>
                          <a:schemeClr val="lt1"/>
                        </a:solidFill>
                        <a:latin typeface="Proxima Nova Semibold"/>
                        <a:ea typeface="Proxima Nova Semibold"/>
                        <a:cs typeface="Proxima Nova Semibold"/>
                        <a:sym typeface="Proxima Nova Semibold"/>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5235B"/>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 sz="1600" u="none" strike="noStrike" cap="none">
                          <a:solidFill>
                            <a:schemeClr val="lt1"/>
                          </a:solidFill>
                          <a:latin typeface="Proxima Nova Semibold"/>
                          <a:ea typeface="Proxima Nova Semibold"/>
                          <a:cs typeface="Proxima Nova Semibold"/>
                          <a:sym typeface="Proxima Nova Semibold"/>
                        </a:rPr>
                        <a:t>Question</a:t>
                      </a:r>
                      <a:endParaRPr sz="1600" u="none" strike="noStrike" cap="none">
                        <a:solidFill>
                          <a:schemeClr val="lt1"/>
                        </a:solidFill>
                        <a:latin typeface="Proxima Nova Semibold"/>
                        <a:ea typeface="Proxima Nova Semibold"/>
                        <a:cs typeface="Proxima Nova Semibold"/>
                        <a:sym typeface="Proxima Nova Semibold"/>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5235B"/>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 sz="1600" u="none" strike="noStrike" cap="none">
                          <a:solidFill>
                            <a:schemeClr val="lt1"/>
                          </a:solidFill>
                          <a:latin typeface="Proxima Nova Semibold"/>
                          <a:ea typeface="Proxima Nova Semibold"/>
                          <a:cs typeface="Proxima Nova Semibold"/>
                          <a:sym typeface="Proxima Nova Semibold"/>
                        </a:rPr>
                        <a:t>Answer Options</a:t>
                      </a:r>
                      <a:endParaRPr sz="1600" u="none" strike="noStrike" cap="none">
                        <a:solidFill>
                          <a:schemeClr val="dk1"/>
                        </a:solidFill>
                        <a:latin typeface="Proxima Nova Semibold"/>
                        <a:ea typeface="Proxima Nova Semibold"/>
                        <a:cs typeface="Proxima Nova Semibold"/>
                        <a:sym typeface="Proxima Nova Semibold"/>
                      </a:endParaRPr>
                    </a:p>
                    <a:p>
                      <a:pPr marL="0" marR="0" lvl="0" indent="0" algn="l" rtl="0">
                        <a:lnSpc>
                          <a:spcPct val="100000"/>
                        </a:lnSpc>
                        <a:spcBef>
                          <a:spcPts val="0"/>
                        </a:spcBef>
                        <a:spcAft>
                          <a:spcPts val="0"/>
                        </a:spcAft>
                        <a:buClr>
                          <a:srgbClr val="000000"/>
                        </a:buClr>
                        <a:buSzPts val="1300"/>
                        <a:buFont typeface="Arial"/>
                        <a:buNone/>
                      </a:pPr>
                      <a:endParaRPr sz="1600" u="none" strike="noStrike" cap="none">
                        <a:latin typeface="Proxima Nova Semibold"/>
                        <a:ea typeface="Proxima Nova Semibold"/>
                        <a:cs typeface="Proxima Nova Semibold"/>
                        <a:sym typeface="Proxima Nova Semibold"/>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5235B"/>
                    </a:solidFill>
                  </a:tcPr>
                </a:tc>
                <a:extLst>
                  <a:ext uri="{0D108BD9-81ED-4DB2-BD59-A6C34878D82A}">
                    <a16:rowId xmlns:a16="http://schemas.microsoft.com/office/drawing/2014/main" val="10000"/>
                  </a:ext>
                </a:extLst>
              </a:tr>
              <a:tr h="1347625">
                <a:tc>
                  <a:txBody>
                    <a:bodyPr/>
                    <a:lstStyle/>
                    <a:p>
                      <a:pPr marL="0" marR="0" lvl="0" indent="0" algn="l" rtl="0">
                        <a:lnSpc>
                          <a:spcPct val="100000"/>
                        </a:lnSpc>
                        <a:spcBef>
                          <a:spcPts val="0"/>
                        </a:spcBef>
                        <a:spcAft>
                          <a:spcPts val="0"/>
                        </a:spcAft>
                        <a:buClr>
                          <a:srgbClr val="000000"/>
                        </a:buClr>
                        <a:buSzPts val="1100"/>
                        <a:buFont typeface="Arial"/>
                        <a:buNone/>
                      </a:pPr>
                      <a:r>
                        <a:rPr lang="en" sz="1600" u="none" strike="noStrike" cap="none">
                          <a:solidFill>
                            <a:schemeClr val="dk1"/>
                          </a:solidFill>
                          <a:latin typeface="Proxima Nova Semibold"/>
                          <a:ea typeface="Proxima Nova Semibold"/>
                          <a:cs typeface="Proxima Nova Semibold"/>
                          <a:sym typeface="Proxima Nova Semibold"/>
                        </a:rPr>
                        <a:t>1</a:t>
                      </a:r>
                      <a:endParaRPr sz="1600" u="none" strike="noStrike" cap="none">
                        <a:solidFill>
                          <a:schemeClr val="dk1"/>
                        </a:solidFill>
                        <a:latin typeface="Proxima Nova Semibold"/>
                        <a:ea typeface="Proxima Nova Semibold"/>
                        <a:cs typeface="Proxima Nova Semibold"/>
                        <a:sym typeface="Proxima Nova Semibold"/>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marR="0" lvl="0" indent="0" algn="l" rtl="0">
                        <a:lnSpc>
                          <a:spcPct val="150000"/>
                        </a:lnSpc>
                        <a:spcBef>
                          <a:spcPts val="0"/>
                        </a:spcBef>
                        <a:spcAft>
                          <a:spcPts val="0"/>
                        </a:spcAft>
                        <a:buClr>
                          <a:schemeClr val="dk1"/>
                        </a:buClr>
                        <a:buSzPts val="1100"/>
                        <a:buFont typeface="Arial"/>
                        <a:buNone/>
                      </a:pPr>
                      <a:r>
                        <a:rPr lang="en" sz="1300" u="none" strike="noStrike" cap="none">
                          <a:solidFill>
                            <a:schemeClr val="dk1"/>
                          </a:solidFill>
                          <a:highlight>
                            <a:srgbClr val="FFFFFF"/>
                          </a:highlight>
                          <a:latin typeface="Proxima Nova Semibold"/>
                          <a:ea typeface="Proxima Nova Semibold"/>
                          <a:cs typeface="Proxima Nova Semibold"/>
                          <a:sym typeface="Proxima Nova Semibold"/>
                        </a:rPr>
                        <a:t>How many types of design patterns are there? </a:t>
                      </a:r>
                      <a:endParaRPr sz="1300" u="none" strike="noStrike" cap="none">
                        <a:solidFill>
                          <a:schemeClr val="dk1"/>
                        </a:solidFill>
                        <a:highlight>
                          <a:schemeClr val="lt1"/>
                        </a:highlight>
                        <a:latin typeface="Proxima Nova Semibold"/>
                        <a:ea typeface="Proxima Nova Semibold"/>
                        <a:cs typeface="Proxima Nova Semibold"/>
                        <a:sym typeface="Proxima Nova Semibold"/>
                      </a:endParaRPr>
                    </a:p>
                  </a:txBody>
                  <a:tcPr marL="91425" marR="274300"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482600" marR="101600" lvl="0" indent="0" algn="l" rtl="0">
                        <a:lnSpc>
                          <a:spcPct val="115000"/>
                        </a:lnSpc>
                        <a:spcBef>
                          <a:spcPts val="0"/>
                        </a:spcBef>
                        <a:spcAft>
                          <a:spcPts val="0"/>
                        </a:spcAft>
                        <a:buClr>
                          <a:schemeClr val="dk1"/>
                        </a:buClr>
                        <a:buSzPts val="1100"/>
                        <a:buFont typeface="Arial"/>
                        <a:buNone/>
                      </a:pPr>
                      <a:r>
                        <a:rPr lang="en" sz="1300" u="none" strike="noStrike" cap="none">
                          <a:solidFill>
                            <a:schemeClr val="dk1"/>
                          </a:solidFill>
                          <a:highlight>
                            <a:schemeClr val="lt1"/>
                          </a:highlight>
                          <a:latin typeface="Proxima Nova Semibold"/>
                          <a:ea typeface="Proxima Nova Semibold"/>
                          <a:cs typeface="Proxima Nova Semibold"/>
                          <a:sym typeface="Proxima Nova Semibold"/>
                        </a:rPr>
                        <a:t>A) 3 </a:t>
                      </a:r>
                      <a:endParaRPr sz="1300" u="none" strike="noStrike" cap="none">
                        <a:solidFill>
                          <a:schemeClr val="dk1"/>
                        </a:solidFill>
                        <a:highlight>
                          <a:schemeClr val="lt1"/>
                        </a:highlight>
                        <a:latin typeface="Proxima Nova Semibold"/>
                        <a:ea typeface="Proxima Nova Semibold"/>
                        <a:cs typeface="Proxima Nova Semibold"/>
                        <a:sym typeface="Proxima Nova Semibold"/>
                      </a:endParaRPr>
                    </a:p>
                    <a:p>
                      <a:pPr marL="482600" marR="101600" lvl="0" indent="0" algn="l" rtl="0">
                        <a:lnSpc>
                          <a:spcPct val="115000"/>
                        </a:lnSpc>
                        <a:spcBef>
                          <a:spcPts val="200"/>
                        </a:spcBef>
                        <a:spcAft>
                          <a:spcPts val="0"/>
                        </a:spcAft>
                        <a:buClr>
                          <a:schemeClr val="dk1"/>
                        </a:buClr>
                        <a:buSzPts val="1100"/>
                        <a:buFont typeface="Arial"/>
                        <a:buNone/>
                      </a:pPr>
                      <a:r>
                        <a:rPr lang="en" sz="1300" u="none" strike="noStrike" cap="none">
                          <a:solidFill>
                            <a:schemeClr val="dk1"/>
                          </a:solidFill>
                          <a:highlight>
                            <a:schemeClr val="lt1"/>
                          </a:highlight>
                          <a:latin typeface="Proxima Nova Semibold"/>
                          <a:ea typeface="Proxima Nova Semibold"/>
                          <a:cs typeface="Proxima Nova Semibold"/>
                          <a:sym typeface="Proxima Nova Semibold"/>
                        </a:rPr>
                        <a:t>B) 5 </a:t>
                      </a:r>
                      <a:endParaRPr sz="1300" u="none" strike="noStrike" cap="none">
                        <a:solidFill>
                          <a:schemeClr val="dk1"/>
                        </a:solidFill>
                        <a:highlight>
                          <a:schemeClr val="lt1"/>
                        </a:highlight>
                        <a:latin typeface="Proxima Nova Semibold"/>
                        <a:ea typeface="Proxima Nova Semibold"/>
                        <a:cs typeface="Proxima Nova Semibold"/>
                        <a:sym typeface="Proxima Nova Semibold"/>
                      </a:endParaRPr>
                    </a:p>
                    <a:p>
                      <a:pPr marL="482600" marR="101600" lvl="0" indent="0" algn="l" rtl="0">
                        <a:lnSpc>
                          <a:spcPct val="115000"/>
                        </a:lnSpc>
                        <a:spcBef>
                          <a:spcPts val="200"/>
                        </a:spcBef>
                        <a:spcAft>
                          <a:spcPts val="0"/>
                        </a:spcAft>
                        <a:buClr>
                          <a:schemeClr val="dk1"/>
                        </a:buClr>
                        <a:buSzPts val="1100"/>
                        <a:buFont typeface="Arial"/>
                        <a:buNone/>
                      </a:pPr>
                      <a:r>
                        <a:rPr lang="en" sz="1300" u="none" strike="noStrike" cap="none">
                          <a:solidFill>
                            <a:schemeClr val="dk1"/>
                          </a:solidFill>
                          <a:highlight>
                            <a:schemeClr val="lt1"/>
                          </a:highlight>
                          <a:latin typeface="Proxima Nova Semibold"/>
                          <a:ea typeface="Proxima Nova Semibold"/>
                          <a:cs typeface="Proxima Nova Semibold"/>
                          <a:sym typeface="Proxima Nova Semibold"/>
                        </a:rPr>
                        <a:t>C) 8 </a:t>
                      </a:r>
                      <a:endParaRPr sz="1300" u="none" strike="noStrike" cap="none">
                        <a:solidFill>
                          <a:schemeClr val="dk1"/>
                        </a:solidFill>
                        <a:highlight>
                          <a:schemeClr val="lt1"/>
                        </a:highlight>
                        <a:latin typeface="Proxima Nova Semibold"/>
                        <a:ea typeface="Proxima Nova Semibold"/>
                        <a:cs typeface="Proxima Nova Semibold"/>
                        <a:sym typeface="Proxima Nova Semibold"/>
                      </a:endParaRPr>
                    </a:p>
                    <a:p>
                      <a:pPr marL="482600" marR="101600" lvl="0" indent="0" algn="l" rtl="0">
                        <a:lnSpc>
                          <a:spcPct val="115000"/>
                        </a:lnSpc>
                        <a:spcBef>
                          <a:spcPts val="200"/>
                        </a:spcBef>
                        <a:spcAft>
                          <a:spcPts val="0"/>
                        </a:spcAft>
                        <a:buClr>
                          <a:schemeClr val="dk1"/>
                        </a:buClr>
                        <a:buSzPts val="1100"/>
                        <a:buFont typeface="Arial"/>
                        <a:buNone/>
                      </a:pPr>
                      <a:r>
                        <a:rPr lang="en" sz="1300" u="none" strike="noStrike" cap="none">
                          <a:solidFill>
                            <a:schemeClr val="dk1"/>
                          </a:solidFill>
                          <a:highlight>
                            <a:schemeClr val="lt1"/>
                          </a:highlight>
                          <a:latin typeface="Proxima Nova Semibold"/>
                          <a:ea typeface="Proxima Nova Semibold"/>
                          <a:cs typeface="Proxima Nova Semibold"/>
                          <a:sym typeface="Proxima Nova Semibold"/>
                        </a:rPr>
                        <a:t>D) 10 </a:t>
                      </a:r>
                      <a:endParaRPr sz="1300" u="none" strike="noStrike" cap="none">
                        <a:solidFill>
                          <a:schemeClr val="dk1"/>
                        </a:solidFill>
                        <a:highlight>
                          <a:schemeClr val="lt1"/>
                        </a:highlight>
                        <a:latin typeface="Proxima Nova Semibold"/>
                        <a:ea typeface="Proxima Nova Semibold"/>
                        <a:cs typeface="Proxima Nova Semibold"/>
                        <a:sym typeface="Proxima Nova Semibold"/>
                      </a:endParaRPr>
                    </a:p>
                  </a:txBody>
                  <a:tcPr marL="91425" marR="274300"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1466575">
                <a:tc>
                  <a:txBody>
                    <a:bodyPr/>
                    <a:lstStyle/>
                    <a:p>
                      <a:pPr marL="0" marR="0" lvl="0" indent="0" algn="l" rtl="0">
                        <a:lnSpc>
                          <a:spcPct val="100000"/>
                        </a:lnSpc>
                        <a:spcBef>
                          <a:spcPts val="0"/>
                        </a:spcBef>
                        <a:spcAft>
                          <a:spcPts val="0"/>
                        </a:spcAft>
                        <a:buClr>
                          <a:srgbClr val="000000"/>
                        </a:buClr>
                        <a:buSzPts val="1100"/>
                        <a:buFont typeface="Arial"/>
                        <a:buNone/>
                      </a:pPr>
                      <a:r>
                        <a:rPr lang="en" sz="1600" u="none" strike="noStrike" cap="none">
                          <a:solidFill>
                            <a:schemeClr val="dk1"/>
                          </a:solidFill>
                          <a:latin typeface="Proxima Nova Semibold"/>
                          <a:ea typeface="Proxima Nova Semibold"/>
                          <a:cs typeface="Proxima Nova Semibold"/>
                          <a:sym typeface="Proxima Nova Semibold"/>
                        </a:rPr>
                        <a:t>2</a:t>
                      </a:r>
                      <a:endParaRPr sz="1600" u="none" strike="noStrike" cap="none">
                        <a:solidFill>
                          <a:schemeClr val="dk1"/>
                        </a:solidFill>
                        <a:latin typeface="Proxima Nova Semibold"/>
                        <a:ea typeface="Proxima Nova Semibold"/>
                        <a:cs typeface="Proxima Nova Semibold"/>
                        <a:sym typeface="Proxima Nova Semibold"/>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marR="0" lvl="0" indent="0" algn="l" rtl="0">
                        <a:lnSpc>
                          <a:spcPct val="146739"/>
                        </a:lnSpc>
                        <a:spcBef>
                          <a:spcPts val="0"/>
                        </a:spcBef>
                        <a:spcAft>
                          <a:spcPts val="0"/>
                        </a:spcAft>
                        <a:buClr>
                          <a:schemeClr val="dk1"/>
                        </a:buClr>
                        <a:buSzPts val="1100"/>
                        <a:buFont typeface="Arial"/>
                        <a:buNone/>
                      </a:pPr>
                      <a:r>
                        <a:rPr lang="en" sz="1300" u="none" strike="noStrike" cap="none">
                          <a:solidFill>
                            <a:schemeClr val="dk1"/>
                          </a:solidFill>
                          <a:highlight>
                            <a:schemeClr val="lt1"/>
                          </a:highlight>
                          <a:latin typeface="Proxima Nova Semibold"/>
                          <a:ea typeface="Proxima Nova Semibold"/>
                          <a:cs typeface="Proxima Nova Semibold"/>
                          <a:sym typeface="Proxima Nova Semibold"/>
                        </a:rPr>
                        <a:t>Which of the following is NOT a creational design pattern?</a:t>
                      </a:r>
                      <a:endParaRPr sz="1300" u="none" strike="noStrike" cap="none">
                        <a:solidFill>
                          <a:schemeClr val="dk1"/>
                        </a:solidFill>
                        <a:highlight>
                          <a:schemeClr val="lt1"/>
                        </a:highlight>
                        <a:latin typeface="Proxima Nova Semibold"/>
                        <a:ea typeface="Proxima Nova Semibold"/>
                        <a:cs typeface="Proxima Nova Semibold"/>
                        <a:sym typeface="Proxima Nova Semibold"/>
                      </a:endParaRPr>
                    </a:p>
                  </a:txBody>
                  <a:tcPr marL="91425" marR="274300"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482600" marR="101600" lvl="0" indent="0" algn="l" rtl="0">
                        <a:lnSpc>
                          <a:spcPct val="115000"/>
                        </a:lnSpc>
                        <a:spcBef>
                          <a:spcPts val="0"/>
                        </a:spcBef>
                        <a:spcAft>
                          <a:spcPts val="0"/>
                        </a:spcAft>
                        <a:buClr>
                          <a:schemeClr val="dk1"/>
                        </a:buClr>
                        <a:buSzPts val="1100"/>
                        <a:buFont typeface="Arial"/>
                        <a:buNone/>
                      </a:pPr>
                      <a:r>
                        <a:rPr lang="en" sz="1300" u="none" strike="noStrike" cap="none">
                          <a:solidFill>
                            <a:schemeClr val="dk1"/>
                          </a:solidFill>
                          <a:highlight>
                            <a:schemeClr val="lt1"/>
                          </a:highlight>
                          <a:latin typeface="Proxima Nova Semibold"/>
                          <a:ea typeface="Proxima Nova Semibold"/>
                          <a:cs typeface="Proxima Nova Semibold"/>
                          <a:sym typeface="Proxima Nova Semibold"/>
                        </a:rPr>
                        <a:t>A) Singleton Pattern </a:t>
                      </a:r>
                      <a:endParaRPr sz="1300" u="none" strike="noStrike" cap="none">
                        <a:solidFill>
                          <a:schemeClr val="dk1"/>
                        </a:solidFill>
                        <a:highlight>
                          <a:schemeClr val="lt1"/>
                        </a:highlight>
                        <a:latin typeface="Proxima Nova Semibold"/>
                        <a:ea typeface="Proxima Nova Semibold"/>
                        <a:cs typeface="Proxima Nova Semibold"/>
                        <a:sym typeface="Proxima Nova Semibold"/>
                      </a:endParaRPr>
                    </a:p>
                    <a:p>
                      <a:pPr marL="482600" marR="101600" lvl="0" indent="0" algn="l" rtl="0">
                        <a:lnSpc>
                          <a:spcPct val="115000"/>
                        </a:lnSpc>
                        <a:spcBef>
                          <a:spcPts val="200"/>
                        </a:spcBef>
                        <a:spcAft>
                          <a:spcPts val="0"/>
                        </a:spcAft>
                        <a:buClr>
                          <a:schemeClr val="dk1"/>
                        </a:buClr>
                        <a:buSzPts val="1100"/>
                        <a:buFont typeface="Arial"/>
                        <a:buNone/>
                      </a:pPr>
                      <a:r>
                        <a:rPr lang="en" sz="1300" u="none" strike="noStrike" cap="none">
                          <a:solidFill>
                            <a:schemeClr val="dk1"/>
                          </a:solidFill>
                          <a:highlight>
                            <a:schemeClr val="lt1"/>
                          </a:highlight>
                          <a:latin typeface="Proxima Nova Semibold"/>
                          <a:ea typeface="Proxima Nova Semibold"/>
                          <a:cs typeface="Proxima Nova Semibold"/>
                          <a:sym typeface="Proxima Nova Semibold"/>
                        </a:rPr>
                        <a:t>B) Factory Pattern </a:t>
                      </a:r>
                      <a:endParaRPr sz="1300" u="none" strike="noStrike" cap="none">
                        <a:solidFill>
                          <a:schemeClr val="dk1"/>
                        </a:solidFill>
                        <a:highlight>
                          <a:schemeClr val="lt1"/>
                        </a:highlight>
                        <a:latin typeface="Proxima Nova Semibold"/>
                        <a:ea typeface="Proxima Nova Semibold"/>
                        <a:cs typeface="Proxima Nova Semibold"/>
                        <a:sym typeface="Proxima Nova Semibold"/>
                      </a:endParaRPr>
                    </a:p>
                    <a:p>
                      <a:pPr marL="482600" marR="101600" lvl="0" indent="0" algn="l" rtl="0">
                        <a:lnSpc>
                          <a:spcPct val="115000"/>
                        </a:lnSpc>
                        <a:spcBef>
                          <a:spcPts val="200"/>
                        </a:spcBef>
                        <a:spcAft>
                          <a:spcPts val="0"/>
                        </a:spcAft>
                        <a:buClr>
                          <a:schemeClr val="dk1"/>
                        </a:buClr>
                        <a:buSzPts val="1100"/>
                        <a:buFont typeface="Arial"/>
                        <a:buNone/>
                      </a:pPr>
                      <a:r>
                        <a:rPr lang="en" sz="1300" u="none" strike="noStrike" cap="none">
                          <a:solidFill>
                            <a:schemeClr val="dk1"/>
                          </a:solidFill>
                          <a:highlight>
                            <a:schemeClr val="lt1"/>
                          </a:highlight>
                          <a:latin typeface="Proxima Nova Semibold"/>
                          <a:ea typeface="Proxima Nova Semibold"/>
                          <a:cs typeface="Proxima Nova Semibold"/>
                          <a:sym typeface="Proxima Nova Semibold"/>
                        </a:rPr>
                        <a:t>C) Bridge Pattern </a:t>
                      </a:r>
                      <a:endParaRPr sz="1300" u="none" strike="noStrike" cap="none">
                        <a:solidFill>
                          <a:schemeClr val="dk1"/>
                        </a:solidFill>
                        <a:highlight>
                          <a:schemeClr val="lt1"/>
                        </a:highlight>
                        <a:latin typeface="Proxima Nova Semibold"/>
                        <a:ea typeface="Proxima Nova Semibold"/>
                        <a:cs typeface="Proxima Nova Semibold"/>
                        <a:sym typeface="Proxima Nova Semibold"/>
                      </a:endParaRPr>
                    </a:p>
                    <a:p>
                      <a:pPr marL="482600" marR="101600" lvl="0" indent="0" algn="l" rtl="0">
                        <a:lnSpc>
                          <a:spcPct val="115000"/>
                        </a:lnSpc>
                        <a:spcBef>
                          <a:spcPts val="200"/>
                        </a:spcBef>
                        <a:spcAft>
                          <a:spcPts val="0"/>
                        </a:spcAft>
                        <a:buClr>
                          <a:schemeClr val="dk1"/>
                        </a:buClr>
                        <a:buSzPts val="1100"/>
                        <a:buFont typeface="Arial"/>
                        <a:buNone/>
                      </a:pPr>
                      <a:r>
                        <a:rPr lang="en" sz="1300" u="none" strike="noStrike" cap="none">
                          <a:solidFill>
                            <a:schemeClr val="dk1"/>
                          </a:solidFill>
                          <a:highlight>
                            <a:schemeClr val="lt1"/>
                          </a:highlight>
                          <a:latin typeface="Proxima Nova Semibold"/>
                          <a:ea typeface="Proxima Nova Semibold"/>
                          <a:cs typeface="Proxima Nova Semibold"/>
                          <a:sym typeface="Proxima Nova Semibold"/>
                        </a:rPr>
                        <a:t>D) Prototype Pattern </a:t>
                      </a:r>
                      <a:endParaRPr sz="1300" u="none" strike="noStrike" cap="none">
                        <a:solidFill>
                          <a:schemeClr val="dk1"/>
                        </a:solidFill>
                        <a:highlight>
                          <a:schemeClr val="lt1"/>
                        </a:highlight>
                        <a:latin typeface="Proxima Nova Semibold"/>
                        <a:ea typeface="Proxima Nova Semibold"/>
                        <a:cs typeface="Proxima Nova Semibold"/>
                        <a:sym typeface="Proxima Nova Semibold"/>
                      </a:endParaRPr>
                    </a:p>
                  </a:txBody>
                  <a:tcPr marL="91425" marR="274300"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g2ab47241010_0_219"/>
          <p:cNvSpPr txBox="1">
            <a:spLocks noGrp="1"/>
          </p:cNvSpPr>
          <p:nvPr>
            <p:ph type="title"/>
          </p:nvPr>
        </p:nvSpPr>
        <p:spPr>
          <a:xfrm>
            <a:off x="457200" y="972850"/>
            <a:ext cx="7869000" cy="3420600"/>
          </a:xfrm>
          <a:prstGeom prst="rect">
            <a:avLst/>
          </a:prstGeom>
          <a:noFill/>
          <a:ln>
            <a:noFill/>
          </a:ln>
        </p:spPr>
        <p:txBody>
          <a:bodyPr spcFirstLastPara="1" wrap="square" lIns="0" tIns="0" rIns="0" bIns="0" anchor="t" anchorCtr="0">
            <a:noAutofit/>
          </a:bodyPr>
          <a:lstStyle/>
          <a:p>
            <a:pPr marL="0" lvl="0" indent="0" algn="l" rtl="0">
              <a:lnSpc>
                <a:spcPct val="150000"/>
              </a:lnSpc>
              <a:spcBef>
                <a:spcPts val="0"/>
              </a:spcBef>
              <a:spcAft>
                <a:spcPts val="0"/>
              </a:spcAft>
              <a:buClr>
                <a:schemeClr val="dk1"/>
              </a:buClr>
              <a:buSzPts val="1100"/>
              <a:buFont typeface="Arial"/>
              <a:buNone/>
            </a:pPr>
            <a:r>
              <a:rPr lang="en" sz="1600">
                <a:solidFill>
                  <a:schemeClr val="dk1"/>
                </a:solidFill>
                <a:highlight>
                  <a:schemeClr val="lt1"/>
                </a:highlight>
                <a:latin typeface="Proxima Nova Semibold"/>
                <a:ea typeface="Proxima Nova Semibold"/>
                <a:cs typeface="Proxima Nova Semibold"/>
                <a:sym typeface="Proxima Nova Semibold"/>
              </a:rPr>
              <a:t>Prototype pattern is used when the Object creation is a costly affair. Also, it requires a lot of time and resources and if you have a similar object already existing. </a:t>
            </a:r>
            <a:endParaRPr sz="1600">
              <a:solidFill>
                <a:schemeClr val="dk1"/>
              </a:solidFill>
              <a:highlight>
                <a:schemeClr val="lt1"/>
              </a:highlight>
              <a:latin typeface="Proxima Nova Semibold"/>
              <a:ea typeface="Proxima Nova Semibold"/>
              <a:cs typeface="Proxima Nova Semibold"/>
              <a:sym typeface="Proxima Nova Semibold"/>
            </a:endParaRPr>
          </a:p>
          <a:p>
            <a:pPr marL="0" lvl="0" indent="0" algn="l" rtl="0">
              <a:lnSpc>
                <a:spcPct val="150000"/>
              </a:lnSpc>
              <a:spcBef>
                <a:spcPts val="0"/>
              </a:spcBef>
              <a:spcAft>
                <a:spcPts val="0"/>
              </a:spcAft>
              <a:buClr>
                <a:schemeClr val="dk1"/>
              </a:buClr>
              <a:buSzPts val="1100"/>
              <a:buFont typeface="Arial"/>
              <a:buNone/>
            </a:pPr>
            <a:r>
              <a:rPr lang="en" sz="1600">
                <a:solidFill>
                  <a:schemeClr val="dk1"/>
                </a:solidFill>
                <a:highlight>
                  <a:schemeClr val="lt1"/>
                </a:highlight>
                <a:latin typeface="Proxima Nova Semibold"/>
                <a:ea typeface="Proxima Nova Semibold"/>
                <a:cs typeface="Proxima Nova Semibold"/>
                <a:sym typeface="Proxima Nova Semibold"/>
              </a:rPr>
              <a:t>Therefore, this pattern provides a mechanism to copy the original object to a new object and then modify it according to our needs. Moreover, this pattern uses C# cloning to copy the object.</a:t>
            </a:r>
            <a:endParaRPr sz="1600">
              <a:solidFill>
                <a:schemeClr val="dk1"/>
              </a:solidFill>
              <a:highlight>
                <a:schemeClr val="lt1"/>
              </a:highlight>
              <a:latin typeface="Proxima Nova Semibold"/>
              <a:ea typeface="Proxima Nova Semibold"/>
              <a:cs typeface="Proxima Nova Semibold"/>
              <a:sym typeface="Proxima Nova Semibold"/>
            </a:endParaRPr>
          </a:p>
          <a:p>
            <a:pPr marL="0" lvl="0" indent="0" algn="l" rtl="0">
              <a:lnSpc>
                <a:spcPct val="150000"/>
              </a:lnSpc>
              <a:spcBef>
                <a:spcPts val="0"/>
              </a:spcBef>
              <a:spcAft>
                <a:spcPts val="0"/>
              </a:spcAft>
              <a:buClr>
                <a:schemeClr val="dk1"/>
              </a:buClr>
              <a:buSzPts val="1100"/>
              <a:buFont typeface="Arial"/>
              <a:buNone/>
            </a:pPr>
            <a:r>
              <a:rPr lang="en" sz="1600">
                <a:solidFill>
                  <a:schemeClr val="dk1"/>
                </a:solidFill>
                <a:highlight>
                  <a:schemeClr val="lt1"/>
                </a:highlight>
                <a:latin typeface="Proxima Nova Semibold"/>
                <a:ea typeface="Proxima Nova Semibold"/>
                <a:cs typeface="Proxima Nova Semibold"/>
                <a:sym typeface="Proxima Nova Semibold"/>
              </a:rPr>
              <a:t>It would be easy to understand this pattern with an example. For example, suppose we have an Object that loads data from database.</a:t>
            </a:r>
            <a:endParaRPr sz="1600">
              <a:solidFill>
                <a:schemeClr val="dk1"/>
              </a:solidFill>
              <a:highlight>
                <a:schemeClr val="lt1"/>
              </a:highlight>
              <a:latin typeface="Proxima Nova Semibold"/>
              <a:ea typeface="Proxima Nova Semibold"/>
              <a:cs typeface="Proxima Nova Semibold"/>
              <a:sym typeface="Proxima Nova Semibold"/>
            </a:endParaRPr>
          </a:p>
          <a:p>
            <a:pPr marL="0" lvl="0" indent="457200" algn="l" rtl="0">
              <a:lnSpc>
                <a:spcPct val="150000"/>
              </a:lnSpc>
              <a:spcBef>
                <a:spcPts val="0"/>
              </a:spcBef>
              <a:spcAft>
                <a:spcPts val="0"/>
              </a:spcAft>
              <a:buClr>
                <a:schemeClr val="dk1"/>
              </a:buClr>
              <a:buSzPts val="1100"/>
              <a:buFont typeface="Arial"/>
              <a:buNone/>
            </a:pPr>
            <a:endParaRPr sz="1600">
              <a:solidFill>
                <a:schemeClr val="dk1"/>
              </a:solidFill>
              <a:highlight>
                <a:schemeClr val="lt1"/>
              </a:highlight>
              <a:latin typeface="Proxima Nova Semibold"/>
              <a:ea typeface="Proxima Nova Semibold"/>
              <a:cs typeface="Proxima Nova Semibold"/>
              <a:sym typeface="Proxima Nova Semibold"/>
            </a:endParaRPr>
          </a:p>
        </p:txBody>
      </p:sp>
      <p:sp>
        <p:nvSpPr>
          <p:cNvPr id="450" name="Google Shape;450;g2ab47241010_0_219"/>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Prototype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g2ab8f1ead4e_0_0"/>
          <p:cNvSpPr txBox="1">
            <a:spLocks noGrp="1"/>
          </p:cNvSpPr>
          <p:nvPr>
            <p:ph type="title"/>
          </p:nvPr>
        </p:nvSpPr>
        <p:spPr>
          <a:xfrm>
            <a:off x="457200" y="972850"/>
            <a:ext cx="7869000" cy="3420600"/>
          </a:xfrm>
          <a:prstGeom prst="rect">
            <a:avLst/>
          </a:prstGeom>
          <a:noFill/>
          <a:ln>
            <a:noFill/>
          </a:ln>
        </p:spPr>
        <p:txBody>
          <a:bodyPr spcFirstLastPara="1" wrap="square" lIns="0" tIns="0" rIns="0" bIns="0" anchor="t" anchorCtr="0">
            <a:noAutofit/>
          </a:bodyPr>
          <a:lstStyle/>
          <a:p>
            <a:pPr marL="0" lvl="0" indent="457200" algn="l" rtl="0">
              <a:lnSpc>
                <a:spcPct val="150000"/>
              </a:lnSpc>
              <a:spcBef>
                <a:spcPts val="0"/>
              </a:spcBef>
              <a:spcAft>
                <a:spcPts val="0"/>
              </a:spcAft>
              <a:buClr>
                <a:schemeClr val="dk1"/>
              </a:buClr>
              <a:buSzPts val="1100"/>
              <a:buFont typeface="Arial"/>
              <a:buNone/>
            </a:pPr>
            <a:r>
              <a:rPr lang="en" sz="1600">
                <a:solidFill>
                  <a:schemeClr val="dk1"/>
                </a:solidFill>
                <a:highlight>
                  <a:schemeClr val="lt1"/>
                </a:highlight>
                <a:latin typeface="Proxima Nova Semibold"/>
                <a:ea typeface="Proxima Nova Semibold"/>
                <a:cs typeface="Proxima Nova Semibold"/>
                <a:sym typeface="Proxima Nova Semibold"/>
              </a:rPr>
              <a:t> Now, we need to modify this data in our program multiple times. </a:t>
            </a:r>
            <a:endParaRPr sz="1600">
              <a:solidFill>
                <a:schemeClr val="dk1"/>
              </a:solidFill>
              <a:highlight>
                <a:schemeClr val="lt1"/>
              </a:highlight>
              <a:latin typeface="Proxima Nova Semibold"/>
              <a:ea typeface="Proxima Nova Semibold"/>
              <a:cs typeface="Proxima Nova Semibold"/>
              <a:sym typeface="Proxima Nova Semibold"/>
            </a:endParaRPr>
          </a:p>
          <a:p>
            <a:pPr marL="0" lvl="0" indent="457200" algn="l" rtl="0">
              <a:lnSpc>
                <a:spcPct val="150000"/>
              </a:lnSpc>
              <a:spcBef>
                <a:spcPts val="0"/>
              </a:spcBef>
              <a:spcAft>
                <a:spcPts val="0"/>
              </a:spcAft>
              <a:buClr>
                <a:schemeClr val="dk1"/>
              </a:buClr>
              <a:buSzPts val="1100"/>
              <a:buFont typeface="Arial"/>
              <a:buNone/>
            </a:pPr>
            <a:r>
              <a:rPr lang="en" sz="1600">
                <a:solidFill>
                  <a:schemeClr val="dk1"/>
                </a:solidFill>
                <a:highlight>
                  <a:schemeClr val="lt1"/>
                </a:highlight>
                <a:latin typeface="Proxima Nova Semibold"/>
                <a:ea typeface="Proxima Nova Semibold"/>
                <a:cs typeface="Proxima Nova Semibold"/>
                <a:sym typeface="Proxima Nova Semibold"/>
              </a:rPr>
              <a:t>Therefore, it’s not a good idea to create the Object using new keyword and load all the data again from the database. </a:t>
            </a:r>
            <a:endParaRPr sz="1600">
              <a:solidFill>
                <a:schemeClr val="dk1"/>
              </a:solidFill>
              <a:highlight>
                <a:schemeClr val="lt1"/>
              </a:highlight>
              <a:latin typeface="Proxima Nova Semibold"/>
              <a:ea typeface="Proxima Nova Semibold"/>
              <a:cs typeface="Proxima Nova Semibold"/>
              <a:sym typeface="Proxima Nova Semibold"/>
            </a:endParaRPr>
          </a:p>
          <a:p>
            <a:pPr marL="0" lvl="0" indent="457200" algn="l" rtl="0">
              <a:lnSpc>
                <a:spcPct val="150000"/>
              </a:lnSpc>
              <a:spcBef>
                <a:spcPts val="0"/>
              </a:spcBef>
              <a:spcAft>
                <a:spcPts val="0"/>
              </a:spcAft>
              <a:buClr>
                <a:schemeClr val="dk1"/>
              </a:buClr>
              <a:buSzPts val="1100"/>
              <a:buFont typeface="Arial"/>
              <a:buNone/>
            </a:pPr>
            <a:r>
              <a:rPr lang="en" sz="1600">
                <a:solidFill>
                  <a:schemeClr val="dk1"/>
                </a:solidFill>
                <a:highlight>
                  <a:schemeClr val="lt1"/>
                </a:highlight>
                <a:latin typeface="Proxima Nova Semibold"/>
                <a:ea typeface="Proxima Nova Semibold"/>
                <a:cs typeface="Proxima Nova Semibold"/>
                <a:sym typeface="Proxima Nova Semibold"/>
              </a:rPr>
              <a:t>Hence, the better approach is to clone the existing object into a new object and then do the data manipulation.</a:t>
            </a:r>
            <a:endParaRPr sz="1600">
              <a:solidFill>
                <a:schemeClr val="dk1"/>
              </a:solidFill>
              <a:highlight>
                <a:schemeClr val="lt1"/>
              </a:highlight>
              <a:latin typeface="Proxima Nova Semibold"/>
              <a:ea typeface="Proxima Nova Semibold"/>
              <a:cs typeface="Proxima Nova Semibold"/>
              <a:sym typeface="Proxima Nova Semibold"/>
            </a:endParaRPr>
          </a:p>
          <a:p>
            <a:pPr marL="0" lvl="0" indent="457200" algn="l" rtl="0">
              <a:lnSpc>
                <a:spcPct val="150000"/>
              </a:lnSpc>
              <a:spcBef>
                <a:spcPts val="0"/>
              </a:spcBef>
              <a:spcAft>
                <a:spcPts val="0"/>
              </a:spcAft>
              <a:buClr>
                <a:schemeClr val="dk1"/>
              </a:buClr>
              <a:buSzPts val="1100"/>
              <a:buFont typeface="Arial"/>
              <a:buNone/>
            </a:pPr>
            <a:endParaRPr sz="1600">
              <a:solidFill>
                <a:schemeClr val="dk1"/>
              </a:solidFill>
              <a:highlight>
                <a:schemeClr val="lt1"/>
              </a:highlight>
              <a:latin typeface="Proxima Nova Semibold"/>
              <a:ea typeface="Proxima Nova Semibold"/>
              <a:cs typeface="Proxima Nova Semibold"/>
              <a:sym typeface="Proxima Nova Semibold"/>
            </a:endParaRPr>
          </a:p>
        </p:txBody>
      </p:sp>
      <p:sp>
        <p:nvSpPr>
          <p:cNvPr id="456" name="Google Shape;456;g2ab8f1ead4e_0_0"/>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Prototype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g2ab47241010_0_225"/>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30000"/>
              </a:lnSpc>
              <a:spcBef>
                <a:spcPts val="0"/>
              </a:spcBef>
              <a:spcAft>
                <a:spcPts val="11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Object Cloning</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462" name="Google Shape;462;g2ab47241010_0_225"/>
          <p:cNvSpPr txBox="1"/>
          <p:nvPr/>
        </p:nvSpPr>
        <p:spPr>
          <a:xfrm>
            <a:off x="327275" y="1000925"/>
            <a:ext cx="85896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rgbClr val="242424"/>
                </a:solidFill>
                <a:highlight>
                  <a:srgbClr val="FFFFFF"/>
                </a:highlight>
                <a:latin typeface="Georgia"/>
                <a:ea typeface="Georgia"/>
                <a:cs typeface="Georgia"/>
                <a:sym typeface="Georgia"/>
              </a:rPr>
              <a:t>In C#, the Prototype pattern is implemented using the ICloneable interface. This interface defines a single method, Clone(), which returns a shallow copy of the current object. Shallow copying means that only the values of value-type fields and references to reference-type fields are copied. This means that if you have a reference-type field that points to another object, that object is not cloned.</a:t>
            </a:r>
            <a:endParaRPr>
              <a:latin typeface="Proxima Nova Semibold"/>
              <a:ea typeface="Proxima Nova Semibold"/>
              <a:cs typeface="Proxima Nova Semibold"/>
              <a:sym typeface="Proxima Nova Semibold"/>
            </a:endParaRPr>
          </a:p>
        </p:txBody>
      </p:sp>
      <p:sp>
        <p:nvSpPr>
          <p:cNvPr id="463" name="Google Shape;463;g2ab47241010_0_225"/>
          <p:cNvSpPr txBox="1"/>
          <p:nvPr/>
        </p:nvSpPr>
        <p:spPr>
          <a:xfrm>
            <a:off x="567400" y="2172725"/>
            <a:ext cx="6642600" cy="230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50">
                <a:solidFill>
                  <a:srgbClr val="AA0D91"/>
                </a:solidFill>
                <a:highlight>
                  <a:srgbClr val="F9F9F9"/>
                </a:highlight>
                <a:latin typeface="Courier New"/>
                <a:ea typeface="Courier New"/>
                <a:cs typeface="Courier New"/>
                <a:sym typeface="Courier New"/>
              </a:rPr>
              <a:t>public</a:t>
            </a:r>
            <a:r>
              <a:rPr lang="en" sz="1250">
                <a:solidFill>
                  <a:srgbClr val="242424"/>
                </a:solidFill>
                <a:highlight>
                  <a:srgbClr val="F9F9F9"/>
                </a:highlight>
                <a:latin typeface="Courier New"/>
                <a:ea typeface="Courier New"/>
                <a:cs typeface="Courier New"/>
                <a:sym typeface="Courier New"/>
              </a:rPr>
              <a:t> </a:t>
            </a:r>
            <a:r>
              <a:rPr lang="en" sz="1250">
                <a:solidFill>
                  <a:srgbClr val="AA0D91"/>
                </a:solidFill>
                <a:highlight>
                  <a:srgbClr val="F9F9F9"/>
                </a:highlight>
                <a:latin typeface="Courier New"/>
                <a:ea typeface="Courier New"/>
                <a:cs typeface="Courier New"/>
                <a:sym typeface="Courier New"/>
              </a:rPr>
              <a:t>class</a:t>
            </a:r>
            <a:r>
              <a:rPr lang="en" sz="1250">
                <a:solidFill>
                  <a:srgbClr val="242424"/>
                </a:solidFill>
                <a:highlight>
                  <a:srgbClr val="F9F9F9"/>
                </a:highlight>
                <a:latin typeface="Courier New"/>
                <a:ea typeface="Courier New"/>
                <a:cs typeface="Courier New"/>
                <a:sym typeface="Courier New"/>
              </a:rPr>
              <a:t> </a:t>
            </a:r>
            <a:r>
              <a:rPr lang="en" sz="1250">
                <a:solidFill>
                  <a:srgbClr val="1C00CF"/>
                </a:solidFill>
                <a:highlight>
                  <a:srgbClr val="F9F9F9"/>
                </a:highlight>
                <a:latin typeface="Courier New"/>
                <a:ea typeface="Courier New"/>
                <a:cs typeface="Courier New"/>
                <a:sym typeface="Courier New"/>
              </a:rPr>
              <a:t>Employee</a:t>
            </a:r>
            <a:r>
              <a:rPr lang="en" sz="1250">
                <a:solidFill>
                  <a:srgbClr val="242424"/>
                </a:solidFill>
                <a:highlight>
                  <a:srgbClr val="F9F9F9"/>
                </a:highlight>
                <a:latin typeface="Courier New"/>
                <a:ea typeface="Courier New"/>
                <a:cs typeface="Courier New"/>
                <a:sym typeface="Courier New"/>
              </a:rPr>
              <a:t> : </a:t>
            </a:r>
            <a:r>
              <a:rPr lang="en" sz="1250">
                <a:solidFill>
                  <a:srgbClr val="1C00CF"/>
                </a:solidFill>
                <a:highlight>
                  <a:srgbClr val="F9F9F9"/>
                </a:highlight>
                <a:latin typeface="Courier New"/>
                <a:ea typeface="Courier New"/>
                <a:cs typeface="Courier New"/>
                <a:sym typeface="Courier New"/>
              </a:rPr>
              <a:t>ICloneable</a:t>
            </a:r>
            <a:endParaRPr sz="1250">
              <a:solidFill>
                <a:srgbClr val="1C00CF"/>
              </a:solidFill>
              <a:highlight>
                <a:srgbClr val="F9F9F9"/>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50">
                <a:solidFill>
                  <a:srgbClr val="242424"/>
                </a:solidFill>
                <a:highlight>
                  <a:srgbClr val="F9F9F9"/>
                </a:highlight>
                <a:latin typeface="Courier New"/>
                <a:ea typeface="Courier New"/>
                <a:cs typeface="Courier New"/>
                <a:sym typeface="Courier New"/>
              </a:rPr>
              <a:t>{</a:t>
            </a:r>
            <a:endParaRPr sz="1250">
              <a:solidFill>
                <a:srgbClr val="242424"/>
              </a:solidFill>
              <a:highlight>
                <a:srgbClr val="F9F9F9"/>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50">
                <a:solidFill>
                  <a:srgbClr val="242424"/>
                </a:solidFill>
                <a:highlight>
                  <a:srgbClr val="F9F9F9"/>
                </a:highlight>
                <a:latin typeface="Courier New"/>
                <a:ea typeface="Courier New"/>
                <a:cs typeface="Courier New"/>
                <a:sym typeface="Courier New"/>
              </a:rPr>
              <a:t>   </a:t>
            </a:r>
            <a:r>
              <a:rPr lang="en" sz="1250">
                <a:solidFill>
                  <a:srgbClr val="AA0D91"/>
                </a:solidFill>
                <a:highlight>
                  <a:srgbClr val="F9F9F9"/>
                </a:highlight>
                <a:latin typeface="Courier New"/>
                <a:ea typeface="Courier New"/>
                <a:cs typeface="Courier New"/>
                <a:sym typeface="Courier New"/>
              </a:rPr>
              <a:t>public</a:t>
            </a:r>
            <a:r>
              <a:rPr lang="en" sz="1250">
                <a:solidFill>
                  <a:srgbClr val="242424"/>
                </a:solidFill>
                <a:highlight>
                  <a:srgbClr val="F9F9F9"/>
                </a:highlight>
                <a:latin typeface="Courier New"/>
                <a:ea typeface="Courier New"/>
                <a:cs typeface="Courier New"/>
                <a:sym typeface="Courier New"/>
              </a:rPr>
              <a:t> </a:t>
            </a:r>
            <a:r>
              <a:rPr lang="en" sz="1250">
                <a:solidFill>
                  <a:srgbClr val="5C2699"/>
                </a:solidFill>
                <a:highlight>
                  <a:srgbClr val="F9F9F9"/>
                </a:highlight>
                <a:latin typeface="Courier New"/>
                <a:ea typeface="Courier New"/>
                <a:cs typeface="Courier New"/>
                <a:sym typeface="Courier New"/>
              </a:rPr>
              <a:t>string</a:t>
            </a:r>
            <a:r>
              <a:rPr lang="en" sz="1250">
                <a:solidFill>
                  <a:srgbClr val="242424"/>
                </a:solidFill>
                <a:highlight>
                  <a:srgbClr val="F9F9F9"/>
                </a:highlight>
                <a:latin typeface="Courier New"/>
                <a:ea typeface="Courier New"/>
                <a:cs typeface="Courier New"/>
                <a:sym typeface="Courier New"/>
              </a:rPr>
              <a:t> Name { </a:t>
            </a:r>
            <a:r>
              <a:rPr lang="en" sz="1250">
                <a:solidFill>
                  <a:srgbClr val="AA0D91"/>
                </a:solidFill>
                <a:highlight>
                  <a:srgbClr val="F9F9F9"/>
                </a:highlight>
                <a:latin typeface="Courier New"/>
                <a:ea typeface="Courier New"/>
                <a:cs typeface="Courier New"/>
                <a:sym typeface="Courier New"/>
              </a:rPr>
              <a:t>get</a:t>
            </a:r>
            <a:r>
              <a:rPr lang="en" sz="1250">
                <a:solidFill>
                  <a:srgbClr val="242424"/>
                </a:solidFill>
                <a:highlight>
                  <a:srgbClr val="F9F9F9"/>
                </a:highlight>
                <a:latin typeface="Courier New"/>
                <a:ea typeface="Courier New"/>
                <a:cs typeface="Courier New"/>
                <a:sym typeface="Courier New"/>
              </a:rPr>
              <a:t>; </a:t>
            </a:r>
            <a:r>
              <a:rPr lang="en" sz="1250">
                <a:solidFill>
                  <a:srgbClr val="AA0D91"/>
                </a:solidFill>
                <a:highlight>
                  <a:srgbClr val="F9F9F9"/>
                </a:highlight>
                <a:latin typeface="Courier New"/>
                <a:ea typeface="Courier New"/>
                <a:cs typeface="Courier New"/>
                <a:sym typeface="Courier New"/>
              </a:rPr>
              <a:t>set</a:t>
            </a:r>
            <a:r>
              <a:rPr lang="en" sz="1250">
                <a:solidFill>
                  <a:srgbClr val="242424"/>
                </a:solidFill>
                <a:highlight>
                  <a:srgbClr val="F9F9F9"/>
                </a:highlight>
                <a:latin typeface="Courier New"/>
                <a:ea typeface="Courier New"/>
                <a:cs typeface="Courier New"/>
                <a:sym typeface="Courier New"/>
              </a:rPr>
              <a:t>; }</a:t>
            </a:r>
            <a:endParaRPr sz="1250">
              <a:solidFill>
                <a:srgbClr val="242424"/>
              </a:solidFill>
              <a:highlight>
                <a:srgbClr val="F9F9F9"/>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50">
                <a:solidFill>
                  <a:srgbClr val="242424"/>
                </a:solidFill>
                <a:highlight>
                  <a:srgbClr val="F9F9F9"/>
                </a:highlight>
                <a:latin typeface="Courier New"/>
                <a:ea typeface="Courier New"/>
                <a:cs typeface="Courier New"/>
                <a:sym typeface="Courier New"/>
              </a:rPr>
              <a:t>   </a:t>
            </a:r>
            <a:r>
              <a:rPr lang="en" sz="1250">
                <a:solidFill>
                  <a:srgbClr val="AA0D91"/>
                </a:solidFill>
                <a:highlight>
                  <a:srgbClr val="F9F9F9"/>
                </a:highlight>
                <a:latin typeface="Courier New"/>
                <a:ea typeface="Courier New"/>
                <a:cs typeface="Courier New"/>
                <a:sym typeface="Courier New"/>
              </a:rPr>
              <a:t>public</a:t>
            </a:r>
            <a:r>
              <a:rPr lang="en" sz="1250">
                <a:solidFill>
                  <a:srgbClr val="242424"/>
                </a:solidFill>
                <a:highlight>
                  <a:srgbClr val="F9F9F9"/>
                </a:highlight>
                <a:latin typeface="Courier New"/>
                <a:ea typeface="Courier New"/>
                <a:cs typeface="Courier New"/>
                <a:sym typeface="Courier New"/>
              </a:rPr>
              <a:t> </a:t>
            </a:r>
            <a:r>
              <a:rPr lang="en" sz="1250">
                <a:solidFill>
                  <a:srgbClr val="5C2699"/>
                </a:solidFill>
                <a:highlight>
                  <a:srgbClr val="F9F9F9"/>
                </a:highlight>
                <a:latin typeface="Courier New"/>
                <a:ea typeface="Courier New"/>
                <a:cs typeface="Courier New"/>
                <a:sym typeface="Courier New"/>
              </a:rPr>
              <a:t>int</a:t>
            </a:r>
            <a:r>
              <a:rPr lang="en" sz="1250">
                <a:solidFill>
                  <a:srgbClr val="242424"/>
                </a:solidFill>
                <a:highlight>
                  <a:srgbClr val="F9F9F9"/>
                </a:highlight>
                <a:latin typeface="Courier New"/>
                <a:ea typeface="Courier New"/>
                <a:cs typeface="Courier New"/>
                <a:sym typeface="Courier New"/>
              </a:rPr>
              <a:t> Age { </a:t>
            </a:r>
            <a:r>
              <a:rPr lang="en" sz="1250">
                <a:solidFill>
                  <a:srgbClr val="AA0D91"/>
                </a:solidFill>
                <a:highlight>
                  <a:srgbClr val="F9F9F9"/>
                </a:highlight>
                <a:latin typeface="Courier New"/>
                <a:ea typeface="Courier New"/>
                <a:cs typeface="Courier New"/>
                <a:sym typeface="Courier New"/>
              </a:rPr>
              <a:t>get</a:t>
            </a:r>
            <a:r>
              <a:rPr lang="en" sz="1250">
                <a:solidFill>
                  <a:srgbClr val="242424"/>
                </a:solidFill>
                <a:highlight>
                  <a:srgbClr val="F9F9F9"/>
                </a:highlight>
                <a:latin typeface="Courier New"/>
                <a:ea typeface="Courier New"/>
                <a:cs typeface="Courier New"/>
                <a:sym typeface="Courier New"/>
              </a:rPr>
              <a:t>; </a:t>
            </a:r>
            <a:r>
              <a:rPr lang="en" sz="1250">
                <a:solidFill>
                  <a:srgbClr val="AA0D91"/>
                </a:solidFill>
                <a:highlight>
                  <a:srgbClr val="F9F9F9"/>
                </a:highlight>
                <a:latin typeface="Courier New"/>
                <a:ea typeface="Courier New"/>
                <a:cs typeface="Courier New"/>
                <a:sym typeface="Courier New"/>
              </a:rPr>
              <a:t>set</a:t>
            </a:r>
            <a:r>
              <a:rPr lang="en" sz="1250">
                <a:solidFill>
                  <a:srgbClr val="242424"/>
                </a:solidFill>
                <a:highlight>
                  <a:srgbClr val="F9F9F9"/>
                </a:highlight>
                <a:latin typeface="Courier New"/>
                <a:ea typeface="Courier New"/>
                <a:cs typeface="Courier New"/>
                <a:sym typeface="Courier New"/>
              </a:rPr>
              <a:t>; }</a:t>
            </a:r>
            <a:endParaRPr sz="1250">
              <a:solidFill>
                <a:srgbClr val="242424"/>
              </a:solidFill>
              <a:highlight>
                <a:srgbClr val="F9F9F9"/>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50">
                <a:solidFill>
                  <a:srgbClr val="242424"/>
                </a:solidFill>
                <a:highlight>
                  <a:srgbClr val="F9F9F9"/>
                </a:highlight>
                <a:latin typeface="Courier New"/>
                <a:ea typeface="Courier New"/>
                <a:cs typeface="Courier New"/>
                <a:sym typeface="Courier New"/>
              </a:rPr>
              <a:t>   </a:t>
            </a:r>
            <a:r>
              <a:rPr lang="en" sz="1250">
                <a:solidFill>
                  <a:srgbClr val="AA0D91"/>
                </a:solidFill>
                <a:highlight>
                  <a:srgbClr val="F9F9F9"/>
                </a:highlight>
                <a:latin typeface="Courier New"/>
                <a:ea typeface="Courier New"/>
                <a:cs typeface="Courier New"/>
                <a:sym typeface="Courier New"/>
              </a:rPr>
              <a:t>public</a:t>
            </a:r>
            <a:r>
              <a:rPr lang="en" sz="1250">
                <a:solidFill>
                  <a:srgbClr val="242424"/>
                </a:solidFill>
                <a:highlight>
                  <a:srgbClr val="F9F9F9"/>
                </a:highlight>
                <a:latin typeface="Courier New"/>
                <a:ea typeface="Courier New"/>
                <a:cs typeface="Courier New"/>
                <a:sym typeface="Courier New"/>
              </a:rPr>
              <a:t> Department Department { </a:t>
            </a:r>
            <a:r>
              <a:rPr lang="en" sz="1250">
                <a:solidFill>
                  <a:srgbClr val="AA0D91"/>
                </a:solidFill>
                <a:highlight>
                  <a:srgbClr val="F9F9F9"/>
                </a:highlight>
                <a:latin typeface="Courier New"/>
                <a:ea typeface="Courier New"/>
                <a:cs typeface="Courier New"/>
                <a:sym typeface="Courier New"/>
              </a:rPr>
              <a:t>get</a:t>
            </a:r>
            <a:r>
              <a:rPr lang="en" sz="1250">
                <a:solidFill>
                  <a:srgbClr val="242424"/>
                </a:solidFill>
                <a:highlight>
                  <a:srgbClr val="F9F9F9"/>
                </a:highlight>
                <a:latin typeface="Courier New"/>
                <a:ea typeface="Courier New"/>
                <a:cs typeface="Courier New"/>
                <a:sym typeface="Courier New"/>
              </a:rPr>
              <a:t>; </a:t>
            </a:r>
            <a:r>
              <a:rPr lang="en" sz="1250">
                <a:solidFill>
                  <a:srgbClr val="AA0D91"/>
                </a:solidFill>
                <a:highlight>
                  <a:srgbClr val="F9F9F9"/>
                </a:highlight>
                <a:latin typeface="Courier New"/>
                <a:ea typeface="Courier New"/>
                <a:cs typeface="Courier New"/>
                <a:sym typeface="Courier New"/>
              </a:rPr>
              <a:t>set</a:t>
            </a:r>
            <a:r>
              <a:rPr lang="en" sz="1250">
                <a:solidFill>
                  <a:srgbClr val="242424"/>
                </a:solidFill>
                <a:highlight>
                  <a:srgbClr val="F9F9F9"/>
                </a:highlight>
                <a:latin typeface="Courier New"/>
                <a:ea typeface="Courier New"/>
                <a:cs typeface="Courier New"/>
                <a:sym typeface="Courier New"/>
              </a:rPr>
              <a:t>; }</a:t>
            </a:r>
            <a:endParaRPr sz="1250">
              <a:solidFill>
                <a:srgbClr val="242424"/>
              </a:solidFill>
              <a:highlight>
                <a:srgbClr val="F9F9F9"/>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a:solidFill>
                <a:schemeClr val="dk1"/>
              </a:solidFill>
            </a:endParaRPr>
          </a:p>
          <a:p>
            <a:pPr marL="0" lvl="0" indent="0" algn="l" rtl="0">
              <a:spcBef>
                <a:spcPts val="0"/>
              </a:spcBef>
              <a:spcAft>
                <a:spcPts val="0"/>
              </a:spcAft>
              <a:buClr>
                <a:schemeClr val="dk1"/>
              </a:buClr>
              <a:buSzPts val="1100"/>
              <a:buFont typeface="Arial"/>
              <a:buNone/>
            </a:pPr>
            <a:r>
              <a:rPr lang="en" sz="1250">
                <a:solidFill>
                  <a:srgbClr val="242424"/>
                </a:solidFill>
                <a:highlight>
                  <a:srgbClr val="F9F9F9"/>
                </a:highlight>
                <a:latin typeface="Courier New"/>
                <a:ea typeface="Courier New"/>
                <a:cs typeface="Courier New"/>
                <a:sym typeface="Courier New"/>
              </a:rPr>
              <a:t>   </a:t>
            </a:r>
            <a:r>
              <a:rPr lang="en" sz="1250">
                <a:solidFill>
                  <a:srgbClr val="AA0D91"/>
                </a:solidFill>
                <a:highlight>
                  <a:srgbClr val="F9F9F9"/>
                </a:highlight>
                <a:latin typeface="Courier New"/>
                <a:ea typeface="Courier New"/>
                <a:cs typeface="Courier New"/>
                <a:sym typeface="Courier New"/>
              </a:rPr>
              <a:t>public</a:t>
            </a:r>
            <a:r>
              <a:rPr lang="en" sz="1250">
                <a:solidFill>
                  <a:srgbClr val="242424"/>
                </a:solidFill>
                <a:highlight>
                  <a:srgbClr val="F9F9F9"/>
                </a:highlight>
                <a:latin typeface="Courier New"/>
                <a:ea typeface="Courier New"/>
                <a:cs typeface="Courier New"/>
                <a:sym typeface="Courier New"/>
              </a:rPr>
              <a:t> </a:t>
            </a:r>
            <a:r>
              <a:rPr lang="en" sz="1250">
                <a:solidFill>
                  <a:srgbClr val="5C2699"/>
                </a:solidFill>
                <a:highlight>
                  <a:srgbClr val="F9F9F9"/>
                </a:highlight>
                <a:latin typeface="Courier New"/>
                <a:ea typeface="Courier New"/>
                <a:cs typeface="Courier New"/>
                <a:sym typeface="Courier New"/>
              </a:rPr>
              <a:t>object</a:t>
            </a:r>
            <a:r>
              <a:rPr lang="en" sz="1250">
                <a:solidFill>
                  <a:srgbClr val="242424"/>
                </a:solidFill>
                <a:highlight>
                  <a:srgbClr val="F9F9F9"/>
                </a:highlight>
                <a:latin typeface="Courier New"/>
                <a:ea typeface="Courier New"/>
                <a:cs typeface="Courier New"/>
                <a:sym typeface="Courier New"/>
              </a:rPr>
              <a:t> </a:t>
            </a:r>
            <a:r>
              <a:rPr lang="en" sz="1250">
                <a:solidFill>
                  <a:srgbClr val="1C00CF"/>
                </a:solidFill>
                <a:highlight>
                  <a:srgbClr val="F9F9F9"/>
                </a:highlight>
                <a:latin typeface="Courier New"/>
                <a:ea typeface="Courier New"/>
                <a:cs typeface="Courier New"/>
                <a:sym typeface="Courier New"/>
              </a:rPr>
              <a:t>Clone</a:t>
            </a:r>
            <a:r>
              <a:rPr lang="en" sz="1250">
                <a:solidFill>
                  <a:srgbClr val="242424"/>
                </a:solidFill>
                <a:highlight>
                  <a:srgbClr val="F9F9F9"/>
                </a:highlight>
                <a:latin typeface="Courier New"/>
                <a:ea typeface="Courier New"/>
                <a:cs typeface="Courier New"/>
                <a:sym typeface="Courier New"/>
              </a:rPr>
              <a:t>()</a:t>
            </a:r>
            <a:endParaRPr sz="1250">
              <a:solidFill>
                <a:srgbClr val="242424"/>
              </a:solidFill>
              <a:highlight>
                <a:srgbClr val="F9F9F9"/>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50">
                <a:solidFill>
                  <a:srgbClr val="242424"/>
                </a:solidFill>
                <a:highlight>
                  <a:srgbClr val="F9F9F9"/>
                </a:highlight>
                <a:latin typeface="Courier New"/>
                <a:ea typeface="Courier New"/>
                <a:cs typeface="Courier New"/>
                <a:sym typeface="Courier New"/>
              </a:rPr>
              <a:t>   {</a:t>
            </a:r>
            <a:endParaRPr sz="1250">
              <a:solidFill>
                <a:srgbClr val="242424"/>
              </a:solidFill>
              <a:highlight>
                <a:srgbClr val="F9F9F9"/>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50">
                <a:solidFill>
                  <a:srgbClr val="242424"/>
                </a:solidFill>
                <a:highlight>
                  <a:srgbClr val="F9F9F9"/>
                </a:highlight>
                <a:latin typeface="Courier New"/>
                <a:ea typeface="Courier New"/>
                <a:cs typeface="Courier New"/>
                <a:sym typeface="Courier New"/>
              </a:rPr>
              <a:t>       </a:t>
            </a:r>
            <a:r>
              <a:rPr lang="en" sz="1250">
                <a:solidFill>
                  <a:srgbClr val="AA0D91"/>
                </a:solidFill>
                <a:highlight>
                  <a:srgbClr val="F9F9F9"/>
                </a:highlight>
                <a:latin typeface="Courier New"/>
                <a:ea typeface="Courier New"/>
                <a:cs typeface="Courier New"/>
                <a:sym typeface="Courier New"/>
              </a:rPr>
              <a:t>return</a:t>
            </a:r>
            <a:r>
              <a:rPr lang="en" sz="1250">
                <a:solidFill>
                  <a:srgbClr val="242424"/>
                </a:solidFill>
                <a:highlight>
                  <a:srgbClr val="F9F9F9"/>
                </a:highlight>
                <a:latin typeface="Courier New"/>
                <a:ea typeface="Courier New"/>
                <a:cs typeface="Courier New"/>
                <a:sym typeface="Courier New"/>
              </a:rPr>
              <a:t> MemberwiseClone();</a:t>
            </a:r>
            <a:endParaRPr sz="1250">
              <a:solidFill>
                <a:srgbClr val="242424"/>
              </a:solidFill>
              <a:highlight>
                <a:srgbClr val="F9F9F9"/>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50">
                <a:solidFill>
                  <a:srgbClr val="242424"/>
                </a:solidFill>
                <a:highlight>
                  <a:srgbClr val="F9F9F9"/>
                </a:highlight>
                <a:latin typeface="Courier New"/>
                <a:ea typeface="Courier New"/>
                <a:cs typeface="Courier New"/>
                <a:sym typeface="Courier New"/>
              </a:rPr>
              <a:t>   }</a:t>
            </a:r>
            <a:endParaRPr sz="1250">
              <a:solidFill>
                <a:srgbClr val="242424"/>
              </a:solidFill>
              <a:highlight>
                <a:srgbClr val="F9F9F9"/>
              </a:highlight>
              <a:latin typeface="Courier New"/>
              <a:ea typeface="Courier New"/>
              <a:cs typeface="Courier New"/>
              <a:sym typeface="Courier New"/>
            </a:endParaRPr>
          </a:p>
          <a:p>
            <a:pPr marL="0" lvl="0" indent="0" algn="l" rtl="0">
              <a:spcBef>
                <a:spcPts val="0"/>
              </a:spcBef>
              <a:spcAft>
                <a:spcPts val="0"/>
              </a:spcAft>
              <a:buNone/>
            </a:pPr>
            <a:r>
              <a:rPr lang="en" sz="1250">
                <a:solidFill>
                  <a:srgbClr val="242424"/>
                </a:solidFill>
                <a:highlight>
                  <a:srgbClr val="F9F9F9"/>
                </a:highlight>
                <a:latin typeface="Courier New"/>
                <a:ea typeface="Courier New"/>
                <a:cs typeface="Courier New"/>
                <a:sym typeface="Courier New"/>
              </a:rPr>
              <a:t>}</a:t>
            </a:r>
            <a:endParaRPr sz="16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g2ab47241010_0_231"/>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Prototype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469" name="Google Shape;469;g2ab47241010_0_231"/>
          <p:cNvSpPr txBox="1"/>
          <p:nvPr/>
        </p:nvSpPr>
        <p:spPr>
          <a:xfrm>
            <a:off x="546800" y="947800"/>
            <a:ext cx="6642600" cy="390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public abstract class Prototype</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public abstract Prototype Clone();</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public class ConcretePrototype : Prototype</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public override Prototype Clone()</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return (Prototype)this.MemberwiseClone();</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public class Client</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public void Operation()</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ConcretePrototype prototype = new ConcretePrototype();</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ConcretePrototype clone = (ConcretePrototype)prototype.Clone();</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a:t>
            </a:r>
            <a:endParaRPr sz="1100">
              <a:latin typeface="Courier New"/>
              <a:ea typeface="Courier New"/>
              <a:cs typeface="Courier New"/>
              <a:sym typeface="Courier New"/>
            </a:endParaRPr>
          </a:p>
          <a:p>
            <a:pPr marL="0" lvl="0" indent="0" algn="l" rtl="0">
              <a:spcBef>
                <a:spcPts val="0"/>
              </a:spcBef>
              <a:spcAft>
                <a:spcPts val="0"/>
              </a:spcAft>
              <a:buNone/>
            </a:pPr>
            <a:endParaRPr sz="1100">
              <a:latin typeface="Courier New"/>
              <a:ea typeface="Courier New"/>
              <a:cs typeface="Courier New"/>
              <a:sym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g2ab47241010_0_425"/>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Prototype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475" name="Google Shape;475;g2ab47241010_0_425"/>
          <p:cNvSpPr txBox="1"/>
          <p:nvPr/>
        </p:nvSpPr>
        <p:spPr>
          <a:xfrm>
            <a:off x="357325" y="1077125"/>
            <a:ext cx="8003700" cy="87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rgbClr val="111111"/>
                </a:solidFill>
                <a:latin typeface="Proxima Nova Semibold"/>
                <a:ea typeface="Proxima Nova Semibold"/>
                <a:cs typeface="Proxima Nova Semibold"/>
                <a:sym typeface="Proxima Nova Semibold"/>
              </a:rPr>
              <a:t>In above example, Prototype is an abstract class that declares an interface for cloning itself. ConcretePrototype implements the Prototype interface and provides an implementation for cloning itself Client creates a new object by asking a prototype to clone itself.</a:t>
            </a:r>
            <a:endParaRPr sz="1700">
              <a:latin typeface="Proxima Nova Semibold"/>
              <a:ea typeface="Proxima Nova Semibold"/>
              <a:cs typeface="Proxima Nova Semibold"/>
              <a:sym typeface="Proxima Nova Semibo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g2ab47241010_0_243"/>
          <p:cNvSpPr txBox="1">
            <a:spLocks noGrp="1"/>
          </p:cNvSpPr>
          <p:nvPr>
            <p:ph type="title"/>
          </p:nvPr>
        </p:nvSpPr>
        <p:spPr>
          <a:xfrm>
            <a:off x="457200" y="972850"/>
            <a:ext cx="7869000" cy="3420600"/>
          </a:xfrm>
          <a:prstGeom prst="rect">
            <a:avLst/>
          </a:prstGeom>
          <a:noFill/>
          <a:ln>
            <a:noFill/>
          </a:ln>
        </p:spPr>
        <p:txBody>
          <a:bodyPr spcFirstLastPara="1" wrap="square" lIns="0" tIns="0" rIns="0" bIns="0" anchor="t" anchorCtr="0">
            <a:noAutofit/>
          </a:bodyPr>
          <a:lstStyle/>
          <a:p>
            <a:pPr marL="6477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When the classes to instantiate are specified at run-time, for example, by dynamic loading; or</a:t>
            </a:r>
            <a:endParaRPr sz="1600">
              <a:solidFill>
                <a:schemeClr val="dk1"/>
              </a:solidFill>
              <a:highlight>
                <a:schemeClr val="lt1"/>
              </a:highlight>
              <a:latin typeface="Proxima Nova Semibold"/>
              <a:ea typeface="Proxima Nova Semibold"/>
              <a:cs typeface="Proxima Nova Semibold"/>
              <a:sym typeface="Proxima Nova Semibold"/>
            </a:endParaRPr>
          </a:p>
          <a:p>
            <a:pPr marL="6477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To avoid building a class hierarchy of factories that parallels the class hierarchy of products; or</a:t>
            </a:r>
            <a:endParaRPr sz="1600">
              <a:solidFill>
                <a:schemeClr val="dk1"/>
              </a:solidFill>
              <a:highlight>
                <a:schemeClr val="lt1"/>
              </a:highlight>
              <a:latin typeface="Proxima Nova Semibold"/>
              <a:ea typeface="Proxima Nova Semibold"/>
              <a:cs typeface="Proxima Nova Semibold"/>
              <a:sym typeface="Proxima Nova Semibold"/>
            </a:endParaRPr>
          </a:p>
          <a:p>
            <a:pPr marL="6477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When instances of a class can have one of only a few different combinations of state. However, It may be more convenient to install a corresponding number of prototypes and clone them rather than instantiating the class manually each time with the appropriate state.</a:t>
            </a:r>
            <a:endParaRPr sz="1600">
              <a:solidFill>
                <a:schemeClr val="dk1"/>
              </a:solidFill>
              <a:highlight>
                <a:schemeClr val="lt1"/>
              </a:highlight>
              <a:latin typeface="Proxima Nova Semibold"/>
              <a:ea typeface="Proxima Nova Semibold"/>
              <a:cs typeface="Proxima Nova Semibold"/>
              <a:sym typeface="Proxima Nova Semibold"/>
            </a:endParaRPr>
          </a:p>
          <a:p>
            <a:pPr marL="0" lvl="0" indent="457200" algn="l" rtl="0">
              <a:lnSpc>
                <a:spcPct val="150000"/>
              </a:lnSpc>
              <a:spcBef>
                <a:spcPts val="1800"/>
              </a:spcBef>
              <a:spcAft>
                <a:spcPts val="0"/>
              </a:spcAft>
              <a:buClr>
                <a:schemeClr val="dk1"/>
              </a:buClr>
              <a:buSzPts val="1100"/>
              <a:buFont typeface="Arial"/>
              <a:buNone/>
            </a:pPr>
            <a:endParaRPr sz="1150" b="1">
              <a:solidFill>
                <a:srgbClr val="993366"/>
              </a:solidFill>
              <a:highlight>
                <a:srgbClr val="EEEEEE"/>
              </a:highlight>
              <a:latin typeface="Courier New"/>
              <a:ea typeface="Courier New"/>
              <a:cs typeface="Courier New"/>
              <a:sym typeface="Courier New"/>
            </a:endParaRPr>
          </a:p>
        </p:txBody>
      </p:sp>
      <p:sp>
        <p:nvSpPr>
          <p:cNvPr id="481" name="Google Shape;481;g2ab47241010_0_243"/>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When to use Prototype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g2ab47241010_0_12"/>
          <p:cNvSpPr txBox="1"/>
          <p:nvPr/>
        </p:nvSpPr>
        <p:spPr>
          <a:xfrm>
            <a:off x="702325" y="1771000"/>
            <a:ext cx="6725400" cy="663600"/>
          </a:xfrm>
          <a:prstGeom prst="rect">
            <a:avLst/>
          </a:prstGeom>
          <a:solidFill>
            <a:srgbClr val="A64D79"/>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4000"/>
              <a:buFont typeface="Arial"/>
              <a:buNone/>
            </a:pPr>
            <a:r>
              <a:rPr lang="en" sz="4000" b="0" i="0" u="none" strike="noStrike" cap="none">
                <a:solidFill>
                  <a:schemeClr val="lt1"/>
                </a:solidFill>
                <a:latin typeface="Proxima Nova"/>
                <a:ea typeface="Proxima Nova"/>
                <a:cs typeface="Proxima Nova"/>
                <a:sym typeface="Proxima Nova"/>
              </a:rPr>
              <a:t>Structural Pattern</a:t>
            </a:r>
            <a:endParaRPr sz="4000" b="0" i="0" u="none" strike="noStrike" cap="none">
              <a:solidFill>
                <a:schemeClr val="lt1"/>
              </a:solidFill>
              <a:latin typeface="Proxima Nova"/>
              <a:ea typeface="Proxima Nova"/>
              <a:cs typeface="Proxima Nova"/>
              <a:sym typeface="Proxima Nov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g2ab8f1ead4e_0_5"/>
          <p:cNvSpPr txBox="1">
            <a:spLocks noGrp="1"/>
          </p:cNvSpPr>
          <p:nvPr>
            <p:ph type="title"/>
          </p:nvPr>
        </p:nvSpPr>
        <p:spPr>
          <a:xfrm>
            <a:off x="457200" y="972850"/>
            <a:ext cx="7869000" cy="3420600"/>
          </a:xfrm>
          <a:prstGeom prst="rect">
            <a:avLst/>
          </a:prstGeom>
          <a:noFill/>
          <a:ln>
            <a:noFill/>
          </a:ln>
        </p:spPr>
        <p:txBody>
          <a:bodyPr spcFirstLastPara="1" wrap="square" lIns="0" tIns="0" rIns="0" bIns="0" anchor="t" anchorCtr="0">
            <a:noAutofit/>
          </a:bodyPr>
          <a:lstStyle/>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Structural design pattern is a blueprint of how different objects and classes are combined together to form a bigger structure for achieving multiple goals altogether.</a:t>
            </a:r>
            <a:endParaRPr sz="1600">
              <a:solidFill>
                <a:schemeClr val="dk1"/>
              </a:solidFill>
              <a:highlight>
                <a:schemeClr val="lt1"/>
              </a:highlight>
              <a:latin typeface="Proxima Nova Semibold"/>
              <a:ea typeface="Proxima Nova Semibold"/>
              <a:cs typeface="Proxima Nova Semibold"/>
              <a:sym typeface="Proxima Nova Semibold"/>
            </a:endParaRPr>
          </a:p>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 The patterns in structural designs show how unique pieces of a system can be combined together in an extensible and flexible manner. </a:t>
            </a:r>
            <a:endParaRPr sz="1600">
              <a:solidFill>
                <a:schemeClr val="dk1"/>
              </a:solidFill>
              <a:highlight>
                <a:schemeClr val="lt1"/>
              </a:highlight>
              <a:latin typeface="Proxima Nova Semibold"/>
              <a:ea typeface="Proxima Nova Semibold"/>
              <a:cs typeface="Proxima Nova Semibold"/>
              <a:sym typeface="Proxima Nova Semibold"/>
            </a:endParaRPr>
          </a:p>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So, with the help structural design pattern we can target and change a specific parts of the structure without changing the entire structure.</a:t>
            </a:r>
            <a:endParaRPr sz="1600">
              <a:solidFill>
                <a:schemeClr val="dk1"/>
              </a:solidFill>
              <a:highlight>
                <a:schemeClr val="lt1"/>
              </a:highlight>
              <a:latin typeface="Proxima Nova Semibold"/>
              <a:ea typeface="Proxima Nova Semibold"/>
              <a:cs typeface="Proxima Nova Semibold"/>
              <a:sym typeface="Proxima Nova Semibold"/>
            </a:endParaRPr>
          </a:p>
        </p:txBody>
      </p:sp>
      <p:sp>
        <p:nvSpPr>
          <p:cNvPr id="492" name="Google Shape;492;g2ab8f1ead4e_0_5"/>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Structural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g2ab8f1ead4e_0_11"/>
          <p:cNvSpPr txBox="1">
            <a:spLocks noGrp="1"/>
          </p:cNvSpPr>
          <p:nvPr>
            <p:ph type="title"/>
          </p:nvPr>
        </p:nvSpPr>
        <p:spPr>
          <a:xfrm>
            <a:off x="457200" y="972850"/>
            <a:ext cx="7869000" cy="2509800"/>
          </a:xfrm>
          <a:prstGeom prst="rect">
            <a:avLst/>
          </a:prstGeom>
          <a:noFill/>
          <a:ln>
            <a:noFill/>
          </a:ln>
        </p:spPr>
        <p:txBody>
          <a:bodyPr spcFirstLastPara="1" wrap="square" lIns="0" tIns="0" rIns="0" bIns="0" anchor="t" anchorCtr="0">
            <a:noAutofit/>
          </a:bodyPr>
          <a:lstStyle/>
          <a:p>
            <a:pPr marL="914400" lvl="0" indent="-330200" algn="l" rtl="0">
              <a:lnSpc>
                <a:spcPct val="150000"/>
              </a:lnSpc>
              <a:spcBef>
                <a:spcPts val="100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Adapter Pattern</a:t>
            </a:r>
            <a:endParaRPr sz="1600">
              <a:solidFill>
                <a:schemeClr val="dk1"/>
              </a:solidFill>
              <a:highlight>
                <a:schemeClr val="lt1"/>
              </a:highlight>
              <a:latin typeface="Proxima Nova Semibold"/>
              <a:ea typeface="Proxima Nova Semibold"/>
              <a:cs typeface="Proxima Nova Semibold"/>
              <a:sym typeface="Proxima Nova Semibold"/>
            </a:endParaRPr>
          </a:p>
          <a:p>
            <a:pPr marL="9144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Bridge Pattern</a:t>
            </a:r>
            <a:endParaRPr sz="1600">
              <a:solidFill>
                <a:schemeClr val="dk1"/>
              </a:solidFill>
              <a:highlight>
                <a:schemeClr val="lt1"/>
              </a:highlight>
              <a:latin typeface="Proxima Nova Semibold"/>
              <a:ea typeface="Proxima Nova Semibold"/>
              <a:cs typeface="Proxima Nova Semibold"/>
              <a:sym typeface="Proxima Nova Semibold"/>
            </a:endParaRPr>
          </a:p>
          <a:p>
            <a:pPr marL="9144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Composite Pattern</a:t>
            </a:r>
            <a:endParaRPr sz="1600">
              <a:solidFill>
                <a:schemeClr val="dk1"/>
              </a:solidFill>
              <a:highlight>
                <a:schemeClr val="lt1"/>
              </a:highlight>
              <a:latin typeface="Proxima Nova Semibold"/>
              <a:ea typeface="Proxima Nova Semibold"/>
              <a:cs typeface="Proxima Nova Semibold"/>
              <a:sym typeface="Proxima Nova Semibold"/>
            </a:endParaRPr>
          </a:p>
          <a:p>
            <a:pPr marL="9144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Decorator Pattern</a:t>
            </a:r>
            <a:endParaRPr sz="1600">
              <a:solidFill>
                <a:schemeClr val="dk1"/>
              </a:solidFill>
              <a:highlight>
                <a:schemeClr val="lt1"/>
              </a:highlight>
              <a:latin typeface="Proxima Nova Semibold"/>
              <a:ea typeface="Proxima Nova Semibold"/>
              <a:cs typeface="Proxima Nova Semibold"/>
              <a:sym typeface="Proxima Nova Semibold"/>
            </a:endParaRPr>
          </a:p>
          <a:p>
            <a:pPr marL="9144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Facade Pattern</a:t>
            </a:r>
            <a:endParaRPr sz="1600">
              <a:solidFill>
                <a:schemeClr val="dk1"/>
              </a:solidFill>
              <a:highlight>
                <a:schemeClr val="lt1"/>
              </a:highlight>
              <a:latin typeface="Proxima Nova Semibold"/>
              <a:ea typeface="Proxima Nova Semibold"/>
              <a:cs typeface="Proxima Nova Semibold"/>
              <a:sym typeface="Proxima Nova Semibold"/>
            </a:endParaRPr>
          </a:p>
          <a:p>
            <a:pPr marL="9144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Proxy Pattern</a:t>
            </a:r>
            <a:endParaRPr sz="1600">
              <a:solidFill>
                <a:schemeClr val="dk1"/>
              </a:solidFill>
              <a:highlight>
                <a:schemeClr val="lt1"/>
              </a:highlight>
              <a:latin typeface="Proxima Nova Semibold"/>
              <a:ea typeface="Proxima Nova Semibold"/>
              <a:cs typeface="Proxima Nova Semibold"/>
              <a:sym typeface="Proxima Nova Semibold"/>
            </a:endParaRPr>
          </a:p>
          <a:p>
            <a:pPr marL="457200" lvl="0" indent="457200" algn="l" rtl="0">
              <a:lnSpc>
                <a:spcPct val="150000"/>
              </a:lnSpc>
              <a:spcBef>
                <a:spcPts val="1000"/>
              </a:spcBef>
              <a:spcAft>
                <a:spcPts val="0"/>
              </a:spcAft>
              <a:buSzPts val="4000"/>
              <a:buNone/>
            </a:pPr>
            <a:endParaRPr sz="1600">
              <a:solidFill>
                <a:schemeClr val="dk1"/>
              </a:solidFill>
              <a:highlight>
                <a:schemeClr val="lt1"/>
              </a:highlight>
              <a:latin typeface="Proxima Nova Semibold"/>
              <a:ea typeface="Proxima Nova Semibold"/>
              <a:cs typeface="Proxima Nova Semibold"/>
              <a:sym typeface="Proxima Nova Semibold"/>
            </a:endParaRPr>
          </a:p>
        </p:txBody>
      </p:sp>
      <p:sp>
        <p:nvSpPr>
          <p:cNvPr id="498" name="Google Shape;498;g2ab8f1ead4e_0_11"/>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Types of Structural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g58717e710ed3d222_17"/>
          <p:cNvSpPr txBox="1">
            <a:spLocks noGrp="1"/>
          </p:cNvSpPr>
          <p:nvPr>
            <p:ph type="title"/>
          </p:nvPr>
        </p:nvSpPr>
        <p:spPr>
          <a:xfrm>
            <a:off x="457200" y="972850"/>
            <a:ext cx="7869000" cy="3420600"/>
          </a:xfrm>
          <a:prstGeom prst="rect">
            <a:avLst/>
          </a:prstGeom>
          <a:noFill/>
          <a:ln>
            <a:noFill/>
          </a:ln>
        </p:spPr>
        <p:txBody>
          <a:bodyPr spcFirstLastPara="1" wrap="square" lIns="0" tIns="0" rIns="0" bIns="0" anchor="t" anchorCtr="0">
            <a:noAutofit/>
          </a:bodyPr>
          <a:lstStyle/>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Sometimes, there could be a scenario when two objects don’t fit together, as they should in order to get the work done. </a:t>
            </a:r>
            <a:endParaRPr sz="1600">
              <a:solidFill>
                <a:schemeClr val="dk1"/>
              </a:solidFill>
              <a:highlight>
                <a:schemeClr val="lt1"/>
              </a:highlight>
              <a:latin typeface="Proxima Nova Semibold"/>
              <a:ea typeface="Proxima Nova Semibold"/>
              <a:cs typeface="Proxima Nova Semibold"/>
              <a:sym typeface="Proxima Nova Semibold"/>
            </a:endParaRPr>
          </a:p>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For example, this situation may arise when we try to integrate a legacy code with a new code, or when changing a 3rd party API in the code. </a:t>
            </a:r>
            <a:endParaRPr sz="1600">
              <a:solidFill>
                <a:schemeClr val="dk1"/>
              </a:solidFill>
              <a:highlight>
                <a:schemeClr val="lt1"/>
              </a:highlight>
              <a:latin typeface="Proxima Nova Semibold"/>
              <a:ea typeface="Proxima Nova Semibold"/>
              <a:cs typeface="Proxima Nova Semibold"/>
              <a:sym typeface="Proxima Nova Semibold"/>
            </a:endParaRPr>
          </a:p>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Obviously, this happens due to incompatible interfaces of the two objects which do not fit together.</a:t>
            </a:r>
            <a:endParaRPr sz="1600">
              <a:solidFill>
                <a:schemeClr val="dk1"/>
              </a:solidFill>
              <a:highlight>
                <a:schemeClr val="lt1"/>
              </a:highlight>
              <a:latin typeface="Proxima Nova Semibold"/>
              <a:ea typeface="Proxima Nova Semibold"/>
              <a:cs typeface="Proxima Nova Semibold"/>
              <a:sym typeface="Proxima Nova Semibold"/>
            </a:endParaRPr>
          </a:p>
        </p:txBody>
      </p:sp>
      <p:sp>
        <p:nvSpPr>
          <p:cNvPr id="504" name="Google Shape;504;g58717e710ed3d222_17"/>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Adapter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24a84ead391_0_98"/>
          <p:cNvSpPr txBox="1"/>
          <p:nvPr/>
        </p:nvSpPr>
        <p:spPr>
          <a:xfrm>
            <a:off x="457200" y="277400"/>
            <a:ext cx="30000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3200"/>
              <a:buFont typeface="Arial"/>
              <a:buNone/>
            </a:pPr>
            <a:r>
              <a:rPr lang="en" sz="2400" b="1" i="0" u="none" strike="noStrike" cap="none">
                <a:solidFill>
                  <a:srgbClr val="323F4F"/>
                </a:solidFill>
                <a:latin typeface="Proxima Nova"/>
                <a:ea typeface="Proxima Nova"/>
                <a:cs typeface="Proxima Nova"/>
                <a:sym typeface="Proxima Nova"/>
              </a:rPr>
              <a:t>Pre-Test</a:t>
            </a:r>
            <a:endParaRPr sz="2400" b="1" i="0" u="none" strike="noStrike" cap="none">
              <a:solidFill>
                <a:srgbClr val="323F4F"/>
              </a:solidFill>
              <a:latin typeface="Proxima Nova"/>
              <a:ea typeface="Proxima Nova"/>
              <a:cs typeface="Proxima Nova"/>
              <a:sym typeface="Proxima Nova"/>
            </a:endParaRPr>
          </a:p>
        </p:txBody>
      </p:sp>
      <p:graphicFrame>
        <p:nvGraphicFramePr>
          <p:cNvPr id="177" name="Google Shape;177;g24a84ead391_0_98"/>
          <p:cNvGraphicFramePr/>
          <p:nvPr/>
        </p:nvGraphicFramePr>
        <p:xfrm>
          <a:off x="522475" y="1009220"/>
          <a:ext cx="7650125" cy="3598380"/>
        </p:xfrm>
        <a:graphic>
          <a:graphicData uri="http://schemas.openxmlformats.org/drawingml/2006/table">
            <a:tbl>
              <a:tblPr>
                <a:noFill/>
                <a:tableStyleId>{F5F38761-5774-4158-94E2-05E71DA359F3}</a:tableStyleId>
              </a:tblPr>
              <a:tblGrid>
                <a:gridCol w="981675">
                  <a:extLst>
                    <a:ext uri="{9D8B030D-6E8A-4147-A177-3AD203B41FA5}">
                      <a16:colId xmlns:a16="http://schemas.microsoft.com/office/drawing/2014/main" val="20000"/>
                    </a:ext>
                  </a:extLst>
                </a:gridCol>
                <a:gridCol w="3052300">
                  <a:extLst>
                    <a:ext uri="{9D8B030D-6E8A-4147-A177-3AD203B41FA5}">
                      <a16:colId xmlns:a16="http://schemas.microsoft.com/office/drawing/2014/main" val="20001"/>
                    </a:ext>
                  </a:extLst>
                </a:gridCol>
                <a:gridCol w="3616150">
                  <a:extLst>
                    <a:ext uri="{9D8B030D-6E8A-4147-A177-3AD203B41FA5}">
                      <a16:colId xmlns:a16="http://schemas.microsoft.com/office/drawing/2014/main" val="20002"/>
                    </a:ext>
                  </a:extLst>
                </a:gridCol>
              </a:tblGrid>
              <a:tr h="566650">
                <a:tc>
                  <a:txBody>
                    <a:bodyPr/>
                    <a:lstStyle/>
                    <a:p>
                      <a:pPr marL="0" marR="0" lvl="0" indent="0" algn="l" rtl="0">
                        <a:lnSpc>
                          <a:spcPct val="100000"/>
                        </a:lnSpc>
                        <a:spcBef>
                          <a:spcPts val="0"/>
                        </a:spcBef>
                        <a:spcAft>
                          <a:spcPts val="0"/>
                        </a:spcAft>
                        <a:buClr>
                          <a:srgbClr val="000000"/>
                        </a:buClr>
                        <a:buSzPts val="1300"/>
                        <a:buFont typeface="Arial"/>
                        <a:buNone/>
                      </a:pPr>
                      <a:r>
                        <a:rPr lang="en" sz="1600" u="none" strike="noStrike" cap="none">
                          <a:solidFill>
                            <a:schemeClr val="lt1"/>
                          </a:solidFill>
                          <a:latin typeface="Proxima Nova Semibold"/>
                          <a:ea typeface="Proxima Nova Semibold"/>
                          <a:cs typeface="Proxima Nova Semibold"/>
                          <a:sym typeface="Proxima Nova Semibold"/>
                        </a:rPr>
                        <a:t>S.No</a:t>
                      </a:r>
                      <a:endParaRPr sz="1600" u="none" strike="noStrike" cap="none">
                        <a:solidFill>
                          <a:schemeClr val="lt1"/>
                        </a:solidFill>
                        <a:latin typeface="Proxima Nova Semibold"/>
                        <a:ea typeface="Proxima Nova Semibold"/>
                        <a:cs typeface="Proxima Nova Semibold"/>
                        <a:sym typeface="Proxima Nova Semibold"/>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5235B"/>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 sz="1600" u="none" strike="noStrike" cap="none">
                          <a:solidFill>
                            <a:schemeClr val="lt1"/>
                          </a:solidFill>
                          <a:latin typeface="Proxima Nova Semibold"/>
                          <a:ea typeface="Proxima Nova Semibold"/>
                          <a:cs typeface="Proxima Nova Semibold"/>
                          <a:sym typeface="Proxima Nova Semibold"/>
                        </a:rPr>
                        <a:t>Question</a:t>
                      </a:r>
                      <a:endParaRPr sz="1600" u="none" strike="noStrike" cap="none">
                        <a:solidFill>
                          <a:schemeClr val="lt1"/>
                        </a:solidFill>
                        <a:latin typeface="Proxima Nova Semibold"/>
                        <a:ea typeface="Proxima Nova Semibold"/>
                        <a:cs typeface="Proxima Nova Semibold"/>
                        <a:sym typeface="Proxima Nova Semibold"/>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5235B"/>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 sz="1600" u="none" strike="noStrike" cap="none">
                          <a:solidFill>
                            <a:schemeClr val="lt1"/>
                          </a:solidFill>
                          <a:latin typeface="Proxima Nova Semibold"/>
                          <a:ea typeface="Proxima Nova Semibold"/>
                          <a:cs typeface="Proxima Nova Semibold"/>
                          <a:sym typeface="Proxima Nova Semibold"/>
                        </a:rPr>
                        <a:t>Answer Options</a:t>
                      </a:r>
                      <a:endParaRPr sz="1600" u="none" strike="noStrike" cap="none">
                        <a:solidFill>
                          <a:schemeClr val="dk1"/>
                        </a:solidFill>
                        <a:latin typeface="Proxima Nova Semibold"/>
                        <a:ea typeface="Proxima Nova Semibold"/>
                        <a:cs typeface="Proxima Nova Semibold"/>
                        <a:sym typeface="Proxima Nova Semibold"/>
                      </a:endParaRPr>
                    </a:p>
                    <a:p>
                      <a:pPr marL="0" marR="0" lvl="0" indent="0" algn="l" rtl="0">
                        <a:lnSpc>
                          <a:spcPct val="100000"/>
                        </a:lnSpc>
                        <a:spcBef>
                          <a:spcPts val="0"/>
                        </a:spcBef>
                        <a:spcAft>
                          <a:spcPts val="0"/>
                        </a:spcAft>
                        <a:buClr>
                          <a:srgbClr val="000000"/>
                        </a:buClr>
                        <a:buSzPts val="1300"/>
                        <a:buFont typeface="Arial"/>
                        <a:buNone/>
                      </a:pPr>
                      <a:endParaRPr sz="1600" u="none" strike="noStrike" cap="none">
                        <a:latin typeface="Proxima Nova Semibold"/>
                        <a:ea typeface="Proxima Nova Semibold"/>
                        <a:cs typeface="Proxima Nova Semibold"/>
                        <a:sym typeface="Proxima Nova Semibold"/>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5235B"/>
                    </a:solidFill>
                  </a:tcPr>
                </a:tc>
                <a:extLst>
                  <a:ext uri="{0D108BD9-81ED-4DB2-BD59-A6C34878D82A}">
                    <a16:rowId xmlns:a16="http://schemas.microsoft.com/office/drawing/2014/main" val="10000"/>
                  </a:ext>
                </a:extLst>
              </a:tr>
              <a:tr h="1465250">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solidFill>
                            <a:schemeClr val="dk1"/>
                          </a:solidFill>
                          <a:latin typeface="Proxima Nova"/>
                          <a:ea typeface="Proxima Nova"/>
                          <a:cs typeface="Proxima Nova"/>
                          <a:sym typeface="Proxima Nova"/>
                        </a:rPr>
                        <a:t>3</a:t>
                      </a:r>
                      <a:endParaRPr sz="1600" b="1" u="none" strike="noStrike" cap="none">
                        <a:solidFill>
                          <a:schemeClr val="dk1"/>
                        </a:solidFill>
                        <a:latin typeface="Proxima Nova"/>
                        <a:ea typeface="Proxima Nova"/>
                        <a:cs typeface="Proxima Nova"/>
                        <a:sym typeface="Proxima Nova"/>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marR="0" lvl="0" indent="0" algn="l" rtl="0">
                        <a:lnSpc>
                          <a:spcPct val="146739"/>
                        </a:lnSpc>
                        <a:spcBef>
                          <a:spcPts val="0"/>
                        </a:spcBef>
                        <a:spcAft>
                          <a:spcPts val="0"/>
                        </a:spcAft>
                        <a:buClr>
                          <a:schemeClr val="dk1"/>
                        </a:buClr>
                        <a:buSzPts val="1100"/>
                        <a:buFont typeface="Arial"/>
                        <a:buNone/>
                      </a:pPr>
                      <a:r>
                        <a:rPr lang="en" sz="1300" u="none" strike="noStrike" cap="none">
                          <a:solidFill>
                            <a:schemeClr val="dk1"/>
                          </a:solidFill>
                          <a:highlight>
                            <a:schemeClr val="lt1"/>
                          </a:highlight>
                          <a:latin typeface="Proxima Nova Semibold"/>
                          <a:ea typeface="Proxima Nova Semibold"/>
                          <a:cs typeface="Proxima Nova Semibold"/>
                          <a:sym typeface="Proxima Nova Semibold"/>
                        </a:rPr>
                        <a:t>Which of the following is a behavioral design pattern?</a:t>
                      </a:r>
                      <a:endParaRPr sz="1300" u="none" strike="noStrike" cap="none">
                        <a:solidFill>
                          <a:schemeClr val="dk1"/>
                        </a:solidFill>
                        <a:highlight>
                          <a:schemeClr val="lt1"/>
                        </a:highlight>
                        <a:latin typeface="Proxima Nova Semibold"/>
                        <a:ea typeface="Proxima Nova Semibold"/>
                        <a:cs typeface="Proxima Nova Semibold"/>
                        <a:sym typeface="Proxima Nova Semibold"/>
                      </a:endParaRPr>
                    </a:p>
                  </a:txBody>
                  <a:tcPr marL="91425" marR="274300"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482600" marR="101600" lvl="0" indent="0" algn="l" rtl="0">
                        <a:lnSpc>
                          <a:spcPct val="115000"/>
                        </a:lnSpc>
                        <a:spcBef>
                          <a:spcPts val="0"/>
                        </a:spcBef>
                        <a:spcAft>
                          <a:spcPts val="0"/>
                        </a:spcAft>
                        <a:buClr>
                          <a:schemeClr val="dk1"/>
                        </a:buClr>
                        <a:buSzPts val="1100"/>
                        <a:buFont typeface="Arial"/>
                        <a:buNone/>
                      </a:pPr>
                      <a:r>
                        <a:rPr lang="en" sz="1300" u="none" strike="noStrike" cap="none">
                          <a:solidFill>
                            <a:schemeClr val="dk1"/>
                          </a:solidFill>
                          <a:highlight>
                            <a:schemeClr val="lt1"/>
                          </a:highlight>
                          <a:latin typeface="Proxima Nova Semibold"/>
                          <a:ea typeface="Proxima Nova Semibold"/>
                          <a:cs typeface="Proxima Nova Semibold"/>
                          <a:sym typeface="Proxima Nova Semibold"/>
                        </a:rPr>
                        <a:t>A) Observer Pattern </a:t>
                      </a:r>
                      <a:endParaRPr sz="1300" u="none" strike="noStrike" cap="none">
                        <a:solidFill>
                          <a:schemeClr val="dk1"/>
                        </a:solidFill>
                        <a:highlight>
                          <a:schemeClr val="lt1"/>
                        </a:highlight>
                        <a:latin typeface="Proxima Nova Semibold"/>
                        <a:ea typeface="Proxima Nova Semibold"/>
                        <a:cs typeface="Proxima Nova Semibold"/>
                        <a:sym typeface="Proxima Nova Semibold"/>
                      </a:endParaRPr>
                    </a:p>
                    <a:p>
                      <a:pPr marL="482600" marR="101600" lvl="0" indent="0" algn="l" rtl="0">
                        <a:lnSpc>
                          <a:spcPct val="115000"/>
                        </a:lnSpc>
                        <a:spcBef>
                          <a:spcPts val="200"/>
                        </a:spcBef>
                        <a:spcAft>
                          <a:spcPts val="0"/>
                        </a:spcAft>
                        <a:buClr>
                          <a:schemeClr val="dk1"/>
                        </a:buClr>
                        <a:buSzPts val="1100"/>
                        <a:buFont typeface="Arial"/>
                        <a:buNone/>
                      </a:pPr>
                      <a:r>
                        <a:rPr lang="en" sz="1300" u="none" strike="noStrike" cap="none">
                          <a:solidFill>
                            <a:schemeClr val="dk1"/>
                          </a:solidFill>
                          <a:highlight>
                            <a:schemeClr val="lt1"/>
                          </a:highlight>
                          <a:latin typeface="Proxima Nova Semibold"/>
                          <a:ea typeface="Proxima Nova Semibold"/>
                          <a:cs typeface="Proxima Nova Semibold"/>
                          <a:sym typeface="Proxima Nova Semibold"/>
                        </a:rPr>
                        <a:t>B) Composite Pattern </a:t>
                      </a:r>
                      <a:endParaRPr sz="1300" u="none" strike="noStrike" cap="none">
                        <a:solidFill>
                          <a:schemeClr val="dk1"/>
                        </a:solidFill>
                        <a:highlight>
                          <a:schemeClr val="lt1"/>
                        </a:highlight>
                        <a:latin typeface="Proxima Nova Semibold"/>
                        <a:ea typeface="Proxima Nova Semibold"/>
                        <a:cs typeface="Proxima Nova Semibold"/>
                        <a:sym typeface="Proxima Nova Semibold"/>
                      </a:endParaRPr>
                    </a:p>
                    <a:p>
                      <a:pPr marL="482600" marR="101600" lvl="0" indent="0" algn="l" rtl="0">
                        <a:lnSpc>
                          <a:spcPct val="115000"/>
                        </a:lnSpc>
                        <a:spcBef>
                          <a:spcPts val="200"/>
                        </a:spcBef>
                        <a:spcAft>
                          <a:spcPts val="0"/>
                        </a:spcAft>
                        <a:buClr>
                          <a:schemeClr val="dk1"/>
                        </a:buClr>
                        <a:buSzPts val="1100"/>
                        <a:buFont typeface="Arial"/>
                        <a:buNone/>
                      </a:pPr>
                      <a:r>
                        <a:rPr lang="en" sz="1300" u="none" strike="noStrike" cap="none">
                          <a:solidFill>
                            <a:schemeClr val="dk1"/>
                          </a:solidFill>
                          <a:highlight>
                            <a:schemeClr val="lt1"/>
                          </a:highlight>
                          <a:latin typeface="Proxima Nova Semibold"/>
                          <a:ea typeface="Proxima Nova Semibold"/>
                          <a:cs typeface="Proxima Nova Semibold"/>
                          <a:sym typeface="Proxima Nova Semibold"/>
                        </a:rPr>
                        <a:t>C) Flyweight Pattern </a:t>
                      </a:r>
                      <a:endParaRPr sz="1300" u="none" strike="noStrike" cap="none">
                        <a:solidFill>
                          <a:schemeClr val="dk1"/>
                        </a:solidFill>
                        <a:highlight>
                          <a:schemeClr val="lt1"/>
                        </a:highlight>
                        <a:latin typeface="Proxima Nova Semibold"/>
                        <a:ea typeface="Proxima Nova Semibold"/>
                        <a:cs typeface="Proxima Nova Semibold"/>
                        <a:sym typeface="Proxima Nova Semibold"/>
                      </a:endParaRPr>
                    </a:p>
                    <a:p>
                      <a:pPr marL="482600" marR="101600" lvl="0" indent="0" algn="l" rtl="0">
                        <a:lnSpc>
                          <a:spcPct val="115000"/>
                        </a:lnSpc>
                        <a:spcBef>
                          <a:spcPts val="200"/>
                        </a:spcBef>
                        <a:spcAft>
                          <a:spcPts val="0"/>
                        </a:spcAft>
                        <a:buClr>
                          <a:schemeClr val="dk1"/>
                        </a:buClr>
                        <a:buSzPts val="1100"/>
                        <a:buFont typeface="Arial"/>
                        <a:buNone/>
                      </a:pPr>
                      <a:r>
                        <a:rPr lang="en" sz="1300" u="none" strike="noStrike" cap="none">
                          <a:solidFill>
                            <a:schemeClr val="dk1"/>
                          </a:solidFill>
                          <a:highlight>
                            <a:schemeClr val="lt1"/>
                          </a:highlight>
                          <a:latin typeface="Proxima Nova Semibold"/>
                          <a:ea typeface="Proxima Nova Semibold"/>
                          <a:cs typeface="Proxima Nova Semibold"/>
                          <a:sym typeface="Proxima Nova Semibold"/>
                        </a:rPr>
                        <a:t>D) Builder Pattern </a:t>
                      </a:r>
                      <a:endParaRPr sz="1300" u="none" strike="noStrike" cap="none">
                        <a:solidFill>
                          <a:schemeClr val="dk1"/>
                        </a:solidFill>
                        <a:highlight>
                          <a:schemeClr val="lt1"/>
                        </a:highlight>
                        <a:latin typeface="Proxima Nova Semibold"/>
                        <a:ea typeface="Proxima Nova Semibold"/>
                        <a:cs typeface="Proxima Nova Semibold"/>
                        <a:sym typeface="Proxima Nova Semibold"/>
                      </a:endParaRPr>
                    </a:p>
                  </a:txBody>
                  <a:tcPr marL="91425" marR="274300"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1462600">
                <a:tc>
                  <a:txBody>
                    <a:bodyPr/>
                    <a:lstStyle/>
                    <a:p>
                      <a:pPr marL="0" marR="0" lvl="0" indent="0" algn="l" rtl="0">
                        <a:lnSpc>
                          <a:spcPct val="100000"/>
                        </a:lnSpc>
                        <a:spcBef>
                          <a:spcPts val="0"/>
                        </a:spcBef>
                        <a:spcAft>
                          <a:spcPts val="0"/>
                        </a:spcAft>
                        <a:buClr>
                          <a:srgbClr val="000000"/>
                        </a:buClr>
                        <a:buSzPts val="1100"/>
                        <a:buFont typeface="Arial"/>
                        <a:buNone/>
                      </a:pPr>
                      <a:r>
                        <a:rPr lang="en" sz="1600" u="none" strike="noStrike" cap="none">
                          <a:solidFill>
                            <a:schemeClr val="dk1"/>
                          </a:solidFill>
                          <a:latin typeface="Proxima Nova Semibold"/>
                          <a:ea typeface="Proxima Nova Semibold"/>
                          <a:cs typeface="Proxima Nova Semibold"/>
                          <a:sym typeface="Proxima Nova Semibold"/>
                        </a:rPr>
                        <a:t>4</a:t>
                      </a:r>
                      <a:endParaRPr sz="1600" u="none" strike="noStrike" cap="none">
                        <a:solidFill>
                          <a:schemeClr val="dk1"/>
                        </a:solidFill>
                        <a:latin typeface="Proxima Nova Semibold"/>
                        <a:ea typeface="Proxima Nova Semibold"/>
                        <a:cs typeface="Proxima Nova Semibold"/>
                        <a:sym typeface="Proxima Nova Semibold"/>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marR="0" lvl="0" indent="0" algn="l" rtl="0">
                        <a:lnSpc>
                          <a:spcPct val="146739"/>
                        </a:lnSpc>
                        <a:spcBef>
                          <a:spcPts val="0"/>
                        </a:spcBef>
                        <a:spcAft>
                          <a:spcPts val="0"/>
                        </a:spcAft>
                        <a:buClr>
                          <a:schemeClr val="dk1"/>
                        </a:buClr>
                        <a:buSzPts val="1100"/>
                        <a:buFont typeface="Arial"/>
                        <a:buNone/>
                      </a:pPr>
                      <a:r>
                        <a:rPr lang="en" sz="1300" u="none" strike="noStrike" cap="none">
                          <a:solidFill>
                            <a:schemeClr val="dk1"/>
                          </a:solidFill>
                          <a:highlight>
                            <a:schemeClr val="lt1"/>
                          </a:highlight>
                          <a:latin typeface="Proxima Nova Semibold"/>
                          <a:ea typeface="Proxima Nova Semibold"/>
                          <a:cs typeface="Proxima Nova Semibold"/>
                          <a:sym typeface="Proxima Nova Semibold"/>
                        </a:rPr>
                        <a:t>Which pattern helps in reducing complex conditional logic? </a:t>
                      </a:r>
                      <a:endParaRPr sz="1300" u="none" strike="noStrike" cap="none">
                        <a:solidFill>
                          <a:schemeClr val="dk1"/>
                        </a:solidFill>
                        <a:highlight>
                          <a:schemeClr val="lt1"/>
                        </a:highlight>
                        <a:latin typeface="Proxima Nova Semibold"/>
                        <a:ea typeface="Proxima Nova Semibold"/>
                        <a:cs typeface="Proxima Nova Semibold"/>
                        <a:sym typeface="Proxima Nova Semibold"/>
                      </a:endParaRPr>
                    </a:p>
                  </a:txBody>
                  <a:tcPr marL="91425" marR="274300"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482600" marR="101600" lvl="0" indent="0" algn="l" rtl="0">
                        <a:lnSpc>
                          <a:spcPct val="115000"/>
                        </a:lnSpc>
                        <a:spcBef>
                          <a:spcPts val="0"/>
                        </a:spcBef>
                        <a:spcAft>
                          <a:spcPts val="0"/>
                        </a:spcAft>
                        <a:buClr>
                          <a:schemeClr val="dk1"/>
                        </a:buClr>
                        <a:buSzPts val="1100"/>
                        <a:buFont typeface="Arial"/>
                        <a:buNone/>
                      </a:pPr>
                      <a:r>
                        <a:rPr lang="en" sz="1300" u="none" strike="noStrike" cap="none">
                          <a:solidFill>
                            <a:schemeClr val="dk1"/>
                          </a:solidFill>
                          <a:highlight>
                            <a:schemeClr val="lt1"/>
                          </a:highlight>
                          <a:latin typeface="Proxima Nova Semibold"/>
                          <a:ea typeface="Proxima Nova Semibold"/>
                          <a:cs typeface="Proxima Nova Semibold"/>
                          <a:sym typeface="Proxima Nova Semibold"/>
                        </a:rPr>
                        <a:t>A) Strategy pattern </a:t>
                      </a:r>
                      <a:endParaRPr sz="1300" u="none" strike="noStrike" cap="none">
                        <a:solidFill>
                          <a:schemeClr val="dk1"/>
                        </a:solidFill>
                        <a:highlight>
                          <a:schemeClr val="lt1"/>
                        </a:highlight>
                        <a:latin typeface="Proxima Nova Semibold"/>
                        <a:ea typeface="Proxima Nova Semibold"/>
                        <a:cs typeface="Proxima Nova Semibold"/>
                        <a:sym typeface="Proxima Nova Semibold"/>
                      </a:endParaRPr>
                    </a:p>
                    <a:p>
                      <a:pPr marL="482600" marR="101600" lvl="0" indent="0" algn="l" rtl="0">
                        <a:lnSpc>
                          <a:spcPct val="115000"/>
                        </a:lnSpc>
                        <a:spcBef>
                          <a:spcPts val="200"/>
                        </a:spcBef>
                        <a:spcAft>
                          <a:spcPts val="0"/>
                        </a:spcAft>
                        <a:buClr>
                          <a:schemeClr val="dk1"/>
                        </a:buClr>
                        <a:buSzPts val="1100"/>
                        <a:buFont typeface="Arial"/>
                        <a:buNone/>
                      </a:pPr>
                      <a:r>
                        <a:rPr lang="en" sz="1300" u="none" strike="noStrike" cap="none">
                          <a:solidFill>
                            <a:schemeClr val="dk1"/>
                          </a:solidFill>
                          <a:highlight>
                            <a:schemeClr val="lt1"/>
                          </a:highlight>
                          <a:latin typeface="Proxima Nova Semibold"/>
                          <a:ea typeface="Proxima Nova Semibold"/>
                          <a:cs typeface="Proxima Nova Semibold"/>
                          <a:sym typeface="Proxima Nova Semibold"/>
                        </a:rPr>
                        <a:t>B) Observer pattern </a:t>
                      </a:r>
                      <a:endParaRPr sz="1300" u="none" strike="noStrike" cap="none">
                        <a:solidFill>
                          <a:schemeClr val="dk1"/>
                        </a:solidFill>
                        <a:highlight>
                          <a:schemeClr val="lt1"/>
                        </a:highlight>
                        <a:latin typeface="Proxima Nova Semibold"/>
                        <a:ea typeface="Proxima Nova Semibold"/>
                        <a:cs typeface="Proxima Nova Semibold"/>
                        <a:sym typeface="Proxima Nova Semibold"/>
                      </a:endParaRPr>
                    </a:p>
                    <a:p>
                      <a:pPr marL="482600" marR="101600" lvl="0" indent="0" algn="l" rtl="0">
                        <a:lnSpc>
                          <a:spcPct val="115000"/>
                        </a:lnSpc>
                        <a:spcBef>
                          <a:spcPts val="200"/>
                        </a:spcBef>
                        <a:spcAft>
                          <a:spcPts val="0"/>
                        </a:spcAft>
                        <a:buClr>
                          <a:schemeClr val="dk1"/>
                        </a:buClr>
                        <a:buSzPts val="1100"/>
                        <a:buFont typeface="Arial"/>
                        <a:buNone/>
                      </a:pPr>
                      <a:r>
                        <a:rPr lang="en" sz="1300" u="none" strike="noStrike" cap="none">
                          <a:solidFill>
                            <a:schemeClr val="dk1"/>
                          </a:solidFill>
                          <a:highlight>
                            <a:schemeClr val="lt1"/>
                          </a:highlight>
                          <a:latin typeface="Proxima Nova Semibold"/>
                          <a:ea typeface="Proxima Nova Semibold"/>
                          <a:cs typeface="Proxima Nova Semibold"/>
                          <a:sym typeface="Proxima Nova Semibold"/>
                        </a:rPr>
                        <a:t>C) Factory pattern </a:t>
                      </a:r>
                      <a:endParaRPr sz="1300" u="none" strike="noStrike" cap="none">
                        <a:solidFill>
                          <a:schemeClr val="dk1"/>
                        </a:solidFill>
                        <a:highlight>
                          <a:schemeClr val="lt1"/>
                        </a:highlight>
                        <a:latin typeface="Proxima Nova Semibold"/>
                        <a:ea typeface="Proxima Nova Semibold"/>
                        <a:cs typeface="Proxima Nova Semibold"/>
                        <a:sym typeface="Proxima Nova Semibold"/>
                      </a:endParaRPr>
                    </a:p>
                    <a:p>
                      <a:pPr marL="482600" marR="101600" lvl="0" indent="0" algn="l" rtl="0">
                        <a:lnSpc>
                          <a:spcPct val="115000"/>
                        </a:lnSpc>
                        <a:spcBef>
                          <a:spcPts val="200"/>
                        </a:spcBef>
                        <a:spcAft>
                          <a:spcPts val="0"/>
                        </a:spcAft>
                        <a:buClr>
                          <a:schemeClr val="dk1"/>
                        </a:buClr>
                        <a:buSzPts val="1100"/>
                        <a:buFont typeface="Arial"/>
                        <a:buNone/>
                      </a:pPr>
                      <a:r>
                        <a:rPr lang="en" sz="1300" u="none" strike="noStrike" cap="none">
                          <a:solidFill>
                            <a:schemeClr val="dk1"/>
                          </a:solidFill>
                          <a:highlight>
                            <a:schemeClr val="lt1"/>
                          </a:highlight>
                          <a:latin typeface="Proxima Nova Semibold"/>
                          <a:ea typeface="Proxima Nova Semibold"/>
                          <a:cs typeface="Proxima Nova Semibold"/>
                          <a:sym typeface="Proxima Nova Semibold"/>
                        </a:rPr>
                        <a:t>D) Proxy pattern </a:t>
                      </a:r>
                      <a:endParaRPr sz="1300" u="none" strike="noStrike" cap="none">
                        <a:solidFill>
                          <a:schemeClr val="dk1"/>
                        </a:solidFill>
                        <a:highlight>
                          <a:schemeClr val="lt1"/>
                        </a:highlight>
                        <a:latin typeface="Proxima Nova Semibold"/>
                        <a:ea typeface="Proxima Nova Semibold"/>
                        <a:cs typeface="Proxima Nova Semibold"/>
                        <a:sym typeface="Proxima Nova Semibold"/>
                      </a:endParaRPr>
                    </a:p>
                  </a:txBody>
                  <a:tcPr marL="91425" marR="274300"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g2ab47241010_0_250"/>
          <p:cNvSpPr txBox="1">
            <a:spLocks noGrp="1"/>
          </p:cNvSpPr>
          <p:nvPr>
            <p:ph type="title"/>
          </p:nvPr>
        </p:nvSpPr>
        <p:spPr>
          <a:xfrm>
            <a:off x="457200" y="972850"/>
            <a:ext cx="7869000" cy="3420600"/>
          </a:xfrm>
          <a:prstGeom prst="rect">
            <a:avLst/>
          </a:prstGeom>
          <a:noFill/>
          <a:ln>
            <a:noFill/>
          </a:ln>
        </p:spPr>
        <p:txBody>
          <a:bodyPr spcFirstLastPara="1" wrap="square" lIns="0" tIns="0" rIns="0" bIns="0" anchor="t" anchorCtr="0">
            <a:noAutofit/>
          </a:bodyPr>
          <a:lstStyle/>
          <a:p>
            <a:pPr marL="0" lvl="0" indent="457200" algn="l" rtl="0">
              <a:lnSpc>
                <a:spcPct val="150000"/>
              </a:lnSpc>
              <a:spcBef>
                <a:spcPts val="0"/>
              </a:spcBef>
              <a:spcAft>
                <a:spcPts val="0"/>
              </a:spcAft>
              <a:buSzPts val="4000"/>
              <a:buNone/>
            </a:pPr>
            <a:r>
              <a:rPr lang="en" sz="1600">
                <a:solidFill>
                  <a:schemeClr val="dk1"/>
                </a:solidFill>
                <a:highlight>
                  <a:schemeClr val="lt1"/>
                </a:highlight>
                <a:latin typeface="Proxima Nova Semibold"/>
                <a:ea typeface="Proxima Nova Semibold"/>
                <a:cs typeface="Proxima Nova Semibold"/>
                <a:sym typeface="Proxima Nova Semibold"/>
              </a:rPr>
              <a:t>The adapter pattern can take two forms : </a:t>
            </a:r>
            <a:endParaRPr sz="1600">
              <a:solidFill>
                <a:schemeClr val="dk1"/>
              </a:solidFill>
              <a:highlight>
                <a:schemeClr val="lt1"/>
              </a:highlight>
              <a:latin typeface="Proxima Nova Semibold"/>
              <a:ea typeface="Proxima Nova Semibold"/>
              <a:cs typeface="Proxima Nova Semibold"/>
              <a:sym typeface="Proxima Nova Semibold"/>
            </a:endParaRPr>
          </a:p>
          <a:p>
            <a:pPr marL="0" lvl="0" indent="457200" algn="l" rtl="0">
              <a:lnSpc>
                <a:spcPct val="150000"/>
              </a:lnSpc>
              <a:spcBef>
                <a:spcPts val="0"/>
              </a:spcBef>
              <a:spcAft>
                <a:spcPts val="0"/>
              </a:spcAft>
              <a:buSzPts val="4000"/>
              <a:buNone/>
            </a:pPr>
            <a:r>
              <a:rPr lang="en" sz="1600">
                <a:solidFill>
                  <a:srgbClr val="FF0000"/>
                </a:solidFill>
                <a:highlight>
                  <a:schemeClr val="lt1"/>
                </a:highlight>
                <a:latin typeface="Proxima Nova Semibold"/>
                <a:ea typeface="Proxima Nova Semibold"/>
                <a:cs typeface="Proxima Nova Semibold"/>
                <a:sym typeface="Proxima Nova Semibold"/>
              </a:rPr>
              <a:t>Inheritance or Composition form</a:t>
            </a:r>
            <a:r>
              <a:rPr lang="en" sz="1600">
                <a:solidFill>
                  <a:schemeClr val="dk1"/>
                </a:solidFill>
                <a:highlight>
                  <a:schemeClr val="lt1"/>
                </a:highlight>
                <a:latin typeface="Proxima Nova Semibold"/>
                <a:ea typeface="Proxima Nova Semibold"/>
                <a:cs typeface="Proxima Nova Semibold"/>
                <a:sym typeface="Proxima Nova Semibold"/>
              </a:rPr>
              <a:t>. In the first form, a “class adapter” utilizes inheritance. </a:t>
            </a:r>
            <a:endParaRPr sz="1600">
              <a:solidFill>
                <a:schemeClr val="dk1"/>
              </a:solidFill>
              <a:highlight>
                <a:schemeClr val="lt1"/>
              </a:highlight>
              <a:latin typeface="Proxima Nova Semibold"/>
              <a:ea typeface="Proxima Nova Semibold"/>
              <a:cs typeface="Proxima Nova Semibold"/>
              <a:sym typeface="Proxima Nova Semibold"/>
            </a:endParaRPr>
          </a:p>
          <a:p>
            <a:pPr marL="0" lvl="0" indent="457200" algn="l" rtl="0">
              <a:lnSpc>
                <a:spcPct val="150000"/>
              </a:lnSpc>
              <a:spcBef>
                <a:spcPts val="0"/>
              </a:spcBef>
              <a:spcAft>
                <a:spcPts val="0"/>
              </a:spcAft>
              <a:buSzPts val="4000"/>
              <a:buNone/>
            </a:pPr>
            <a:r>
              <a:rPr lang="en" sz="1600">
                <a:solidFill>
                  <a:schemeClr val="dk1"/>
                </a:solidFill>
                <a:highlight>
                  <a:schemeClr val="lt1"/>
                </a:highlight>
                <a:latin typeface="Proxima Nova Semibold"/>
                <a:ea typeface="Proxima Nova Semibold"/>
                <a:cs typeface="Proxima Nova Semibold"/>
                <a:sym typeface="Proxima Nova Semibold"/>
              </a:rPr>
              <a:t>The class adapter extends the adoptee class and adds the desired methods to the adapter. </a:t>
            </a:r>
            <a:endParaRPr sz="1600">
              <a:solidFill>
                <a:schemeClr val="dk1"/>
              </a:solidFill>
              <a:highlight>
                <a:schemeClr val="lt1"/>
              </a:highlight>
              <a:latin typeface="Proxima Nova Semibold"/>
              <a:ea typeface="Proxima Nova Semibold"/>
              <a:cs typeface="Proxima Nova Semibold"/>
              <a:sym typeface="Proxima Nova Semibold"/>
            </a:endParaRPr>
          </a:p>
          <a:p>
            <a:pPr marL="457200" lvl="0" indent="0" algn="l" rtl="0">
              <a:lnSpc>
                <a:spcPct val="150000"/>
              </a:lnSpc>
              <a:spcBef>
                <a:spcPts val="0"/>
              </a:spcBef>
              <a:spcAft>
                <a:spcPts val="0"/>
              </a:spcAft>
              <a:buSzPts val="4000"/>
              <a:buNone/>
            </a:pPr>
            <a:r>
              <a:rPr lang="en" sz="1600">
                <a:solidFill>
                  <a:schemeClr val="dk1"/>
                </a:solidFill>
                <a:highlight>
                  <a:schemeClr val="lt1"/>
                </a:highlight>
                <a:latin typeface="Proxima Nova Semibold"/>
                <a:ea typeface="Proxima Nova Semibold"/>
                <a:cs typeface="Proxima Nova Semibold"/>
                <a:sym typeface="Proxima Nova Semibold"/>
              </a:rPr>
              <a:t>These methods can be declared in an interface (i.e., the “target” interface). However, in the second form; an “object adapter” utilizes composition. </a:t>
            </a:r>
            <a:endParaRPr sz="1600">
              <a:solidFill>
                <a:schemeClr val="dk1"/>
              </a:solidFill>
              <a:highlight>
                <a:schemeClr val="lt1"/>
              </a:highlight>
              <a:latin typeface="Proxima Nova Semibold"/>
              <a:ea typeface="Proxima Nova Semibold"/>
              <a:cs typeface="Proxima Nova Semibold"/>
              <a:sym typeface="Proxima Nova Semibold"/>
            </a:endParaRPr>
          </a:p>
          <a:p>
            <a:pPr marL="457200" lvl="0" indent="0" algn="l" rtl="0">
              <a:lnSpc>
                <a:spcPct val="150000"/>
              </a:lnSpc>
              <a:spcBef>
                <a:spcPts val="0"/>
              </a:spcBef>
              <a:spcAft>
                <a:spcPts val="0"/>
              </a:spcAft>
              <a:buSzPts val="4000"/>
              <a:buNone/>
            </a:pPr>
            <a:r>
              <a:rPr lang="en" sz="1600">
                <a:solidFill>
                  <a:schemeClr val="dk1"/>
                </a:solidFill>
                <a:highlight>
                  <a:schemeClr val="lt1"/>
                </a:highlight>
                <a:latin typeface="Proxima Nova Semibold"/>
                <a:ea typeface="Proxima Nova Semibold"/>
                <a:cs typeface="Proxima Nova Semibold"/>
                <a:sym typeface="Proxima Nova Semibold"/>
              </a:rPr>
              <a:t>The object adapter contains an adoptee and implements the target interface to interact with the adoptee.</a:t>
            </a:r>
            <a:endParaRPr sz="1600">
              <a:solidFill>
                <a:schemeClr val="dk1"/>
              </a:solidFill>
              <a:highlight>
                <a:schemeClr val="lt1"/>
              </a:highlight>
              <a:latin typeface="Proxima Nova Semibold"/>
              <a:ea typeface="Proxima Nova Semibold"/>
              <a:cs typeface="Proxima Nova Semibold"/>
              <a:sym typeface="Proxima Nova Semibold"/>
            </a:endParaRPr>
          </a:p>
        </p:txBody>
      </p:sp>
      <p:sp>
        <p:nvSpPr>
          <p:cNvPr id="510" name="Google Shape;510;g2ab47241010_0_250"/>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Adapter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g2ab47241010_0_256"/>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Adapter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516" name="Google Shape;516;g2ab47241010_0_256"/>
          <p:cNvSpPr txBox="1"/>
          <p:nvPr/>
        </p:nvSpPr>
        <p:spPr>
          <a:xfrm>
            <a:off x="456600" y="924725"/>
            <a:ext cx="6642600" cy="406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Courier New"/>
                <a:ea typeface="Courier New"/>
                <a:cs typeface="Courier New"/>
                <a:sym typeface="Courier New"/>
              </a:rPr>
              <a:t>public interface ITarget</a:t>
            </a:r>
            <a:endParaRPr sz="1200">
              <a:latin typeface="Courier New"/>
              <a:ea typeface="Courier New"/>
              <a:cs typeface="Courier New"/>
              <a:sym typeface="Courier New"/>
            </a:endParaRPr>
          </a:p>
          <a:p>
            <a:pPr marL="0" lvl="0" indent="0" algn="l" rtl="0">
              <a:spcBef>
                <a:spcPts val="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marL="0" lvl="0" indent="0" algn="l" rtl="0">
              <a:spcBef>
                <a:spcPts val="0"/>
              </a:spcBef>
              <a:spcAft>
                <a:spcPts val="0"/>
              </a:spcAft>
              <a:buNone/>
            </a:pPr>
            <a:r>
              <a:rPr lang="en" sz="1200">
                <a:latin typeface="Courier New"/>
                <a:ea typeface="Courier New"/>
                <a:cs typeface="Courier New"/>
                <a:sym typeface="Courier New"/>
              </a:rPr>
              <a:t>    void Request();</a:t>
            </a:r>
            <a:endParaRPr sz="1200">
              <a:latin typeface="Courier New"/>
              <a:ea typeface="Courier New"/>
              <a:cs typeface="Courier New"/>
              <a:sym typeface="Courier New"/>
            </a:endParaRPr>
          </a:p>
          <a:p>
            <a:pPr marL="0" lvl="0" indent="0" algn="l" rtl="0">
              <a:spcBef>
                <a:spcPts val="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marL="0" lvl="0" indent="0" algn="l" rtl="0">
              <a:spcBef>
                <a:spcPts val="0"/>
              </a:spcBef>
              <a:spcAft>
                <a:spcPts val="0"/>
              </a:spcAft>
              <a:buNone/>
            </a:pPr>
            <a:endParaRPr sz="1200">
              <a:latin typeface="Courier New"/>
              <a:ea typeface="Courier New"/>
              <a:cs typeface="Courier New"/>
              <a:sym typeface="Courier New"/>
            </a:endParaRPr>
          </a:p>
          <a:p>
            <a:pPr marL="0" lvl="0" indent="0" algn="l" rtl="0">
              <a:spcBef>
                <a:spcPts val="0"/>
              </a:spcBef>
              <a:spcAft>
                <a:spcPts val="0"/>
              </a:spcAft>
              <a:buNone/>
            </a:pPr>
            <a:r>
              <a:rPr lang="en" sz="1200">
                <a:latin typeface="Courier New"/>
                <a:ea typeface="Courier New"/>
                <a:cs typeface="Courier New"/>
                <a:sym typeface="Courier New"/>
              </a:rPr>
              <a:t>public class Adaptee</a:t>
            </a:r>
            <a:endParaRPr sz="1200">
              <a:latin typeface="Courier New"/>
              <a:ea typeface="Courier New"/>
              <a:cs typeface="Courier New"/>
              <a:sym typeface="Courier New"/>
            </a:endParaRPr>
          </a:p>
          <a:p>
            <a:pPr marL="0" lvl="0" indent="0" algn="l" rtl="0">
              <a:spcBef>
                <a:spcPts val="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marL="0" lvl="0" indent="0" algn="l" rtl="0">
              <a:spcBef>
                <a:spcPts val="0"/>
              </a:spcBef>
              <a:spcAft>
                <a:spcPts val="0"/>
              </a:spcAft>
              <a:buNone/>
            </a:pPr>
            <a:r>
              <a:rPr lang="en" sz="1200">
                <a:latin typeface="Courier New"/>
                <a:ea typeface="Courier New"/>
                <a:cs typeface="Courier New"/>
                <a:sym typeface="Courier New"/>
              </a:rPr>
              <a:t>    public void SpecificRequest()</a:t>
            </a:r>
            <a:endParaRPr sz="1200">
              <a:latin typeface="Courier New"/>
              <a:ea typeface="Courier New"/>
              <a:cs typeface="Courier New"/>
              <a:sym typeface="Courier New"/>
            </a:endParaRPr>
          </a:p>
          <a:p>
            <a:pPr marL="0" lvl="0" indent="0" algn="l" rtl="0">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spcBef>
                <a:spcPts val="0"/>
              </a:spcBef>
              <a:spcAft>
                <a:spcPts val="0"/>
              </a:spcAft>
              <a:buNone/>
            </a:pPr>
            <a:r>
              <a:rPr lang="en" sz="1200">
                <a:latin typeface="Courier New"/>
                <a:ea typeface="Courier New"/>
                <a:cs typeface="Courier New"/>
                <a:sym typeface="Courier New"/>
              </a:rPr>
              <a:t>        Console.WriteLine("Adaptee.SpecificRequest()");</a:t>
            </a:r>
            <a:endParaRPr sz="1200">
              <a:latin typeface="Courier New"/>
              <a:ea typeface="Courier New"/>
              <a:cs typeface="Courier New"/>
              <a:sym typeface="Courier New"/>
            </a:endParaRPr>
          </a:p>
          <a:p>
            <a:pPr marL="0" lvl="0" indent="0" algn="l" rtl="0">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spcBef>
                <a:spcPts val="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marL="0" lvl="0" indent="0" algn="l" rtl="0">
              <a:spcBef>
                <a:spcPts val="0"/>
              </a:spcBef>
              <a:spcAft>
                <a:spcPts val="0"/>
              </a:spcAft>
              <a:buNone/>
            </a:pPr>
            <a:endParaRPr sz="1200">
              <a:latin typeface="Courier New"/>
              <a:ea typeface="Courier New"/>
              <a:cs typeface="Courier New"/>
              <a:sym typeface="Courier New"/>
            </a:endParaRPr>
          </a:p>
          <a:p>
            <a:pPr marL="0" lvl="0" indent="0" algn="l" rtl="0">
              <a:spcBef>
                <a:spcPts val="0"/>
              </a:spcBef>
              <a:spcAft>
                <a:spcPts val="0"/>
              </a:spcAft>
              <a:buNone/>
            </a:pPr>
            <a:r>
              <a:rPr lang="en" sz="1200">
                <a:latin typeface="Courier New"/>
                <a:ea typeface="Courier New"/>
                <a:cs typeface="Courier New"/>
                <a:sym typeface="Courier New"/>
              </a:rPr>
              <a:t>public class Adapter : ITarget</a:t>
            </a:r>
            <a:endParaRPr sz="1200">
              <a:latin typeface="Courier New"/>
              <a:ea typeface="Courier New"/>
              <a:cs typeface="Courier New"/>
              <a:sym typeface="Courier New"/>
            </a:endParaRPr>
          </a:p>
          <a:p>
            <a:pPr marL="0" lvl="0" indent="0" algn="l" rtl="0">
              <a:spcBef>
                <a:spcPts val="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marL="0" lvl="0" indent="0" algn="l" rtl="0">
              <a:spcBef>
                <a:spcPts val="0"/>
              </a:spcBef>
              <a:spcAft>
                <a:spcPts val="0"/>
              </a:spcAft>
              <a:buNone/>
            </a:pPr>
            <a:r>
              <a:rPr lang="en" sz="1200">
                <a:latin typeface="Courier New"/>
                <a:ea typeface="Courier New"/>
                <a:cs typeface="Courier New"/>
                <a:sym typeface="Courier New"/>
              </a:rPr>
              <a:t>    private readonly Adaptee _adaptee;</a:t>
            </a:r>
            <a:endParaRPr sz="1200">
              <a:latin typeface="Courier New"/>
              <a:ea typeface="Courier New"/>
              <a:cs typeface="Courier New"/>
              <a:sym typeface="Courier New"/>
            </a:endParaRPr>
          </a:p>
          <a:p>
            <a:pPr marL="0" lvl="0" indent="0" algn="l" rtl="0">
              <a:spcBef>
                <a:spcPts val="0"/>
              </a:spcBef>
              <a:spcAft>
                <a:spcPts val="0"/>
              </a:spcAft>
              <a:buNone/>
            </a:pPr>
            <a:endParaRPr sz="1200">
              <a:latin typeface="Courier New"/>
              <a:ea typeface="Courier New"/>
              <a:cs typeface="Courier New"/>
              <a:sym typeface="Courier New"/>
            </a:endParaRPr>
          </a:p>
          <a:p>
            <a:pPr marL="0" lvl="0" indent="0" algn="l" rtl="0">
              <a:spcBef>
                <a:spcPts val="0"/>
              </a:spcBef>
              <a:spcAft>
                <a:spcPts val="0"/>
              </a:spcAft>
              <a:buNone/>
            </a:pPr>
            <a:r>
              <a:rPr lang="en" sz="1200">
                <a:latin typeface="Courier New"/>
                <a:ea typeface="Courier New"/>
                <a:cs typeface="Courier New"/>
                <a:sym typeface="Courier New"/>
              </a:rPr>
              <a:t>    public Adapter(Adaptee adaptee)</a:t>
            </a:r>
            <a:endParaRPr sz="1200">
              <a:latin typeface="Courier New"/>
              <a:ea typeface="Courier New"/>
              <a:cs typeface="Courier New"/>
              <a:sym typeface="Courier New"/>
            </a:endParaRPr>
          </a:p>
          <a:p>
            <a:pPr marL="0" lvl="0" indent="0" algn="l" rtl="0">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spcBef>
                <a:spcPts val="0"/>
              </a:spcBef>
              <a:spcAft>
                <a:spcPts val="0"/>
              </a:spcAft>
              <a:buNone/>
            </a:pPr>
            <a:r>
              <a:rPr lang="en" sz="1200">
                <a:latin typeface="Courier New"/>
                <a:ea typeface="Courier New"/>
                <a:cs typeface="Courier New"/>
                <a:sym typeface="Courier New"/>
              </a:rPr>
              <a:t>        _adaptee = adaptee;</a:t>
            </a:r>
            <a:endParaRPr sz="1200">
              <a:latin typeface="Courier New"/>
              <a:ea typeface="Courier New"/>
              <a:cs typeface="Courier New"/>
              <a:sym typeface="Courier New"/>
            </a:endParaRPr>
          </a:p>
          <a:p>
            <a:pPr marL="0" lvl="0" indent="0" algn="l" rtl="0">
              <a:spcBef>
                <a:spcPts val="0"/>
              </a:spcBef>
              <a:spcAft>
                <a:spcPts val="0"/>
              </a:spcAft>
              <a:buNone/>
            </a:pPr>
            <a:r>
              <a:rPr lang="en" sz="1200">
                <a:latin typeface="Courier New"/>
                <a:ea typeface="Courier New"/>
                <a:cs typeface="Courier New"/>
                <a:sym typeface="Courier New"/>
              </a:rPr>
              <a:t>    } </a:t>
            </a:r>
            <a:endParaRPr sz="1200">
              <a:latin typeface="Courier New"/>
              <a:ea typeface="Courier New"/>
              <a:cs typeface="Courier New"/>
              <a:sym typeface="Courier New"/>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g2ab47241010_0_262"/>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Adapter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522" name="Google Shape;522;g2ab47241010_0_262"/>
          <p:cNvSpPr txBox="1"/>
          <p:nvPr/>
        </p:nvSpPr>
        <p:spPr>
          <a:xfrm>
            <a:off x="844175" y="1169400"/>
            <a:ext cx="6642600" cy="3724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public void Request()</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_adaptee.SpecificRequest();</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public class Client</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public void Main()</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Adaptee adaptee = new Adaptee();</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ITarget target = new Adapter(adaptee);</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target.Request();</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g2ab47241010_0_280"/>
          <p:cNvSpPr txBox="1">
            <a:spLocks noGrp="1"/>
          </p:cNvSpPr>
          <p:nvPr>
            <p:ph type="title"/>
          </p:nvPr>
        </p:nvSpPr>
        <p:spPr>
          <a:xfrm>
            <a:off x="457200" y="972850"/>
            <a:ext cx="7869000" cy="3420600"/>
          </a:xfrm>
          <a:prstGeom prst="rect">
            <a:avLst/>
          </a:prstGeom>
          <a:noFill/>
          <a:ln>
            <a:noFill/>
          </a:ln>
        </p:spPr>
        <p:txBody>
          <a:bodyPr spcFirstLastPara="1" wrap="square" lIns="0" tIns="0" rIns="0" bIns="0" anchor="t" anchorCtr="0">
            <a:noAutofit/>
          </a:bodyPr>
          <a:lstStyle/>
          <a:p>
            <a:pPr marL="0" lvl="0" indent="0" algn="l" rtl="0">
              <a:lnSpc>
                <a:spcPct val="150000"/>
              </a:lnSpc>
              <a:spcBef>
                <a:spcPts val="0"/>
              </a:spcBef>
              <a:spcAft>
                <a:spcPts val="0"/>
              </a:spcAft>
              <a:buClr>
                <a:schemeClr val="dk1"/>
              </a:buClr>
              <a:buSzPts val="1100"/>
              <a:buFont typeface="Arial"/>
              <a:buNone/>
            </a:pPr>
            <a:r>
              <a:rPr lang="en" sz="1600">
                <a:solidFill>
                  <a:schemeClr val="dk1"/>
                </a:solidFill>
                <a:highlight>
                  <a:schemeClr val="lt1"/>
                </a:highlight>
                <a:latin typeface="Proxima Nova Semibold"/>
                <a:ea typeface="Proxima Nova Semibold"/>
                <a:cs typeface="Proxima Nova Semibold"/>
                <a:sym typeface="Proxima Nova Semibold"/>
              </a:rPr>
              <a:t>The Adapter pattern should be used when:</a:t>
            </a:r>
            <a:endParaRPr sz="1600">
              <a:solidFill>
                <a:schemeClr val="dk1"/>
              </a:solidFill>
              <a:highlight>
                <a:schemeClr val="lt1"/>
              </a:highlight>
              <a:latin typeface="Proxima Nova Semibold"/>
              <a:ea typeface="Proxima Nova Semibold"/>
              <a:cs typeface="Proxima Nova Semibold"/>
              <a:sym typeface="Proxima Nova Semibold"/>
            </a:endParaRPr>
          </a:p>
          <a:p>
            <a:pPr marL="647700" lvl="0" indent="-330200" algn="l" rtl="0">
              <a:lnSpc>
                <a:spcPct val="150000"/>
              </a:lnSpc>
              <a:spcBef>
                <a:spcPts val="0"/>
              </a:spcBef>
              <a:spcAft>
                <a:spcPts val="0"/>
              </a:spcAft>
              <a:buClr>
                <a:schemeClr val="dk1"/>
              </a:buClr>
              <a:buSzPts val="1600"/>
              <a:buFont typeface="Proxima Nova Semibold"/>
              <a:buAutoNum type="arabicPeriod"/>
            </a:pPr>
            <a:r>
              <a:rPr lang="en" sz="1600">
                <a:solidFill>
                  <a:schemeClr val="dk1"/>
                </a:solidFill>
                <a:highlight>
                  <a:schemeClr val="lt1"/>
                </a:highlight>
                <a:latin typeface="Proxima Nova Semibold"/>
                <a:ea typeface="Proxima Nova Semibold"/>
                <a:cs typeface="Proxima Nova Semibold"/>
                <a:sym typeface="Proxima Nova Semibold"/>
              </a:rPr>
              <a:t>There is an existing class, and its interface does not match the one you need.</a:t>
            </a:r>
            <a:endParaRPr sz="1600">
              <a:solidFill>
                <a:schemeClr val="dk1"/>
              </a:solidFill>
              <a:highlight>
                <a:schemeClr val="lt1"/>
              </a:highlight>
              <a:latin typeface="Proxima Nova Semibold"/>
              <a:ea typeface="Proxima Nova Semibold"/>
              <a:cs typeface="Proxima Nova Semibold"/>
              <a:sym typeface="Proxima Nova Semibold"/>
            </a:endParaRPr>
          </a:p>
          <a:p>
            <a:pPr marL="647700" lvl="0" indent="-330200" algn="l" rtl="0">
              <a:lnSpc>
                <a:spcPct val="150000"/>
              </a:lnSpc>
              <a:spcBef>
                <a:spcPts val="0"/>
              </a:spcBef>
              <a:spcAft>
                <a:spcPts val="0"/>
              </a:spcAft>
              <a:buClr>
                <a:schemeClr val="dk1"/>
              </a:buClr>
              <a:buSzPts val="1600"/>
              <a:buFont typeface="Proxima Nova Semibold"/>
              <a:buAutoNum type="arabicPeriod"/>
            </a:pPr>
            <a:r>
              <a:rPr lang="en" sz="1600">
                <a:solidFill>
                  <a:schemeClr val="dk1"/>
                </a:solidFill>
                <a:highlight>
                  <a:schemeClr val="lt1"/>
                </a:highlight>
                <a:latin typeface="Proxima Nova Semibold"/>
                <a:ea typeface="Proxima Nova Semibold"/>
                <a:cs typeface="Proxima Nova Semibold"/>
                <a:sym typeface="Proxima Nova Semibold"/>
              </a:rPr>
              <a:t>You want to create a reusable class that co-operates with unrelated or unforeseen classes, that is, classes that don’t necessarily have compatible interfaces.</a:t>
            </a:r>
            <a:endParaRPr sz="1600">
              <a:solidFill>
                <a:schemeClr val="dk1"/>
              </a:solidFill>
              <a:highlight>
                <a:schemeClr val="lt1"/>
              </a:highlight>
              <a:latin typeface="Proxima Nova Semibold"/>
              <a:ea typeface="Proxima Nova Semibold"/>
              <a:cs typeface="Proxima Nova Semibold"/>
              <a:sym typeface="Proxima Nova Semibold"/>
            </a:endParaRPr>
          </a:p>
          <a:p>
            <a:pPr marL="647700" lvl="0" indent="-330200" algn="l" rtl="0">
              <a:lnSpc>
                <a:spcPct val="150000"/>
              </a:lnSpc>
              <a:spcBef>
                <a:spcPts val="0"/>
              </a:spcBef>
              <a:spcAft>
                <a:spcPts val="0"/>
              </a:spcAft>
              <a:buClr>
                <a:schemeClr val="dk1"/>
              </a:buClr>
              <a:buSzPts val="1600"/>
              <a:buFont typeface="Proxima Nova Semibold"/>
              <a:buAutoNum type="arabicPeriod"/>
            </a:pPr>
            <a:r>
              <a:rPr lang="en" sz="1600">
                <a:solidFill>
                  <a:schemeClr val="dk1"/>
                </a:solidFill>
                <a:highlight>
                  <a:schemeClr val="lt1"/>
                </a:highlight>
                <a:latin typeface="Proxima Nova Semibold"/>
                <a:ea typeface="Proxima Nova Semibold"/>
                <a:cs typeface="Proxima Nova Semibold"/>
                <a:sym typeface="Proxima Nova Semibold"/>
              </a:rPr>
              <a:t>There are several existing subclasses to be used, but it’s impractical to adapt their interface by subclassing each one. An object adapter can adapt the interface of its parent class.</a:t>
            </a:r>
            <a:endParaRPr sz="1600">
              <a:solidFill>
                <a:schemeClr val="dk1"/>
              </a:solidFill>
              <a:highlight>
                <a:schemeClr val="lt1"/>
              </a:highlight>
              <a:latin typeface="Proxima Nova Semibold"/>
              <a:ea typeface="Proxima Nova Semibold"/>
              <a:cs typeface="Proxima Nova Semibold"/>
              <a:sym typeface="Proxima Nova Semibold"/>
            </a:endParaRPr>
          </a:p>
          <a:p>
            <a:pPr marL="0" lvl="0" indent="0" algn="l" rtl="0">
              <a:lnSpc>
                <a:spcPct val="150000"/>
              </a:lnSpc>
              <a:spcBef>
                <a:spcPts val="0"/>
              </a:spcBef>
              <a:spcAft>
                <a:spcPts val="0"/>
              </a:spcAft>
              <a:buSzPts val="4000"/>
              <a:buNone/>
            </a:pPr>
            <a:endParaRPr sz="1600">
              <a:solidFill>
                <a:schemeClr val="dk1"/>
              </a:solidFill>
              <a:highlight>
                <a:schemeClr val="lt1"/>
              </a:highlight>
              <a:latin typeface="Proxima Nova Semibold"/>
              <a:ea typeface="Proxima Nova Semibold"/>
              <a:cs typeface="Proxima Nova Semibold"/>
              <a:sym typeface="Proxima Nova Semibold"/>
            </a:endParaRPr>
          </a:p>
        </p:txBody>
      </p:sp>
      <p:sp>
        <p:nvSpPr>
          <p:cNvPr id="528" name="Google Shape;528;g2ab47241010_0_280"/>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When to Adapter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g2ab47241010_0_40"/>
          <p:cNvSpPr txBox="1">
            <a:spLocks noGrp="1"/>
          </p:cNvSpPr>
          <p:nvPr>
            <p:ph type="title"/>
          </p:nvPr>
        </p:nvSpPr>
        <p:spPr>
          <a:xfrm>
            <a:off x="457200" y="972850"/>
            <a:ext cx="7869000" cy="3420600"/>
          </a:xfrm>
          <a:prstGeom prst="rect">
            <a:avLst/>
          </a:prstGeom>
          <a:noFill/>
          <a:ln>
            <a:noFill/>
          </a:ln>
        </p:spPr>
        <p:txBody>
          <a:bodyPr spcFirstLastPara="1" wrap="square" lIns="0" tIns="0" rIns="0" bIns="0" anchor="t" anchorCtr="0">
            <a:noAutofit/>
          </a:bodyPr>
          <a:lstStyle/>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The Proxy Design Pattern provides a surrogate or placeholder for another object to control access to it.</a:t>
            </a:r>
            <a:endParaRPr sz="1600">
              <a:solidFill>
                <a:schemeClr val="dk1"/>
              </a:solidFill>
              <a:highlight>
                <a:schemeClr val="lt1"/>
              </a:highlight>
              <a:latin typeface="Proxima Nova Semibold"/>
              <a:ea typeface="Proxima Nova Semibold"/>
              <a:cs typeface="Proxima Nova Semibold"/>
              <a:sym typeface="Proxima Nova Semibold"/>
            </a:endParaRPr>
          </a:p>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 In fact, the Proxy Pattern is used to create a representative object that controls access to another object. </a:t>
            </a:r>
            <a:endParaRPr sz="1600">
              <a:solidFill>
                <a:schemeClr val="dk1"/>
              </a:solidFill>
              <a:highlight>
                <a:schemeClr val="lt1"/>
              </a:highlight>
              <a:latin typeface="Proxima Nova Semibold"/>
              <a:ea typeface="Proxima Nova Semibold"/>
              <a:cs typeface="Proxima Nova Semibold"/>
              <a:sym typeface="Proxima Nova Semibold"/>
            </a:endParaRPr>
          </a:p>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It may be remote, expensive to create or in need of being secured.</a:t>
            </a:r>
            <a:endParaRPr sz="1600">
              <a:solidFill>
                <a:schemeClr val="dk1"/>
              </a:solidFill>
              <a:highlight>
                <a:schemeClr val="lt1"/>
              </a:highlight>
              <a:latin typeface="Proxima Nova Semibold"/>
              <a:ea typeface="Proxima Nova Semibold"/>
              <a:cs typeface="Proxima Nova Semibold"/>
              <a:sym typeface="Proxima Nova Semibold"/>
            </a:endParaRPr>
          </a:p>
        </p:txBody>
      </p:sp>
      <p:sp>
        <p:nvSpPr>
          <p:cNvPr id="534" name="Google Shape;534;g2ab47241010_0_40"/>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Proxy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g2ab47241010_0_287"/>
          <p:cNvSpPr txBox="1">
            <a:spLocks noGrp="1"/>
          </p:cNvSpPr>
          <p:nvPr>
            <p:ph type="title"/>
          </p:nvPr>
        </p:nvSpPr>
        <p:spPr>
          <a:xfrm>
            <a:off x="457200" y="972850"/>
            <a:ext cx="7869000" cy="3420600"/>
          </a:xfrm>
          <a:prstGeom prst="rect">
            <a:avLst/>
          </a:prstGeom>
          <a:noFill/>
          <a:ln>
            <a:noFill/>
          </a:ln>
        </p:spPr>
        <p:txBody>
          <a:bodyPr spcFirstLastPara="1" wrap="square" lIns="0" tIns="0" rIns="0" bIns="0" anchor="t" anchorCtr="0">
            <a:noAutofit/>
          </a:bodyPr>
          <a:lstStyle/>
          <a:p>
            <a:pPr marL="0" lvl="0" indent="457200" algn="l" rtl="0">
              <a:lnSpc>
                <a:spcPct val="150000"/>
              </a:lnSpc>
              <a:spcBef>
                <a:spcPts val="0"/>
              </a:spcBef>
              <a:spcAft>
                <a:spcPts val="0"/>
              </a:spcAft>
              <a:buClr>
                <a:schemeClr val="dk1"/>
              </a:buClr>
              <a:buSzPts val="1100"/>
              <a:buFont typeface="Arial"/>
              <a:buNone/>
            </a:pPr>
            <a:r>
              <a:rPr lang="en" sz="1600">
                <a:solidFill>
                  <a:schemeClr val="dk1"/>
                </a:solidFill>
                <a:highlight>
                  <a:schemeClr val="lt1"/>
                </a:highlight>
                <a:latin typeface="Proxima Nova Semibold"/>
                <a:ea typeface="Proxima Nova Semibold"/>
                <a:cs typeface="Proxima Nova Semibold"/>
                <a:sym typeface="Proxima Nova Semibold"/>
              </a:rPr>
              <a:t>In the Proxy Design Pattern, a client does not directly talk to the original object, it delegates calls to the proxy object which calls the methods of the original object.</a:t>
            </a:r>
            <a:endParaRPr sz="1600">
              <a:solidFill>
                <a:schemeClr val="dk1"/>
              </a:solidFill>
              <a:highlight>
                <a:schemeClr val="lt1"/>
              </a:highlight>
              <a:latin typeface="Proxima Nova Semibold"/>
              <a:ea typeface="Proxima Nova Semibold"/>
              <a:cs typeface="Proxima Nova Semibold"/>
              <a:sym typeface="Proxima Nova Semibold"/>
            </a:endParaRPr>
          </a:p>
          <a:p>
            <a:pPr marL="0" lvl="0" indent="457200" algn="l" rtl="0">
              <a:lnSpc>
                <a:spcPct val="150000"/>
              </a:lnSpc>
              <a:spcBef>
                <a:spcPts val="0"/>
              </a:spcBef>
              <a:spcAft>
                <a:spcPts val="0"/>
              </a:spcAft>
              <a:buClr>
                <a:schemeClr val="dk1"/>
              </a:buClr>
              <a:buSzPts val="1100"/>
              <a:buFont typeface="Arial"/>
              <a:buNone/>
            </a:pPr>
            <a:r>
              <a:rPr lang="en" sz="1600">
                <a:solidFill>
                  <a:schemeClr val="dk1"/>
                </a:solidFill>
                <a:highlight>
                  <a:schemeClr val="lt1"/>
                </a:highlight>
                <a:latin typeface="Proxima Nova Semibold"/>
                <a:ea typeface="Proxima Nova Semibold"/>
                <a:cs typeface="Proxima Nova Semibold"/>
                <a:sym typeface="Proxima Nova Semibold"/>
              </a:rPr>
              <a:t>Moreover, the important point is that the client does not know about the proxy. The proxy acts as an original object for the client.</a:t>
            </a:r>
            <a:endParaRPr sz="1600">
              <a:solidFill>
                <a:schemeClr val="dk1"/>
              </a:solidFill>
              <a:highlight>
                <a:schemeClr val="lt1"/>
              </a:highlight>
              <a:latin typeface="Proxima Nova Semibold"/>
              <a:ea typeface="Proxima Nova Semibold"/>
              <a:cs typeface="Proxima Nova Semibold"/>
              <a:sym typeface="Proxima Nova Semibold"/>
            </a:endParaRPr>
          </a:p>
          <a:p>
            <a:pPr marL="0" lvl="0" indent="457200" algn="l" rtl="0">
              <a:lnSpc>
                <a:spcPct val="150000"/>
              </a:lnSpc>
              <a:spcBef>
                <a:spcPts val="0"/>
              </a:spcBef>
              <a:spcAft>
                <a:spcPts val="0"/>
              </a:spcAft>
              <a:buClr>
                <a:schemeClr val="dk1"/>
              </a:buClr>
              <a:buSzPts val="1100"/>
              <a:buFont typeface="Arial"/>
              <a:buNone/>
            </a:pPr>
            <a:r>
              <a:rPr lang="en" sz="1600">
                <a:solidFill>
                  <a:schemeClr val="dk1"/>
                </a:solidFill>
                <a:highlight>
                  <a:schemeClr val="lt1"/>
                </a:highlight>
                <a:latin typeface="Proxima Nova Semibold"/>
                <a:ea typeface="Proxima Nova Semibold"/>
                <a:cs typeface="Proxima Nova Semibold"/>
                <a:sym typeface="Proxima Nova Semibold"/>
              </a:rPr>
              <a:t> But there are many variations to this approach which we will see shortly.</a:t>
            </a:r>
            <a:endParaRPr sz="1600">
              <a:solidFill>
                <a:schemeClr val="dk1"/>
              </a:solidFill>
              <a:highlight>
                <a:schemeClr val="lt1"/>
              </a:highlight>
              <a:latin typeface="Proxima Nova Semibold"/>
              <a:ea typeface="Proxima Nova Semibold"/>
              <a:cs typeface="Proxima Nova Semibold"/>
              <a:sym typeface="Proxima Nova Semibold"/>
            </a:endParaRPr>
          </a:p>
          <a:p>
            <a:pPr marL="0" lvl="0" indent="0" algn="l" rtl="0">
              <a:lnSpc>
                <a:spcPct val="150000"/>
              </a:lnSpc>
              <a:spcBef>
                <a:spcPts val="0"/>
              </a:spcBef>
              <a:spcAft>
                <a:spcPts val="0"/>
              </a:spcAft>
              <a:buSzPts val="4000"/>
              <a:buNone/>
            </a:pPr>
            <a:endParaRPr sz="1600">
              <a:solidFill>
                <a:schemeClr val="dk1"/>
              </a:solidFill>
              <a:highlight>
                <a:schemeClr val="lt1"/>
              </a:highlight>
              <a:latin typeface="Proxima Nova Semibold"/>
              <a:ea typeface="Proxima Nova Semibold"/>
              <a:cs typeface="Proxima Nova Semibold"/>
              <a:sym typeface="Proxima Nova Semibold"/>
            </a:endParaRPr>
          </a:p>
        </p:txBody>
      </p:sp>
      <p:sp>
        <p:nvSpPr>
          <p:cNvPr id="540" name="Google Shape;540;g2ab47241010_0_287"/>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Proxy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g2ab8f1ead4e_0_17"/>
          <p:cNvSpPr txBox="1">
            <a:spLocks noGrp="1"/>
          </p:cNvSpPr>
          <p:nvPr>
            <p:ph type="title"/>
          </p:nvPr>
        </p:nvSpPr>
        <p:spPr>
          <a:xfrm>
            <a:off x="457200" y="972850"/>
            <a:ext cx="7869000" cy="3420600"/>
          </a:xfrm>
          <a:prstGeom prst="rect">
            <a:avLst/>
          </a:prstGeom>
          <a:noFill/>
          <a:ln>
            <a:noFill/>
          </a:ln>
        </p:spPr>
        <p:txBody>
          <a:bodyPr spcFirstLastPara="1" wrap="square" lIns="0" tIns="0" rIns="0" bIns="0" anchor="t" anchorCtr="0">
            <a:noAutofit/>
          </a:bodyPr>
          <a:lstStyle/>
          <a:p>
            <a:pPr marL="0" lvl="0" indent="0" algn="l" rtl="0">
              <a:lnSpc>
                <a:spcPct val="150000"/>
              </a:lnSpc>
              <a:spcBef>
                <a:spcPts val="0"/>
              </a:spcBef>
              <a:spcAft>
                <a:spcPts val="0"/>
              </a:spcAft>
              <a:buClr>
                <a:schemeClr val="dk1"/>
              </a:buClr>
              <a:buSzPts val="1100"/>
              <a:buFont typeface="Arial"/>
              <a:buNone/>
            </a:pPr>
            <a:r>
              <a:rPr lang="en" sz="1600">
                <a:solidFill>
                  <a:schemeClr val="dk1"/>
                </a:solidFill>
                <a:highlight>
                  <a:schemeClr val="lt1"/>
                </a:highlight>
                <a:latin typeface="Proxima Nova Semibold"/>
                <a:ea typeface="Proxima Nova Semibold"/>
                <a:cs typeface="Proxima Nova Semibold"/>
                <a:sym typeface="Proxima Nova Semibold"/>
              </a:rPr>
              <a:t>There are three main variations of the Proxy Pattern:</a:t>
            </a:r>
            <a:endParaRPr sz="1600">
              <a:solidFill>
                <a:schemeClr val="dk1"/>
              </a:solidFill>
              <a:highlight>
                <a:schemeClr val="lt1"/>
              </a:highlight>
              <a:latin typeface="Proxima Nova Semibold"/>
              <a:ea typeface="Proxima Nova Semibold"/>
              <a:cs typeface="Proxima Nova Semibold"/>
              <a:sym typeface="Proxima Nova Semibold"/>
            </a:endParaRPr>
          </a:p>
          <a:p>
            <a:pPr marL="647700" lvl="0" indent="-330200" algn="l" rtl="0">
              <a:lnSpc>
                <a:spcPct val="150000"/>
              </a:lnSpc>
              <a:spcBef>
                <a:spcPts val="0"/>
              </a:spcBef>
              <a:spcAft>
                <a:spcPts val="0"/>
              </a:spcAft>
              <a:buClr>
                <a:schemeClr val="dk1"/>
              </a:buClr>
              <a:buSzPts val="1600"/>
              <a:buFont typeface="Proxima Nova Semibold"/>
              <a:buAutoNum type="arabicPeriod"/>
            </a:pPr>
            <a:r>
              <a:rPr lang="en" sz="1600">
                <a:solidFill>
                  <a:schemeClr val="dk1"/>
                </a:solidFill>
                <a:highlight>
                  <a:schemeClr val="lt1"/>
                </a:highlight>
                <a:latin typeface="Proxima Nova Semibold"/>
                <a:ea typeface="Proxima Nova Semibold"/>
                <a:cs typeface="Proxima Nova Semibold"/>
                <a:sym typeface="Proxima Nova Semibold"/>
              </a:rPr>
              <a:t>A remote proxy provides a local representative for an object in a different address space.</a:t>
            </a:r>
            <a:endParaRPr sz="1600">
              <a:solidFill>
                <a:schemeClr val="dk1"/>
              </a:solidFill>
              <a:highlight>
                <a:schemeClr val="lt1"/>
              </a:highlight>
              <a:latin typeface="Proxima Nova Semibold"/>
              <a:ea typeface="Proxima Nova Semibold"/>
              <a:cs typeface="Proxima Nova Semibold"/>
              <a:sym typeface="Proxima Nova Semibold"/>
            </a:endParaRPr>
          </a:p>
          <a:p>
            <a:pPr marL="647700" lvl="0" indent="-330200" algn="l" rtl="0">
              <a:lnSpc>
                <a:spcPct val="150000"/>
              </a:lnSpc>
              <a:spcBef>
                <a:spcPts val="0"/>
              </a:spcBef>
              <a:spcAft>
                <a:spcPts val="0"/>
              </a:spcAft>
              <a:buClr>
                <a:schemeClr val="dk1"/>
              </a:buClr>
              <a:buSzPts val="1600"/>
              <a:buFont typeface="Proxima Nova Semibold"/>
              <a:buAutoNum type="arabicPeriod"/>
            </a:pPr>
            <a:r>
              <a:rPr lang="en" sz="1600">
                <a:solidFill>
                  <a:schemeClr val="dk1"/>
                </a:solidFill>
                <a:highlight>
                  <a:schemeClr val="lt1"/>
                </a:highlight>
                <a:latin typeface="Proxima Nova Semibold"/>
                <a:ea typeface="Proxima Nova Semibold"/>
                <a:cs typeface="Proxima Nova Semibold"/>
                <a:sym typeface="Proxima Nova Semibold"/>
              </a:rPr>
              <a:t>A virtual proxy creates expensive objects on demand.</a:t>
            </a:r>
            <a:endParaRPr sz="1600">
              <a:solidFill>
                <a:schemeClr val="dk1"/>
              </a:solidFill>
              <a:highlight>
                <a:schemeClr val="lt1"/>
              </a:highlight>
              <a:latin typeface="Proxima Nova Semibold"/>
              <a:ea typeface="Proxima Nova Semibold"/>
              <a:cs typeface="Proxima Nova Semibold"/>
              <a:sym typeface="Proxima Nova Semibold"/>
            </a:endParaRPr>
          </a:p>
          <a:p>
            <a:pPr marL="647700" lvl="0" indent="-330200" algn="l" rtl="0">
              <a:lnSpc>
                <a:spcPct val="150000"/>
              </a:lnSpc>
              <a:spcBef>
                <a:spcPts val="0"/>
              </a:spcBef>
              <a:spcAft>
                <a:spcPts val="0"/>
              </a:spcAft>
              <a:buClr>
                <a:schemeClr val="dk1"/>
              </a:buClr>
              <a:buSzPts val="1600"/>
              <a:buFont typeface="Proxima Nova Semibold"/>
              <a:buAutoNum type="arabicPeriod"/>
            </a:pPr>
            <a:r>
              <a:rPr lang="en" sz="1600">
                <a:solidFill>
                  <a:schemeClr val="dk1"/>
                </a:solidFill>
                <a:highlight>
                  <a:schemeClr val="lt1"/>
                </a:highlight>
                <a:latin typeface="Proxima Nova Semibold"/>
                <a:ea typeface="Proxima Nova Semibold"/>
                <a:cs typeface="Proxima Nova Semibold"/>
                <a:sym typeface="Proxima Nova Semibold"/>
              </a:rPr>
              <a:t>A protection proxy controls access to the original object. Protection proxies are useful when objects should have different access rights.</a:t>
            </a:r>
            <a:endParaRPr sz="1600">
              <a:solidFill>
                <a:schemeClr val="dk1"/>
              </a:solidFill>
              <a:highlight>
                <a:schemeClr val="lt1"/>
              </a:highlight>
              <a:latin typeface="Proxima Nova Semibold"/>
              <a:ea typeface="Proxima Nova Semibold"/>
              <a:cs typeface="Proxima Nova Semibold"/>
              <a:sym typeface="Proxima Nova Semibold"/>
            </a:endParaRPr>
          </a:p>
          <a:p>
            <a:pPr marL="0" lvl="0" indent="0" algn="l" rtl="0">
              <a:lnSpc>
                <a:spcPct val="150000"/>
              </a:lnSpc>
              <a:spcBef>
                <a:spcPts val="0"/>
              </a:spcBef>
              <a:spcAft>
                <a:spcPts val="0"/>
              </a:spcAft>
              <a:buSzPts val="4000"/>
              <a:buNone/>
            </a:pPr>
            <a:endParaRPr sz="1600">
              <a:solidFill>
                <a:schemeClr val="dk1"/>
              </a:solidFill>
              <a:highlight>
                <a:schemeClr val="lt1"/>
              </a:highlight>
              <a:latin typeface="Proxima Nova Semibold"/>
              <a:ea typeface="Proxima Nova Semibold"/>
              <a:cs typeface="Proxima Nova Semibold"/>
              <a:sym typeface="Proxima Nova Semibold"/>
            </a:endParaRPr>
          </a:p>
        </p:txBody>
      </p:sp>
      <p:sp>
        <p:nvSpPr>
          <p:cNvPr id="546" name="Google Shape;546;g2ab8f1ead4e_0_17"/>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Proxy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g2ab47241010_0_293"/>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Proxy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pic>
        <p:nvPicPr>
          <p:cNvPr id="552" name="Google Shape;552;g2ab47241010_0_293"/>
          <p:cNvPicPr preferRelativeResize="0"/>
          <p:nvPr/>
        </p:nvPicPr>
        <p:blipFill>
          <a:blip r:embed="rId3">
            <a:alphaModFix/>
          </a:blip>
          <a:stretch>
            <a:fillRect/>
          </a:stretch>
        </p:blipFill>
        <p:spPr>
          <a:xfrm>
            <a:off x="962025" y="1314450"/>
            <a:ext cx="7219950" cy="25146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g2ab47241010_0_299"/>
          <p:cNvSpPr txBox="1">
            <a:spLocks noGrp="1"/>
          </p:cNvSpPr>
          <p:nvPr>
            <p:ph type="title"/>
          </p:nvPr>
        </p:nvSpPr>
        <p:spPr>
          <a:xfrm>
            <a:off x="457200" y="972850"/>
            <a:ext cx="7869000" cy="3420600"/>
          </a:xfrm>
          <a:prstGeom prst="rect">
            <a:avLst/>
          </a:prstGeom>
          <a:noFill/>
          <a:ln>
            <a:noFill/>
          </a:ln>
        </p:spPr>
        <p:txBody>
          <a:bodyPr spcFirstLastPara="1" wrap="square" lIns="0" tIns="0" rIns="0" bIns="0" anchor="t" anchorCtr="0">
            <a:noAutofit/>
          </a:bodyPr>
          <a:lstStyle/>
          <a:p>
            <a:pPr marL="228600" marR="228600" lvl="0" indent="0" algn="l" rtl="0">
              <a:lnSpc>
                <a:spcPct val="150000"/>
              </a:lnSpc>
              <a:spcBef>
                <a:spcPts val="0"/>
              </a:spcBef>
              <a:spcAft>
                <a:spcPts val="0"/>
              </a:spcAft>
              <a:buClr>
                <a:schemeClr val="dk1"/>
              </a:buClr>
              <a:buSzPts val="1100"/>
              <a:buFont typeface="Arial"/>
              <a:buNone/>
            </a:pPr>
            <a:endParaRPr sz="1400">
              <a:solidFill>
                <a:schemeClr val="dk1"/>
              </a:solidFill>
              <a:highlight>
                <a:schemeClr val="lt1"/>
              </a:highlight>
              <a:latin typeface="Courier New"/>
              <a:ea typeface="Courier New"/>
              <a:cs typeface="Courier New"/>
              <a:sym typeface="Courier New"/>
            </a:endParaRPr>
          </a:p>
          <a:p>
            <a:pPr marL="0" lvl="0" indent="0" algn="l" rtl="0">
              <a:lnSpc>
                <a:spcPct val="150000"/>
              </a:lnSpc>
              <a:spcBef>
                <a:spcPts val="1800"/>
              </a:spcBef>
              <a:spcAft>
                <a:spcPts val="0"/>
              </a:spcAft>
              <a:buSzPts val="4000"/>
              <a:buNone/>
            </a:pPr>
            <a:endParaRPr sz="1400">
              <a:solidFill>
                <a:schemeClr val="dk1"/>
              </a:solidFill>
              <a:highlight>
                <a:schemeClr val="lt1"/>
              </a:highlight>
              <a:latin typeface="Courier New"/>
              <a:ea typeface="Courier New"/>
              <a:cs typeface="Courier New"/>
              <a:sym typeface="Courier New"/>
            </a:endParaRPr>
          </a:p>
        </p:txBody>
      </p:sp>
      <p:sp>
        <p:nvSpPr>
          <p:cNvPr id="558" name="Google Shape;558;g2ab47241010_0_299"/>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Proxy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559" name="Google Shape;559;g2ab47241010_0_299"/>
          <p:cNvSpPr txBox="1"/>
          <p:nvPr/>
        </p:nvSpPr>
        <p:spPr>
          <a:xfrm>
            <a:off x="479675" y="970875"/>
            <a:ext cx="6642600" cy="406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public interface ISubject</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void Request();</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public class RealSubject : ISubject</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public void Request()</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Console.WriteLine("RealSubject.Request()");</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public class Proxy : ISubject</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private readonly RealSubject _realSubject;</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public Proxy(RealSubject realSubject)</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_realSubject = realSubject;</a:t>
            </a:r>
            <a:endParaRPr sz="1200">
              <a:latin typeface="Courier New"/>
              <a:ea typeface="Courier New"/>
              <a:cs typeface="Courier New"/>
              <a:sym typeface="Courier New"/>
            </a:endParaRPr>
          </a:p>
          <a:p>
            <a:pPr marL="0" lvl="0" indent="0" algn="l" rtl="0">
              <a:spcBef>
                <a:spcPts val="0"/>
              </a:spcBef>
              <a:spcAft>
                <a:spcPts val="0"/>
              </a:spcAft>
              <a:buNone/>
            </a:pPr>
            <a:r>
              <a:rPr lang="en" sz="1200">
                <a:latin typeface="Courier New"/>
                <a:ea typeface="Courier New"/>
                <a:cs typeface="Courier New"/>
                <a:sym typeface="Courier New"/>
              </a:rPr>
              <a:t>    } </a:t>
            </a:r>
            <a:endParaRPr sz="1200">
              <a:latin typeface="Courier New"/>
              <a:ea typeface="Courier New"/>
              <a:cs typeface="Courier New"/>
              <a:sym typeface="Courier New"/>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g2ab47241010_0_305"/>
          <p:cNvSpPr txBox="1">
            <a:spLocks noGrp="1"/>
          </p:cNvSpPr>
          <p:nvPr>
            <p:ph type="title"/>
          </p:nvPr>
        </p:nvSpPr>
        <p:spPr>
          <a:xfrm>
            <a:off x="457200" y="972850"/>
            <a:ext cx="7869000" cy="3420600"/>
          </a:xfrm>
          <a:prstGeom prst="rect">
            <a:avLst/>
          </a:prstGeom>
          <a:noFill/>
          <a:ln>
            <a:noFill/>
          </a:ln>
        </p:spPr>
        <p:txBody>
          <a:bodyPr spcFirstLastPara="1" wrap="square" lIns="0" tIns="0" rIns="0" bIns="0" anchor="t" anchorCtr="0">
            <a:noAutofit/>
          </a:bodyPr>
          <a:lstStyle/>
          <a:p>
            <a:pPr marL="0" lvl="0" indent="0" algn="l" rtl="0">
              <a:lnSpc>
                <a:spcPct val="150000"/>
              </a:lnSpc>
              <a:spcBef>
                <a:spcPts val="0"/>
              </a:spcBef>
              <a:spcAft>
                <a:spcPts val="0"/>
              </a:spcAft>
              <a:buSzPts val="4000"/>
              <a:buNone/>
            </a:pPr>
            <a:endParaRPr sz="1400">
              <a:solidFill>
                <a:schemeClr val="dk1"/>
              </a:solidFill>
              <a:highlight>
                <a:schemeClr val="lt1"/>
              </a:highlight>
              <a:latin typeface="Courier New"/>
              <a:ea typeface="Courier New"/>
              <a:cs typeface="Courier New"/>
              <a:sym typeface="Courier New"/>
            </a:endParaRPr>
          </a:p>
          <a:p>
            <a:pPr marL="0" lvl="0" indent="0" algn="l" rtl="0">
              <a:lnSpc>
                <a:spcPct val="150000"/>
              </a:lnSpc>
              <a:spcBef>
                <a:spcPts val="0"/>
              </a:spcBef>
              <a:spcAft>
                <a:spcPts val="0"/>
              </a:spcAft>
              <a:buSzPts val="4000"/>
              <a:buNone/>
            </a:pPr>
            <a:r>
              <a:rPr lang="en" sz="1400">
                <a:solidFill>
                  <a:schemeClr val="dk1"/>
                </a:solidFill>
                <a:highlight>
                  <a:schemeClr val="lt1"/>
                </a:highlight>
                <a:latin typeface="Courier New"/>
                <a:ea typeface="Courier New"/>
                <a:cs typeface="Courier New"/>
                <a:sym typeface="Courier New"/>
              </a:rPr>
              <a:t>      </a:t>
            </a:r>
            <a:endParaRPr sz="1400">
              <a:solidFill>
                <a:schemeClr val="dk1"/>
              </a:solidFill>
              <a:highlight>
                <a:schemeClr val="lt1"/>
              </a:highlight>
              <a:latin typeface="Courier New"/>
              <a:ea typeface="Courier New"/>
              <a:cs typeface="Courier New"/>
              <a:sym typeface="Courier New"/>
            </a:endParaRPr>
          </a:p>
        </p:txBody>
      </p:sp>
      <p:sp>
        <p:nvSpPr>
          <p:cNvPr id="565" name="Google Shape;565;g2ab47241010_0_305"/>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Proxy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566" name="Google Shape;566;g2ab47241010_0_305"/>
          <p:cNvSpPr txBox="1"/>
          <p:nvPr/>
        </p:nvSpPr>
        <p:spPr>
          <a:xfrm>
            <a:off x="509725" y="1012475"/>
            <a:ext cx="6642600" cy="3879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public void Request()</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if (CheckAccess())</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_realSubject.Request();</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LogAccess();</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private bool CheckAccess()</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Console.WriteLine("Proxy.CheckAccess()");</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return true;</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private void LogAccess()</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Console.WriteLine("Proxy.LogAccess()");</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a:solidFill>
                  <a:schemeClr val="dk1"/>
                </a:solidFill>
                <a:latin typeface="Courier New"/>
                <a:ea typeface="Courier New"/>
                <a:cs typeface="Courier New"/>
                <a:sym typeface="Courier New"/>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58717e710ed3d222_0"/>
          <p:cNvSpPr txBox="1"/>
          <p:nvPr/>
        </p:nvSpPr>
        <p:spPr>
          <a:xfrm>
            <a:off x="702325" y="1771000"/>
            <a:ext cx="6725400" cy="663600"/>
          </a:xfrm>
          <a:prstGeom prst="rect">
            <a:avLst/>
          </a:prstGeom>
          <a:solidFill>
            <a:srgbClr val="A64D79"/>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4000"/>
              <a:buFont typeface="Arial"/>
              <a:buNone/>
            </a:pPr>
            <a:r>
              <a:rPr lang="en" sz="4000" b="0" i="0" u="none" strike="noStrike" cap="none">
                <a:solidFill>
                  <a:schemeClr val="lt1"/>
                </a:solidFill>
                <a:latin typeface="Proxima Nova"/>
                <a:ea typeface="Proxima Nova"/>
                <a:cs typeface="Proxima Nova"/>
                <a:sym typeface="Proxima Nova"/>
              </a:rPr>
              <a:t>Design Pattern</a:t>
            </a:r>
            <a:endParaRPr sz="4000" b="0" i="0" u="none" strike="noStrike" cap="none">
              <a:solidFill>
                <a:schemeClr val="lt1"/>
              </a:solidFill>
              <a:latin typeface="Proxima Nova"/>
              <a:ea typeface="Proxima Nova"/>
              <a:cs typeface="Proxima Nova"/>
              <a:sym typeface="Proxima Nova"/>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g2ab8f1ead4e_0_22"/>
          <p:cNvSpPr txBox="1">
            <a:spLocks noGrp="1"/>
          </p:cNvSpPr>
          <p:nvPr>
            <p:ph type="title"/>
          </p:nvPr>
        </p:nvSpPr>
        <p:spPr>
          <a:xfrm>
            <a:off x="457200" y="972850"/>
            <a:ext cx="7869000" cy="3420600"/>
          </a:xfrm>
          <a:prstGeom prst="rect">
            <a:avLst/>
          </a:prstGeom>
          <a:noFill/>
          <a:ln>
            <a:noFill/>
          </a:ln>
        </p:spPr>
        <p:txBody>
          <a:bodyPr spcFirstLastPara="1" wrap="square" lIns="0" tIns="0" rIns="0" bIns="0" anchor="t" anchorCtr="0">
            <a:noAutofit/>
          </a:bodyPr>
          <a:lstStyle/>
          <a:p>
            <a:pPr marL="228600" marR="228600" lvl="0" indent="0" algn="l" rtl="0">
              <a:lnSpc>
                <a:spcPct val="160000"/>
              </a:lnSpc>
              <a:spcBef>
                <a:spcPts val="0"/>
              </a:spcBef>
              <a:spcAft>
                <a:spcPts val="0"/>
              </a:spcAft>
              <a:buClr>
                <a:schemeClr val="dk1"/>
              </a:buClr>
              <a:buSzPts val="1100"/>
              <a:buFont typeface="Arial"/>
              <a:buNone/>
            </a:pPr>
            <a:endParaRPr sz="1400">
              <a:solidFill>
                <a:schemeClr val="dk1"/>
              </a:solidFill>
              <a:highlight>
                <a:schemeClr val="lt1"/>
              </a:highlight>
              <a:latin typeface="Courier New"/>
              <a:ea typeface="Courier New"/>
              <a:cs typeface="Courier New"/>
              <a:sym typeface="Courier New"/>
            </a:endParaRPr>
          </a:p>
          <a:p>
            <a:pPr marL="0" lvl="0" indent="0" algn="l" rtl="0">
              <a:lnSpc>
                <a:spcPct val="150000"/>
              </a:lnSpc>
              <a:spcBef>
                <a:spcPts val="1800"/>
              </a:spcBef>
              <a:spcAft>
                <a:spcPts val="0"/>
              </a:spcAft>
              <a:buSzPts val="4000"/>
              <a:buNone/>
            </a:pPr>
            <a:endParaRPr sz="1400">
              <a:solidFill>
                <a:schemeClr val="dk1"/>
              </a:solidFill>
              <a:highlight>
                <a:schemeClr val="lt1"/>
              </a:highlight>
              <a:latin typeface="Courier New"/>
              <a:ea typeface="Courier New"/>
              <a:cs typeface="Courier New"/>
              <a:sym typeface="Courier New"/>
            </a:endParaRPr>
          </a:p>
        </p:txBody>
      </p:sp>
      <p:sp>
        <p:nvSpPr>
          <p:cNvPr id="572" name="Google Shape;572;g2ab8f1ead4e_0_22"/>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Proxy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573" name="Google Shape;573;g2ab8f1ead4e_0_22"/>
          <p:cNvSpPr txBox="1"/>
          <p:nvPr/>
        </p:nvSpPr>
        <p:spPr>
          <a:xfrm>
            <a:off x="613525" y="1111725"/>
            <a:ext cx="66426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public class Client</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public void Main()</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RealSubject realSubject = new RealSubject();</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Proxy proxy = new Proxy(realSubject);</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proxy.Request();</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g2ab47241010_0_324"/>
          <p:cNvSpPr txBox="1">
            <a:spLocks noGrp="1"/>
          </p:cNvSpPr>
          <p:nvPr>
            <p:ph type="title"/>
          </p:nvPr>
        </p:nvSpPr>
        <p:spPr>
          <a:xfrm>
            <a:off x="457200" y="972850"/>
            <a:ext cx="7869000" cy="3420600"/>
          </a:xfrm>
          <a:prstGeom prst="rect">
            <a:avLst/>
          </a:prstGeom>
          <a:noFill/>
          <a:ln>
            <a:noFill/>
          </a:ln>
        </p:spPr>
        <p:txBody>
          <a:bodyPr spcFirstLastPara="1" wrap="square" lIns="0" tIns="0" rIns="0" bIns="0" anchor="t" anchorCtr="0">
            <a:noAutofit/>
          </a:bodyPr>
          <a:lstStyle/>
          <a:p>
            <a:pPr marL="0" lvl="0" indent="457200" algn="l" rtl="0">
              <a:lnSpc>
                <a:spcPct val="150000"/>
              </a:lnSpc>
              <a:spcBef>
                <a:spcPts val="0"/>
              </a:spcBef>
              <a:spcAft>
                <a:spcPts val="0"/>
              </a:spcAft>
              <a:buClr>
                <a:schemeClr val="dk1"/>
              </a:buClr>
              <a:buSzPts val="1100"/>
              <a:buFont typeface="Arial"/>
              <a:buNone/>
            </a:pPr>
            <a:r>
              <a:rPr lang="en" sz="1600">
                <a:solidFill>
                  <a:schemeClr val="dk1"/>
                </a:solidFill>
                <a:highlight>
                  <a:schemeClr val="lt1"/>
                </a:highlight>
                <a:latin typeface="Proxima Nova Semibold"/>
                <a:ea typeface="Proxima Nova Semibold"/>
                <a:cs typeface="Proxima Nova Semibold"/>
                <a:sym typeface="Proxima Nova Semibold"/>
              </a:rPr>
              <a:t>Proxy is applicable whenever there is a need for a more versatile or sophisticated reference to an object than a simple pointer. </a:t>
            </a:r>
            <a:endParaRPr sz="1600">
              <a:solidFill>
                <a:schemeClr val="dk1"/>
              </a:solidFill>
              <a:highlight>
                <a:schemeClr val="lt1"/>
              </a:highlight>
              <a:latin typeface="Proxima Nova Semibold"/>
              <a:ea typeface="Proxima Nova Semibold"/>
              <a:cs typeface="Proxima Nova Semibold"/>
              <a:sym typeface="Proxima Nova Semibold"/>
            </a:endParaRPr>
          </a:p>
          <a:p>
            <a:pPr marL="0" lvl="0" indent="457200" algn="l" rtl="0">
              <a:lnSpc>
                <a:spcPct val="150000"/>
              </a:lnSpc>
              <a:spcBef>
                <a:spcPts val="0"/>
              </a:spcBef>
              <a:spcAft>
                <a:spcPts val="0"/>
              </a:spcAft>
              <a:buClr>
                <a:schemeClr val="dk1"/>
              </a:buClr>
              <a:buSzPts val="1100"/>
              <a:buFont typeface="Arial"/>
              <a:buNone/>
            </a:pPr>
            <a:r>
              <a:rPr lang="en" sz="1600">
                <a:solidFill>
                  <a:schemeClr val="dk1"/>
                </a:solidFill>
                <a:highlight>
                  <a:schemeClr val="lt1"/>
                </a:highlight>
                <a:latin typeface="Proxima Nova Semibold"/>
                <a:ea typeface="Proxima Nova Semibold"/>
                <a:cs typeface="Proxima Nova Semibold"/>
                <a:sym typeface="Proxima Nova Semibold"/>
              </a:rPr>
              <a:t>Here are several common situations in which the Proxy pattern is applicable:</a:t>
            </a:r>
            <a:endParaRPr sz="1600">
              <a:solidFill>
                <a:schemeClr val="dk1"/>
              </a:solidFill>
              <a:highlight>
                <a:schemeClr val="lt1"/>
              </a:highlight>
              <a:latin typeface="Proxima Nova Semibold"/>
              <a:ea typeface="Proxima Nova Semibold"/>
              <a:cs typeface="Proxima Nova Semibold"/>
              <a:sym typeface="Proxima Nova Semibold"/>
            </a:endParaRPr>
          </a:p>
          <a:p>
            <a:pPr marL="1104900" lvl="0" indent="-330200" algn="l" rtl="0">
              <a:lnSpc>
                <a:spcPct val="150000"/>
              </a:lnSpc>
              <a:spcBef>
                <a:spcPts val="0"/>
              </a:spcBef>
              <a:spcAft>
                <a:spcPts val="0"/>
              </a:spcAft>
              <a:buClr>
                <a:schemeClr val="dk1"/>
              </a:buClr>
              <a:buSzPts val="1600"/>
              <a:buFont typeface="Proxima Nova Semibold"/>
              <a:buAutoNum type="arabicPeriod"/>
            </a:pPr>
            <a:r>
              <a:rPr lang="en" sz="1600">
                <a:solidFill>
                  <a:schemeClr val="dk1"/>
                </a:solidFill>
                <a:highlight>
                  <a:schemeClr val="lt1"/>
                </a:highlight>
                <a:latin typeface="Proxima Nova Semibold"/>
                <a:ea typeface="Proxima Nova Semibold"/>
                <a:cs typeface="Proxima Nova Semibold"/>
                <a:sym typeface="Proxima Nova Semibold"/>
              </a:rPr>
              <a:t>A remote proxy provides a local representative for an object in a different address space.</a:t>
            </a:r>
            <a:endParaRPr sz="1600">
              <a:solidFill>
                <a:schemeClr val="dk1"/>
              </a:solidFill>
              <a:highlight>
                <a:schemeClr val="lt1"/>
              </a:highlight>
              <a:latin typeface="Proxima Nova Semibold"/>
              <a:ea typeface="Proxima Nova Semibold"/>
              <a:cs typeface="Proxima Nova Semibold"/>
              <a:sym typeface="Proxima Nova Semibold"/>
            </a:endParaRPr>
          </a:p>
          <a:p>
            <a:pPr marL="1104900" lvl="0" indent="-330200" algn="l" rtl="0">
              <a:lnSpc>
                <a:spcPct val="150000"/>
              </a:lnSpc>
              <a:spcBef>
                <a:spcPts val="0"/>
              </a:spcBef>
              <a:spcAft>
                <a:spcPts val="0"/>
              </a:spcAft>
              <a:buClr>
                <a:schemeClr val="dk1"/>
              </a:buClr>
              <a:buSzPts val="1600"/>
              <a:buFont typeface="Proxima Nova Semibold"/>
              <a:buAutoNum type="arabicPeriod"/>
            </a:pPr>
            <a:r>
              <a:rPr lang="en" sz="1600">
                <a:solidFill>
                  <a:schemeClr val="dk1"/>
                </a:solidFill>
                <a:highlight>
                  <a:schemeClr val="lt1"/>
                </a:highlight>
                <a:latin typeface="Proxima Nova Semibold"/>
                <a:ea typeface="Proxima Nova Semibold"/>
                <a:cs typeface="Proxima Nova Semibold"/>
                <a:sym typeface="Proxima Nova Semibold"/>
              </a:rPr>
              <a:t>A virtual proxy creates expensive objects on demand.</a:t>
            </a:r>
            <a:endParaRPr sz="1600">
              <a:solidFill>
                <a:schemeClr val="dk1"/>
              </a:solidFill>
              <a:highlight>
                <a:schemeClr val="lt1"/>
              </a:highlight>
              <a:latin typeface="Proxima Nova Semibold"/>
              <a:ea typeface="Proxima Nova Semibold"/>
              <a:cs typeface="Proxima Nova Semibold"/>
              <a:sym typeface="Proxima Nova Semibold"/>
            </a:endParaRPr>
          </a:p>
          <a:p>
            <a:pPr marL="1104900" lvl="0" indent="-330200" algn="l" rtl="0">
              <a:lnSpc>
                <a:spcPct val="150000"/>
              </a:lnSpc>
              <a:spcBef>
                <a:spcPts val="0"/>
              </a:spcBef>
              <a:spcAft>
                <a:spcPts val="0"/>
              </a:spcAft>
              <a:buClr>
                <a:schemeClr val="dk1"/>
              </a:buClr>
              <a:buSzPts val="1600"/>
              <a:buFont typeface="Proxima Nova Semibold"/>
              <a:buAutoNum type="arabicPeriod"/>
            </a:pPr>
            <a:r>
              <a:rPr lang="en" sz="1600">
                <a:solidFill>
                  <a:schemeClr val="dk1"/>
                </a:solidFill>
                <a:highlight>
                  <a:schemeClr val="lt1"/>
                </a:highlight>
                <a:latin typeface="Proxima Nova Semibold"/>
                <a:ea typeface="Proxima Nova Semibold"/>
                <a:cs typeface="Proxima Nova Semibold"/>
                <a:sym typeface="Proxima Nova Semibold"/>
              </a:rPr>
              <a:t>A protection proxy controls access to the original object. Protection proxies are useful when objects should have different access rights.</a:t>
            </a:r>
            <a:endParaRPr sz="1600">
              <a:solidFill>
                <a:schemeClr val="dk1"/>
              </a:solidFill>
              <a:highlight>
                <a:schemeClr val="lt1"/>
              </a:highlight>
              <a:latin typeface="Proxima Nova Semibold"/>
              <a:ea typeface="Proxima Nova Semibold"/>
              <a:cs typeface="Proxima Nova Semibold"/>
              <a:sym typeface="Proxima Nova Semibold"/>
            </a:endParaRPr>
          </a:p>
          <a:p>
            <a:pPr marL="0" lvl="0" indent="0" algn="l" rtl="0">
              <a:lnSpc>
                <a:spcPct val="150000"/>
              </a:lnSpc>
              <a:spcBef>
                <a:spcPts val="0"/>
              </a:spcBef>
              <a:spcAft>
                <a:spcPts val="0"/>
              </a:spcAft>
              <a:buSzPts val="4000"/>
              <a:buNone/>
            </a:pPr>
            <a:endParaRPr sz="1600">
              <a:solidFill>
                <a:schemeClr val="dk1"/>
              </a:solidFill>
              <a:highlight>
                <a:schemeClr val="lt1"/>
              </a:highlight>
              <a:latin typeface="Proxima Nova Semibold"/>
              <a:ea typeface="Proxima Nova Semibold"/>
              <a:cs typeface="Proxima Nova Semibold"/>
              <a:sym typeface="Proxima Nova Semibold"/>
            </a:endParaRPr>
          </a:p>
        </p:txBody>
      </p:sp>
      <p:sp>
        <p:nvSpPr>
          <p:cNvPr id="579" name="Google Shape;579;g2ab47241010_0_324"/>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30000"/>
              </a:lnSpc>
              <a:spcBef>
                <a:spcPts val="0"/>
              </a:spcBef>
              <a:spcAft>
                <a:spcPts val="11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When to use the Proxy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g2ab47241010_0_330"/>
          <p:cNvSpPr txBox="1">
            <a:spLocks noGrp="1"/>
          </p:cNvSpPr>
          <p:nvPr>
            <p:ph type="title"/>
          </p:nvPr>
        </p:nvSpPr>
        <p:spPr>
          <a:xfrm>
            <a:off x="457200" y="1125250"/>
            <a:ext cx="7869000" cy="3420600"/>
          </a:xfrm>
          <a:prstGeom prst="rect">
            <a:avLst/>
          </a:prstGeom>
          <a:noFill/>
          <a:ln>
            <a:noFill/>
          </a:ln>
        </p:spPr>
        <p:txBody>
          <a:bodyPr spcFirstLastPara="1" wrap="square" lIns="0" tIns="0" rIns="0" bIns="0" anchor="t" anchorCtr="0">
            <a:noAutofit/>
          </a:bodyPr>
          <a:lstStyle/>
          <a:p>
            <a:pPr marL="914400" lvl="1"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The Composite Pattern allows you to compose objects into a tree structure to represent the part-whole hierarchy. </a:t>
            </a:r>
            <a:endParaRPr sz="1600">
              <a:solidFill>
                <a:schemeClr val="dk1"/>
              </a:solidFill>
              <a:highlight>
                <a:schemeClr val="lt1"/>
              </a:highlight>
              <a:latin typeface="Proxima Nova Semibold"/>
              <a:ea typeface="Proxima Nova Semibold"/>
              <a:cs typeface="Proxima Nova Semibold"/>
              <a:sym typeface="Proxima Nova Semibold"/>
            </a:endParaRPr>
          </a:p>
          <a:p>
            <a:pPr marL="914400" lvl="1"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It means you can create a tree of objects that is made of different parts, but that can be treated as a whole one big thing. </a:t>
            </a:r>
            <a:endParaRPr sz="1600">
              <a:solidFill>
                <a:schemeClr val="dk1"/>
              </a:solidFill>
              <a:highlight>
                <a:schemeClr val="lt1"/>
              </a:highlight>
              <a:latin typeface="Proxima Nova Semibold"/>
              <a:ea typeface="Proxima Nova Semibold"/>
              <a:cs typeface="Proxima Nova Semibold"/>
              <a:sym typeface="Proxima Nova Semibold"/>
            </a:endParaRPr>
          </a:p>
          <a:p>
            <a:pPr marL="914400" lvl="1"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Composite lets clients treat individual objects and compositions of objects uniformly, that’s the intent of the Composite Pattern.</a:t>
            </a:r>
            <a:endParaRPr sz="1600">
              <a:solidFill>
                <a:schemeClr val="dk1"/>
              </a:solidFill>
              <a:highlight>
                <a:schemeClr val="lt1"/>
              </a:highlight>
              <a:latin typeface="Proxima Nova Semibold"/>
              <a:ea typeface="Proxima Nova Semibold"/>
              <a:cs typeface="Proxima Nova Semibold"/>
              <a:sym typeface="Proxima Nova Semibold"/>
            </a:endParaRPr>
          </a:p>
          <a:p>
            <a:pPr marL="457200" lvl="0" indent="0" algn="l" rtl="0">
              <a:lnSpc>
                <a:spcPct val="150000"/>
              </a:lnSpc>
              <a:spcBef>
                <a:spcPts val="0"/>
              </a:spcBef>
              <a:spcAft>
                <a:spcPts val="0"/>
              </a:spcAft>
              <a:buNone/>
            </a:pPr>
            <a:endParaRPr sz="1600">
              <a:solidFill>
                <a:schemeClr val="dk1"/>
              </a:solidFill>
              <a:highlight>
                <a:schemeClr val="lt1"/>
              </a:highlight>
              <a:latin typeface="Proxima Nova Semibold"/>
              <a:ea typeface="Proxima Nova Semibold"/>
              <a:cs typeface="Proxima Nova Semibold"/>
              <a:sym typeface="Proxima Nova Semibold"/>
            </a:endParaRPr>
          </a:p>
        </p:txBody>
      </p:sp>
      <p:sp>
        <p:nvSpPr>
          <p:cNvPr id="585" name="Google Shape;585;g2ab47241010_0_330"/>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Composite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g2ab47241010_0_336"/>
          <p:cNvSpPr txBox="1">
            <a:spLocks noGrp="1"/>
          </p:cNvSpPr>
          <p:nvPr>
            <p:ph type="title"/>
          </p:nvPr>
        </p:nvSpPr>
        <p:spPr>
          <a:xfrm>
            <a:off x="457200" y="972850"/>
            <a:ext cx="7869000" cy="3420600"/>
          </a:xfrm>
          <a:prstGeom prst="rect">
            <a:avLst/>
          </a:prstGeom>
          <a:noFill/>
          <a:ln>
            <a:noFill/>
          </a:ln>
        </p:spPr>
        <p:txBody>
          <a:bodyPr spcFirstLastPara="1" wrap="square" lIns="0" tIns="0" rIns="0" bIns="0" anchor="t" anchorCtr="0">
            <a:noAutofit/>
          </a:bodyPr>
          <a:lstStyle/>
          <a:p>
            <a:pPr marL="0" lvl="0" indent="0" algn="l" rtl="0">
              <a:lnSpc>
                <a:spcPct val="150000"/>
              </a:lnSpc>
              <a:spcBef>
                <a:spcPts val="0"/>
              </a:spcBef>
              <a:spcAft>
                <a:spcPts val="0"/>
              </a:spcAft>
              <a:buClr>
                <a:schemeClr val="dk1"/>
              </a:buClr>
              <a:buSzPts val="1100"/>
              <a:buFont typeface="Arial"/>
              <a:buNone/>
            </a:pPr>
            <a:r>
              <a:rPr lang="en" sz="1600" b="1">
                <a:solidFill>
                  <a:schemeClr val="dk1"/>
                </a:solidFill>
                <a:highlight>
                  <a:srgbClr val="FFFFFF"/>
                </a:highlight>
              </a:rPr>
              <a:t>Base Component</a:t>
            </a:r>
            <a:r>
              <a:rPr lang="en" sz="1600">
                <a:solidFill>
                  <a:schemeClr val="dk1"/>
                </a:solidFill>
                <a:highlight>
                  <a:srgbClr val="FFFFFF"/>
                </a:highlight>
                <a:latin typeface="Proxima Nova Semibold"/>
                <a:ea typeface="Proxima Nova Semibold"/>
                <a:cs typeface="Proxima Nova Semibold"/>
                <a:sym typeface="Proxima Nova Semibold"/>
              </a:rPr>
              <a:t> </a:t>
            </a:r>
            <a:endParaRPr sz="1600">
              <a:solidFill>
                <a:schemeClr val="dk1"/>
              </a:solidFill>
              <a:highlight>
                <a:srgbClr val="FFFFFF"/>
              </a:highlight>
              <a:latin typeface="Proxima Nova Semibold"/>
              <a:ea typeface="Proxima Nova Semibold"/>
              <a:cs typeface="Proxima Nova Semibold"/>
              <a:sym typeface="Proxima Nova Semibold"/>
            </a:endParaRPr>
          </a:p>
          <a:p>
            <a:pPr marL="0" lvl="0" indent="457200" algn="l" rtl="0">
              <a:lnSpc>
                <a:spcPct val="150000"/>
              </a:lnSpc>
              <a:spcBef>
                <a:spcPts val="0"/>
              </a:spcBef>
              <a:spcAft>
                <a:spcPts val="0"/>
              </a:spcAft>
              <a:buClr>
                <a:schemeClr val="dk1"/>
              </a:buClr>
              <a:buSzPts val="1100"/>
              <a:buFont typeface="Arial"/>
              <a:buNone/>
            </a:pPr>
            <a:r>
              <a:rPr lang="en" sz="1600">
                <a:solidFill>
                  <a:schemeClr val="dk1"/>
                </a:solidFill>
                <a:highlight>
                  <a:srgbClr val="FFFFFF"/>
                </a:highlight>
                <a:latin typeface="Proxima Nova Semibold"/>
                <a:ea typeface="Proxima Nova Semibold"/>
                <a:cs typeface="Proxima Nova Semibold"/>
                <a:sym typeface="Proxima Nova Semibold"/>
              </a:rPr>
              <a:t>Base component is the interface for all objects in the composition. Client program uses base component to work with the objects in the composition. Moreover, it can be an interface or an abstract class with some methods common to all the objects.</a:t>
            </a:r>
            <a:endParaRPr sz="1600">
              <a:solidFill>
                <a:schemeClr val="dk1"/>
              </a:solidFill>
              <a:highlight>
                <a:srgbClr val="FFFFFF"/>
              </a:highlight>
              <a:latin typeface="Proxima Nova Semibold"/>
              <a:ea typeface="Proxima Nova Semibold"/>
              <a:cs typeface="Proxima Nova Semibold"/>
              <a:sym typeface="Proxima Nova Semibold"/>
            </a:endParaRPr>
          </a:p>
          <a:p>
            <a:pPr marL="0" lvl="0" indent="0" algn="l" rtl="0">
              <a:lnSpc>
                <a:spcPct val="150000"/>
              </a:lnSpc>
              <a:spcBef>
                <a:spcPts val="0"/>
              </a:spcBef>
              <a:spcAft>
                <a:spcPts val="0"/>
              </a:spcAft>
              <a:buClr>
                <a:schemeClr val="dk1"/>
              </a:buClr>
              <a:buSzPts val="1100"/>
              <a:buFont typeface="Arial"/>
              <a:buNone/>
            </a:pPr>
            <a:r>
              <a:rPr lang="en" sz="1600" b="1">
                <a:solidFill>
                  <a:schemeClr val="dk1"/>
                </a:solidFill>
                <a:highlight>
                  <a:srgbClr val="FFFFFF"/>
                </a:highlight>
              </a:rPr>
              <a:t>Leaf </a:t>
            </a:r>
            <a:endParaRPr sz="1600">
              <a:solidFill>
                <a:schemeClr val="dk1"/>
              </a:solidFill>
              <a:highlight>
                <a:srgbClr val="FFFFFF"/>
              </a:highlight>
              <a:latin typeface="Proxima Nova Semibold"/>
              <a:ea typeface="Proxima Nova Semibold"/>
              <a:cs typeface="Proxima Nova Semibold"/>
              <a:sym typeface="Proxima Nova Semibold"/>
            </a:endParaRPr>
          </a:p>
          <a:p>
            <a:pPr marL="0" lvl="0" indent="457200" algn="l" rtl="0">
              <a:lnSpc>
                <a:spcPct val="150000"/>
              </a:lnSpc>
              <a:spcBef>
                <a:spcPts val="0"/>
              </a:spcBef>
              <a:spcAft>
                <a:spcPts val="0"/>
              </a:spcAft>
              <a:buClr>
                <a:schemeClr val="dk1"/>
              </a:buClr>
              <a:buSzPts val="1100"/>
              <a:buFont typeface="Arial"/>
              <a:buNone/>
            </a:pPr>
            <a:r>
              <a:rPr lang="en" sz="1600">
                <a:solidFill>
                  <a:schemeClr val="dk1"/>
                </a:solidFill>
                <a:highlight>
                  <a:srgbClr val="FFFFFF"/>
                </a:highlight>
                <a:latin typeface="Proxima Nova Semibold"/>
                <a:ea typeface="Proxima Nova Semibold"/>
                <a:cs typeface="Proxima Nova Semibold"/>
                <a:sym typeface="Proxima Nova Semibold"/>
              </a:rPr>
              <a:t>Defines the behavior for the elements in the composition. It is the building block for the composition and implements base component. Although, it doesn’t have references to other Components.</a:t>
            </a:r>
            <a:endParaRPr sz="1600">
              <a:solidFill>
                <a:schemeClr val="dk1"/>
              </a:solidFill>
              <a:highlight>
                <a:srgbClr val="FFFFFF"/>
              </a:highlight>
              <a:latin typeface="Proxima Nova Semibold"/>
              <a:ea typeface="Proxima Nova Semibold"/>
              <a:cs typeface="Proxima Nova Semibold"/>
              <a:sym typeface="Proxima Nova Semibold"/>
            </a:endParaRPr>
          </a:p>
          <a:p>
            <a:pPr marL="0" lvl="0" indent="0" algn="l" rtl="0">
              <a:lnSpc>
                <a:spcPct val="150000"/>
              </a:lnSpc>
              <a:spcBef>
                <a:spcPts val="0"/>
              </a:spcBef>
              <a:spcAft>
                <a:spcPts val="0"/>
              </a:spcAft>
              <a:buClr>
                <a:schemeClr val="dk1"/>
              </a:buClr>
              <a:buSzPts val="1100"/>
              <a:buFont typeface="Arial"/>
              <a:buNone/>
            </a:pPr>
            <a:r>
              <a:rPr lang="en" sz="1600" b="1">
                <a:solidFill>
                  <a:schemeClr val="dk1"/>
                </a:solidFill>
                <a:highlight>
                  <a:srgbClr val="FFFFFF"/>
                </a:highlight>
              </a:rPr>
              <a:t>Composite </a:t>
            </a:r>
            <a:endParaRPr sz="1600">
              <a:solidFill>
                <a:schemeClr val="dk1"/>
              </a:solidFill>
              <a:highlight>
                <a:srgbClr val="FFFFFF"/>
              </a:highlight>
              <a:latin typeface="Proxima Nova Semibold"/>
              <a:ea typeface="Proxima Nova Semibold"/>
              <a:cs typeface="Proxima Nova Semibold"/>
              <a:sym typeface="Proxima Nova Semibold"/>
            </a:endParaRPr>
          </a:p>
          <a:p>
            <a:pPr marL="0" lvl="0" indent="457200" algn="l" rtl="0">
              <a:lnSpc>
                <a:spcPct val="150000"/>
              </a:lnSpc>
              <a:spcBef>
                <a:spcPts val="0"/>
              </a:spcBef>
              <a:spcAft>
                <a:spcPts val="0"/>
              </a:spcAft>
              <a:buClr>
                <a:schemeClr val="dk1"/>
              </a:buClr>
              <a:buSzPts val="1100"/>
              <a:buFont typeface="Arial"/>
              <a:buNone/>
            </a:pPr>
            <a:r>
              <a:rPr lang="en" sz="1600">
                <a:solidFill>
                  <a:schemeClr val="dk1"/>
                </a:solidFill>
                <a:highlight>
                  <a:srgbClr val="FFFFFF"/>
                </a:highlight>
                <a:latin typeface="Proxima Nova Semibold"/>
                <a:ea typeface="Proxima Nova Semibold"/>
                <a:cs typeface="Proxima Nova Semibold"/>
                <a:sym typeface="Proxima Nova Semibold"/>
              </a:rPr>
              <a:t>It consists of leaf elements and implements the operations in base component.</a:t>
            </a:r>
            <a:endParaRPr sz="1600">
              <a:solidFill>
                <a:schemeClr val="dk1"/>
              </a:solidFill>
              <a:highlight>
                <a:srgbClr val="FFFFFF"/>
              </a:highlight>
              <a:latin typeface="Proxima Nova Semibold"/>
              <a:ea typeface="Proxima Nova Semibold"/>
              <a:cs typeface="Proxima Nova Semibold"/>
              <a:sym typeface="Proxima Nova Semibold"/>
            </a:endParaRPr>
          </a:p>
          <a:p>
            <a:pPr marL="0" lvl="0" indent="0" algn="l" rtl="0">
              <a:lnSpc>
                <a:spcPct val="150000"/>
              </a:lnSpc>
              <a:spcBef>
                <a:spcPts val="0"/>
              </a:spcBef>
              <a:spcAft>
                <a:spcPts val="0"/>
              </a:spcAft>
              <a:buSzPts val="4000"/>
              <a:buNone/>
            </a:pPr>
            <a:endParaRPr sz="1600">
              <a:solidFill>
                <a:schemeClr val="dk1"/>
              </a:solidFill>
              <a:highlight>
                <a:srgbClr val="FFFFFF"/>
              </a:highlight>
              <a:latin typeface="Proxima Nova Semibold"/>
              <a:ea typeface="Proxima Nova Semibold"/>
              <a:cs typeface="Proxima Nova Semibold"/>
              <a:sym typeface="Proxima Nova Semibold"/>
            </a:endParaRPr>
          </a:p>
        </p:txBody>
      </p:sp>
      <p:sp>
        <p:nvSpPr>
          <p:cNvPr id="591" name="Google Shape;591;g2ab47241010_0_336"/>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30000"/>
              </a:lnSpc>
              <a:spcBef>
                <a:spcPts val="0"/>
              </a:spcBef>
              <a:spcAft>
                <a:spcPts val="11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Objects in the Composite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g2ab47241010_0_342"/>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Composite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pic>
        <p:nvPicPr>
          <p:cNvPr id="597" name="Google Shape;597;g2ab47241010_0_342"/>
          <p:cNvPicPr preferRelativeResize="0"/>
          <p:nvPr/>
        </p:nvPicPr>
        <p:blipFill>
          <a:blip r:embed="rId3">
            <a:alphaModFix/>
          </a:blip>
          <a:stretch>
            <a:fillRect/>
          </a:stretch>
        </p:blipFill>
        <p:spPr>
          <a:xfrm>
            <a:off x="1144200" y="1085175"/>
            <a:ext cx="6105525" cy="324802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g2b05b9a3394_0_127"/>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Composite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603" name="Google Shape;603;g2b05b9a3394_0_127"/>
          <p:cNvSpPr txBox="1"/>
          <p:nvPr/>
        </p:nvSpPr>
        <p:spPr>
          <a:xfrm>
            <a:off x="498200" y="970875"/>
            <a:ext cx="6642600" cy="406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public abstract class Component</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public string Name { get; set; }</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public Component(string name)</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Name = name;</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public abstract void Add(Component component);</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public abstract void Remove(Component component);</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public abstract void Display(int depth);</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public class Leaf : Component</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public Leaf(string name) : base(name)</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latin typeface="Courier New"/>
              <a:ea typeface="Courier New"/>
              <a:cs typeface="Courier New"/>
              <a:sym typeface="Courier New"/>
            </a:endParaRPr>
          </a:p>
          <a:p>
            <a:pPr marL="0" lvl="0" indent="0" algn="l" rtl="0">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g2b05b9a3394_0_131"/>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Composite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609" name="Google Shape;609;g2b05b9a3394_0_131"/>
          <p:cNvSpPr txBox="1"/>
          <p:nvPr/>
        </p:nvSpPr>
        <p:spPr>
          <a:xfrm>
            <a:off x="463600" y="1019475"/>
            <a:ext cx="6642600" cy="406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public override void Add(Component component)</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Console.WriteLine("Cannot add to a leaf");</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public override void Remove(Component component)</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Console.WriteLine("Cannot remove from a leaf");</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public override void Display(int depth)</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Console.WriteLine(new String('-', depth) + Name);</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public class Composite : Component</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private readonly List&lt;Component&gt; _children = new List&lt;Component&gt;();</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a:solidFill>
                  <a:schemeClr val="dk1"/>
                </a:solidFill>
                <a:latin typeface="Courier New"/>
                <a:ea typeface="Courier New"/>
                <a:cs typeface="Courier New"/>
                <a:sym typeface="Courier New"/>
              </a:rPr>
              <a:t>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g2b05b9a3394_0_139"/>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Composite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615" name="Google Shape;615;g2b05b9a3394_0_139"/>
          <p:cNvSpPr txBox="1"/>
          <p:nvPr/>
        </p:nvSpPr>
        <p:spPr>
          <a:xfrm>
            <a:off x="1301800" y="867075"/>
            <a:ext cx="6642600" cy="4248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latin typeface="Courier New"/>
                <a:ea typeface="Courier New"/>
                <a:cs typeface="Courier New"/>
                <a:sym typeface="Courier New"/>
              </a:rPr>
              <a:t>public Composite(string name) : base(name)</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public override void Add(Component component)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_children.Add(component);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public override void Remove(Component component)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_children.Remove(component);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public override void Display(int depth)</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Console.WriteLine(new String('-', depth) + Name);</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foreach (Component component in _children)</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component.Display(depth + 2);</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100">
              <a:solidFill>
                <a:schemeClr val="dk1"/>
              </a:solidFill>
              <a:latin typeface="Courier New"/>
              <a:ea typeface="Courier New"/>
              <a:cs typeface="Courier New"/>
              <a:sym typeface="Courier New"/>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g2b05b9a3394_0_144"/>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Composite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621" name="Google Shape;621;g2b05b9a3394_0_144"/>
          <p:cNvSpPr txBox="1"/>
          <p:nvPr/>
        </p:nvSpPr>
        <p:spPr>
          <a:xfrm>
            <a:off x="1301800" y="867075"/>
            <a:ext cx="6642600" cy="443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Courier New"/>
                <a:ea typeface="Courier New"/>
                <a:cs typeface="Courier New"/>
                <a:sym typeface="Courier New"/>
              </a:rPr>
              <a:t>public class Client</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a:solidFill>
                  <a:schemeClr val="dk1"/>
                </a:solidFill>
                <a:latin typeface="Courier New"/>
                <a:ea typeface="Courier New"/>
                <a:cs typeface="Courier New"/>
                <a:sym typeface="Courier New"/>
              </a:rPr>
              <a:t>    public void Main()</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a:solidFill>
                  <a:schemeClr val="dk1"/>
                </a:solidFill>
                <a:latin typeface="Courier New"/>
                <a:ea typeface="Courier New"/>
                <a:cs typeface="Courier New"/>
                <a:sym typeface="Courier New"/>
              </a:rPr>
              <a:t>        Composite root = new Composite("root");</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a:solidFill>
                  <a:schemeClr val="dk1"/>
                </a:solidFill>
                <a:latin typeface="Courier New"/>
                <a:ea typeface="Courier New"/>
                <a:cs typeface="Courier New"/>
                <a:sym typeface="Courier New"/>
              </a:rPr>
              <a:t>        root.Add(new Leaf("Leaf A"));</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a:solidFill>
                  <a:schemeClr val="dk1"/>
                </a:solidFill>
                <a:latin typeface="Courier New"/>
                <a:ea typeface="Courier New"/>
                <a:cs typeface="Courier New"/>
                <a:sym typeface="Courier New"/>
              </a:rPr>
              <a:t>        root.Add(new Leaf("Leaf B"));</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a:solidFill>
                  <a:schemeClr val="dk1"/>
                </a:solidFill>
                <a:latin typeface="Courier New"/>
                <a:ea typeface="Courier New"/>
                <a:cs typeface="Courier New"/>
                <a:sym typeface="Courier New"/>
              </a:rPr>
              <a:t>        Composite comp = new Composite("Composite X");</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a:solidFill>
                  <a:schemeClr val="dk1"/>
                </a:solidFill>
                <a:latin typeface="Courier New"/>
                <a:ea typeface="Courier New"/>
                <a:cs typeface="Courier New"/>
                <a:sym typeface="Courier New"/>
              </a:rPr>
              <a:t>        comp.Add(new Leaf("Leaf XA"));</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a:solidFill>
                  <a:schemeClr val="dk1"/>
                </a:solidFill>
                <a:latin typeface="Courier New"/>
                <a:ea typeface="Courier New"/>
                <a:cs typeface="Courier New"/>
                <a:sym typeface="Courier New"/>
              </a:rPr>
              <a:t>        comp.Add(new Leaf("Leaf XB"));</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a:solidFill>
                  <a:schemeClr val="dk1"/>
                </a:solidFill>
                <a:latin typeface="Courier New"/>
                <a:ea typeface="Courier New"/>
                <a:cs typeface="Courier New"/>
                <a:sym typeface="Courier New"/>
              </a:rPr>
              <a:t>        root.Add(comp);</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a:solidFill>
                  <a:schemeClr val="dk1"/>
                </a:solidFill>
                <a:latin typeface="Courier New"/>
                <a:ea typeface="Courier New"/>
                <a:cs typeface="Courier New"/>
                <a:sym typeface="Courier New"/>
              </a:rPr>
              <a:t>        root.Add(new Leaf("Leaf C"));</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a:solidFill>
                  <a:schemeClr val="dk1"/>
                </a:solidFill>
                <a:latin typeface="Courier New"/>
                <a:ea typeface="Courier New"/>
                <a:cs typeface="Courier New"/>
                <a:sym typeface="Courier New"/>
              </a:rPr>
              <a:t>        root.Display(1);</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100">
              <a:solidFill>
                <a:schemeClr val="dk1"/>
              </a:solidFill>
              <a:latin typeface="Courier New"/>
              <a:ea typeface="Courier New"/>
              <a:cs typeface="Courier New"/>
              <a:sym typeface="Courier New"/>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g2ab47241010_0_366"/>
          <p:cNvSpPr txBox="1">
            <a:spLocks noGrp="1"/>
          </p:cNvSpPr>
          <p:nvPr>
            <p:ph type="title"/>
          </p:nvPr>
        </p:nvSpPr>
        <p:spPr>
          <a:xfrm>
            <a:off x="457200" y="972850"/>
            <a:ext cx="7869000" cy="3420600"/>
          </a:xfrm>
          <a:prstGeom prst="rect">
            <a:avLst/>
          </a:prstGeom>
          <a:noFill/>
          <a:ln>
            <a:noFill/>
          </a:ln>
        </p:spPr>
        <p:txBody>
          <a:bodyPr spcFirstLastPara="1" wrap="square" lIns="0" tIns="0" rIns="0" bIns="0" anchor="t" anchorCtr="0">
            <a:noAutofit/>
          </a:bodyPr>
          <a:lstStyle/>
          <a:p>
            <a:pPr marL="647700" lvl="0" indent="-330200" algn="l" rtl="0">
              <a:lnSpc>
                <a:spcPct val="150000"/>
              </a:lnSpc>
              <a:spcBef>
                <a:spcPts val="0"/>
              </a:spcBef>
              <a:spcAft>
                <a:spcPts val="0"/>
              </a:spcAft>
              <a:buClr>
                <a:schemeClr val="dk1"/>
              </a:buClr>
              <a:buSzPts val="1600"/>
              <a:buFont typeface="Proxima Nova Semibold"/>
              <a:buAutoNum type="arabicPeriod"/>
            </a:pPr>
            <a:r>
              <a:rPr lang="en" sz="1600">
                <a:solidFill>
                  <a:schemeClr val="dk1"/>
                </a:solidFill>
                <a:highlight>
                  <a:schemeClr val="lt1"/>
                </a:highlight>
                <a:latin typeface="Proxima Nova Semibold"/>
                <a:ea typeface="Proxima Nova Semibold"/>
                <a:cs typeface="Proxima Nova Semibold"/>
                <a:sym typeface="Proxima Nova Semibold"/>
              </a:rPr>
              <a:t>When we want to represent part-whole hierarchies of objects.</a:t>
            </a:r>
            <a:endParaRPr sz="1600">
              <a:solidFill>
                <a:schemeClr val="dk1"/>
              </a:solidFill>
              <a:highlight>
                <a:schemeClr val="lt1"/>
              </a:highlight>
              <a:latin typeface="Proxima Nova Semibold"/>
              <a:ea typeface="Proxima Nova Semibold"/>
              <a:cs typeface="Proxima Nova Semibold"/>
              <a:sym typeface="Proxima Nova Semibold"/>
            </a:endParaRPr>
          </a:p>
          <a:p>
            <a:pPr marL="647700" lvl="0" indent="-330200" algn="l" rtl="0">
              <a:lnSpc>
                <a:spcPct val="150000"/>
              </a:lnSpc>
              <a:spcBef>
                <a:spcPts val="0"/>
              </a:spcBef>
              <a:spcAft>
                <a:spcPts val="0"/>
              </a:spcAft>
              <a:buClr>
                <a:schemeClr val="dk1"/>
              </a:buClr>
              <a:buSzPts val="1600"/>
              <a:buFont typeface="Proxima Nova Semibold"/>
              <a:buAutoNum type="arabicPeriod"/>
            </a:pPr>
            <a:r>
              <a:rPr lang="en" sz="1600">
                <a:solidFill>
                  <a:schemeClr val="dk1"/>
                </a:solidFill>
                <a:highlight>
                  <a:schemeClr val="lt1"/>
                </a:highlight>
                <a:latin typeface="Proxima Nova Semibold"/>
                <a:ea typeface="Proxima Nova Semibold"/>
                <a:cs typeface="Proxima Nova Semibold"/>
                <a:sym typeface="Proxima Nova Semibold"/>
              </a:rPr>
              <a:t>When we want clients to be able to ignore the difference between compositions of objects and individual objects. Clients will treat all objects in the composite structure uniformly.</a:t>
            </a:r>
            <a:endParaRPr sz="1600">
              <a:solidFill>
                <a:schemeClr val="dk1"/>
              </a:solidFill>
              <a:highlight>
                <a:schemeClr val="lt1"/>
              </a:highlight>
              <a:latin typeface="Proxima Nova Semibold"/>
              <a:ea typeface="Proxima Nova Semibold"/>
              <a:cs typeface="Proxima Nova Semibold"/>
              <a:sym typeface="Proxima Nova Semibold"/>
            </a:endParaRPr>
          </a:p>
          <a:p>
            <a:pPr marL="0" lvl="0" indent="0" algn="l" rtl="0">
              <a:lnSpc>
                <a:spcPct val="150000"/>
              </a:lnSpc>
              <a:spcBef>
                <a:spcPts val="0"/>
              </a:spcBef>
              <a:spcAft>
                <a:spcPts val="0"/>
              </a:spcAft>
              <a:buSzPts val="4000"/>
              <a:buNone/>
            </a:pPr>
            <a:endParaRPr sz="1600">
              <a:solidFill>
                <a:schemeClr val="dk1"/>
              </a:solidFill>
              <a:highlight>
                <a:schemeClr val="lt1"/>
              </a:highlight>
              <a:latin typeface="Proxima Nova Semibold"/>
              <a:ea typeface="Proxima Nova Semibold"/>
              <a:cs typeface="Proxima Nova Semibold"/>
              <a:sym typeface="Proxima Nova Semibold"/>
            </a:endParaRPr>
          </a:p>
        </p:txBody>
      </p:sp>
      <p:sp>
        <p:nvSpPr>
          <p:cNvPr id="627" name="Google Shape;627;g2ab47241010_0_366"/>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When to Composite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58717e710ed3d222_10"/>
          <p:cNvSpPr txBox="1">
            <a:spLocks noGrp="1"/>
          </p:cNvSpPr>
          <p:nvPr>
            <p:ph type="title"/>
          </p:nvPr>
        </p:nvSpPr>
        <p:spPr>
          <a:xfrm>
            <a:off x="304800" y="972850"/>
            <a:ext cx="4805100" cy="1656000"/>
          </a:xfrm>
          <a:prstGeom prst="rect">
            <a:avLst/>
          </a:prstGeom>
          <a:noFill/>
          <a:ln>
            <a:noFill/>
          </a:ln>
        </p:spPr>
        <p:txBody>
          <a:bodyPr spcFirstLastPara="1" wrap="square" lIns="0" tIns="0" rIns="0" bIns="0" anchor="t" anchorCtr="0">
            <a:noAutofit/>
          </a:bodyPr>
          <a:lstStyle/>
          <a:p>
            <a:pPr marL="457200" lvl="0" indent="-304800" algn="just" rtl="0">
              <a:lnSpc>
                <a:spcPct val="150000"/>
              </a:lnSpc>
              <a:spcBef>
                <a:spcPts val="0"/>
              </a:spcBef>
              <a:spcAft>
                <a:spcPts val="0"/>
              </a:spcAft>
              <a:buClr>
                <a:schemeClr val="dk1"/>
              </a:buClr>
              <a:buSzPts val="1200"/>
              <a:buFont typeface="Proxima Nova Semibold"/>
              <a:buChar char="★"/>
            </a:pPr>
            <a:r>
              <a:rPr lang="en" sz="1200">
                <a:solidFill>
                  <a:schemeClr val="dk1"/>
                </a:solidFill>
                <a:highlight>
                  <a:schemeClr val="lt1"/>
                </a:highlight>
                <a:latin typeface="Proxima Nova Semibold"/>
                <a:ea typeface="Proxima Nova Semibold"/>
                <a:cs typeface="Proxima Nova Semibold"/>
                <a:sym typeface="Proxima Nova Semibold"/>
              </a:rPr>
              <a:t>Design patterns represent the best practices used by experienced object-oriented software developers. </a:t>
            </a:r>
            <a:endParaRPr sz="1200">
              <a:solidFill>
                <a:schemeClr val="dk1"/>
              </a:solidFill>
              <a:highlight>
                <a:schemeClr val="lt1"/>
              </a:highlight>
              <a:latin typeface="Proxima Nova Semibold"/>
              <a:ea typeface="Proxima Nova Semibold"/>
              <a:cs typeface="Proxima Nova Semibold"/>
              <a:sym typeface="Proxima Nova Semibold"/>
            </a:endParaRPr>
          </a:p>
          <a:p>
            <a:pPr marL="457200" lvl="0" indent="-304800" algn="just" rtl="0">
              <a:lnSpc>
                <a:spcPct val="150000"/>
              </a:lnSpc>
              <a:spcBef>
                <a:spcPts val="0"/>
              </a:spcBef>
              <a:spcAft>
                <a:spcPts val="0"/>
              </a:spcAft>
              <a:buClr>
                <a:schemeClr val="dk1"/>
              </a:buClr>
              <a:buSzPts val="1200"/>
              <a:buFont typeface="Proxima Nova Semibold"/>
              <a:buChar char="★"/>
            </a:pPr>
            <a:r>
              <a:rPr lang="en" sz="1200">
                <a:solidFill>
                  <a:schemeClr val="dk1"/>
                </a:solidFill>
                <a:highlight>
                  <a:schemeClr val="lt1"/>
                </a:highlight>
                <a:latin typeface="Proxima Nova Semibold"/>
                <a:ea typeface="Proxima Nova Semibold"/>
                <a:cs typeface="Proxima Nova Semibold"/>
                <a:sym typeface="Proxima Nova Semibold"/>
              </a:rPr>
              <a:t>Design patterns are solutions to general problems that software developers faced during software development. </a:t>
            </a:r>
            <a:endParaRPr sz="1200">
              <a:solidFill>
                <a:schemeClr val="dk1"/>
              </a:solidFill>
              <a:highlight>
                <a:schemeClr val="lt1"/>
              </a:highlight>
              <a:latin typeface="Proxima Nova Semibold"/>
              <a:ea typeface="Proxima Nova Semibold"/>
              <a:cs typeface="Proxima Nova Semibold"/>
              <a:sym typeface="Proxima Nova Semibold"/>
            </a:endParaRPr>
          </a:p>
          <a:p>
            <a:pPr marL="457200" lvl="0" indent="-304800" algn="just" rtl="0">
              <a:lnSpc>
                <a:spcPct val="150000"/>
              </a:lnSpc>
              <a:spcBef>
                <a:spcPts val="0"/>
              </a:spcBef>
              <a:spcAft>
                <a:spcPts val="0"/>
              </a:spcAft>
              <a:buClr>
                <a:schemeClr val="dk1"/>
              </a:buClr>
              <a:buSzPts val="1200"/>
              <a:buFont typeface="Proxima Nova Semibold"/>
              <a:buChar char="★"/>
            </a:pPr>
            <a:r>
              <a:rPr lang="en" sz="1200">
                <a:solidFill>
                  <a:schemeClr val="dk1"/>
                </a:solidFill>
                <a:highlight>
                  <a:schemeClr val="lt1"/>
                </a:highlight>
                <a:latin typeface="Proxima Nova Semibold"/>
                <a:ea typeface="Proxima Nova Semibold"/>
                <a:cs typeface="Proxima Nova Semibold"/>
                <a:sym typeface="Proxima Nova Semibold"/>
              </a:rPr>
              <a:t>These solutions were obtained by trial and error by numerous software developers over quite a substantial period of time.</a:t>
            </a:r>
            <a:endParaRPr sz="1200">
              <a:solidFill>
                <a:schemeClr val="dk1"/>
              </a:solidFill>
              <a:highlight>
                <a:schemeClr val="lt1"/>
              </a:highlight>
              <a:latin typeface="Proxima Nova Semibold"/>
              <a:ea typeface="Proxima Nova Semibold"/>
              <a:cs typeface="Proxima Nova Semibold"/>
              <a:sym typeface="Proxima Nova Semibold"/>
            </a:endParaRPr>
          </a:p>
        </p:txBody>
      </p:sp>
      <p:sp>
        <p:nvSpPr>
          <p:cNvPr id="188" name="Google Shape;188;g58717e710ed3d222_10"/>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Design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189" name="Google Shape;189;g58717e710ed3d222_10"/>
          <p:cNvSpPr txBox="1"/>
          <p:nvPr/>
        </p:nvSpPr>
        <p:spPr>
          <a:xfrm>
            <a:off x="928050" y="2628900"/>
            <a:ext cx="3558600" cy="14775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212121"/>
                </a:solidFill>
                <a:highlight>
                  <a:srgbClr val="FFFFFF"/>
                </a:highlight>
                <a:latin typeface="Proxima Nova Semibold"/>
                <a:ea typeface="Proxima Nova Semibold"/>
                <a:cs typeface="Proxima Nova Semibold"/>
                <a:sym typeface="Proxima Nova Semibold"/>
              </a:rPr>
              <a:t>Design Patterns in the object-oriented world are a reusable solution to common software design problems that repeatedly occur in real-world application development. </a:t>
            </a:r>
            <a:endParaRPr sz="1200">
              <a:solidFill>
                <a:srgbClr val="212121"/>
              </a:solidFill>
              <a:highlight>
                <a:srgbClr val="FFFFFF"/>
              </a:highlight>
              <a:latin typeface="Proxima Nova Semibold"/>
              <a:ea typeface="Proxima Nova Semibold"/>
              <a:cs typeface="Proxima Nova Semibold"/>
              <a:sym typeface="Proxima Nova Semibold"/>
            </a:endParaRPr>
          </a:p>
          <a:p>
            <a:pPr marL="0" lvl="0" indent="0" algn="l" rtl="0">
              <a:spcBef>
                <a:spcPts val="0"/>
              </a:spcBef>
              <a:spcAft>
                <a:spcPts val="0"/>
              </a:spcAft>
              <a:buNone/>
            </a:pPr>
            <a:endParaRPr sz="1200">
              <a:solidFill>
                <a:srgbClr val="212121"/>
              </a:solidFill>
              <a:highlight>
                <a:srgbClr val="FFFFFF"/>
              </a:highlight>
              <a:latin typeface="Proxima Nova Semibold"/>
              <a:ea typeface="Proxima Nova Semibold"/>
              <a:cs typeface="Proxima Nova Semibold"/>
              <a:sym typeface="Proxima Nova Semibold"/>
            </a:endParaRPr>
          </a:p>
          <a:p>
            <a:pPr marL="0" lvl="0" indent="0" algn="l" rtl="0">
              <a:spcBef>
                <a:spcPts val="0"/>
              </a:spcBef>
              <a:spcAft>
                <a:spcPts val="0"/>
              </a:spcAft>
              <a:buNone/>
            </a:pPr>
            <a:r>
              <a:rPr lang="en" sz="1200">
                <a:solidFill>
                  <a:srgbClr val="212121"/>
                </a:solidFill>
                <a:highlight>
                  <a:srgbClr val="FFFFFF"/>
                </a:highlight>
                <a:latin typeface="Proxima Nova Semibold"/>
                <a:ea typeface="Proxima Nova Semibold"/>
                <a:cs typeface="Proxima Nova Semibold"/>
                <a:sym typeface="Proxima Nova Semibold"/>
              </a:rPr>
              <a:t>It is a template or description of how to solve problems that can be used in many situations.</a:t>
            </a:r>
            <a:endParaRPr>
              <a:latin typeface="Proxima Nova Semibold"/>
              <a:ea typeface="Proxima Nova Semibold"/>
              <a:cs typeface="Proxima Nova Semibold"/>
              <a:sym typeface="Proxima Nova Semibold"/>
            </a:endParaRPr>
          </a:p>
        </p:txBody>
      </p:sp>
      <p:pic>
        <p:nvPicPr>
          <p:cNvPr id="190" name="Google Shape;190;g58717e710ed3d222_10"/>
          <p:cNvPicPr preferRelativeResize="0"/>
          <p:nvPr/>
        </p:nvPicPr>
        <p:blipFill>
          <a:blip r:embed="rId3">
            <a:alphaModFix/>
          </a:blip>
          <a:stretch>
            <a:fillRect/>
          </a:stretch>
        </p:blipFill>
        <p:spPr>
          <a:xfrm>
            <a:off x="5303700" y="914400"/>
            <a:ext cx="3729300" cy="279697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g2ab8f1ead4e_0_72"/>
          <p:cNvSpPr txBox="1">
            <a:spLocks noGrp="1"/>
          </p:cNvSpPr>
          <p:nvPr>
            <p:ph type="title"/>
          </p:nvPr>
        </p:nvSpPr>
        <p:spPr>
          <a:xfrm>
            <a:off x="457200" y="972850"/>
            <a:ext cx="7869000" cy="3420600"/>
          </a:xfrm>
          <a:prstGeom prst="rect">
            <a:avLst/>
          </a:prstGeom>
          <a:noFill/>
          <a:ln>
            <a:noFill/>
          </a:ln>
        </p:spPr>
        <p:txBody>
          <a:bodyPr spcFirstLastPara="1" wrap="square" lIns="0" tIns="0" rIns="0" bIns="0" anchor="t" anchorCtr="0">
            <a:noAutofit/>
          </a:bodyPr>
          <a:lstStyle/>
          <a:p>
            <a:pPr marL="0" lvl="0" indent="457200" algn="l" rtl="0">
              <a:lnSpc>
                <a:spcPct val="150000"/>
              </a:lnSpc>
              <a:spcBef>
                <a:spcPts val="0"/>
              </a:spcBef>
              <a:spcAft>
                <a:spcPts val="0"/>
              </a:spcAft>
              <a:buClr>
                <a:schemeClr val="dk1"/>
              </a:buClr>
              <a:buSzPts val="1100"/>
              <a:buFont typeface="Arial"/>
              <a:buNone/>
            </a:pPr>
            <a:r>
              <a:rPr lang="en" sz="1600">
                <a:solidFill>
                  <a:schemeClr val="dk1"/>
                </a:solidFill>
                <a:highlight>
                  <a:schemeClr val="lt1"/>
                </a:highlight>
                <a:latin typeface="Proxima Nova Semibold"/>
                <a:ea typeface="Proxima Nova Semibold"/>
                <a:cs typeface="Proxima Nova Semibold"/>
                <a:sym typeface="Proxima Nova Semibold"/>
              </a:rPr>
              <a:t>The main function of the bridge pattern is to separate the implementation part from the abstraction part so that the abstraction and implementation of a class can vary independently.</a:t>
            </a:r>
            <a:endParaRPr sz="1600">
              <a:solidFill>
                <a:schemeClr val="dk1"/>
              </a:solidFill>
              <a:highlight>
                <a:schemeClr val="lt1"/>
              </a:highlight>
              <a:latin typeface="Proxima Nova Semibold"/>
              <a:ea typeface="Proxima Nova Semibold"/>
              <a:cs typeface="Proxima Nova Semibold"/>
              <a:sym typeface="Proxima Nova Semibold"/>
            </a:endParaRPr>
          </a:p>
          <a:p>
            <a:pPr marL="457200" lvl="0" indent="0" algn="l" rtl="0">
              <a:lnSpc>
                <a:spcPct val="150000"/>
              </a:lnSpc>
              <a:spcBef>
                <a:spcPts val="0"/>
              </a:spcBef>
              <a:spcAft>
                <a:spcPts val="0"/>
              </a:spcAft>
              <a:buClr>
                <a:schemeClr val="dk1"/>
              </a:buClr>
              <a:buSzPts val="1100"/>
              <a:buFont typeface="Arial"/>
              <a:buNone/>
            </a:pPr>
            <a:r>
              <a:rPr lang="en" sz="1600">
                <a:solidFill>
                  <a:schemeClr val="dk1"/>
                </a:solidFill>
                <a:highlight>
                  <a:schemeClr val="lt1"/>
                </a:highlight>
                <a:latin typeface="Proxima Nova Semibold"/>
                <a:ea typeface="Proxima Nova Semibold"/>
                <a:cs typeface="Proxima Nova Semibold"/>
                <a:sym typeface="Proxima Nova Semibold"/>
              </a:rPr>
              <a:t>There are in two part in Bridge Pattern:</a:t>
            </a:r>
            <a:endParaRPr sz="1600">
              <a:solidFill>
                <a:schemeClr val="dk1"/>
              </a:solidFill>
              <a:highlight>
                <a:schemeClr val="lt1"/>
              </a:highlight>
              <a:latin typeface="Proxima Nova Semibold"/>
              <a:ea typeface="Proxima Nova Semibold"/>
              <a:cs typeface="Proxima Nova Semibold"/>
              <a:sym typeface="Proxima Nova Semibold"/>
            </a:endParaRPr>
          </a:p>
          <a:p>
            <a:pPr marL="13716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Implementation or Body</a:t>
            </a:r>
            <a:endParaRPr sz="1600">
              <a:solidFill>
                <a:schemeClr val="dk1"/>
              </a:solidFill>
              <a:highlight>
                <a:schemeClr val="lt1"/>
              </a:highlight>
              <a:latin typeface="Proxima Nova Semibold"/>
              <a:ea typeface="Proxima Nova Semibold"/>
              <a:cs typeface="Proxima Nova Semibold"/>
              <a:sym typeface="Proxima Nova Semibold"/>
            </a:endParaRPr>
          </a:p>
          <a:p>
            <a:pPr marL="13716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Abstraction or Handling</a:t>
            </a:r>
            <a:endParaRPr sz="1600">
              <a:solidFill>
                <a:schemeClr val="dk1"/>
              </a:solidFill>
              <a:highlight>
                <a:schemeClr val="lt1"/>
              </a:highlight>
              <a:latin typeface="Proxima Nova Semibold"/>
              <a:ea typeface="Proxima Nova Semibold"/>
              <a:cs typeface="Proxima Nova Semibold"/>
              <a:sym typeface="Proxima Nova Semibold"/>
            </a:endParaRPr>
          </a:p>
          <a:p>
            <a:pPr marL="0" lvl="0" indent="0" algn="l" rtl="0">
              <a:lnSpc>
                <a:spcPct val="150000"/>
              </a:lnSpc>
              <a:spcBef>
                <a:spcPts val="0"/>
              </a:spcBef>
              <a:spcAft>
                <a:spcPts val="0"/>
              </a:spcAft>
              <a:buSzPts val="4000"/>
              <a:buNone/>
            </a:pPr>
            <a:endParaRPr sz="1600">
              <a:solidFill>
                <a:schemeClr val="dk1"/>
              </a:solidFill>
              <a:highlight>
                <a:schemeClr val="lt1"/>
              </a:highlight>
              <a:latin typeface="Proxima Nova Semibold"/>
              <a:ea typeface="Proxima Nova Semibold"/>
              <a:cs typeface="Proxima Nova Semibold"/>
              <a:sym typeface="Proxima Nova Semibold"/>
            </a:endParaRPr>
          </a:p>
        </p:txBody>
      </p:sp>
      <p:sp>
        <p:nvSpPr>
          <p:cNvPr id="633" name="Google Shape;633;g2ab8f1ead4e_0_72"/>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Bridge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g2ab8f1ead4e_0_83"/>
          <p:cNvSpPr txBox="1">
            <a:spLocks noGrp="1"/>
          </p:cNvSpPr>
          <p:nvPr>
            <p:ph type="title"/>
          </p:nvPr>
        </p:nvSpPr>
        <p:spPr>
          <a:xfrm>
            <a:off x="457200" y="972850"/>
            <a:ext cx="7869000" cy="3420600"/>
          </a:xfrm>
          <a:prstGeom prst="rect">
            <a:avLst/>
          </a:prstGeom>
          <a:noFill/>
          <a:ln>
            <a:noFill/>
          </a:ln>
        </p:spPr>
        <p:txBody>
          <a:bodyPr spcFirstLastPara="1" wrap="square" lIns="0" tIns="0" rIns="0" bIns="0" anchor="t" anchorCtr="0">
            <a:noAutofit/>
          </a:bodyPr>
          <a:lstStyle/>
          <a:p>
            <a:pPr marL="9144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When both implementation and its functional abstraction needs are extended using another sub-class.</a:t>
            </a:r>
            <a:endParaRPr sz="1600">
              <a:solidFill>
                <a:schemeClr val="dk1"/>
              </a:solidFill>
              <a:highlight>
                <a:schemeClr val="lt1"/>
              </a:highlight>
              <a:latin typeface="Proxima Nova Semibold"/>
              <a:ea typeface="Proxima Nova Semibold"/>
              <a:cs typeface="Proxima Nova Semibold"/>
              <a:sym typeface="Proxima Nova Semibold"/>
            </a:endParaRPr>
          </a:p>
          <a:p>
            <a:pPr marL="9144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When you don't want to affect clients due to changes in implementation.</a:t>
            </a:r>
            <a:endParaRPr sz="1600">
              <a:solidFill>
                <a:schemeClr val="dk1"/>
              </a:solidFill>
              <a:highlight>
                <a:schemeClr val="lt1"/>
              </a:highlight>
              <a:latin typeface="Proxima Nova Semibold"/>
              <a:ea typeface="Proxima Nova Semibold"/>
              <a:cs typeface="Proxima Nova Semibold"/>
              <a:sym typeface="Proxima Nova Semibold"/>
            </a:endParaRPr>
          </a:p>
          <a:p>
            <a:pPr marL="9144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When you want to avoid permanent binding between implementation and its functional abstraction.</a:t>
            </a:r>
            <a:endParaRPr sz="1600">
              <a:solidFill>
                <a:schemeClr val="dk1"/>
              </a:solidFill>
              <a:highlight>
                <a:schemeClr val="lt1"/>
              </a:highlight>
              <a:latin typeface="Proxima Nova Semibold"/>
              <a:ea typeface="Proxima Nova Semibold"/>
              <a:cs typeface="Proxima Nova Semibold"/>
              <a:sym typeface="Proxima Nova Semibold"/>
            </a:endParaRPr>
          </a:p>
          <a:p>
            <a:pPr marL="0" lvl="0" indent="0" algn="l" rtl="0">
              <a:lnSpc>
                <a:spcPct val="150000"/>
              </a:lnSpc>
              <a:spcBef>
                <a:spcPts val="0"/>
              </a:spcBef>
              <a:spcAft>
                <a:spcPts val="0"/>
              </a:spcAft>
              <a:buSzPts val="4000"/>
              <a:buNone/>
            </a:pPr>
            <a:endParaRPr sz="1600">
              <a:solidFill>
                <a:schemeClr val="dk1"/>
              </a:solidFill>
              <a:highlight>
                <a:schemeClr val="lt1"/>
              </a:highlight>
              <a:latin typeface="Proxima Nova Semibold"/>
              <a:ea typeface="Proxima Nova Semibold"/>
              <a:cs typeface="Proxima Nova Semibold"/>
              <a:sym typeface="Proxima Nova Semibold"/>
            </a:endParaRPr>
          </a:p>
        </p:txBody>
      </p:sp>
      <p:sp>
        <p:nvSpPr>
          <p:cNvPr id="639" name="Google Shape;639;g2ab8f1ead4e_0_83"/>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When to use Bridge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g2ab8f1ead4e_0_146"/>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Bridge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pic>
        <p:nvPicPr>
          <p:cNvPr id="645" name="Google Shape;645;g2ab8f1ead4e_0_146"/>
          <p:cNvPicPr preferRelativeResize="0"/>
          <p:nvPr/>
        </p:nvPicPr>
        <p:blipFill>
          <a:blip r:embed="rId3">
            <a:alphaModFix/>
          </a:blip>
          <a:stretch>
            <a:fillRect/>
          </a:stretch>
        </p:blipFill>
        <p:spPr>
          <a:xfrm>
            <a:off x="152400" y="1332300"/>
            <a:ext cx="8839200" cy="2661358"/>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g2ab8f1ead4e_0_152"/>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Bridge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651" name="Google Shape;651;g2ab8f1ead4e_0_152"/>
          <p:cNvSpPr txBox="1"/>
          <p:nvPr/>
        </p:nvSpPr>
        <p:spPr>
          <a:xfrm>
            <a:off x="422000" y="1017000"/>
            <a:ext cx="8430300" cy="130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450">
                <a:solidFill>
                  <a:schemeClr val="dk1"/>
                </a:solidFill>
                <a:highlight>
                  <a:srgbClr val="FFFFFF"/>
                </a:highlight>
                <a:latin typeface="Proxima Nova Semibold"/>
                <a:ea typeface="Proxima Nova Semibold"/>
                <a:cs typeface="Proxima Nova Semibold"/>
                <a:sym typeface="Proxima Nova Semibold"/>
              </a:rPr>
              <a:t>The Bridge Design Pattern, the Abstraction and Implementation should be in separate layers. Persistence is the Abstraction Layer, and Persistence Implementation is the Implementation Layer. Now, if you want to add a new implementation or if you want to remove any of the existing implementations, then it will not affect the Abstraction Layer. This is the advantage of the Bridge Design Pattern.</a:t>
            </a:r>
            <a:endParaRPr sz="1700">
              <a:latin typeface="Proxima Nova Semibold"/>
              <a:ea typeface="Proxima Nova Semibold"/>
              <a:cs typeface="Proxima Nova Semibold"/>
              <a:sym typeface="Proxima Nova Semibold"/>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g2ab8f1ead4e_0_158"/>
          <p:cNvSpPr txBox="1">
            <a:spLocks noGrp="1"/>
          </p:cNvSpPr>
          <p:nvPr>
            <p:ph type="title"/>
          </p:nvPr>
        </p:nvSpPr>
        <p:spPr>
          <a:xfrm>
            <a:off x="457200" y="972850"/>
            <a:ext cx="7869000" cy="3420600"/>
          </a:xfrm>
          <a:prstGeom prst="rect">
            <a:avLst/>
          </a:prstGeom>
          <a:noFill/>
          <a:ln>
            <a:noFill/>
          </a:ln>
        </p:spPr>
        <p:txBody>
          <a:bodyPr spcFirstLastPara="1" wrap="square" lIns="0" tIns="0" rIns="0" bIns="0" anchor="t" anchorCtr="0">
            <a:noAutofit/>
          </a:bodyPr>
          <a:lstStyle/>
          <a:p>
            <a:pPr marL="0" lvl="0" indent="0" algn="l" rtl="0">
              <a:lnSpc>
                <a:spcPct val="150000"/>
              </a:lnSpc>
              <a:spcBef>
                <a:spcPts val="0"/>
              </a:spcBef>
              <a:spcAft>
                <a:spcPts val="0"/>
              </a:spcAft>
              <a:buSzPts val="4000"/>
              <a:buNone/>
            </a:pPr>
            <a:endParaRPr sz="1400">
              <a:solidFill>
                <a:schemeClr val="dk1"/>
              </a:solidFill>
              <a:highlight>
                <a:schemeClr val="lt1"/>
              </a:highlight>
              <a:latin typeface="Courier New"/>
              <a:ea typeface="Courier New"/>
              <a:cs typeface="Courier New"/>
              <a:sym typeface="Courier New"/>
            </a:endParaRPr>
          </a:p>
          <a:p>
            <a:pPr marL="0" lvl="0" indent="0" algn="l" rtl="0">
              <a:lnSpc>
                <a:spcPct val="150000"/>
              </a:lnSpc>
              <a:spcBef>
                <a:spcPts val="0"/>
              </a:spcBef>
              <a:spcAft>
                <a:spcPts val="0"/>
              </a:spcAft>
              <a:buSzPts val="4000"/>
              <a:buNone/>
            </a:pPr>
            <a:endParaRPr sz="1400">
              <a:solidFill>
                <a:schemeClr val="dk1"/>
              </a:solidFill>
              <a:highlight>
                <a:schemeClr val="lt1"/>
              </a:highlight>
              <a:latin typeface="Courier New"/>
              <a:ea typeface="Courier New"/>
              <a:cs typeface="Courier New"/>
              <a:sym typeface="Courier New"/>
            </a:endParaRPr>
          </a:p>
        </p:txBody>
      </p:sp>
      <p:sp>
        <p:nvSpPr>
          <p:cNvPr id="657" name="Google Shape;657;g2ab8f1ead4e_0_158"/>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Bridge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658" name="Google Shape;658;g2ab8f1ead4e_0_158"/>
          <p:cNvSpPr txBox="1"/>
          <p:nvPr/>
        </p:nvSpPr>
        <p:spPr>
          <a:xfrm>
            <a:off x="486675" y="894675"/>
            <a:ext cx="7922700" cy="427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public interface IAbstraction</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void Operation();</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public class Abstraction : IAbstraction</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private readonly IImplementor _implementor;</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public Abstraction(IImplementor implementor)</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_implementor = implementor;</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public void Operation()</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_implementor.OperationImp();</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g2ab8f1ead4e_0_164"/>
          <p:cNvSpPr txBox="1">
            <a:spLocks noGrp="1"/>
          </p:cNvSpPr>
          <p:nvPr>
            <p:ph type="title"/>
          </p:nvPr>
        </p:nvSpPr>
        <p:spPr>
          <a:xfrm>
            <a:off x="457200" y="972850"/>
            <a:ext cx="7869000" cy="3420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public interface IImplementor</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void OperationImp();</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public class ConcreteImplementorA : IImplementor</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public void OperationImp()</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Console.WriteLine("ConcreteImplementorA.OperationImp()");</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400">
              <a:solidFill>
                <a:schemeClr val="dk1"/>
              </a:solidFill>
              <a:latin typeface="Courier New"/>
              <a:ea typeface="Courier New"/>
              <a:cs typeface="Courier New"/>
              <a:sym typeface="Courier New"/>
            </a:endParaRPr>
          </a:p>
          <a:p>
            <a:pPr marL="0" lvl="0" indent="0" algn="l" rtl="0">
              <a:lnSpc>
                <a:spcPct val="150000"/>
              </a:lnSpc>
              <a:spcBef>
                <a:spcPts val="0"/>
              </a:spcBef>
              <a:spcAft>
                <a:spcPts val="0"/>
              </a:spcAft>
              <a:buSzPts val="4000"/>
              <a:buNone/>
            </a:pPr>
            <a:r>
              <a:rPr lang="en" sz="1400">
                <a:solidFill>
                  <a:schemeClr val="dk1"/>
                </a:solidFill>
                <a:highlight>
                  <a:schemeClr val="lt1"/>
                </a:highlight>
                <a:latin typeface="Courier New"/>
                <a:ea typeface="Courier New"/>
                <a:cs typeface="Courier New"/>
                <a:sym typeface="Courier New"/>
              </a:rPr>
              <a:t>      </a:t>
            </a:r>
            <a:endParaRPr sz="1400">
              <a:solidFill>
                <a:schemeClr val="dk1"/>
              </a:solidFill>
              <a:highlight>
                <a:schemeClr val="lt1"/>
              </a:highlight>
              <a:latin typeface="Courier New"/>
              <a:ea typeface="Courier New"/>
              <a:cs typeface="Courier New"/>
              <a:sym typeface="Courier New"/>
            </a:endParaRPr>
          </a:p>
        </p:txBody>
      </p:sp>
      <p:sp>
        <p:nvSpPr>
          <p:cNvPr id="664" name="Google Shape;664;g2ab8f1ead4e_0_164"/>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Bridge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g2ab8f1ead4e_0_188"/>
          <p:cNvSpPr txBox="1">
            <a:spLocks noGrp="1"/>
          </p:cNvSpPr>
          <p:nvPr>
            <p:ph type="title"/>
          </p:nvPr>
        </p:nvSpPr>
        <p:spPr>
          <a:xfrm>
            <a:off x="457200" y="972850"/>
            <a:ext cx="7869000" cy="3420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public class ConcreteImplementorB : IImplementor</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public void OperationImp()</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Console.WriteLine("ConcreteImplementorB.OperationImp()");</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400">
              <a:solidFill>
                <a:schemeClr val="dk1"/>
              </a:solidFill>
              <a:latin typeface="Courier New"/>
              <a:ea typeface="Courier New"/>
              <a:cs typeface="Courier New"/>
              <a:sym typeface="Courier New"/>
            </a:endParaRPr>
          </a:p>
          <a:p>
            <a:pPr marL="0" lvl="0" indent="0" algn="l" rtl="0">
              <a:lnSpc>
                <a:spcPct val="150000"/>
              </a:lnSpc>
              <a:spcBef>
                <a:spcPts val="1800"/>
              </a:spcBef>
              <a:spcAft>
                <a:spcPts val="0"/>
              </a:spcAft>
              <a:buSzPts val="4000"/>
              <a:buNone/>
            </a:pPr>
            <a:endParaRPr sz="1400">
              <a:solidFill>
                <a:schemeClr val="dk1"/>
              </a:solidFill>
              <a:highlight>
                <a:schemeClr val="lt1"/>
              </a:highlight>
              <a:latin typeface="Courier New"/>
              <a:ea typeface="Courier New"/>
              <a:cs typeface="Courier New"/>
              <a:sym typeface="Courier New"/>
            </a:endParaRPr>
          </a:p>
        </p:txBody>
      </p:sp>
      <p:sp>
        <p:nvSpPr>
          <p:cNvPr id="670" name="Google Shape;670;g2ab8f1ead4e_0_188"/>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Bridge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g2ab8f1ead4e_0_170"/>
          <p:cNvSpPr txBox="1">
            <a:spLocks noGrp="1"/>
          </p:cNvSpPr>
          <p:nvPr>
            <p:ph type="title"/>
          </p:nvPr>
        </p:nvSpPr>
        <p:spPr>
          <a:xfrm>
            <a:off x="457200" y="972850"/>
            <a:ext cx="7869000" cy="3420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public class Client</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public void Main()</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IImplementor implementor = new ConcreteImplementorA();</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IAbstraction abstraction = new Abstraction(implementor);</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abstraction.Operation();</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implementor = new ConcreteImplementorB();</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abstraction = new Abstraction(implementor);</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abstraction.Operation();</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400">
              <a:solidFill>
                <a:schemeClr val="dk1"/>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4000"/>
              <a:buFont typeface="Arial"/>
              <a:buNone/>
            </a:pPr>
            <a:endParaRPr sz="1400">
              <a:solidFill>
                <a:schemeClr val="dk1"/>
              </a:solidFill>
              <a:highlight>
                <a:schemeClr val="lt1"/>
              </a:highlight>
              <a:latin typeface="Courier New"/>
              <a:ea typeface="Courier New"/>
              <a:cs typeface="Courier New"/>
              <a:sym typeface="Courier New"/>
            </a:endParaRPr>
          </a:p>
          <a:p>
            <a:pPr marL="228600" marR="228600" lvl="0" indent="0" algn="l" rtl="0">
              <a:lnSpc>
                <a:spcPct val="160000"/>
              </a:lnSpc>
              <a:spcBef>
                <a:spcPts val="0"/>
              </a:spcBef>
              <a:spcAft>
                <a:spcPts val="0"/>
              </a:spcAft>
              <a:buClr>
                <a:schemeClr val="dk1"/>
              </a:buClr>
              <a:buSzPts val="1100"/>
              <a:buFont typeface="Arial"/>
              <a:buNone/>
            </a:pPr>
            <a:endParaRPr sz="1400">
              <a:solidFill>
                <a:schemeClr val="dk1"/>
              </a:solidFill>
              <a:highlight>
                <a:schemeClr val="lt1"/>
              </a:highlight>
              <a:latin typeface="Courier New"/>
              <a:ea typeface="Courier New"/>
              <a:cs typeface="Courier New"/>
              <a:sym typeface="Courier New"/>
            </a:endParaRPr>
          </a:p>
          <a:p>
            <a:pPr marL="228600" marR="228600" lvl="0" indent="0" algn="l" rtl="0">
              <a:lnSpc>
                <a:spcPct val="160000"/>
              </a:lnSpc>
              <a:spcBef>
                <a:spcPts val="0"/>
              </a:spcBef>
              <a:spcAft>
                <a:spcPts val="0"/>
              </a:spcAft>
              <a:buClr>
                <a:schemeClr val="dk1"/>
              </a:buClr>
              <a:buSzPts val="1100"/>
              <a:buFont typeface="Arial"/>
              <a:buNone/>
            </a:pPr>
            <a:endParaRPr sz="1400">
              <a:solidFill>
                <a:schemeClr val="dk1"/>
              </a:solidFill>
              <a:highlight>
                <a:schemeClr val="lt1"/>
              </a:highlight>
              <a:latin typeface="Courier New"/>
              <a:ea typeface="Courier New"/>
              <a:cs typeface="Courier New"/>
              <a:sym typeface="Courier New"/>
            </a:endParaRPr>
          </a:p>
          <a:p>
            <a:pPr marL="0" lvl="0" indent="0" algn="l" rtl="0">
              <a:lnSpc>
                <a:spcPct val="150000"/>
              </a:lnSpc>
              <a:spcBef>
                <a:spcPts val="1800"/>
              </a:spcBef>
              <a:spcAft>
                <a:spcPts val="0"/>
              </a:spcAft>
              <a:buSzPts val="4000"/>
              <a:buNone/>
            </a:pPr>
            <a:endParaRPr sz="1400">
              <a:solidFill>
                <a:schemeClr val="dk1"/>
              </a:solidFill>
              <a:highlight>
                <a:schemeClr val="lt1"/>
              </a:highlight>
              <a:latin typeface="Courier New"/>
              <a:ea typeface="Courier New"/>
              <a:cs typeface="Courier New"/>
              <a:sym typeface="Courier New"/>
            </a:endParaRPr>
          </a:p>
        </p:txBody>
      </p:sp>
      <p:sp>
        <p:nvSpPr>
          <p:cNvPr id="676" name="Google Shape;676;g2ab8f1ead4e_0_170"/>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Bridge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g2ab47241010_0_50"/>
          <p:cNvSpPr txBox="1">
            <a:spLocks noGrp="1"/>
          </p:cNvSpPr>
          <p:nvPr>
            <p:ph type="title"/>
          </p:nvPr>
        </p:nvSpPr>
        <p:spPr>
          <a:xfrm>
            <a:off x="457200" y="972850"/>
            <a:ext cx="7869000" cy="2053200"/>
          </a:xfrm>
          <a:prstGeom prst="rect">
            <a:avLst/>
          </a:prstGeom>
          <a:noFill/>
          <a:ln>
            <a:noFill/>
          </a:ln>
        </p:spPr>
        <p:txBody>
          <a:bodyPr spcFirstLastPara="1" wrap="square" lIns="0" tIns="0" rIns="0" bIns="0" anchor="t" anchorCtr="0">
            <a:noAutofit/>
          </a:bodyPr>
          <a:lstStyle/>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In Decorator Pattern, we can add or remove object functionality without changing the function or external appearance of the object. </a:t>
            </a:r>
            <a:endParaRPr sz="1600">
              <a:solidFill>
                <a:schemeClr val="dk1"/>
              </a:solidFill>
              <a:highlight>
                <a:schemeClr val="lt1"/>
              </a:highlight>
              <a:latin typeface="Proxima Nova Semibold"/>
              <a:ea typeface="Proxima Nova Semibold"/>
              <a:cs typeface="Proxima Nova Semibold"/>
              <a:sym typeface="Proxima Nova Semibold"/>
            </a:endParaRPr>
          </a:p>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Therefore with help of a decorator pattern, we can add additional responsibilities to an object without changing the functionalities of the object.</a:t>
            </a:r>
            <a:endParaRPr sz="1600">
              <a:solidFill>
                <a:schemeClr val="dk1"/>
              </a:solidFill>
              <a:highlight>
                <a:schemeClr val="lt1"/>
              </a:highlight>
              <a:latin typeface="Proxima Nova Semibold"/>
              <a:ea typeface="Proxima Nova Semibold"/>
              <a:cs typeface="Proxima Nova Semibold"/>
              <a:sym typeface="Proxima Nova Semibold"/>
            </a:endParaRPr>
          </a:p>
        </p:txBody>
      </p:sp>
      <p:sp>
        <p:nvSpPr>
          <p:cNvPr id="682" name="Google Shape;682;g2ab47241010_0_50"/>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Decorator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g2b05b9a3394_0_156"/>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Decorator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pic>
        <p:nvPicPr>
          <p:cNvPr id="688" name="Google Shape;688;g2b05b9a3394_0_156"/>
          <p:cNvPicPr preferRelativeResize="0"/>
          <p:nvPr/>
        </p:nvPicPr>
        <p:blipFill>
          <a:blip r:embed="rId3">
            <a:alphaModFix/>
          </a:blip>
          <a:stretch>
            <a:fillRect/>
          </a:stretch>
        </p:blipFill>
        <p:spPr>
          <a:xfrm>
            <a:off x="682725" y="1027500"/>
            <a:ext cx="7640200" cy="39636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2ab47241010_0_56"/>
          <p:cNvSpPr txBox="1">
            <a:spLocks noGrp="1"/>
          </p:cNvSpPr>
          <p:nvPr>
            <p:ph type="title"/>
          </p:nvPr>
        </p:nvSpPr>
        <p:spPr>
          <a:xfrm>
            <a:off x="457200" y="972850"/>
            <a:ext cx="7869000" cy="3049800"/>
          </a:xfrm>
          <a:prstGeom prst="rect">
            <a:avLst/>
          </a:prstGeom>
          <a:noFill/>
          <a:ln>
            <a:noFill/>
          </a:ln>
        </p:spPr>
        <p:txBody>
          <a:bodyPr spcFirstLastPara="1" wrap="square" lIns="0" tIns="0" rIns="0" bIns="0" anchor="t" anchorCtr="0">
            <a:noAutofit/>
          </a:bodyPr>
          <a:lstStyle/>
          <a:p>
            <a:pPr marL="0" lvl="0" indent="0" algn="l" rtl="0">
              <a:lnSpc>
                <a:spcPct val="150000"/>
              </a:lnSpc>
              <a:spcBef>
                <a:spcPts val="0"/>
              </a:spcBef>
              <a:spcAft>
                <a:spcPts val="0"/>
              </a:spcAft>
              <a:buClr>
                <a:schemeClr val="dk1"/>
              </a:buClr>
              <a:buSzPts val="1100"/>
              <a:buFont typeface="Arial"/>
              <a:buNone/>
            </a:pPr>
            <a:r>
              <a:rPr lang="en" sz="1600">
                <a:solidFill>
                  <a:schemeClr val="dk1"/>
                </a:solidFill>
                <a:highlight>
                  <a:schemeClr val="lt1"/>
                </a:highlight>
                <a:latin typeface="Proxima Nova Semibold"/>
                <a:ea typeface="Proxima Nova Semibold"/>
                <a:cs typeface="Proxima Nova Semibold"/>
                <a:sym typeface="Proxima Nova Semibold"/>
              </a:rPr>
              <a:t>In 1994, four authors Erich Gamma, Richard Helm, Ralph Johnson and John Vlissides published a book titled Design Patterns - Elements of Reusable Object-Oriented Software which initiated the concept of Design Pattern in Software development.	</a:t>
            </a:r>
            <a:endParaRPr sz="1600">
              <a:solidFill>
                <a:schemeClr val="dk1"/>
              </a:solidFill>
              <a:highlight>
                <a:schemeClr val="lt1"/>
              </a:highlight>
              <a:latin typeface="Proxima Nova Semibold"/>
              <a:ea typeface="Proxima Nova Semibold"/>
              <a:cs typeface="Proxima Nova Semibold"/>
              <a:sym typeface="Proxima Nova Semibold"/>
            </a:endParaRPr>
          </a:p>
          <a:p>
            <a:pPr marL="0" lvl="0" indent="0" algn="l" rtl="0">
              <a:lnSpc>
                <a:spcPct val="150000"/>
              </a:lnSpc>
              <a:spcBef>
                <a:spcPts val="0"/>
              </a:spcBef>
              <a:spcAft>
                <a:spcPts val="0"/>
              </a:spcAft>
              <a:buClr>
                <a:schemeClr val="dk1"/>
              </a:buClr>
              <a:buSzPts val="1100"/>
              <a:buFont typeface="Arial"/>
              <a:buNone/>
            </a:pPr>
            <a:r>
              <a:rPr lang="en" sz="1600">
                <a:solidFill>
                  <a:schemeClr val="dk1"/>
                </a:solidFill>
                <a:highlight>
                  <a:schemeClr val="lt1"/>
                </a:highlight>
                <a:latin typeface="Proxima Nova Semibold"/>
                <a:ea typeface="Proxima Nova Semibold"/>
                <a:cs typeface="Proxima Nova Semibold"/>
                <a:sym typeface="Proxima Nova Semibold"/>
              </a:rPr>
              <a:t>These authors are collectively known as Gang of Four (GOF). According to these authors design patterns are primarily based on the following principles of object oriented design.</a:t>
            </a:r>
            <a:endParaRPr sz="1600">
              <a:solidFill>
                <a:schemeClr val="dk1"/>
              </a:solidFill>
              <a:highlight>
                <a:schemeClr val="lt1"/>
              </a:highlight>
              <a:latin typeface="Proxima Nova Semibold"/>
              <a:ea typeface="Proxima Nova Semibold"/>
              <a:cs typeface="Proxima Nova Semibold"/>
              <a:sym typeface="Proxima Nova Semibold"/>
            </a:endParaRPr>
          </a:p>
          <a:p>
            <a:pPr marL="9144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Program to an interface not an implementation</a:t>
            </a:r>
            <a:endParaRPr sz="1600">
              <a:solidFill>
                <a:schemeClr val="dk1"/>
              </a:solidFill>
              <a:highlight>
                <a:schemeClr val="lt1"/>
              </a:highlight>
              <a:latin typeface="Proxima Nova Semibold"/>
              <a:ea typeface="Proxima Nova Semibold"/>
              <a:cs typeface="Proxima Nova Semibold"/>
              <a:sym typeface="Proxima Nova Semibold"/>
            </a:endParaRPr>
          </a:p>
          <a:p>
            <a:pPr marL="9144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Favor object composition over inheritance</a:t>
            </a:r>
            <a:endParaRPr sz="1600">
              <a:solidFill>
                <a:schemeClr val="dk1"/>
              </a:solidFill>
              <a:highlight>
                <a:schemeClr val="lt1"/>
              </a:highlight>
              <a:latin typeface="Proxima Nova Semibold"/>
              <a:ea typeface="Proxima Nova Semibold"/>
              <a:cs typeface="Proxima Nova Semibold"/>
              <a:sym typeface="Proxima Nova Semibold"/>
            </a:endParaRPr>
          </a:p>
        </p:txBody>
      </p:sp>
      <p:sp>
        <p:nvSpPr>
          <p:cNvPr id="196" name="Google Shape;196;g2ab47241010_0_56"/>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1800"/>
              </a:spcBef>
              <a:spcAft>
                <a:spcPts val="4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What is Gang of Four (GOF)?</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g2ab8f1ead4e_0_90"/>
          <p:cNvSpPr txBox="1">
            <a:spLocks noGrp="1"/>
          </p:cNvSpPr>
          <p:nvPr>
            <p:ph type="title"/>
          </p:nvPr>
        </p:nvSpPr>
        <p:spPr>
          <a:xfrm>
            <a:off x="457200" y="972850"/>
            <a:ext cx="7869000" cy="3420600"/>
          </a:xfrm>
          <a:prstGeom prst="rect">
            <a:avLst/>
          </a:prstGeom>
          <a:noFill/>
          <a:ln>
            <a:noFill/>
          </a:ln>
        </p:spPr>
        <p:txBody>
          <a:bodyPr spcFirstLastPara="1" wrap="square" lIns="0" tIns="0" rIns="0" bIns="0" anchor="t" anchorCtr="0">
            <a:noAutofit/>
          </a:bodyPr>
          <a:lstStyle/>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It enhances the extensibility of an object, as changes are made by coding new classes.</a:t>
            </a:r>
            <a:endParaRPr sz="1600">
              <a:solidFill>
                <a:schemeClr val="dk1"/>
              </a:solidFill>
              <a:highlight>
                <a:schemeClr val="lt1"/>
              </a:highlight>
              <a:latin typeface="Proxima Nova Semibold"/>
              <a:ea typeface="Proxima Nova Semibold"/>
              <a:cs typeface="Proxima Nova Semibold"/>
              <a:sym typeface="Proxima Nova Semibold"/>
            </a:endParaRPr>
          </a:p>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Provides greater flexibility as compared to static inheritance.</a:t>
            </a:r>
            <a:endParaRPr sz="1600">
              <a:solidFill>
                <a:schemeClr val="dk1"/>
              </a:solidFill>
              <a:highlight>
                <a:schemeClr val="lt1"/>
              </a:highlight>
              <a:latin typeface="Proxima Nova Semibold"/>
              <a:ea typeface="Proxima Nova Semibold"/>
              <a:cs typeface="Proxima Nova Semibold"/>
              <a:sym typeface="Proxima Nova Semibold"/>
            </a:endParaRPr>
          </a:p>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Rather than coding all behaviour into a single object Each specific part of the functionality is simplified by coding a series of classes</a:t>
            </a:r>
            <a:endParaRPr sz="1600">
              <a:solidFill>
                <a:schemeClr val="dk1"/>
              </a:solidFill>
              <a:highlight>
                <a:schemeClr val="lt1"/>
              </a:highlight>
              <a:latin typeface="Proxima Nova Semibold"/>
              <a:ea typeface="Proxima Nova Semibold"/>
              <a:cs typeface="Proxima Nova Semibold"/>
              <a:sym typeface="Proxima Nova Semibold"/>
            </a:endParaRPr>
          </a:p>
          <a:p>
            <a:pPr marL="0" lvl="0" indent="0" algn="l" rtl="0">
              <a:lnSpc>
                <a:spcPct val="150000"/>
              </a:lnSpc>
              <a:spcBef>
                <a:spcPts val="0"/>
              </a:spcBef>
              <a:spcAft>
                <a:spcPts val="0"/>
              </a:spcAft>
              <a:buSzPts val="4000"/>
              <a:buNone/>
            </a:pPr>
            <a:endParaRPr sz="1600">
              <a:solidFill>
                <a:schemeClr val="dk1"/>
              </a:solidFill>
              <a:highlight>
                <a:schemeClr val="lt1"/>
              </a:highlight>
              <a:latin typeface="Proxima Nova Semibold"/>
              <a:ea typeface="Proxima Nova Semibold"/>
              <a:cs typeface="Proxima Nova Semibold"/>
              <a:sym typeface="Proxima Nova Semibold"/>
            </a:endParaRPr>
          </a:p>
        </p:txBody>
      </p:sp>
      <p:sp>
        <p:nvSpPr>
          <p:cNvPr id="694" name="Google Shape;694;g2ab8f1ead4e_0_90"/>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When to use Decorator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g2ab8f1ead4e_0_110"/>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Decorator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700" name="Google Shape;700;g2ab8f1ead4e_0_110"/>
          <p:cNvSpPr txBox="1"/>
          <p:nvPr/>
        </p:nvSpPr>
        <p:spPr>
          <a:xfrm>
            <a:off x="463600" y="1042550"/>
            <a:ext cx="6642600" cy="320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public abstract class Component</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public abstract void Operation();</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public class ConcreteComponent : Component</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public override void Operation()</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Console.WriteLine("ConcreteComponent.Operation()");</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g2ab8f1ead4e_0_116"/>
          <p:cNvSpPr txBox="1">
            <a:spLocks noGrp="1"/>
          </p:cNvSpPr>
          <p:nvPr>
            <p:ph type="title"/>
          </p:nvPr>
        </p:nvSpPr>
        <p:spPr>
          <a:xfrm>
            <a:off x="457200" y="972850"/>
            <a:ext cx="7869000" cy="3420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public abstract class Decorator : Component</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protected Component component;</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public void SetComponent(Component component)</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this.component = component;</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public override void Operation()</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if (component != null)</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component.Operation();</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400">
              <a:solidFill>
                <a:schemeClr val="dk1"/>
              </a:solidFill>
              <a:latin typeface="Courier New"/>
              <a:ea typeface="Courier New"/>
              <a:cs typeface="Courier New"/>
              <a:sym typeface="Courier New"/>
            </a:endParaRPr>
          </a:p>
          <a:p>
            <a:pPr marL="0" lvl="0" indent="0" algn="l" rtl="0">
              <a:lnSpc>
                <a:spcPct val="150000"/>
              </a:lnSpc>
              <a:spcBef>
                <a:spcPts val="1800"/>
              </a:spcBef>
              <a:spcAft>
                <a:spcPts val="0"/>
              </a:spcAft>
              <a:buSzPts val="4000"/>
              <a:buNone/>
            </a:pPr>
            <a:endParaRPr sz="1400">
              <a:solidFill>
                <a:schemeClr val="dk1"/>
              </a:solidFill>
              <a:highlight>
                <a:schemeClr val="lt1"/>
              </a:highlight>
              <a:latin typeface="Courier New"/>
              <a:ea typeface="Courier New"/>
              <a:cs typeface="Courier New"/>
              <a:sym typeface="Courier New"/>
            </a:endParaRPr>
          </a:p>
        </p:txBody>
      </p:sp>
      <p:sp>
        <p:nvSpPr>
          <p:cNvPr id="706" name="Google Shape;706;g2ab8f1ead4e_0_116"/>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Decorator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g2ab8f1ead4e_0_122"/>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Decorator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712" name="Google Shape;712;g2ab8f1ead4e_0_122"/>
          <p:cNvSpPr txBox="1"/>
          <p:nvPr/>
        </p:nvSpPr>
        <p:spPr>
          <a:xfrm>
            <a:off x="429000" y="993925"/>
            <a:ext cx="66426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public class ConcreteDecoratorA : Decorator</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public override void Operation()</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base.Operation();</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AddedBehavior();</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Console.WriteLine("ConcreteDecoratorA.Operation()");</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private void AddedBehavior()</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solidFill>
                <a:schemeClr val="dk1"/>
              </a:solidFill>
              <a:latin typeface="Courier New"/>
              <a:ea typeface="Courier New"/>
              <a:cs typeface="Courier New"/>
              <a:sym typeface="Courier New"/>
            </a:endParaRPr>
          </a:p>
          <a:p>
            <a:pPr marL="0" lvl="0" indent="0" algn="l" rtl="0">
              <a:spcBef>
                <a:spcPts val="0"/>
              </a:spcBef>
              <a:spcAft>
                <a:spcPts val="0"/>
              </a:spcAft>
              <a:buNone/>
            </a:pPr>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g2ab8f1ead4e_0_128"/>
          <p:cNvSpPr txBox="1">
            <a:spLocks noGrp="1"/>
          </p:cNvSpPr>
          <p:nvPr>
            <p:ph type="title"/>
          </p:nvPr>
        </p:nvSpPr>
        <p:spPr>
          <a:xfrm>
            <a:off x="457200" y="972850"/>
            <a:ext cx="7869000" cy="3420600"/>
          </a:xfrm>
          <a:prstGeom prst="rect">
            <a:avLst/>
          </a:prstGeom>
          <a:noFill/>
          <a:ln>
            <a:noFill/>
          </a:ln>
        </p:spPr>
        <p:txBody>
          <a:bodyPr spcFirstLastPara="1" wrap="square" lIns="0" tIns="0" rIns="0" bIns="0" anchor="t" anchorCtr="0">
            <a:noAutofit/>
          </a:bodyPr>
          <a:lstStyle/>
          <a:p>
            <a:pPr marL="228600" marR="228600" lvl="0" indent="0" algn="l" rtl="0">
              <a:lnSpc>
                <a:spcPct val="160000"/>
              </a:lnSpc>
              <a:spcBef>
                <a:spcPts val="0"/>
              </a:spcBef>
              <a:spcAft>
                <a:spcPts val="0"/>
              </a:spcAft>
              <a:buClr>
                <a:schemeClr val="dk1"/>
              </a:buClr>
              <a:buSzPts val="1100"/>
              <a:buFont typeface="Arial"/>
              <a:buNone/>
            </a:pPr>
            <a:endParaRPr sz="1400">
              <a:solidFill>
                <a:schemeClr val="dk1"/>
              </a:solidFill>
              <a:highlight>
                <a:schemeClr val="lt1"/>
              </a:highlight>
              <a:latin typeface="Courier New"/>
              <a:ea typeface="Courier New"/>
              <a:cs typeface="Courier New"/>
              <a:sym typeface="Courier New"/>
            </a:endParaRPr>
          </a:p>
          <a:p>
            <a:pPr marL="0" lvl="0" indent="0" algn="l" rtl="0">
              <a:lnSpc>
                <a:spcPct val="150000"/>
              </a:lnSpc>
              <a:spcBef>
                <a:spcPts val="1800"/>
              </a:spcBef>
              <a:spcAft>
                <a:spcPts val="0"/>
              </a:spcAft>
              <a:buSzPts val="4000"/>
              <a:buNone/>
            </a:pPr>
            <a:endParaRPr sz="1400">
              <a:solidFill>
                <a:schemeClr val="dk1"/>
              </a:solidFill>
              <a:highlight>
                <a:schemeClr val="lt1"/>
              </a:highlight>
              <a:latin typeface="Courier New"/>
              <a:ea typeface="Courier New"/>
              <a:cs typeface="Courier New"/>
              <a:sym typeface="Courier New"/>
            </a:endParaRPr>
          </a:p>
        </p:txBody>
      </p:sp>
      <p:sp>
        <p:nvSpPr>
          <p:cNvPr id="718" name="Google Shape;718;g2ab8f1ead4e_0_128"/>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Decorator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719" name="Google Shape;719;g2ab8f1ead4e_0_128"/>
          <p:cNvSpPr txBox="1"/>
          <p:nvPr/>
        </p:nvSpPr>
        <p:spPr>
          <a:xfrm>
            <a:off x="325225" y="993925"/>
            <a:ext cx="66426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public class ConcreteDecoratorB : Decorator</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public override void Operation()</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base.Operation();</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AddedBehavior();</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Console.WriteLine("ConcreteDecoratorB.Operation()");</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private void AddedBehavior()</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solidFill>
                <a:schemeClr val="dk1"/>
              </a:solidFill>
              <a:latin typeface="Courier New"/>
              <a:ea typeface="Courier New"/>
              <a:cs typeface="Courier New"/>
              <a:sym typeface="Courier New"/>
            </a:endParaRPr>
          </a:p>
          <a:p>
            <a:pPr marL="0" lvl="0" indent="0" algn="l" rtl="0">
              <a:spcBef>
                <a:spcPts val="0"/>
              </a:spcBef>
              <a:spcAft>
                <a:spcPts val="0"/>
              </a:spcAft>
              <a:buNone/>
            </a:pPr>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g2ab8f1ead4e_0_134"/>
          <p:cNvSpPr txBox="1">
            <a:spLocks noGrp="1"/>
          </p:cNvSpPr>
          <p:nvPr>
            <p:ph type="title"/>
          </p:nvPr>
        </p:nvSpPr>
        <p:spPr>
          <a:xfrm>
            <a:off x="457200" y="972850"/>
            <a:ext cx="7869000" cy="3420600"/>
          </a:xfrm>
          <a:prstGeom prst="rect">
            <a:avLst/>
          </a:prstGeom>
          <a:noFill/>
          <a:ln>
            <a:noFill/>
          </a:ln>
        </p:spPr>
        <p:txBody>
          <a:bodyPr spcFirstLastPara="1" wrap="square" lIns="0" tIns="0" rIns="0" bIns="0" anchor="t" anchorCtr="0">
            <a:noAutofit/>
          </a:bodyPr>
          <a:lstStyle/>
          <a:p>
            <a:pPr marL="228600" marR="228600" lvl="0" indent="0" algn="l" rtl="0">
              <a:lnSpc>
                <a:spcPct val="160000"/>
              </a:lnSpc>
              <a:spcBef>
                <a:spcPts val="0"/>
              </a:spcBef>
              <a:spcAft>
                <a:spcPts val="0"/>
              </a:spcAft>
              <a:buClr>
                <a:schemeClr val="dk1"/>
              </a:buClr>
              <a:buSzPts val="1100"/>
              <a:buFont typeface="Arial"/>
              <a:buNone/>
            </a:pPr>
            <a:endParaRPr sz="1400">
              <a:solidFill>
                <a:schemeClr val="dk1"/>
              </a:solidFill>
              <a:highlight>
                <a:schemeClr val="lt1"/>
              </a:highlight>
              <a:latin typeface="Courier New"/>
              <a:ea typeface="Courier New"/>
              <a:cs typeface="Courier New"/>
              <a:sym typeface="Courier New"/>
            </a:endParaRPr>
          </a:p>
          <a:p>
            <a:pPr marL="0" lvl="0" indent="0" algn="l" rtl="0">
              <a:lnSpc>
                <a:spcPct val="150000"/>
              </a:lnSpc>
              <a:spcBef>
                <a:spcPts val="1800"/>
              </a:spcBef>
              <a:spcAft>
                <a:spcPts val="0"/>
              </a:spcAft>
              <a:buSzPts val="4000"/>
              <a:buNone/>
            </a:pPr>
            <a:endParaRPr sz="1400">
              <a:solidFill>
                <a:schemeClr val="dk1"/>
              </a:solidFill>
              <a:highlight>
                <a:schemeClr val="lt1"/>
              </a:highlight>
              <a:latin typeface="Courier New"/>
              <a:ea typeface="Courier New"/>
              <a:cs typeface="Courier New"/>
              <a:sym typeface="Courier New"/>
            </a:endParaRPr>
          </a:p>
        </p:txBody>
      </p:sp>
      <p:sp>
        <p:nvSpPr>
          <p:cNvPr id="725" name="Google Shape;725;g2ab8f1ead4e_0_134"/>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Decorator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726" name="Google Shape;726;g2ab8f1ead4e_0_134"/>
          <p:cNvSpPr txBox="1"/>
          <p:nvPr/>
        </p:nvSpPr>
        <p:spPr>
          <a:xfrm>
            <a:off x="532800" y="982400"/>
            <a:ext cx="6642600" cy="384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public class Client</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public void Main()</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ConcreteComponent component = new ConcreteComponent();</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ConcreteDecoratorA decoratorA = new ConcreteDecoratorA();</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ConcreteDecoratorB decoratorB = new ConcreteDecoratorB();</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decoratorA.SetComponent(component);</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decoratorB.SetComponent(decoratorA);</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decoratorB.Operation();</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marL="0" lvl="0" indent="0" algn="l" rtl="0">
              <a:spcBef>
                <a:spcPts val="0"/>
              </a:spcBef>
              <a:spcAft>
                <a:spcPts val="0"/>
              </a:spcAft>
              <a:buNone/>
            </a:pPr>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g2ab8f1ead4e_0_77"/>
          <p:cNvSpPr txBox="1">
            <a:spLocks noGrp="1"/>
          </p:cNvSpPr>
          <p:nvPr>
            <p:ph type="title"/>
          </p:nvPr>
        </p:nvSpPr>
        <p:spPr>
          <a:xfrm>
            <a:off x="457200" y="1201450"/>
            <a:ext cx="7869000" cy="3420600"/>
          </a:xfrm>
          <a:prstGeom prst="rect">
            <a:avLst/>
          </a:prstGeom>
          <a:noFill/>
          <a:ln>
            <a:noFill/>
          </a:ln>
        </p:spPr>
        <p:txBody>
          <a:bodyPr spcFirstLastPara="1" wrap="square" lIns="0" tIns="0" rIns="0" bIns="0" anchor="t" anchorCtr="0">
            <a:noAutofit/>
          </a:bodyPr>
          <a:lstStyle/>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In Facade Pattern, we provide a simplified interface to a set of interfaces of a subsystem for hiding its complexity of subsystem from the client. </a:t>
            </a:r>
            <a:endParaRPr sz="1600">
              <a:solidFill>
                <a:schemeClr val="dk1"/>
              </a:solidFill>
              <a:highlight>
                <a:schemeClr val="lt1"/>
              </a:highlight>
              <a:latin typeface="Proxima Nova Semibold"/>
              <a:ea typeface="Proxima Nova Semibold"/>
              <a:cs typeface="Proxima Nova Semibold"/>
              <a:sym typeface="Proxima Nova Semibold"/>
            </a:endParaRPr>
          </a:p>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In simple words with the help of facade pattern, we make sub-systems easier to use by describing a higher-level interface.</a:t>
            </a:r>
            <a:endParaRPr sz="1600">
              <a:solidFill>
                <a:schemeClr val="dk1"/>
              </a:solidFill>
              <a:highlight>
                <a:schemeClr val="lt1"/>
              </a:highlight>
              <a:latin typeface="Proxima Nova Semibold"/>
              <a:ea typeface="Proxima Nova Semibold"/>
              <a:cs typeface="Proxima Nova Semibold"/>
              <a:sym typeface="Proxima Nova Semibold"/>
            </a:endParaRPr>
          </a:p>
        </p:txBody>
      </p:sp>
      <p:sp>
        <p:nvSpPr>
          <p:cNvPr id="732" name="Google Shape;732;g2ab8f1ead4e_0_77"/>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Facade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pic>
        <p:nvPicPr>
          <p:cNvPr id="733" name="Google Shape;733;g2ab8f1ead4e_0_77"/>
          <p:cNvPicPr preferRelativeResize="0"/>
          <p:nvPr/>
        </p:nvPicPr>
        <p:blipFill>
          <a:blip r:embed="rId3">
            <a:alphaModFix/>
          </a:blip>
          <a:stretch>
            <a:fillRect/>
          </a:stretch>
        </p:blipFill>
        <p:spPr>
          <a:xfrm>
            <a:off x="800100" y="2776538"/>
            <a:ext cx="7543800" cy="1876425"/>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g2ab8f1ead4e_0_97"/>
          <p:cNvSpPr txBox="1">
            <a:spLocks noGrp="1"/>
          </p:cNvSpPr>
          <p:nvPr>
            <p:ph type="title"/>
          </p:nvPr>
        </p:nvSpPr>
        <p:spPr>
          <a:xfrm>
            <a:off x="457200" y="972850"/>
            <a:ext cx="7869000" cy="3420600"/>
          </a:xfrm>
          <a:prstGeom prst="rect">
            <a:avLst/>
          </a:prstGeom>
          <a:noFill/>
          <a:ln>
            <a:noFill/>
          </a:ln>
        </p:spPr>
        <p:txBody>
          <a:bodyPr spcFirstLastPara="1" wrap="square" lIns="0" tIns="0" rIns="0" bIns="0" anchor="t" anchorCtr="0">
            <a:noAutofit/>
          </a:bodyPr>
          <a:lstStyle/>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When there are many dependencies between implementation classes of abstraction and client requirements.</a:t>
            </a:r>
            <a:endParaRPr sz="1600">
              <a:solidFill>
                <a:schemeClr val="dk1"/>
              </a:solidFill>
              <a:highlight>
                <a:schemeClr val="lt1"/>
              </a:highlight>
              <a:latin typeface="Proxima Nova Semibold"/>
              <a:ea typeface="Proxima Nova Semibold"/>
              <a:cs typeface="Proxima Nova Semibold"/>
              <a:sym typeface="Proxima Nova Semibold"/>
            </a:endParaRPr>
          </a:p>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When you want to have layers in your subsystems.</a:t>
            </a:r>
            <a:endParaRPr sz="1600">
              <a:solidFill>
                <a:schemeClr val="dk1"/>
              </a:solidFill>
              <a:highlight>
                <a:schemeClr val="lt1"/>
              </a:highlight>
              <a:latin typeface="Proxima Nova Semibold"/>
              <a:ea typeface="Proxima Nova Semibold"/>
              <a:cs typeface="Proxima Nova Semibold"/>
              <a:sym typeface="Proxima Nova Semibold"/>
            </a:endParaRPr>
          </a:p>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chemeClr val="lt1"/>
                </a:highlight>
                <a:latin typeface="Proxima Nova Semibold"/>
                <a:ea typeface="Proxima Nova Semibold"/>
                <a:cs typeface="Proxima Nova Semibold"/>
                <a:sym typeface="Proxima Nova Semibold"/>
              </a:rPr>
              <a:t>When you want to provide a simple interface instead of a complex subsystem.</a:t>
            </a:r>
            <a:endParaRPr sz="1600">
              <a:solidFill>
                <a:schemeClr val="dk1"/>
              </a:solidFill>
              <a:highlight>
                <a:schemeClr val="lt1"/>
              </a:highlight>
              <a:latin typeface="Proxima Nova Semibold"/>
              <a:ea typeface="Proxima Nova Semibold"/>
              <a:cs typeface="Proxima Nova Semibold"/>
              <a:sym typeface="Proxima Nova Semibold"/>
            </a:endParaRPr>
          </a:p>
          <a:p>
            <a:pPr marL="0" lvl="0" indent="0" algn="l" rtl="0">
              <a:lnSpc>
                <a:spcPct val="150000"/>
              </a:lnSpc>
              <a:spcBef>
                <a:spcPts val="0"/>
              </a:spcBef>
              <a:spcAft>
                <a:spcPts val="0"/>
              </a:spcAft>
              <a:buSzPts val="4000"/>
              <a:buNone/>
            </a:pPr>
            <a:endParaRPr sz="1600">
              <a:solidFill>
                <a:schemeClr val="dk1"/>
              </a:solidFill>
              <a:highlight>
                <a:schemeClr val="lt1"/>
              </a:highlight>
              <a:latin typeface="Proxima Nova Semibold"/>
              <a:ea typeface="Proxima Nova Semibold"/>
              <a:cs typeface="Proxima Nova Semibold"/>
              <a:sym typeface="Proxima Nova Semibold"/>
            </a:endParaRPr>
          </a:p>
        </p:txBody>
      </p:sp>
      <p:sp>
        <p:nvSpPr>
          <p:cNvPr id="739" name="Google Shape;739;g2ab8f1ead4e_0_97"/>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When to use Facade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g2ab8f1ead4e_0_193"/>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Facade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745" name="Google Shape;745;g2ab8f1ead4e_0_193"/>
          <p:cNvSpPr txBox="1"/>
          <p:nvPr/>
        </p:nvSpPr>
        <p:spPr>
          <a:xfrm>
            <a:off x="509725" y="878600"/>
            <a:ext cx="6642600" cy="406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public interface IPizza {</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void GetVegPizza();</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void GetNonVegPizza();</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public class PizzaProvider : IPizza {</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public void GetNonVegPizza() {</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GetNonVegToppings();</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Console.WriteLine("Getting Non Veg Pizza.");</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public void GetVegPizza() {</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Console.WriteLine("Getting Veg Pizza.");</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private void GetNonVegToppings() {</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Console.WriteLine("Getting Non Veg Pizza Toppings.");</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latin typeface="Courier New"/>
              <a:ea typeface="Courier New"/>
              <a:cs typeface="Courier New"/>
              <a:sym typeface="Courier New"/>
            </a:endParaRPr>
          </a:p>
          <a:p>
            <a:pPr marL="0" lvl="0" indent="0" algn="l" rtl="0">
              <a:spcBef>
                <a:spcPts val="0"/>
              </a:spcBef>
              <a:spcAft>
                <a:spcPts val="0"/>
              </a:spcAft>
              <a:buNone/>
            </a:pPr>
            <a:endParaRPr sz="1200">
              <a:latin typeface="Courier New"/>
              <a:ea typeface="Courier New"/>
              <a:cs typeface="Courier New"/>
              <a:sym typeface="Courier New"/>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g2ab8f1ead4e_0_200"/>
          <p:cNvSpPr txBox="1"/>
          <p:nvPr/>
        </p:nvSpPr>
        <p:spPr>
          <a:xfrm>
            <a:off x="381000" y="321000"/>
            <a:ext cx="7194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400" b="0" i="0" u="none" strike="noStrike" cap="none">
                <a:solidFill>
                  <a:schemeClr val="dk1"/>
                </a:solidFill>
                <a:highlight>
                  <a:schemeClr val="lt1"/>
                </a:highlight>
                <a:latin typeface="Proxima Nova Semibold"/>
                <a:ea typeface="Proxima Nova Semibold"/>
                <a:cs typeface="Proxima Nova Semibold"/>
                <a:sym typeface="Proxima Nova Semibold"/>
              </a:rPr>
              <a:t>Facade Pattern</a:t>
            </a:r>
            <a:endParaRPr sz="24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
        <p:nvSpPr>
          <p:cNvPr id="751" name="Google Shape;751;g2ab8f1ead4e_0_200"/>
          <p:cNvSpPr txBox="1"/>
          <p:nvPr/>
        </p:nvSpPr>
        <p:spPr>
          <a:xfrm>
            <a:off x="590475" y="1007950"/>
            <a:ext cx="6642600" cy="390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public interface IBread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void GetGarlicBread();</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void GetCheesyGarlicBread();</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public class BreadProvider : IBread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public void GetGarlicBread()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Console.WriteLine("Getting Garlic Bread.");</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public void GetCheesyGarlicBread()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GetCheese();</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Console.WriteLine("Getting Cheesy Garlic Bread.");</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private void GetCheese()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Console.WriteLine("Getting Cheese.");</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Relevantz - Internal Slide Template">
  <a:themeElements>
    <a:clrScheme name="Simple Light">
      <a:dk1>
        <a:srgbClr val="000000"/>
      </a:dk1>
      <a:lt1>
        <a:srgbClr val="FFFFFF"/>
      </a:lt1>
      <a:dk2>
        <a:srgbClr val="595959"/>
      </a:dk2>
      <a:lt2>
        <a:srgbClr val="EEEEEE"/>
      </a:lt2>
      <a:accent1>
        <a:srgbClr val="27235C"/>
      </a:accent1>
      <a:accent2>
        <a:srgbClr val="E01950"/>
      </a:accent2>
      <a:accent3>
        <a:srgbClr val="97247E"/>
      </a:accent3>
      <a:accent4>
        <a:srgbClr val="B5B3DA"/>
      </a:accent4>
      <a:accent5>
        <a:srgbClr val="D6D5EB"/>
      </a:accent5>
      <a:accent6>
        <a:srgbClr val="DCDBE4"/>
      </a:accent6>
      <a:hlink>
        <a:srgbClr val="E0195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levantz - Internal Slide Template">
  <a:themeElements>
    <a:clrScheme name="Simple Light">
      <a:dk1>
        <a:srgbClr val="000000"/>
      </a:dk1>
      <a:lt1>
        <a:srgbClr val="FFFFFF"/>
      </a:lt1>
      <a:dk2>
        <a:srgbClr val="595959"/>
      </a:dk2>
      <a:lt2>
        <a:srgbClr val="EEEEEE"/>
      </a:lt2>
      <a:accent1>
        <a:srgbClr val="27235C"/>
      </a:accent1>
      <a:accent2>
        <a:srgbClr val="E01950"/>
      </a:accent2>
      <a:accent3>
        <a:srgbClr val="97247E"/>
      </a:accent3>
      <a:accent4>
        <a:srgbClr val="B5B3DA"/>
      </a:accent4>
      <a:accent5>
        <a:srgbClr val="D6D5EB"/>
      </a:accent5>
      <a:accent6>
        <a:srgbClr val="DCDBE4"/>
      </a:accent6>
      <a:hlink>
        <a:srgbClr val="E0195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149</Slides>
  <Notes>149</Notes>
  <HiddenSlides>0</HiddenSlides>
  <ScaleCrop>false</ScaleCrop>
  <HeadingPairs>
    <vt:vector size="4" baseType="variant">
      <vt:variant>
        <vt:lpstr>Theme</vt:lpstr>
      </vt:variant>
      <vt:variant>
        <vt:i4>2</vt:i4>
      </vt:variant>
      <vt:variant>
        <vt:lpstr>Slide Titles</vt:lpstr>
      </vt:variant>
      <vt:variant>
        <vt:i4>149</vt:i4>
      </vt:variant>
    </vt:vector>
  </HeadingPairs>
  <TitlesOfParts>
    <vt:vector size="151" baseType="lpstr">
      <vt:lpstr>Relevantz - Internal Slide Template</vt:lpstr>
      <vt:lpstr>Relevantz - Internal Slide Template</vt:lpstr>
      <vt:lpstr>PowerPoint Presentation</vt:lpstr>
      <vt:lpstr>About the Course Creators </vt:lpstr>
      <vt:lpstr>After completing this course, the participants will be able:  to understand what is Design Pattern.         to understand how to write a C# program with Design Pattern. </vt:lpstr>
      <vt:lpstr>What is Design Pattern? How to define and use the Design Pattern in C#.Net?   </vt:lpstr>
      <vt:lpstr>PowerPoint Presentation</vt:lpstr>
      <vt:lpstr>PowerPoint Presentation</vt:lpstr>
      <vt:lpstr>PowerPoint Presentation</vt:lpstr>
      <vt:lpstr>Design patterns represent the best practices used by experienced object-oriented software developers.  Design patterns are solutions to general problems that software developers faced during software development.  These solutions were obtained by trial and error by numerous software developers over quite a substantial period of time.</vt:lpstr>
      <vt:lpstr>In 1994, four authors Erich Gamma, Richard Helm, Ralph Johnson and John Vlissides published a book titled Design Patterns - Elements of Reusable Object-Oriented Software which initiated the concept of Design Pattern in Software development.  These authors are collectively known as Gang of Four (GOF). According to these authors design patterns are primarily based on the following principles of object oriented design. Program to an interface not an implementation Favor object composition over inheritance</vt:lpstr>
      <vt:lpstr>There are 23 design patterns which can be classified in three categories:  Creational patterns Structural patterns and  Behavioral patterns. </vt:lpstr>
      <vt:lpstr>Design Patterns have two main usages in software development. Common platform for developers Design patterns provide a standard terminology and are specific to particular scenario. For example, a singleton design pattern signifies use of single object so all developers familiar with single design pattern will make use of single object. Best Practices Design patterns have been evolved over a long period of time and they provide best solutions to certain problems faced during software development.  Learning these patterns helps inexperienced developers to learn software design in an easy and faster way. </vt:lpstr>
      <vt:lpstr>Design Patterns help in finding the solution of a complex problem. Using design patterns, we can make our code loosely-coupled. Furthermore, it will have the option of reusable codes, which reduce the total development cost of the application. Additionally, future developers feel the code more user-friendly. It has all the standard approaches to find out solutions to the common problem of a software. We can use the same pattern repeated in multiple projects. Moreover, It helps in refactoring our code in a better way. </vt:lpstr>
      <vt:lpstr>PowerPoint Presentation</vt:lpstr>
      <vt:lpstr>Creational design patterns deal with providing solutions to instantiate an object in the best possible way for specific situations. </vt:lpstr>
      <vt:lpstr>Generally, there are six types of Creational Design Patterns in C#.Net. Singleton Pattern Factory Pattern Abstract Factory Pattern Builder Pattern Prototype Pattern Object Pool </vt:lpstr>
      <vt:lpstr>PowerPoint Presentation</vt:lpstr>
      <vt:lpstr>There are only two points in the definition of a singleton design pattern, There should be only one instance allowed for a class and We should allow global point of access to that single instance. There are various ways to implement a singleton pattern in C#. The following are the common characteristics of a singleton pattern. Private and parameterless single constructor Sealed class. Static variable to hold a reference to the single created instance A public and static way of getting the reference to the created instance.</vt:lpstr>
      <vt:lpstr>Singleton pattern is generally useful when the object that is created once and shared across different threads/applications.  If in your solution some object has only one instance and you want to model that in your design then you should use singleton pattern. Some of the usage of the Singleton pattern are in thread pool, logging, caching, driver objects etc. </vt:lpstr>
      <vt:lpstr>There are several ways to implement a Singleton Pattern in C#. No Thread Safe Singleton. Thread-Safety Singleton. Thread-Safety Singleton using Double-Check Locking. Thread-safe without a lock. Using .NET 4's Lazy&lt;T&gt; type.</vt:lpstr>
      <vt:lpstr>PowerPoint Presentation</vt:lpstr>
      <vt:lpstr>PowerPoint Presentation</vt:lpstr>
      <vt:lpstr>PowerPoint Presentation</vt:lpstr>
      <vt:lpstr>PowerPoint Presentation</vt:lpstr>
      <vt:lpstr>According to Gang of Four (GoF), “A factory is an object used for creating other objects. In technical terms, we can say that a factory is a class with a method. That method will create and return different objects based on the received input parameter“.  In simple words, if we have a superclass and n number of subclasses, and based on the data provided, if we have to create and return the object of one of the subclasses, then we need to use the Factory Design Pattern in C#.</vt:lpstr>
      <vt:lpstr>PowerPoint Presentation</vt:lpstr>
      <vt:lpstr>PowerPoint Presentation</vt:lpstr>
      <vt:lpstr>PowerPoint Presentation</vt:lpstr>
      <vt:lpstr>  </vt:lpstr>
      <vt:lpstr>PowerPoint Presentation</vt:lpstr>
      <vt:lpstr>PowerPoint Presentation</vt:lpstr>
      <vt:lpstr>PowerPoint Presentation</vt:lpstr>
      <vt:lpstr>Factory pattern offers an approach to code for interface rather than implementation. Factory pattern removes the instantiation of actual implementation classes from client code, making it more robust, less coupled and easy to extend. For example, we can easily change class implementation because client program is unaware of it. Factory pattern also provides abstraction between implementation and client classes through inheritance. </vt:lpstr>
      <vt:lpstr>PowerPoint Presentation</vt:lpstr>
      <vt:lpstr>The Abstract Factory design pattern provides an interface for creating families of related or dependent objects without specifying their concrete classes.  According to the Gang of Four Definition, The Abstract Factory Design Pattern provides a way to encapsulate a group of factories with a common theme without specifying their concrete classes. Abstract means hiding some information, factory means which produces the products, and pattern means a design. So, the Abstract Factory Pattern is a software design pattern that provides a way to encapsulate a group of individual factories that have a common theme.</vt:lpstr>
      <vt:lpstr>PowerPoint Presentation</vt:lpstr>
      <vt:lpstr>PowerPoint Presentation</vt:lpstr>
      <vt:lpstr>Abstract Factory pattern also offers an approach to code for interface rather than implementation. Abstract Factory pattern is “factory of factories” and can be easily extended to accommodate more products. For example, we can add another subclass ‘Dell’ and a factory ‘LaptopFactory’. Abstract Factory pattern is robust and it eliminates conditional logic unlike Factory pattern. </vt:lpstr>
      <vt:lpstr>PowerPoint Presentation</vt:lpstr>
      <vt:lpstr>The Builder design pattern separates the construction of a complex object from its representation so that the same construction process can create different representations.   According to GOF, the Builder Design Pattern builds a complex object using many simple objects and a step-by-step approach. The Process of constructing the complex object should be generic so that the same construction process can be used to create different representations of the same complex object.    </vt:lpstr>
      <vt:lpstr>The Builder Design Pattern is useful in C# when you need to create an object with many optional and required fields, especially if the object’s construction process is complex or if many representations of the object are possible. The key idea is to separate the construction of a complex object from its representation, allowing the same construction process to create different representations.    </vt:lpstr>
      <vt:lpstr>PowerPoint Presentation</vt:lpstr>
      <vt:lpstr>using System; namespace BuilderDesignPattern {     public class Report     {         public string ReportType { get; set; }         public string ReportHeader { get; set; }         public string ReportFooter { get; set; }         public string ReportContent { get; set; }          public void DisplayReport()         {             Console.WriteLine("Report Type :" + ReportType);             Console.WriteLine("Header :" + ReportHeader);             Console.WriteLine("Content :" + ReportContent);             Console.WriteLine("Footer :" + ReportFooter);         }     } }  </vt:lpstr>
      <vt:lpstr>namespace BuilderDesignPattern {     public abstract class ReportBuilder     {         protected Report reportObject;         public abstract void SetReportType();         public abstract void SetReportHeader();         public abstract void SetReportContent();         public abstract void SetReportFooter();          public void CreateNewReport()         {             reportObject = new Report();         }         </vt:lpstr>
      <vt:lpstr>namespace BuilderDesignPattern {      public class ExcelReport : ReportBuilder   {         public override void SetReportContent()         {             reportObject.ReportContent = "Excel Content Section";         }         public override void SetReportFooter()         {             reportObject.ReportFooter = "Excel Footer";         }         public override void SetReportHeader()         {             reportObject.ReportHeader = "Excel Header";         }               </vt:lpstr>
      <vt:lpstr>         </vt:lpstr>
      <vt:lpstr>PowerPoint Presentation</vt:lpstr>
      <vt:lpstr>PowerPoint Presentation</vt:lpstr>
      <vt:lpstr>PowerPoint Presentation</vt:lpstr>
      <vt:lpstr>PowerPoint Presentation</vt:lpstr>
      <vt:lpstr>Prototype pattern is used when the Object creation is a costly affair. Also, it requires a lot of time and resources and if you have a similar object already existing.  Therefore, this pattern provides a mechanism to copy the original object to a new object and then modify it according to our needs. Moreover, this pattern uses C# cloning to copy the object. It would be easy to understand this pattern with an example. For example, suppose we have an Object that loads data from database. </vt:lpstr>
      <vt:lpstr> Now, we need to modify this data in our program multiple times.  Therefore, it’s not a good idea to create the Object using new keyword and load all the data again from the database.  Hence, the better approach is to clone the existing object into a new object and then do the data manipulation. </vt:lpstr>
      <vt:lpstr>PowerPoint Presentation</vt:lpstr>
      <vt:lpstr>PowerPoint Presentation</vt:lpstr>
      <vt:lpstr>PowerPoint Presentation</vt:lpstr>
      <vt:lpstr>When the classes to instantiate are specified at run-time, for example, by dynamic loading; or To avoid building a class hierarchy of factories that parallels the class hierarchy of products; or When instances of a class can have one of only a few different combinations of state. However, It may be more convenient to install a corresponding number of prototypes and clone them rather than instantiating the class manually each time with the appropriate state. </vt:lpstr>
      <vt:lpstr>PowerPoint Presentation</vt:lpstr>
      <vt:lpstr>Structural design pattern is a blueprint of how different objects and classes are combined together to form a bigger structure for achieving multiple goals altogether.  The patterns in structural designs show how unique pieces of a system can be combined together in an extensible and flexible manner.  So, with the help structural design pattern we can target and change a specific parts of the structure without changing the entire structure.</vt:lpstr>
      <vt:lpstr>Adapter Pattern Bridge Pattern Composite Pattern Decorator Pattern Facade Pattern Proxy Pattern </vt:lpstr>
      <vt:lpstr>Sometimes, there could be a scenario when two objects don’t fit together, as they should in order to get the work done.  For example, this situation may arise when we try to integrate a legacy code with a new code, or when changing a 3rd party API in the code.  Obviously, this happens due to incompatible interfaces of the two objects which do not fit together.</vt:lpstr>
      <vt:lpstr>The adapter pattern can take two forms :  Inheritance or Composition form. In the first form, a “class adapter” utilizes inheritance.  The class adapter extends the adoptee class and adds the desired methods to the adapter.  These methods can be declared in an interface (i.e., the “target” interface). However, in the second form; an “object adapter” utilizes composition.  The object adapter contains an adoptee and implements the target interface to interact with the adoptee.</vt:lpstr>
      <vt:lpstr>PowerPoint Presentation</vt:lpstr>
      <vt:lpstr>PowerPoint Presentation</vt:lpstr>
      <vt:lpstr>The Adapter pattern should be used when: There is an existing class, and its interface does not match the one you need. You want to create a reusable class that co-operates with unrelated or unforeseen classes, that is, classes that don’t necessarily have compatible interfaces. There are several existing subclasses to be used, but it’s impractical to adapt their interface by subclassing each one. An object adapter can adapt the interface of its parent class. </vt:lpstr>
      <vt:lpstr>The Proxy Design Pattern provides a surrogate or placeholder for another object to control access to it.  In fact, the Proxy Pattern is used to create a representative object that controls access to another object.  It may be remote, expensive to create or in need of being secured.</vt:lpstr>
      <vt:lpstr>In the Proxy Design Pattern, a client does not directly talk to the original object, it delegates calls to the proxy object which calls the methods of the original object. Moreover, the important point is that the client does not know about the proxy. The proxy acts as an original object for the client.  But there are many variations to this approach which we will see shortly. </vt:lpstr>
      <vt:lpstr>There are three main variations of the Proxy Pattern: A remote proxy provides a local representative for an object in a different address space. A virtual proxy creates expensive objects on demand. A protection proxy controls access to the original object. Protection proxies are useful when objects should have different access rights. </vt:lpstr>
      <vt:lpstr>PowerPoint Presentation</vt:lpstr>
      <vt:lpstr> </vt:lpstr>
      <vt:lpstr>       </vt:lpstr>
      <vt:lpstr> </vt:lpstr>
      <vt:lpstr>Proxy is applicable whenever there is a need for a more versatile or sophisticated reference to an object than a simple pointer.  Here are several common situations in which the Proxy pattern is applicable: A remote proxy provides a local representative for an object in a different address space. A virtual proxy creates expensive objects on demand. A protection proxy controls access to the original object. Protection proxies are useful when objects should have different access rights. </vt:lpstr>
      <vt:lpstr>The Composite Pattern allows you to compose objects into a tree structure to represent the part-whole hierarchy.  It means you can create a tree of objects that is made of different parts, but that can be treated as a whole one big thing.  Composite lets clients treat individual objects and compositions of objects uniformly, that’s the intent of the Composite Pattern. </vt:lpstr>
      <vt:lpstr>Base Component  Base component is the interface for all objects in the composition. Client program uses base component to work with the objects in the composition. Moreover, it can be an interface or an abstract class with some methods common to all the objects. Leaf  Defines the behavior for the elements in the composition. It is the building block for the composition and implements base component. Although, it doesn’t have references to other Components. Composite  It consists of leaf elements and implements the operations in base component. </vt:lpstr>
      <vt:lpstr>PowerPoint Presentation</vt:lpstr>
      <vt:lpstr>PowerPoint Presentation</vt:lpstr>
      <vt:lpstr>PowerPoint Presentation</vt:lpstr>
      <vt:lpstr>PowerPoint Presentation</vt:lpstr>
      <vt:lpstr>PowerPoint Presentation</vt:lpstr>
      <vt:lpstr>When we want to represent part-whole hierarchies of objects. When we want clients to be able to ignore the difference between compositions of objects and individual objects. Clients will treat all objects in the composite structure uniformly. </vt:lpstr>
      <vt:lpstr>The main function of the bridge pattern is to separate the implementation part from the abstraction part so that the abstraction and implementation of a class can vary independently. There are in two part in Bridge Pattern: Implementation or Body Abstraction or Handling </vt:lpstr>
      <vt:lpstr>When both implementation and its functional abstraction needs are extended using another sub-class. When you don't want to affect clients due to changes in implementation. When you want to avoid permanent binding between implementation and its functional abstraction. </vt:lpstr>
      <vt:lpstr>PowerPoint Presentation</vt:lpstr>
      <vt:lpstr>PowerPoint Presentation</vt:lpstr>
      <vt:lpstr> </vt:lpstr>
      <vt:lpstr>public interface IImplementor {     void OperationImp(); }  public class ConcreteImplementorA : IImplementor {     public void OperationImp()     {         Console.WriteLine("ConcreteImplementorA.OperationImp()");     } }        </vt:lpstr>
      <vt:lpstr>public class ConcreteImplementorB : IImplementor {     public void OperationImp()     {         Console.WriteLine("ConcreteImplementorB.OperationImp()");     } }  </vt:lpstr>
      <vt:lpstr>public class Client {     public void Main()     {         IImplementor implementor = new ConcreteImplementorA();         IAbstraction abstraction = new Abstraction(implementor);         abstraction.Operation();          implementor = new ConcreteImplementorB();         abstraction = new Abstraction(implementor);         abstraction.Operation();     } }      </vt:lpstr>
      <vt:lpstr>In Decorator Pattern, we can add or remove object functionality without changing the function or external appearance of the object.  Therefore with help of a decorator pattern, we can add additional responsibilities to an object without changing the functionalities of the object.</vt:lpstr>
      <vt:lpstr>PowerPoint Presentation</vt:lpstr>
      <vt:lpstr>It enhances the extensibility of an object, as changes are made by coding new classes. Provides greater flexibility as compared to static inheritance. Rather than coding all behaviour into a single object Each specific part of the functionality is simplified by coding a series of classes </vt:lpstr>
      <vt:lpstr>PowerPoint Presentation</vt:lpstr>
      <vt:lpstr>public abstract class Decorator : Component {     protected Component component;      public void SetComponent(Component component)     {         this.component = component;     }      public override void Operation()     {         if (component != null)         {             component.Operation();         }     } }  </vt:lpstr>
      <vt:lpstr>PowerPoint Presentation</vt:lpstr>
      <vt:lpstr> </vt:lpstr>
      <vt:lpstr> </vt:lpstr>
      <vt:lpstr>In Facade Pattern, we provide a simplified interface to a set of interfaces of a subsystem for hiding its complexity of subsystem from the client.  In simple words with the help of facade pattern, we make sub-systems easier to use by describing a higher-level interface.</vt:lpstr>
      <vt:lpstr>When there are many dependencies between implementation classes of abstraction and client requirements. When you want to have layers in your subsystems. When you want to provide a simple interface instead of a complex subsystem. </vt:lpstr>
      <vt:lpstr>PowerPoint Presentation</vt:lpstr>
      <vt:lpstr>PowerPoint Presentation</vt:lpstr>
      <vt:lpstr>public class RestaurantFacade {     private readonly IPizza _pizzaProvider;     private readonly IBread _breadProvider;      public RestaurantFacade() {         _pizzaProvider = new PizzaProvider();         _breadProvider = new BreadProvider();     }      public void GetNonVegPizza() {         _pizzaProvider.GetNonVegPizza();     }      public void GetVegPizza() {         _pizzaProvider.GetVegPizza();     }    </vt:lpstr>
      <vt:lpstr>  public void GetGarlicBread() {         _breadProvider.GetGarlicBread();     }      public void GetCheesyGarlicBread() {         _breadProvider.GetCheesyGarlicBread();     } }      </vt:lpstr>
      <vt:lpstr>PowerPoint Presentation</vt:lpstr>
      <vt:lpstr>Behavioral Design Patterns offer solution for the better interaction between objects and how to provide loose coupling and flexibility to extend easily.</vt:lpstr>
      <vt:lpstr>Below are the some of important types of behavioral pattern.. Chain of Responsibility Pattern Command Pattern Interpreter Pattern Iterator Pattern Observer Pattern Template Pattern Null Object </vt:lpstr>
      <vt:lpstr>It is a data-driven behavioral pattern that turns a request into a stand-alone object known as a command.  It encapsulates all the information that is required to act i.e., it wraps the action and its required parameters together in an object.  It is used to separate the object that invokes the operation from the object that operates.</vt:lpstr>
      <vt:lpstr>When we need to attach operations with objects using which we can queue operations, schedule their execution, or execute them remotely. When we wish to implement reversible operations like undo and redo operations. Since the command pattern allows us to create objects that represent the actions that are to be performed in the application, we can create a list of tasks performed (list of command objects) and can undo or redo the task just by searching and executing the undo method of the last command object from the task list. </vt:lpstr>
      <vt:lpstr>PowerPoint Presentation</vt:lpstr>
      <vt:lpstr>PowerPoint Presentation</vt:lpstr>
      <vt:lpstr>PowerPoint Presentation</vt:lpstr>
      <vt:lpstr>PowerPoint Presentation</vt:lpstr>
      <vt:lpstr>It is a behavioral design pattern that allows us to pass a request between a chain of objects.  Each object in the chain contains its processing logic that performs some action and decides the next object from the chain to delegate the work.  It is used in decoupling the sender from the receiver.</vt:lpstr>
      <vt:lpstr>When to use Chain of Responsibility Pattern When we wish to decouple the request's sender from its receiver. When the request provided to the application can be handled by passing it to a series of objects. When we need to enhance the flexibility of the duties assigned to objects. </vt:lpstr>
      <vt:lpstr>PowerPoint Presentation</vt:lpstr>
      <vt:lpstr>PowerPoint Presentation</vt:lpstr>
      <vt:lpstr>PowerPoint Presentation</vt:lpstr>
      <vt:lpstr>PowerPoint Presentation</vt:lpstr>
      <vt:lpstr>PowerPoint Presentation</vt:lpstr>
      <vt:lpstr>PowerPoint Presentation</vt:lpstr>
      <vt:lpstr>It is a behavioral pattern that is used to incorporate specialized computer language elements in programs to solve a specific set of problems.  It is used to write simple programs that understand human-like syntax.</vt:lpstr>
      <vt:lpstr>When to use Interpreter Pattern When we wish to provide human-like syntax to the clients and hide the application's structure complexity from the clients. When we wish to define a grammatical representation for a domain-specific language and provide an interpreter to deal with this grammar. </vt:lpstr>
      <vt:lpstr>PowerPoint Presentation</vt:lpstr>
      <vt:lpstr>PowerPoint Presentation</vt:lpstr>
      <vt:lpstr>PowerPoint Presentation</vt:lpstr>
      <vt:lpstr>PowerPoint Presentation</vt:lpstr>
      <vt:lpstr>An iterator pattern is a type of behavioral pattern that is used to sequentially access the elements of a collection without exposing its underlying or internal representation. </vt:lpstr>
      <vt:lpstr>When we wish to provide a way to access and traverse the elements of a collection without revealing the internal data structures to the clients. When we want the application to traverse different data structures.</vt:lpstr>
      <vt:lpstr>PowerPoint Presentation</vt:lpstr>
      <vt:lpstr>PowerPoint Presentation</vt:lpstr>
      <vt:lpstr>PowerPoint Presentation</vt:lpstr>
      <vt:lpstr>PowerPoint Presentation</vt:lpstr>
      <vt:lpstr>An observer pattern is a behavioral pattern that is used to monitor the state of multiple objects or classes.  It acts as a notifier of change to multiple classes. Using the observer pattern, the change in the state of an object is reflected among other objects in the application.</vt:lpstr>
      <vt:lpstr>When modifications in the state of one object require a change in other objects. When some objects must observe other objects only for a limited time or in specific cases. </vt:lpstr>
      <vt:lpstr>PowerPoint Presentation</vt:lpstr>
      <vt:lpstr> </vt:lpstr>
      <vt:lpstr>  </vt:lpstr>
      <vt:lpstr>PowerPoint Presentation</vt:lpstr>
      <vt:lpstr> subject.Attach(observer1);             subject.Attach(observer2);              subject.SubjectState = "State 1";             subject.SubjectState = "State 2";              subject.Detach(observer1);              subject.SubjectState = "State 3";         }     } }       </vt:lpstr>
      <vt:lpstr>A template pattern is used to define the framework of an algorithm in the superclass and  lets the subclasses redefine certain steps of an algorithm without changing the overall algorithm's structure.</vt:lpstr>
      <vt:lpstr>When several classes contain almost identical algorithms and we need to modify all the classes when there is a change in the algorithm. When we want to allow the clients to extend only particular steps of an algorithm, but not the whole algorithm or its structure. </vt:lpstr>
      <vt:lpstr>A null object pattern is used to design a null object that conveys the absence of an object or acts as the default value of an object.  It is used to minimize the null-checks in an application. </vt:lpstr>
      <vt:lpstr>When we want to minimize the null-checks in an application. When we want to perform a null-check to skip the execution or perform a default action. </vt:lpstr>
      <vt:lpstr>     </vt:lpstr>
      <vt:lpstr>public class NullAnimal : IAnimal {     public void MakeSound()     {         // Do nothing     } }    </vt:lpstr>
      <vt:lpstr>PowerPoint Presentation</vt:lpstr>
      <vt:lpstr>It reduces the complexity of communication between the objects. It provides the best object interaction principles of software development. It reduces the coupling between the senders and the receivers and enables better communication flexibility in the application. It is used to save the number of resources being used by an application as better object interaction leads to better task execution. </vt:lpstr>
      <vt:lpstr>PowerPoint Presentation</vt:lpstr>
      <vt:lpstr>PowerPoint Presentation</vt:lpstr>
      <vt:lpstr>https://www.dofactory.com/net/facade-design-pattern https://dotnettutorials.net/lesson/decorator-design-pattern/ https://refactoring.guru/design-patterns/decorator/csharp/example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cp:revision>
  <dcterms:modified xsi:type="dcterms:W3CDTF">2024-05-21T11:10:58Z</dcterms:modified>
</cp:coreProperties>
</file>