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67" r:id="rId3"/>
    <p:sldId id="268" r:id="rId4"/>
    <p:sldId id="258" r:id="rId5"/>
    <p:sldId id="259" r:id="rId6"/>
    <p:sldId id="269" r:id="rId7"/>
    <p:sldId id="261" r:id="rId8"/>
    <p:sldId id="275" r:id="rId9"/>
    <p:sldId id="260" r:id="rId10"/>
    <p:sldId id="273" r:id="rId11"/>
    <p:sldId id="263" r:id="rId12"/>
    <p:sldId id="262" r:id="rId13"/>
    <p:sldId id="274" r:id="rId14"/>
    <p:sldId id="270" r:id="rId15"/>
    <p:sldId id="264" r:id="rId16"/>
    <p:sldId id="265"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DA72C-30C1-12C1-EC70-F86270B429BC}" v="64" dt="2024-04-02T23:23:17.493"/>
    <p1510:client id="{CE64491E-E950-1001-8FF2-383BAE61863B}" v="117" dt="2024-04-02T23:35:5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3B702-34BB-4212-BAA9-E5C3B6561CC3}" type="datetimeFigureOut">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600FA-8374-4003-966A-67FC44CC5A15}" type="slidenum">
              <a:t>‹#›</a:t>
            </a:fld>
            <a:endParaRPr lang="en-US"/>
          </a:p>
        </p:txBody>
      </p:sp>
    </p:spTree>
    <p:extLst>
      <p:ext uri="{BB962C8B-B14F-4D97-AF65-F5344CB8AC3E}">
        <p14:creationId xmlns:p14="http://schemas.microsoft.com/office/powerpoint/2010/main" val="210531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7E389-195F-4945-854F-E3CEEBCE8C9F}" type="slidenum">
              <a:rPr lang="en-US" smtClean="0"/>
              <a:t>7</a:t>
            </a:fld>
            <a:endParaRPr lang="en-US"/>
          </a:p>
        </p:txBody>
      </p:sp>
    </p:spTree>
    <p:extLst>
      <p:ext uri="{BB962C8B-B14F-4D97-AF65-F5344CB8AC3E}">
        <p14:creationId xmlns:p14="http://schemas.microsoft.com/office/powerpoint/2010/main" val="35494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7E389-195F-4945-854F-E3CEEBCE8C9F}" type="slidenum">
              <a:rPr lang="en-US" smtClean="0"/>
              <a:t>8</a:t>
            </a:fld>
            <a:endParaRPr lang="en-US"/>
          </a:p>
        </p:txBody>
      </p:sp>
    </p:spTree>
    <p:extLst>
      <p:ext uri="{BB962C8B-B14F-4D97-AF65-F5344CB8AC3E}">
        <p14:creationId xmlns:p14="http://schemas.microsoft.com/office/powerpoint/2010/main" val="62998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ipl-logo-png-transparent-images/download/17136"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10083736" TargetMode="External"/><Relationship Id="rId7" Type="http://schemas.openxmlformats.org/officeDocument/2006/relationships/image" Target="../media/image2.png"/><Relationship Id="rId2" Type="http://schemas.openxmlformats.org/officeDocument/2006/relationships/hyperlink" Target="https://ijfans.org/uploads/paper/2ec7acbe52ef4f07e4f5b7d423571f5d.pdf" TargetMode="External"/><Relationship Id="rId1" Type="http://schemas.openxmlformats.org/officeDocument/2006/relationships/slideLayout" Target="../slideLayouts/slideLayout2.xml"/><Relationship Id="rId6" Type="http://schemas.openxmlformats.org/officeDocument/2006/relationships/hyperlink" Target="https://ieeexplore.ieee.org/document/9596405" TargetMode="External"/><Relationship Id="rId5" Type="http://schemas.openxmlformats.org/officeDocument/2006/relationships/hyperlink" Target="https://ieeexplore.ieee.org/document/10306783" TargetMode="External"/><Relationship Id="rId4" Type="http://schemas.openxmlformats.org/officeDocument/2006/relationships/hyperlink" Target="https://ieeexplore.ieee.org/document/1012857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ajkumar2002-Rk/Python-Mid-Ter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le:Thank_you_001.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aravindas01/ipl-2022datase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0BABC-D827-130C-554E-AD0F62B9D53E}"/>
              </a:ext>
            </a:extLst>
          </p:cNvPr>
          <p:cNvSpPr>
            <a:spLocks noGrp="1"/>
          </p:cNvSpPr>
          <p:nvPr>
            <p:ph type="ctrTitle"/>
          </p:nvPr>
        </p:nvSpPr>
        <p:spPr>
          <a:xfrm>
            <a:off x="630936" y="640823"/>
            <a:ext cx="3419856" cy="5583148"/>
          </a:xfrm>
        </p:spPr>
        <p:txBody>
          <a:bodyPr vert="horz" lIns="91440" tIns="45720" rIns="91440" bIns="45720" rtlCol="0" anchor="ctr">
            <a:normAutofit/>
          </a:bodyPr>
          <a:lstStyle/>
          <a:p>
            <a:pPr algn="l"/>
            <a:r>
              <a:rPr lang="en-US" sz="5400" kern="1200">
                <a:solidFill>
                  <a:schemeClr val="tx1"/>
                </a:solidFill>
                <a:latin typeface="+mj-lt"/>
                <a:ea typeface="+mj-ea"/>
                <a:cs typeface="+mj-cs"/>
              </a:rPr>
              <a:t>Analysis on IPL 2022 data set</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ribbon and text&#10;&#10;Description automatically generated">
            <a:extLst>
              <a:ext uri="{FF2B5EF4-FFF2-40B4-BE49-F238E27FC236}">
                <a16:creationId xmlns:a16="http://schemas.microsoft.com/office/drawing/2014/main" id="{6E91815C-89F1-6F65-FFE0-ED55262818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54296" y="907199"/>
            <a:ext cx="6894576" cy="3361105"/>
          </a:xfrm>
          <a:prstGeom prst="rect">
            <a:avLst/>
          </a:prstGeom>
        </p:spPr>
      </p:pic>
      <p:sp>
        <p:nvSpPr>
          <p:cNvPr id="4" name="TextBox 3">
            <a:extLst>
              <a:ext uri="{FF2B5EF4-FFF2-40B4-BE49-F238E27FC236}">
                <a16:creationId xmlns:a16="http://schemas.microsoft.com/office/drawing/2014/main" id="{2101ED51-6852-E5AD-5ED6-9C178A68DE94}"/>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Done by:- </a:t>
            </a:r>
          </a:p>
          <a:p>
            <a:pPr marL="342900" indent="-228600">
              <a:lnSpc>
                <a:spcPct val="90000"/>
              </a:lnSpc>
              <a:spcAft>
                <a:spcPts val="600"/>
              </a:spcAft>
              <a:buFont typeface="Arial" panose="020B0604020202020204" pitchFamily="34" charset="0"/>
              <a:buChar char="•"/>
            </a:pPr>
            <a:r>
              <a:rPr lang="en-US" sz="2000"/>
              <a:t>Lakshmi Rani Pudi - </a:t>
            </a:r>
            <a:r>
              <a:rPr lang="en-US" sz="2000" b="0" i="0" u="none" strike="noStrike">
                <a:effectLst/>
              </a:rPr>
              <a:t>LP07823N</a:t>
            </a:r>
          </a:p>
          <a:p>
            <a:pPr marL="342900" indent="-228600">
              <a:lnSpc>
                <a:spcPct val="90000"/>
              </a:lnSpc>
              <a:spcAft>
                <a:spcPts val="600"/>
              </a:spcAft>
              <a:buFont typeface="Arial" panose="020B0604020202020204" pitchFamily="34" charset="0"/>
              <a:buChar char="•"/>
            </a:pPr>
            <a:r>
              <a:rPr lang="en-US" sz="2000"/>
              <a:t>Deekshitha Duddola - </a:t>
            </a:r>
            <a:r>
              <a:rPr lang="en-US" sz="2000" b="0" i="0" u="none" strike="noStrike">
                <a:effectLst/>
              </a:rPr>
              <a:t>DD63441N</a:t>
            </a:r>
          </a:p>
          <a:p>
            <a:pPr marL="342900" indent="-228600">
              <a:lnSpc>
                <a:spcPct val="90000"/>
              </a:lnSpc>
              <a:spcAft>
                <a:spcPts val="600"/>
              </a:spcAft>
              <a:buFont typeface="Arial" panose="020B0604020202020204" pitchFamily="34" charset="0"/>
              <a:buChar char="•"/>
            </a:pPr>
            <a:r>
              <a:rPr lang="en-US" sz="2000"/>
              <a:t>Raj Kumar Nelluri – RN88648N</a:t>
            </a:r>
          </a:p>
        </p:txBody>
      </p:sp>
      <p:pic>
        <p:nvPicPr>
          <p:cNvPr id="6" name="Picture 5">
            <a:extLst>
              <a:ext uri="{FF2B5EF4-FFF2-40B4-BE49-F238E27FC236}">
                <a16:creationId xmlns:a16="http://schemas.microsoft.com/office/drawing/2014/main" id="{5CD63AD5-3D23-4F6E-A935-4D004D1F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2C6F3F-9266-C586-F096-9F376F8A3AF4}"/>
              </a:ext>
            </a:extLst>
          </p:cNvPr>
          <p:cNvSpPr txBox="1"/>
          <p:nvPr/>
        </p:nvSpPr>
        <p:spPr>
          <a:xfrm>
            <a:off x="9073515" y="4068249"/>
            <a:ext cx="247535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81018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62C892-02F2-07A4-27B4-CA3951ACBFC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0FC3A-78AC-41AF-FDE6-6459E5009812}"/>
              </a:ext>
            </a:extLst>
          </p:cNvPr>
          <p:cNvSpPr>
            <a:spLocks noGrp="1"/>
          </p:cNvSpPr>
          <p:nvPr>
            <p:ph type="title"/>
          </p:nvPr>
        </p:nvSpPr>
        <p:spPr>
          <a:xfrm>
            <a:off x="838200" y="365125"/>
            <a:ext cx="10515600" cy="1325563"/>
          </a:xfrm>
        </p:spPr>
        <p:txBody>
          <a:bodyPr>
            <a:normAutofit/>
          </a:bodyPr>
          <a:lstStyle/>
          <a:p>
            <a:r>
              <a:rPr lang="en-US" sz="5400"/>
              <a:t>Data Preprocessing</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C81EB4-5183-4F91-46FD-5ADC31529889}"/>
              </a:ext>
            </a:extLst>
          </p:cNvPr>
          <p:cNvSpPr>
            <a:spLocks noGrp="1"/>
          </p:cNvSpPr>
          <p:nvPr>
            <p:ph idx="1"/>
          </p:nvPr>
        </p:nvSpPr>
        <p:spPr>
          <a:xfrm>
            <a:off x="838200" y="1929384"/>
            <a:ext cx="10515600" cy="4251960"/>
          </a:xfrm>
        </p:spPr>
        <p:txBody>
          <a:bodyPr>
            <a:normAutofit/>
          </a:bodyPr>
          <a:lstStyle/>
          <a:p>
            <a:r>
              <a:rPr lang="en-US" sz="1700">
                <a:latin typeface="Times New Roman" panose="02020603050405020304" pitchFamily="18" charset="0"/>
                <a:cs typeface="Times New Roman" panose="02020603050405020304" pitchFamily="18" charset="0"/>
              </a:rPr>
              <a:t>total_matches_played = data[‘team1’].value_counts().add(data[‘team2’]).value_counts() , fill_value-0).astype(int) – This will handle the NaN values. </a:t>
            </a:r>
          </a:p>
          <a:p>
            <a:pPr marL="0" indent="0">
              <a:buNone/>
            </a:pPr>
            <a:endParaRPr lang="en-US" sz="1700">
              <a:latin typeface="Times New Roman" panose="02020603050405020304" pitchFamily="18" charset="0"/>
              <a:cs typeface="Times New Roman" panose="02020603050405020304" pitchFamily="18" charset="0"/>
            </a:endParaRPr>
          </a:p>
          <a:p>
            <a:r>
              <a:rPr lang="en-US" sz="1700" b="0">
                <a:effectLst/>
                <a:latin typeface="Times New Roman" panose="02020603050405020304" pitchFamily="18" charset="0"/>
                <a:cs typeface="Times New Roman" panose="02020603050405020304" pitchFamily="18" charset="0"/>
              </a:rPr>
              <a:t>total_won= data['match_winner'].value_counts()</a:t>
            </a:r>
            <a:br>
              <a:rPr lang="en-US" sz="1700" b="0">
                <a:effectLst/>
                <a:latin typeface="Times New Roman" panose="02020603050405020304" pitchFamily="18" charset="0"/>
                <a:cs typeface="Times New Roman" panose="02020603050405020304" pitchFamily="18" charset="0"/>
              </a:rPr>
            </a:br>
            <a:r>
              <a:rPr lang="en-US" sz="1700" b="0">
                <a:effectLst/>
                <a:latin typeface="Times New Roman" panose="02020603050405020304" pitchFamily="18" charset="0"/>
                <a:cs typeface="Times New Roman" panose="02020603050405020304" pitchFamily="18" charset="0"/>
              </a:rPr>
              <a:t>total_won – This will return total matches won by each team.</a:t>
            </a:r>
          </a:p>
          <a:p>
            <a:pPr marL="0" indent="0">
              <a:buNone/>
            </a:pPr>
            <a:endParaRPr lang="en-US" sz="1700" b="0">
              <a:effectLst/>
              <a:latin typeface="Times New Roman" panose="02020603050405020304" pitchFamily="18" charset="0"/>
              <a:cs typeface="Times New Roman" panose="02020603050405020304" pitchFamily="18" charset="0"/>
            </a:endParaRPr>
          </a:p>
          <a:p>
            <a:r>
              <a:rPr lang="en-US" sz="1700" b="0">
                <a:effectLst/>
                <a:latin typeface="Times New Roman" panose="02020603050405020304" pitchFamily="18" charset="0"/>
                <a:cs typeface="Times New Roman" panose="02020603050405020304" pitchFamily="18" charset="0"/>
              </a:rPr>
              <a:t>win_percentage = ((total_won / total_matches_played) * 100).sort_values(ascending=False).astype(int)</a:t>
            </a:r>
            <a:br>
              <a:rPr lang="en-US" sz="1700" b="0">
                <a:effectLst/>
                <a:latin typeface="Times New Roman" panose="02020603050405020304" pitchFamily="18" charset="0"/>
                <a:cs typeface="Times New Roman" panose="02020603050405020304" pitchFamily="18" charset="0"/>
              </a:rPr>
            </a:br>
            <a:r>
              <a:rPr lang="en-US" sz="1700" b="0">
                <a:effectLst/>
                <a:latin typeface="Times New Roman" panose="02020603050405020304" pitchFamily="18" charset="0"/>
                <a:cs typeface="Times New Roman" panose="02020603050405020304" pitchFamily="18" charset="0"/>
              </a:rPr>
              <a:t>win_percentage</a:t>
            </a:r>
            <a:r>
              <a:rPr lang="en-US" sz="1700">
                <a:latin typeface="Times New Roman" panose="02020603050405020304" pitchFamily="18" charset="0"/>
                <a:cs typeface="Times New Roman" panose="02020603050405020304" pitchFamily="18" charset="0"/>
              </a:rPr>
              <a:t> – This will return win percentage for each team.</a:t>
            </a:r>
          </a:p>
          <a:p>
            <a:pPr marL="0" indent="0">
              <a:buNone/>
            </a:pPr>
            <a:endParaRPr lang="en-US" sz="1700" b="0">
              <a:effectLst/>
              <a:latin typeface="Times New Roman" panose="02020603050405020304" pitchFamily="18" charset="0"/>
              <a:cs typeface="Times New Roman" panose="02020603050405020304" pitchFamily="18" charset="0"/>
            </a:endParaRPr>
          </a:p>
          <a:p>
            <a:r>
              <a:rPr lang="en-US" sz="1700" b="0">
                <a:effectLst/>
                <a:latin typeface="Times New Roman" panose="02020603050405020304" pitchFamily="18" charset="0"/>
                <a:cs typeface="Times New Roman" panose="02020603050405020304" pitchFamily="18" charset="0"/>
              </a:rPr>
              <a:t>team_performance = pd.DataFrame({</a:t>
            </a:r>
            <a:br>
              <a:rPr lang="en-US" sz="1700" b="0">
                <a:effectLst/>
                <a:latin typeface="Times New Roman" panose="02020603050405020304" pitchFamily="18" charset="0"/>
                <a:cs typeface="Times New Roman" panose="02020603050405020304" pitchFamily="18" charset="0"/>
              </a:rPr>
            </a:br>
            <a:r>
              <a:rPr lang="en-US" sz="1700" b="0">
                <a:effectLst/>
                <a:latin typeface="Times New Roman" panose="02020603050405020304" pitchFamily="18" charset="0"/>
                <a:cs typeface="Times New Roman" panose="02020603050405020304" pitchFamily="18" charset="0"/>
              </a:rPr>
              <a:t>'Total Matches Played': total_matches_played,</a:t>
            </a:r>
            <a:br>
              <a:rPr lang="en-US" sz="1700" b="0">
                <a:effectLst/>
                <a:latin typeface="Times New Roman" panose="02020603050405020304" pitchFamily="18" charset="0"/>
                <a:cs typeface="Times New Roman" panose="02020603050405020304" pitchFamily="18" charset="0"/>
              </a:rPr>
            </a:br>
            <a:r>
              <a:rPr lang="en-US" sz="1700" b="0">
                <a:effectLst/>
                <a:latin typeface="Times New Roman" panose="02020603050405020304" pitchFamily="18" charset="0"/>
                <a:cs typeface="Times New Roman" panose="02020603050405020304" pitchFamily="18" charset="0"/>
              </a:rPr>
              <a:t>'Total Matches Won': total_won,</a:t>
            </a:r>
            <a:br>
              <a:rPr lang="en-US" sz="1700" b="0">
                <a:effectLst/>
                <a:latin typeface="Times New Roman" panose="02020603050405020304" pitchFamily="18" charset="0"/>
                <a:cs typeface="Times New Roman" panose="02020603050405020304" pitchFamily="18" charset="0"/>
              </a:rPr>
            </a:br>
            <a:r>
              <a:rPr lang="en-US" sz="1700" b="0">
                <a:effectLst/>
                <a:latin typeface="Times New Roman" panose="02020603050405020304" pitchFamily="18" charset="0"/>
                <a:cs typeface="Times New Roman" panose="02020603050405020304" pitchFamily="18" charset="0"/>
              </a:rPr>
              <a:t>'Win Percentage (%)': win_percentage}).sort_values(by='Win Percentage (%)', ascending=False) –  Creating DataFrame for total matches , total matches won, win percentage in descending order.  </a:t>
            </a:r>
          </a:p>
          <a:p>
            <a:endParaRPr lang="en-US" sz="1700">
              <a:latin typeface="Times New Roman" panose="02020603050405020304" pitchFamily="18" charset="0"/>
              <a:cs typeface="Times New Roman" panose="02020603050405020304" pitchFamily="18" charset="0"/>
            </a:endParaRPr>
          </a:p>
          <a:p>
            <a:endParaRPr lang="en-US" sz="17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6D893A-6156-71C4-CC50-25514B821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0C42-CC47-18FA-AA8D-5D7AF99F95B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Architecture</a:t>
            </a:r>
            <a:endParaRPr lang="en-US" sz="66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diagram of a data center&#10;&#10;Description automatically generated">
            <a:extLst>
              <a:ext uri="{FF2B5EF4-FFF2-40B4-BE49-F238E27FC236}">
                <a16:creationId xmlns:a16="http://schemas.microsoft.com/office/drawing/2014/main" id="{AA490CF8-C002-CBB1-0363-3B6886786F14}"/>
              </a:ext>
            </a:extLst>
          </p:cNvPr>
          <p:cNvPicPr>
            <a:picLocks noChangeAspect="1"/>
          </p:cNvPicPr>
          <p:nvPr/>
        </p:nvPicPr>
        <p:blipFill>
          <a:blip r:embed="rId2"/>
          <a:stretch>
            <a:fillRect/>
          </a:stretch>
        </p:blipFill>
        <p:spPr>
          <a:xfrm>
            <a:off x="823103" y="2252473"/>
            <a:ext cx="10937855" cy="4157851"/>
          </a:xfrm>
          <a:prstGeom prst="rect">
            <a:avLst/>
          </a:prstGeom>
        </p:spPr>
      </p:pic>
      <p:pic>
        <p:nvPicPr>
          <p:cNvPr id="18" name="Picture 17">
            <a:extLst>
              <a:ext uri="{FF2B5EF4-FFF2-40B4-BE49-F238E27FC236}">
                <a16:creationId xmlns:a16="http://schemas.microsoft.com/office/drawing/2014/main" id="{71114B3F-74EC-2ABF-5106-A55689A9B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7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49E9D-41B1-62D2-40B5-95E07EDE566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Results</a:t>
            </a: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5C4E9B1B-E203-7150-DBA0-36CD3EFB735F}"/>
              </a:ext>
            </a:extLst>
          </p:cNvPr>
          <p:cNvPicPr>
            <a:picLocks noChangeAspect="1"/>
          </p:cNvPicPr>
          <p:nvPr/>
        </p:nvPicPr>
        <p:blipFill>
          <a:blip r:embed="rId2"/>
          <a:stretch>
            <a:fillRect/>
          </a:stretch>
        </p:blipFill>
        <p:spPr>
          <a:xfrm>
            <a:off x="1511461" y="1942028"/>
            <a:ext cx="9166030" cy="4263686"/>
          </a:xfrm>
          <a:prstGeom prst="rect">
            <a:avLst/>
          </a:prstGeom>
        </p:spPr>
      </p:pic>
      <p:pic>
        <p:nvPicPr>
          <p:cNvPr id="9" name="Picture 8">
            <a:extLst>
              <a:ext uri="{FF2B5EF4-FFF2-40B4-BE49-F238E27FC236}">
                <a16:creationId xmlns:a16="http://schemas.microsoft.com/office/drawing/2014/main" id="{6A91E4C9-8FAB-4075-79EB-C47E6ED74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3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4B433-E725-58EC-48F9-3AFC007024A8}"/>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a:latin typeface="+mj-lt"/>
                <a:ea typeface="+mj-ea"/>
                <a:cs typeface="+mj-cs"/>
              </a:rPr>
              <a:t>Results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7C897B52-F280-4572-E6E1-FE20D070D516}"/>
              </a:ext>
            </a:extLst>
          </p:cNvPr>
          <p:cNvPicPr>
            <a:picLocks noChangeAspect="1"/>
          </p:cNvPicPr>
          <p:nvPr/>
        </p:nvPicPr>
        <p:blipFill>
          <a:blip r:embed="rId2"/>
          <a:stretch>
            <a:fillRect/>
          </a:stretch>
        </p:blipFill>
        <p:spPr>
          <a:xfrm>
            <a:off x="1266681" y="2000561"/>
            <a:ext cx="4243243" cy="4678227"/>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B655E809-B31C-775A-3954-F0E72FCA506E}"/>
              </a:ext>
            </a:extLst>
          </p:cNvPr>
          <p:cNvPicPr>
            <a:picLocks noGrp="1" noChangeAspect="1"/>
          </p:cNvPicPr>
          <p:nvPr>
            <p:ph idx="1"/>
          </p:nvPr>
        </p:nvPicPr>
        <p:blipFill>
          <a:blip r:embed="rId3"/>
          <a:stretch>
            <a:fillRect/>
          </a:stretch>
        </p:blipFill>
        <p:spPr>
          <a:xfrm>
            <a:off x="6444257" y="1979394"/>
            <a:ext cx="4515228" cy="4269006"/>
          </a:xfrm>
          <a:prstGeom prst="rect">
            <a:avLst/>
          </a:prstGeom>
        </p:spPr>
      </p:pic>
      <p:pic>
        <p:nvPicPr>
          <p:cNvPr id="10" name="Picture 9">
            <a:extLst>
              <a:ext uri="{FF2B5EF4-FFF2-40B4-BE49-F238E27FC236}">
                <a16:creationId xmlns:a16="http://schemas.microsoft.com/office/drawing/2014/main" id="{64A4B936-A2B5-68B0-F7BC-6D85848E1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4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with red and blue dots&#10;&#10;Description automatically generated">
            <a:extLst>
              <a:ext uri="{FF2B5EF4-FFF2-40B4-BE49-F238E27FC236}">
                <a16:creationId xmlns:a16="http://schemas.microsoft.com/office/drawing/2014/main" id="{E72B005C-FF8D-933F-B379-3BA347A9FA05}"/>
              </a:ext>
            </a:extLst>
          </p:cNvPr>
          <p:cNvPicPr>
            <a:picLocks noChangeAspect="1"/>
          </p:cNvPicPr>
          <p:nvPr/>
        </p:nvPicPr>
        <p:blipFill>
          <a:blip r:embed="rId2"/>
          <a:stretch>
            <a:fillRect/>
          </a:stretch>
        </p:blipFill>
        <p:spPr>
          <a:xfrm>
            <a:off x="770527" y="599398"/>
            <a:ext cx="5083157" cy="2394432"/>
          </a:xfrm>
          <a:prstGeom prst="rect">
            <a:avLst/>
          </a:prstGeom>
        </p:spPr>
      </p:pic>
      <p:pic>
        <p:nvPicPr>
          <p:cNvPr id="11" name="Picture 10" descr="A graph with a number of bars&#10;&#10;Description automatically generated with medium confidence">
            <a:extLst>
              <a:ext uri="{FF2B5EF4-FFF2-40B4-BE49-F238E27FC236}">
                <a16:creationId xmlns:a16="http://schemas.microsoft.com/office/drawing/2014/main" id="{AFFE9CB5-F77B-7EE9-C369-B8443F33FC5B}"/>
              </a:ext>
            </a:extLst>
          </p:cNvPr>
          <p:cNvPicPr>
            <a:picLocks noChangeAspect="1"/>
          </p:cNvPicPr>
          <p:nvPr/>
        </p:nvPicPr>
        <p:blipFill>
          <a:blip r:embed="rId3"/>
          <a:stretch>
            <a:fillRect/>
          </a:stretch>
        </p:blipFill>
        <p:spPr>
          <a:xfrm>
            <a:off x="6094988" y="593544"/>
            <a:ext cx="5315645" cy="2399736"/>
          </a:xfrm>
          <a:prstGeom prst="rect">
            <a:avLst/>
          </a:prstGeom>
        </p:spPr>
      </p:pic>
      <p:pic>
        <p:nvPicPr>
          <p:cNvPr id="5" name="Picture 4" descr="A graph of blue and white bars&#10;&#10;Description automatically generated">
            <a:extLst>
              <a:ext uri="{FF2B5EF4-FFF2-40B4-BE49-F238E27FC236}">
                <a16:creationId xmlns:a16="http://schemas.microsoft.com/office/drawing/2014/main" id="{F46E3D61-99B1-1DB1-AD76-DDA774936925}"/>
              </a:ext>
            </a:extLst>
          </p:cNvPr>
          <p:cNvPicPr>
            <a:picLocks noChangeAspect="1"/>
          </p:cNvPicPr>
          <p:nvPr/>
        </p:nvPicPr>
        <p:blipFill>
          <a:blip r:embed="rId4"/>
          <a:stretch>
            <a:fillRect/>
          </a:stretch>
        </p:blipFill>
        <p:spPr>
          <a:xfrm>
            <a:off x="770527" y="3656173"/>
            <a:ext cx="5083157" cy="2416064"/>
          </a:xfrm>
          <a:prstGeom prst="rect">
            <a:avLst/>
          </a:prstGeom>
        </p:spPr>
      </p:pic>
      <p:pic>
        <p:nvPicPr>
          <p:cNvPr id="12" name="Picture 11" descr="A colorful pie chart with text&#10;&#10;Description automatically generated">
            <a:extLst>
              <a:ext uri="{FF2B5EF4-FFF2-40B4-BE49-F238E27FC236}">
                <a16:creationId xmlns:a16="http://schemas.microsoft.com/office/drawing/2014/main" id="{A68F2663-5A15-56CC-72EA-1411AEEDD520}"/>
              </a:ext>
            </a:extLst>
          </p:cNvPr>
          <p:cNvPicPr>
            <a:picLocks noChangeAspect="1"/>
          </p:cNvPicPr>
          <p:nvPr/>
        </p:nvPicPr>
        <p:blipFill>
          <a:blip r:embed="rId5"/>
          <a:stretch>
            <a:fillRect/>
          </a:stretch>
        </p:blipFill>
        <p:spPr>
          <a:xfrm>
            <a:off x="6211066" y="3114224"/>
            <a:ext cx="5199809" cy="3731686"/>
          </a:xfrm>
          <a:prstGeom prst="rect">
            <a:avLst/>
          </a:prstGeom>
        </p:spPr>
      </p:pic>
      <p:pic>
        <p:nvPicPr>
          <p:cNvPr id="15" name="Picture 14">
            <a:extLst>
              <a:ext uri="{FF2B5EF4-FFF2-40B4-BE49-F238E27FC236}">
                <a16:creationId xmlns:a16="http://schemas.microsoft.com/office/drawing/2014/main" id="{EDFFE033-E77B-FEB0-1C4D-949CEC3E42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4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FBD6B-4120-B305-7746-C939F0B8F282}"/>
              </a:ext>
            </a:extLst>
          </p:cNvPr>
          <p:cNvSpPr>
            <a:spLocks noGrp="1"/>
          </p:cNvSpPr>
          <p:nvPr>
            <p:ph type="title"/>
          </p:nvPr>
        </p:nvSpPr>
        <p:spPr>
          <a:xfrm>
            <a:off x="838200" y="365125"/>
            <a:ext cx="10515600" cy="1325563"/>
          </a:xfrm>
        </p:spPr>
        <p:txBody>
          <a:bodyPr>
            <a:normAutofit/>
          </a:bodyPr>
          <a:lstStyle/>
          <a:p>
            <a:r>
              <a:rPr lang="en-US" sz="5400"/>
              <a:t>Conclusion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16617C-5EEB-52D5-8BD2-86C10AB8B2B4}"/>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r>
              <a:rPr lang="en-US" sz="2200" dirty="0">
                <a:latin typeface="Times New Roman" panose="02020603050405020304" pitchFamily="18" charset="0"/>
                <a:cs typeface="Times New Roman" panose="02020603050405020304" pitchFamily="18" charset="0"/>
              </a:rPr>
              <a:t>In today’s sports world with the aid of analysis, we can determine the player’s strengths and weaknesses which will in turn help to improve both individual player performance and team performance. This will aid in optimum decision-making. Working on player and team performance and predicting future performance is beneficial for all types of games. Other T20 leagues around the world, like the PSL, LPL, CPL, BBL, T20 Blast, BPL, and World League CLT20, benefit from the following methodology. Data Analytics have thus taken sports analytics to greater heights and thus selection of players in the teams and selection teams have become easy and accurate. Analyzing performance of individual players and teams over time have made accurate predictions over time possible.</a:t>
            </a:r>
            <a:endParaRPr lang="en-US"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0E796C-B77E-AE8A-005A-DD75A5ED1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89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AD0F6-0254-217E-E7D5-57007813B807}"/>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710BBC-E84A-4B75-AECE-D085A505E891}"/>
              </a:ext>
            </a:extLst>
          </p:cNvPr>
          <p:cNvSpPr>
            <a:spLocks noGrp="1"/>
          </p:cNvSpPr>
          <p:nvPr>
            <p:ph idx="1"/>
          </p:nvPr>
        </p:nvSpPr>
        <p:spPr>
          <a:xfrm>
            <a:off x="838200" y="1929384"/>
            <a:ext cx="10515600" cy="4251960"/>
          </a:xfrm>
        </p:spPr>
        <p:txBody>
          <a:bodyPr>
            <a:normAutofit/>
          </a:bodyPr>
          <a:lstStyle/>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a:t>
            </a:r>
            <a:r>
              <a:rPr lang="en-US" sz="1500">
                <a:latin typeface="Arial" panose="020B0604020202020204" pitchFamily="34" charset="0"/>
                <a:ea typeface="Tahoma" panose="020B0604030504040204" pitchFamily="34" charset="0"/>
                <a:cs typeface="Arial" panose="020B0604020202020204" pitchFamily="34" charset="0"/>
              </a:rPr>
              <a:t> </a:t>
            </a:r>
            <a:r>
              <a:rPr lang="en-US" sz="1500" b="0" i="0">
                <a:effectLst/>
                <a:latin typeface="Arial" panose="020B0604020202020204" pitchFamily="34" charset="0"/>
                <a:ea typeface="Tahoma" panose="020B0604030504040204" pitchFamily="34" charset="0"/>
                <a:cs typeface="Arial" panose="020B0604020202020204" pitchFamily="34" charset="0"/>
              </a:rPr>
              <a:t>Baboota, Rahul, and Harleen Kaur. "Predictive analysis and modelling football results using machine learning approach for English Premier League." </a:t>
            </a:r>
            <a:r>
              <a:rPr lang="en-US" sz="1500" b="0" i="1">
                <a:effectLst/>
                <a:latin typeface="Arial" panose="020B0604020202020204" pitchFamily="34" charset="0"/>
                <a:ea typeface="Tahoma" panose="020B0604030504040204" pitchFamily="34" charset="0"/>
                <a:cs typeface="Arial" panose="020B0604020202020204" pitchFamily="34" charset="0"/>
              </a:rPr>
              <a:t>International Journal of Forecasting</a:t>
            </a:r>
            <a:r>
              <a:rPr lang="en-US" sz="1500" b="0" i="0">
                <a:effectLst/>
                <a:latin typeface="Arial" panose="020B0604020202020204" pitchFamily="34" charset="0"/>
                <a:ea typeface="Tahoma" panose="020B0604030504040204" pitchFamily="34" charset="0"/>
                <a:cs typeface="Arial" panose="020B0604020202020204" pitchFamily="34" charset="0"/>
              </a:rPr>
              <a:t> 35.2 (2019): 741-755.</a:t>
            </a:r>
          </a:p>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[2] </a:t>
            </a:r>
            <a:r>
              <a:rPr lang="en-US" sz="1500" b="0" i="0">
                <a:effectLst/>
                <a:latin typeface="Arial" panose="020B0604020202020204" pitchFamily="34" charset="0"/>
                <a:cs typeface="Arial" panose="020B0604020202020204" pitchFamily="34" charset="0"/>
              </a:rPr>
              <a:t>Saranya, G., Aravind Swaminathan, R. Surendran, and Leema Nelson. "Ipl data analysis and visualization for team selection and profit strategy." In </a:t>
            </a:r>
            <a:r>
              <a:rPr lang="en-US" sz="1500" b="0" i="1">
                <a:effectLst/>
                <a:latin typeface="Arial" panose="020B0604020202020204" pitchFamily="34" charset="0"/>
                <a:cs typeface="Arial" panose="020B0604020202020204" pitchFamily="34" charset="0"/>
              </a:rPr>
              <a:t>2023 7th International Conference on Computing Methodologies and Communication (ICCMC)</a:t>
            </a:r>
            <a:r>
              <a:rPr lang="en-US" sz="1500" b="0" i="0">
                <a:effectLst/>
                <a:latin typeface="Arial" panose="020B0604020202020204" pitchFamily="34" charset="0"/>
                <a:cs typeface="Arial" panose="020B0604020202020204" pitchFamily="34" charset="0"/>
              </a:rPr>
              <a:t>, pp. 592-598. IEEE, 2023.</a:t>
            </a:r>
          </a:p>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[3] </a:t>
            </a:r>
            <a:r>
              <a:rPr lang="en-US" sz="1500" b="0" i="0">
                <a:effectLst/>
                <a:latin typeface="Arial" panose="020B0604020202020204" pitchFamily="34" charset="0"/>
                <a:cs typeface="Arial" panose="020B0604020202020204" pitchFamily="34" charset="0"/>
              </a:rPr>
              <a:t>Birunda, S. Selva, P. Nagaraj, B. Jency A. Jebamani, B. Revathi, and V. Muneeswaran. "A Structured Analysis on IPL 2022 matches by approaching various Data Visualization and Analytics." In </a:t>
            </a:r>
            <a:r>
              <a:rPr lang="en-US" sz="1500" b="0" i="1">
                <a:effectLst/>
                <a:latin typeface="Arial" panose="020B0604020202020204" pitchFamily="34" charset="0"/>
                <a:cs typeface="Arial" panose="020B0604020202020204" pitchFamily="34" charset="0"/>
              </a:rPr>
              <a:t>2023 International Conference on Computer Communication and Informatics (ICCCI)</a:t>
            </a:r>
            <a:r>
              <a:rPr lang="en-US" sz="1500" b="0" i="0">
                <a:effectLst/>
                <a:latin typeface="Arial" panose="020B0604020202020204" pitchFamily="34" charset="0"/>
                <a:cs typeface="Arial" panose="020B0604020202020204" pitchFamily="34" charset="0"/>
              </a:rPr>
              <a:t>, pp. 1-9. IEEE, 2023.</a:t>
            </a:r>
          </a:p>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[4] </a:t>
            </a:r>
            <a:r>
              <a:rPr lang="en-US" sz="1500" b="0" i="0">
                <a:effectLst/>
                <a:latin typeface="Arial" panose="020B0604020202020204" pitchFamily="34" charset="0"/>
                <a:cs typeface="Arial" panose="020B0604020202020204" pitchFamily="34" charset="0"/>
              </a:rPr>
              <a:t>Saranya, G., Aravind Swaminathan, R. Surendran, and Leema Nelson. "Ipl data analysis and visualization for team selection and profit strategy." In </a:t>
            </a:r>
            <a:r>
              <a:rPr lang="en-US" sz="1500" b="0" i="1">
                <a:effectLst/>
                <a:latin typeface="Arial" panose="020B0604020202020204" pitchFamily="34" charset="0"/>
                <a:cs typeface="Arial" panose="020B0604020202020204" pitchFamily="34" charset="0"/>
              </a:rPr>
              <a:t>2023 7th International Conference on Computing Methodologies and Communication (ICCMC)</a:t>
            </a:r>
            <a:r>
              <a:rPr lang="en-US" sz="1500" b="0" i="0">
                <a:effectLst/>
                <a:latin typeface="Arial" panose="020B0604020202020204" pitchFamily="34" charset="0"/>
                <a:cs typeface="Arial" panose="020B0604020202020204" pitchFamily="34" charset="0"/>
              </a:rPr>
              <a:t>, pp. 592-598. IEEE, 2023.</a:t>
            </a:r>
          </a:p>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[5] </a:t>
            </a:r>
            <a:r>
              <a:rPr lang="en-US" sz="1500" b="0" i="0">
                <a:effectLst/>
                <a:latin typeface="Arial" panose="020B0604020202020204" pitchFamily="34" charset="0"/>
                <a:cs typeface="Arial" panose="020B0604020202020204" pitchFamily="34" charset="0"/>
              </a:rPr>
              <a:t>Jaipurkar, Manasvi, Neha Ragit, Chetana Tambuskar, and Pranay Deepak Saraf. "IPL Data Analysis and Visualization Using Microsoft Power BI Tool." In </a:t>
            </a:r>
            <a:r>
              <a:rPr lang="en-US" sz="1500" b="0" i="1">
                <a:effectLst/>
                <a:latin typeface="Arial" panose="020B0604020202020204" pitchFamily="34" charset="0"/>
                <a:cs typeface="Arial" panose="020B0604020202020204" pitchFamily="34" charset="0"/>
              </a:rPr>
              <a:t>2023 14th International Conference on Computing Communication and Networking Technologies (ICCCNT)</a:t>
            </a:r>
            <a:r>
              <a:rPr lang="en-US" sz="1500" b="0" i="0">
                <a:effectLst/>
                <a:latin typeface="Arial" panose="020B0604020202020204" pitchFamily="34" charset="0"/>
                <a:cs typeface="Arial" panose="020B0604020202020204" pitchFamily="34" charset="0"/>
              </a:rPr>
              <a:t>, pp. 1-6. IEEE, 2023.</a:t>
            </a:r>
          </a:p>
          <a:p>
            <a:pPr marL="0" indent="0">
              <a:buNone/>
            </a:pPr>
            <a:r>
              <a:rPr lang="en-US" sz="1500">
                <a:latin typeface="Arial" panose="020B0604020202020204" pitchFamily="34" charset="0"/>
                <a:ea typeface="Tahoma" panose="020B060403050404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[6] </a:t>
            </a:r>
            <a:r>
              <a:rPr lang="en-US" sz="1500" b="0" i="0">
                <a:effectLst/>
                <a:latin typeface="Arial" panose="020B0604020202020204" pitchFamily="34" charset="0"/>
                <a:cs typeface="Arial" panose="020B0604020202020204" pitchFamily="34" charset="0"/>
              </a:rPr>
              <a:t>Kumar, Yogesh, Harendra Sharma, and Ritu Pal. "Popularity Measuring and Prediction Mining of IPL Team Using Machine Learning." In </a:t>
            </a:r>
            <a:r>
              <a:rPr lang="en-US" sz="1500" b="0" i="1">
                <a:effectLst/>
                <a:latin typeface="Arial" panose="020B0604020202020204" pitchFamily="34" charset="0"/>
                <a:cs typeface="Arial" panose="020B0604020202020204" pitchFamily="34" charset="0"/>
              </a:rPr>
              <a:t>2021 9th International Conference on Reliability, Infocom Technologies and Optimization (Trends and Future Directions)(ICRITO)</a:t>
            </a:r>
            <a:r>
              <a:rPr lang="en-US" sz="1500" b="0" i="0">
                <a:effectLst/>
                <a:latin typeface="Arial" panose="020B0604020202020204" pitchFamily="34" charset="0"/>
                <a:cs typeface="Arial" panose="020B0604020202020204" pitchFamily="34" charset="0"/>
              </a:rPr>
              <a:t>, pp. 1-5. IEEE, 2021.</a:t>
            </a:r>
            <a:endParaRPr lang="en-US" sz="1500">
              <a:latin typeface="Arial" panose="020B0604020202020204" pitchFamily="34" charset="0"/>
              <a:ea typeface="Tahom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1E815E3-57EE-2014-D8B5-F49F5A7EC4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67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A363-CB2D-9F9F-290E-FD30DFDAB15C}"/>
              </a:ext>
            </a:extLst>
          </p:cNvPr>
          <p:cNvSpPr>
            <a:spLocks noGrp="1"/>
          </p:cNvSpPr>
          <p:nvPr>
            <p:ph type="title"/>
          </p:nvPr>
        </p:nvSpPr>
        <p:spPr>
          <a:xfrm>
            <a:off x="838200" y="365125"/>
            <a:ext cx="10515600" cy="1325563"/>
          </a:xfrm>
        </p:spPr>
        <p:txBody>
          <a:bodyPr>
            <a:normAutofit/>
          </a:bodyPr>
          <a:lstStyle/>
          <a:p>
            <a:r>
              <a:rPr lang="en-US" sz="5400"/>
              <a:t>GitHub Repository for Code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8E524-126B-C0AE-A30E-BBEC6794841E}"/>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dirty="0">
                <a:latin typeface="Times New Roman"/>
                <a:cs typeface="Times New Roman"/>
              </a:rPr>
              <a:t>Click on this </a:t>
            </a:r>
            <a:r>
              <a:rPr lang="en-US" dirty="0">
                <a:latin typeface="Times New Roman"/>
                <a:cs typeface="Times New Roman"/>
                <a:hlinkClick r:id="rId2"/>
              </a:rPr>
              <a:t>(link)</a:t>
            </a:r>
            <a:r>
              <a:rPr lang="en-US" dirty="0">
                <a:latin typeface="Times New Roman"/>
                <a:cs typeface="Times New Roman"/>
              </a:rPr>
              <a:t> for access code, dataset and other files.</a:t>
            </a:r>
          </a:p>
        </p:txBody>
      </p:sp>
      <p:pic>
        <p:nvPicPr>
          <p:cNvPr id="5" name="Picture 4">
            <a:extLst>
              <a:ext uri="{FF2B5EF4-FFF2-40B4-BE49-F238E27FC236}">
                <a16:creationId xmlns:a16="http://schemas.microsoft.com/office/drawing/2014/main" id="{4CB0B5E5-4654-6F73-6E7D-C3B083CC2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6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colorful letters&#10;&#10;Description automatically generated">
            <a:extLst>
              <a:ext uri="{FF2B5EF4-FFF2-40B4-BE49-F238E27FC236}">
                <a16:creationId xmlns:a16="http://schemas.microsoft.com/office/drawing/2014/main" id="{D2EA3EF8-0522-6EE9-6937-7CD6A52F576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376891" y="668"/>
            <a:ext cx="13569059" cy="6867858"/>
          </a:xfrm>
        </p:spPr>
      </p:pic>
    </p:spTree>
    <p:extLst>
      <p:ext uri="{BB962C8B-B14F-4D97-AF65-F5344CB8AC3E}">
        <p14:creationId xmlns:p14="http://schemas.microsoft.com/office/powerpoint/2010/main" val="85966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2323-93BC-2FF7-EEE8-D26CF9A4215A}"/>
              </a:ext>
            </a:extLst>
          </p:cNvPr>
          <p:cNvSpPr>
            <a:spLocks noGrp="1"/>
          </p:cNvSpPr>
          <p:nvPr>
            <p:ph type="title"/>
          </p:nvPr>
        </p:nvSpPr>
        <p:spPr/>
        <p:txBody>
          <a:bodyPr/>
          <a:lstStyle/>
          <a:p>
            <a:r>
              <a:rPr lang="en-US" dirty="0"/>
              <a:t>Contents</a:t>
            </a:r>
          </a:p>
        </p:txBody>
      </p:sp>
      <p:sp>
        <p:nvSpPr>
          <p:cNvPr id="4" name="TextBox 3">
            <a:extLst>
              <a:ext uri="{FF2B5EF4-FFF2-40B4-BE49-F238E27FC236}">
                <a16:creationId xmlns:a16="http://schemas.microsoft.com/office/drawing/2014/main" id="{01F540AB-DE9B-F980-068E-9D2B35790695}"/>
              </a:ext>
            </a:extLst>
          </p:cNvPr>
          <p:cNvSpPr txBox="1"/>
          <p:nvPr/>
        </p:nvSpPr>
        <p:spPr>
          <a:xfrm>
            <a:off x="838200" y="1690688"/>
            <a:ext cx="4682168" cy="3939540"/>
          </a:xfrm>
          <a:prstGeom prst="rect">
            <a:avLst/>
          </a:prstGeom>
          <a:noFill/>
        </p:spPr>
        <p:txBody>
          <a:bodyPr wrap="square" rtlCol="0">
            <a:spAutoFit/>
          </a:bodyPr>
          <a:lstStyle/>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Abstract</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Introduction</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Dataset</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Data Preprocessing</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Literature Review</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Methodology</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Results</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Conclusion</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References</a:t>
            </a:r>
          </a:p>
          <a:p>
            <a:pPr marL="285750" indent="-285750">
              <a:buFont typeface="Wingdings" pitchFamily="2" charset="2"/>
              <a:buChar char="Ø"/>
            </a:pPr>
            <a:r>
              <a:rPr lang="en-US" sz="2500" dirty="0">
                <a:latin typeface="Times New Roman" panose="02020603050405020304" pitchFamily="18" charset="0"/>
                <a:cs typeface="Times New Roman" panose="02020603050405020304" pitchFamily="18" charset="0"/>
              </a:rPr>
              <a:t>GitHub Repository for code</a:t>
            </a:r>
          </a:p>
        </p:txBody>
      </p:sp>
      <p:pic>
        <p:nvPicPr>
          <p:cNvPr id="6" name="Picture 5">
            <a:extLst>
              <a:ext uri="{FF2B5EF4-FFF2-40B4-BE49-F238E27FC236}">
                <a16:creationId xmlns:a16="http://schemas.microsoft.com/office/drawing/2014/main" id="{1E4FF98F-E04E-9B9E-081A-1B46414E3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5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
                                        <p:tgtEl>
                                          <p:spTgt spid="4">
                                            <p:txEl>
                                              <p:pRg st="1" end="1"/>
                                            </p:txEl>
                                          </p:spTgt>
                                        </p:tgtEl>
                                      </p:cBhvr>
                                    </p:animEffect>
                                    <p:anim calcmode="lin" valueType="num">
                                      <p:cBhvr>
                                        <p:cTn id="17" dur="4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4">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4">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4">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
                                        <p:tgtEl>
                                          <p:spTgt spid="4">
                                            <p:txEl>
                                              <p:pRg st="2" end="2"/>
                                            </p:txEl>
                                          </p:spTgt>
                                        </p:tgtEl>
                                      </p:cBhvr>
                                    </p:animEffect>
                                    <p:anim calcmode="lin" valueType="num">
                                      <p:cBhvr>
                                        <p:cTn id="26" dur="4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4">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4">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4">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3"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
                                        <p:tgtEl>
                                          <p:spTgt spid="4">
                                            <p:txEl>
                                              <p:pRg st="3" end="3"/>
                                            </p:txEl>
                                          </p:spTgt>
                                        </p:tgtEl>
                                      </p:cBhvr>
                                    </p:animEffect>
                                    <p:anim calcmode="lin" valueType="num">
                                      <p:cBhvr>
                                        <p:cTn id="35" dur="4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400" fill="hold"/>
                                        <p:tgtEl>
                                          <p:spTgt spid="4">
                                            <p:txEl>
                                              <p:pRg st="3" end="3"/>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4">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4">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3"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100"/>
                                        <p:tgtEl>
                                          <p:spTgt spid="4">
                                            <p:txEl>
                                              <p:pRg st="4" end="4"/>
                                            </p:txEl>
                                          </p:spTgt>
                                        </p:tgtEl>
                                      </p:cBhvr>
                                    </p:animEffect>
                                    <p:anim calcmode="lin" valueType="num">
                                      <p:cBhvr>
                                        <p:cTn id="44" dur="4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5" dur="400" fill="hold"/>
                                        <p:tgtEl>
                                          <p:spTgt spid="4">
                                            <p:txEl>
                                              <p:pRg st="4" end="4"/>
                                            </p:txEl>
                                          </p:spTgt>
                                        </p:tgtEl>
                                        <p:attrNameLst>
                                          <p:attrName>ppt_y</p:attrName>
                                        </p:attrNameLst>
                                      </p:cBhvr>
                                      <p:tavLst>
                                        <p:tav tm="0">
                                          <p:val>
                                            <p:strVal val="#ppt_y+0.31"/>
                                          </p:val>
                                        </p:tav>
                                        <p:tav tm="100000">
                                          <p:val>
                                            <p:strVal val="#ppt_y+0.31"/>
                                          </p:val>
                                        </p:tav>
                                      </p:tavLst>
                                    </p:anim>
                                    <p:anim calcmode="lin" valueType="num">
                                      <p:cBhvr>
                                        <p:cTn id="46" dur="600" decel="50000" fill="hold">
                                          <p:stCondLst>
                                            <p:cond delay="400"/>
                                          </p:stCondLst>
                                        </p:cTn>
                                        <p:tgtEl>
                                          <p:spTgt spid="4">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600" decel="50000" fill="hold">
                                          <p:stCondLst>
                                            <p:cond delay="400"/>
                                          </p:stCondLst>
                                        </p:cTn>
                                        <p:tgtEl>
                                          <p:spTgt spid="4">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3"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100"/>
                                        <p:tgtEl>
                                          <p:spTgt spid="4">
                                            <p:txEl>
                                              <p:pRg st="5" end="5"/>
                                            </p:txEl>
                                          </p:spTgt>
                                        </p:tgtEl>
                                      </p:cBhvr>
                                    </p:animEffect>
                                    <p:anim calcmode="lin" valueType="num">
                                      <p:cBhvr>
                                        <p:cTn id="53" dur="4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4" dur="400" fill="hold"/>
                                        <p:tgtEl>
                                          <p:spTgt spid="4">
                                            <p:txEl>
                                              <p:pRg st="5" end="5"/>
                                            </p:txEl>
                                          </p:spTgt>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4">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4">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3" presetClass="entr" presetSubtype="0"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100"/>
                                        <p:tgtEl>
                                          <p:spTgt spid="4">
                                            <p:txEl>
                                              <p:pRg st="6" end="6"/>
                                            </p:txEl>
                                          </p:spTgt>
                                        </p:tgtEl>
                                      </p:cBhvr>
                                    </p:animEffect>
                                    <p:anim calcmode="lin" valueType="num">
                                      <p:cBhvr>
                                        <p:cTn id="62" dur="4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3" dur="400" fill="hold"/>
                                        <p:tgtEl>
                                          <p:spTgt spid="4">
                                            <p:txEl>
                                              <p:pRg st="6" end="6"/>
                                            </p:txEl>
                                          </p:spTgt>
                                        </p:tgtEl>
                                        <p:attrNameLst>
                                          <p:attrName>ppt_y</p:attrName>
                                        </p:attrNameLst>
                                      </p:cBhvr>
                                      <p:tavLst>
                                        <p:tav tm="0">
                                          <p:val>
                                            <p:strVal val="#ppt_y+0.31"/>
                                          </p:val>
                                        </p:tav>
                                        <p:tav tm="100000">
                                          <p:val>
                                            <p:strVal val="#ppt_y+0.31"/>
                                          </p:val>
                                        </p:tav>
                                      </p:tavLst>
                                    </p:anim>
                                    <p:anim calcmode="lin" valueType="num">
                                      <p:cBhvr>
                                        <p:cTn id="64" dur="600" decel="50000" fill="hold">
                                          <p:stCondLst>
                                            <p:cond delay="400"/>
                                          </p:stCondLst>
                                        </p:cTn>
                                        <p:tgtEl>
                                          <p:spTgt spid="4">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5" dur="600" decel="50000" fill="hold">
                                          <p:stCondLst>
                                            <p:cond delay="400"/>
                                          </p:stCondLst>
                                        </p:cTn>
                                        <p:tgtEl>
                                          <p:spTgt spid="4">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3" presetClass="entr" presetSubtype="0"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fade">
                                      <p:cBhvr>
                                        <p:cTn id="70" dur="100"/>
                                        <p:tgtEl>
                                          <p:spTgt spid="4">
                                            <p:txEl>
                                              <p:pRg st="7" end="7"/>
                                            </p:txEl>
                                          </p:spTgt>
                                        </p:tgtEl>
                                      </p:cBhvr>
                                    </p:animEffect>
                                    <p:anim calcmode="lin" valueType="num">
                                      <p:cBhvr>
                                        <p:cTn id="71" dur="4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2" dur="400" fill="hold"/>
                                        <p:tgtEl>
                                          <p:spTgt spid="4">
                                            <p:txEl>
                                              <p:pRg st="7" end="7"/>
                                            </p:txEl>
                                          </p:spTgt>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4">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4">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3" presetClass="entr" presetSubtype="0" fill="hold"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Effect transition="in" filter="fade">
                                      <p:cBhvr>
                                        <p:cTn id="79" dur="100"/>
                                        <p:tgtEl>
                                          <p:spTgt spid="4">
                                            <p:txEl>
                                              <p:pRg st="8" end="8"/>
                                            </p:txEl>
                                          </p:spTgt>
                                        </p:tgtEl>
                                      </p:cBhvr>
                                    </p:animEffect>
                                    <p:anim calcmode="lin" valueType="num">
                                      <p:cBhvr>
                                        <p:cTn id="80" dur="4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81" dur="400" fill="hold"/>
                                        <p:tgtEl>
                                          <p:spTgt spid="4">
                                            <p:txEl>
                                              <p:pRg st="8" end="8"/>
                                            </p:txEl>
                                          </p:spTgt>
                                        </p:tgtEl>
                                        <p:attrNameLst>
                                          <p:attrName>ppt_y</p:attrName>
                                        </p:attrNameLst>
                                      </p:cBhvr>
                                      <p:tavLst>
                                        <p:tav tm="0">
                                          <p:val>
                                            <p:strVal val="#ppt_y+0.31"/>
                                          </p:val>
                                        </p:tav>
                                        <p:tav tm="100000">
                                          <p:val>
                                            <p:strVal val="#ppt_y+0.31"/>
                                          </p:val>
                                        </p:tav>
                                      </p:tavLst>
                                    </p:anim>
                                    <p:anim calcmode="lin" valueType="num">
                                      <p:cBhvr>
                                        <p:cTn id="82" dur="600" decel="50000" fill="hold">
                                          <p:stCondLst>
                                            <p:cond delay="400"/>
                                          </p:stCondLst>
                                        </p:cTn>
                                        <p:tgtEl>
                                          <p:spTgt spid="4">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600" decel="50000" fill="hold">
                                          <p:stCondLst>
                                            <p:cond delay="400"/>
                                          </p:stCondLst>
                                        </p:cTn>
                                        <p:tgtEl>
                                          <p:spTgt spid="4">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3" presetClass="entr" presetSubtype="0" fill="hold" nodeType="clickEffect">
                                  <p:stCondLst>
                                    <p:cond delay="0"/>
                                  </p:stCondLst>
                                  <p:childTnLst>
                                    <p:set>
                                      <p:cBhvr>
                                        <p:cTn id="87" dur="1" fill="hold">
                                          <p:stCondLst>
                                            <p:cond delay="0"/>
                                          </p:stCondLst>
                                        </p:cTn>
                                        <p:tgtEl>
                                          <p:spTgt spid="4">
                                            <p:txEl>
                                              <p:pRg st="9" end="9"/>
                                            </p:txEl>
                                          </p:spTgt>
                                        </p:tgtEl>
                                        <p:attrNameLst>
                                          <p:attrName>style.visibility</p:attrName>
                                        </p:attrNameLst>
                                      </p:cBhvr>
                                      <p:to>
                                        <p:strVal val="visible"/>
                                      </p:to>
                                    </p:set>
                                    <p:animEffect transition="in" filter="fade">
                                      <p:cBhvr>
                                        <p:cTn id="88" dur="100"/>
                                        <p:tgtEl>
                                          <p:spTgt spid="4">
                                            <p:txEl>
                                              <p:pRg st="9" end="9"/>
                                            </p:txEl>
                                          </p:spTgt>
                                        </p:tgtEl>
                                      </p:cBhvr>
                                    </p:animEffect>
                                    <p:anim calcmode="lin" valueType="num">
                                      <p:cBhvr>
                                        <p:cTn id="89" dur="4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0" dur="400" fill="hold"/>
                                        <p:tgtEl>
                                          <p:spTgt spid="4">
                                            <p:txEl>
                                              <p:pRg st="9" end="9"/>
                                            </p:txEl>
                                          </p:spTgt>
                                        </p:tgtEl>
                                        <p:attrNameLst>
                                          <p:attrName>ppt_y</p:attrName>
                                        </p:attrNameLst>
                                      </p:cBhvr>
                                      <p:tavLst>
                                        <p:tav tm="0">
                                          <p:val>
                                            <p:strVal val="#ppt_y+0.31"/>
                                          </p:val>
                                        </p:tav>
                                        <p:tav tm="100000">
                                          <p:val>
                                            <p:strVal val="#ppt_y+0.31"/>
                                          </p:val>
                                        </p:tav>
                                      </p:tavLst>
                                    </p:anim>
                                    <p:anim calcmode="lin" valueType="num">
                                      <p:cBhvr>
                                        <p:cTn id="91" dur="600" decel="50000" fill="hold">
                                          <p:stCondLst>
                                            <p:cond delay="400"/>
                                          </p:stCondLst>
                                        </p:cTn>
                                        <p:tgtEl>
                                          <p:spTgt spid="4">
                                            <p:txEl>
                                              <p:pRg st="9" end="9"/>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2" dur="600" decel="50000" fill="hold">
                                          <p:stCondLst>
                                            <p:cond delay="400"/>
                                          </p:stCondLst>
                                        </p:cTn>
                                        <p:tgtEl>
                                          <p:spTgt spid="4">
                                            <p:txEl>
                                              <p:pRg st="9" end="9"/>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65482-685B-AB5C-170F-122887AD756D}"/>
              </a:ext>
            </a:extLst>
          </p:cNvPr>
          <p:cNvSpPr>
            <a:spLocks noGrp="1"/>
          </p:cNvSpPr>
          <p:nvPr>
            <p:ph type="title"/>
          </p:nvPr>
        </p:nvSpPr>
        <p:spPr>
          <a:xfrm>
            <a:off x="841248" y="548640"/>
            <a:ext cx="3600860" cy="5431536"/>
          </a:xfrm>
        </p:spPr>
        <p:txBody>
          <a:bodyPr>
            <a:normAutofit/>
          </a:bodyPr>
          <a:lstStyle/>
          <a:p>
            <a:r>
              <a:rPr lang="en-US" sz="5400"/>
              <a:t>Abstract</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DA1AFE-C821-D6A5-0DCD-085098848B84}"/>
              </a:ext>
            </a:extLst>
          </p:cNvPr>
          <p:cNvSpPr>
            <a:spLocks noGrp="1"/>
          </p:cNvSpPr>
          <p:nvPr>
            <p:ph idx="1"/>
          </p:nvPr>
        </p:nvSpPr>
        <p:spPr>
          <a:xfrm>
            <a:off x="5099445" y="680215"/>
            <a:ext cx="6224335" cy="5431536"/>
          </a:xfrm>
        </p:spPr>
        <p:txBody>
          <a:bodyPr anchor="ctr">
            <a:normAutofit/>
          </a:bodyPr>
          <a:lstStyle/>
          <a:p>
            <a:pPr algn="just"/>
            <a:r>
              <a:rPr lang="en-US" sz="1900">
                <a:latin typeface="Times New Roman" panose="02020603050405020304" pitchFamily="18" charset="0"/>
                <a:cs typeface="Times New Roman" panose="02020603050405020304" pitchFamily="18" charset="0"/>
              </a:rPr>
              <a:t> The Indian Premier League (IPL) is one of the most watched cricket events in the world, and both its viewership and its finances have significantly increased over the past few years. The Indian Premier League (IPL), which debuted in 2008 and is currently the most well-known T20 league worldwide, is played in India. Cricket is a tremendously fluid sport that evolves with each ball.</a:t>
            </a:r>
            <a:endParaRPr lang="en-US"/>
          </a:p>
          <a:p>
            <a:pPr algn="just"/>
            <a:endParaRPr lang="en-US" sz="1900">
              <a:latin typeface="Times New Roman" panose="02020603050405020304" pitchFamily="18" charset="0"/>
              <a:cs typeface="Times New Roman" panose="02020603050405020304" pitchFamily="18" charset="0"/>
            </a:endParaRPr>
          </a:p>
          <a:p>
            <a:pPr algn="just"/>
            <a:r>
              <a:rPr lang="en-US" sz="1900">
                <a:latin typeface="Times New Roman"/>
                <a:cs typeface="Times New Roman"/>
              </a:rPr>
              <a:t>People enjoy and watch cricket the most, and the Twenty20 format in particular since no one can predict the winner until the final ball of the final over. India’s most popular and frequently played sport, with the largest fan following, is cricket.</a:t>
            </a:r>
          </a:p>
          <a:p>
            <a:pPr algn="just"/>
            <a:endParaRPr lang="en-US" sz="1900">
              <a:latin typeface="Times New Roman" panose="02020603050405020304" pitchFamily="18" charset="0"/>
              <a:cs typeface="Times New Roman" panose="02020603050405020304" pitchFamily="18" charset="0"/>
            </a:endParaRPr>
          </a:p>
          <a:p>
            <a:pPr algn="just"/>
            <a:r>
              <a:rPr lang="en-US" sz="1900">
                <a:latin typeface="Times New Roman"/>
                <a:cs typeface="Times New Roman"/>
              </a:rPr>
              <a:t>In our Analysis we have used pandas, matplotlib and </a:t>
            </a:r>
            <a:r>
              <a:rPr lang="en-US" sz="1900" err="1">
                <a:latin typeface="Times New Roman"/>
                <a:cs typeface="Times New Roman"/>
              </a:rPr>
              <a:t>ploty</a:t>
            </a:r>
            <a:r>
              <a:rPr lang="en-US" sz="1900">
                <a:latin typeface="Times New Roman"/>
                <a:cs typeface="Times New Roman"/>
              </a:rPr>
              <a:t> libraries for data reading, data analysis and data visualization. </a:t>
            </a:r>
            <a:endParaRPr lang="en-US" sz="19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B188A8-A2B5-F0D9-FE67-28E9E7EE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2593" y="3226"/>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76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C05EC-3491-A5C0-E702-E4E6388DA3D3}"/>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515AB3-CA3C-F0B5-98F0-3ADDE1D3D709}"/>
              </a:ext>
            </a:extLst>
          </p:cNvPr>
          <p:cNvSpPr>
            <a:spLocks noGrp="1"/>
          </p:cNvSpPr>
          <p:nvPr>
            <p:ph idx="1"/>
          </p:nvPr>
        </p:nvSpPr>
        <p:spPr>
          <a:xfrm>
            <a:off x="838200" y="1929384"/>
            <a:ext cx="10515600" cy="4251960"/>
          </a:xfrm>
        </p:spPr>
        <p:txBody>
          <a:bodyPr>
            <a:normAutofit/>
          </a:bodyPr>
          <a:lstStyle/>
          <a:p>
            <a:r>
              <a:rPr lang="en-US" sz="2200" dirty="0">
                <a:latin typeface="Times New Roman" panose="02020603050405020304" pitchFamily="18" charset="0"/>
                <a:cs typeface="Times New Roman" panose="02020603050405020304" pitchFamily="18" charset="0"/>
              </a:rPr>
              <a:t>In India, cricket has long been compared to a religion. It’s considered to be more than just a game. The cricketers are worshipped and revered as divinities. Cricket’s Twenty20 for-mat made history.</a:t>
            </a: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history of the Indian Premier League is fascinating. Lalit Modi, former vice president of the Board of Cricket Control in India (BCCI), had the idea for the Indian Premier League before anything else.</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Its design is modeled around European club football, most specifically the English Premier League. IPL was launched as a counterpunch to Zee Group’s rebellious Indian Cricket League (ICL). An incredible development in cricket history </a:t>
            </a:r>
            <a:r>
              <a:rPr lang="en-US" sz="2200">
                <a:latin typeface="Times New Roman" panose="02020603050405020304" pitchFamily="18" charset="0"/>
                <a:cs typeface="Times New Roman" panose="02020603050405020304" pitchFamily="18" charset="0"/>
              </a:rPr>
              <a:t>isthe</a:t>
            </a:r>
            <a:r>
              <a:rPr lang="en-US" sz="2200" dirty="0">
                <a:latin typeface="Times New Roman" panose="02020603050405020304" pitchFamily="18" charset="0"/>
                <a:cs typeface="Times New Roman" panose="02020603050405020304" pitchFamily="18" charset="0"/>
              </a:rPr>
              <a:t> DLF Indian Premier League.</a:t>
            </a:r>
            <a:endParaRPr lang="en-US"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6FE4B1-7875-0B2F-8ECA-840B19C96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66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19C20684-71F0-A4F2-1475-BA08F2B23BE6}"/>
              </a:ext>
            </a:extLst>
          </p:cNvPr>
          <p:cNvSpPr>
            <a:spLocks noGrp="1"/>
          </p:cNvSpPr>
          <p:nvPr>
            <p:ph type="title"/>
          </p:nvPr>
        </p:nvSpPr>
        <p:spPr>
          <a:xfrm>
            <a:off x="838200" y="643467"/>
            <a:ext cx="2951205" cy="5571066"/>
          </a:xfrm>
        </p:spPr>
        <p:txBody>
          <a:bodyPr>
            <a:normAutofit/>
          </a:bodyPr>
          <a:lstStyle/>
          <a:p>
            <a:r>
              <a:rPr lang="en-US">
                <a:solidFill>
                  <a:srgbClr val="FFFFFF"/>
                </a:solidFill>
              </a:rPr>
              <a:t>Dataset</a:t>
            </a:r>
          </a:p>
        </p:txBody>
      </p:sp>
      <p:sp>
        <p:nvSpPr>
          <p:cNvPr id="3" name="Content Placeholder 2">
            <a:extLst>
              <a:ext uri="{FF2B5EF4-FFF2-40B4-BE49-F238E27FC236}">
                <a16:creationId xmlns:a16="http://schemas.microsoft.com/office/drawing/2014/main" id="{6C7FF598-689F-AFB4-D4B2-67838544A063}"/>
              </a:ext>
            </a:extLst>
          </p:cNvPr>
          <p:cNvSpPr>
            <a:spLocks/>
          </p:cNvSpPr>
          <p:nvPr/>
        </p:nvSpPr>
        <p:spPr>
          <a:xfrm>
            <a:off x="4964312" y="1125524"/>
            <a:ext cx="5972838" cy="482092"/>
          </a:xfrm>
          <a:prstGeom prst="rect">
            <a:avLst/>
          </a:prstGeom>
        </p:spPr>
        <p:txBody>
          <a:bodyPr lIns="91440" tIns="45720" rIns="91440" bIns="45720" anchor="t"/>
          <a:lstStyle/>
          <a:p>
            <a:pPr defTabSz="484632">
              <a:spcAft>
                <a:spcPts val="600"/>
              </a:spcAft>
            </a:pPr>
            <a:r>
              <a:rPr lang="en-US" sz="2000" kern="1200" dirty="0">
                <a:latin typeface="Times New Roman"/>
                <a:cs typeface="Times New Roman"/>
              </a:rPr>
              <a:t>Source of dataset: IPL 2022-Dataset from Kaggle (</a:t>
            </a:r>
            <a:r>
              <a:rPr lang="en-US" sz="2000" kern="1200" dirty="0">
                <a:latin typeface="Times New Roman"/>
                <a:cs typeface="Times New Roman"/>
                <a:hlinkClick r:id="rId2">
                  <a:extLst>
                    <a:ext uri="{A12FA001-AC4F-418D-AE19-62706E023703}">
                      <ahyp:hlinkClr xmlns:ahyp="http://schemas.microsoft.com/office/drawing/2018/hyperlinkcolor" val="tx"/>
                    </a:ext>
                  </a:extLst>
                </a:hlinkClick>
              </a:rPr>
              <a:t>Link</a:t>
            </a:r>
            <a:r>
              <a:rPr lang="en-US" sz="2000" kern="1200" dirty="0">
                <a:latin typeface="Times New Roman"/>
                <a:cs typeface="Times New Roman"/>
              </a:rPr>
              <a:t>)</a:t>
            </a:r>
            <a:endParaRPr lang="en-US" sz="2000" dirty="0">
              <a:latin typeface="Times New Roman"/>
              <a:cs typeface="Times New Roman"/>
            </a:endParaRPr>
          </a:p>
        </p:txBody>
      </p:sp>
      <p:sp>
        <p:nvSpPr>
          <p:cNvPr id="4" name="TextBox 3">
            <a:extLst>
              <a:ext uri="{FF2B5EF4-FFF2-40B4-BE49-F238E27FC236}">
                <a16:creationId xmlns:a16="http://schemas.microsoft.com/office/drawing/2014/main" id="{1ADDF45C-C6F5-7049-FE9B-2AF4BAAFFD16}"/>
              </a:ext>
            </a:extLst>
          </p:cNvPr>
          <p:cNvSpPr txBox="1"/>
          <p:nvPr/>
        </p:nvSpPr>
        <p:spPr>
          <a:xfrm>
            <a:off x="6284085" y="1712027"/>
            <a:ext cx="3080638" cy="461665"/>
          </a:xfrm>
          <a:prstGeom prst="rect">
            <a:avLst/>
          </a:prstGeom>
          <a:noFill/>
        </p:spPr>
        <p:txBody>
          <a:bodyPr wrap="square" lIns="91440" tIns="45720" rIns="91440" bIns="45720" rtlCol="0" anchor="t">
            <a:spAutoFit/>
          </a:bodyPr>
          <a:lstStyle/>
          <a:p>
            <a:pPr defTabSz="484632">
              <a:spcAft>
                <a:spcPts val="600"/>
              </a:spcAft>
            </a:pPr>
            <a:r>
              <a:rPr lang="en-US" sz="2400" kern="1200" dirty="0">
                <a:latin typeface="Times New Roman"/>
                <a:cs typeface="Times New Roman"/>
              </a:rPr>
              <a:t>Snap Shorts</a:t>
            </a:r>
            <a:r>
              <a:rPr lang="en-US" sz="2400" dirty="0">
                <a:latin typeface="Times New Roman"/>
                <a:cs typeface="Times New Roman"/>
              </a:rPr>
              <a:t> </a:t>
            </a:r>
            <a:r>
              <a:rPr lang="en-US" sz="2400" kern="1200" dirty="0">
                <a:latin typeface="Times New Roman"/>
                <a:cs typeface="Times New Roman"/>
              </a:rPr>
              <a:t>of</a:t>
            </a:r>
            <a:r>
              <a:rPr lang="en-US" sz="2400" dirty="0">
                <a:latin typeface="Times New Roman"/>
                <a:cs typeface="Times New Roman"/>
              </a:rPr>
              <a:t>  </a:t>
            </a:r>
            <a:r>
              <a:rPr lang="en-US" sz="2400" kern="1200" dirty="0">
                <a:latin typeface="Times New Roman"/>
                <a:cs typeface="Times New Roman"/>
              </a:rPr>
              <a:t>Dataset</a:t>
            </a:r>
            <a:endParaRPr lang="en-US" sz="2400" dirty="0">
              <a:latin typeface="Times New Roman"/>
              <a:cs typeface="Times New Roman"/>
            </a:endParaRPr>
          </a:p>
        </p:txBody>
      </p:sp>
      <p:pic>
        <p:nvPicPr>
          <p:cNvPr id="6" name="Picture 5" descr="A screenshot of a table&#10;&#10;Description automatically generated">
            <a:extLst>
              <a:ext uri="{FF2B5EF4-FFF2-40B4-BE49-F238E27FC236}">
                <a16:creationId xmlns:a16="http://schemas.microsoft.com/office/drawing/2014/main" id="{8AAD3E7C-6798-3AAB-8978-2C81BE48C792}"/>
              </a:ext>
            </a:extLst>
          </p:cNvPr>
          <p:cNvPicPr>
            <a:picLocks noChangeAspect="1"/>
          </p:cNvPicPr>
          <p:nvPr/>
        </p:nvPicPr>
        <p:blipFill>
          <a:blip r:embed="rId3"/>
          <a:stretch>
            <a:fillRect/>
          </a:stretch>
        </p:blipFill>
        <p:spPr>
          <a:xfrm>
            <a:off x="4644315" y="2589913"/>
            <a:ext cx="7425819" cy="3247306"/>
          </a:xfrm>
          <a:prstGeom prst="rect">
            <a:avLst/>
          </a:prstGeom>
        </p:spPr>
      </p:pic>
      <p:pic>
        <p:nvPicPr>
          <p:cNvPr id="8" name="Picture 7">
            <a:extLst>
              <a:ext uri="{FF2B5EF4-FFF2-40B4-BE49-F238E27FC236}">
                <a16:creationId xmlns:a16="http://schemas.microsoft.com/office/drawing/2014/main" id="{825A900F-61EA-8FF8-9B17-E5DEBE5C4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5872" y="-2792"/>
            <a:ext cx="1415398" cy="65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14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table&#10;&#10;Description automatically generated">
            <a:extLst>
              <a:ext uri="{FF2B5EF4-FFF2-40B4-BE49-F238E27FC236}">
                <a16:creationId xmlns:a16="http://schemas.microsoft.com/office/drawing/2014/main" id="{7DA27966-DD9A-0BE8-3060-93B5C3604939}"/>
              </a:ext>
            </a:extLst>
          </p:cNvPr>
          <p:cNvPicPr>
            <a:picLocks noGrp="1" noChangeAspect="1"/>
          </p:cNvPicPr>
          <p:nvPr>
            <p:ph idx="1"/>
          </p:nvPr>
        </p:nvPicPr>
        <p:blipFill>
          <a:blip r:embed="rId2"/>
          <a:stretch>
            <a:fillRect/>
          </a:stretch>
        </p:blipFill>
        <p:spPr>
          <a:xfrm>
            <a:off x="455787" y="447322"/>
            <a:ext cx="9906003" cy="4953000"/>
          </a:xfrm>
          <a:prstGeom prst="rect">
            <a:avLst/>
          </a:prstGeom>
        </p:spPr>
      </p:pic>
      <p:pic>
        <p:nvPicPr>
          <p:cNvPr id="7" name="Picture 6">
            <a:extLst>
              <a:ext uri="{FF2B5EF4-FFF2-40B4-BE49-F238E27FC236}">
                <a16:creationId xmlns:a16="http://schemas.microsoft.com/office/drawing/2014/main" id="{8152F6D0-0D3E-84C0-EF4D-7425EEAF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2537" y="3226"/>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3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B6700-F91D-43B9-B3BA-250A1A415059}"/>
              </a:ext>
            </a:extLst>
          </p:cNvPr>
          <p:cNvSpPr>
            <a:spLocks noGrp="1"/>
          </p:cNvSpPr>
          <p:nvPr>
            <p:ph type="title"/>
          </p:nvPr>
        </p:nvSpPr>
        <p:spPr>
          <a:xfrm>
            <a:off x="1115568" y="548640"/>
            <a:ext cx="10168128" cy="1179576"/>
          </a:xfrm>
        </p:spPr>
        <p:txBody>
          <a:bodyPr>
            <a:normAutofit/>
          </a:bodyPr>
          <a:lstStyle/>
          <a:p>
            <a:r>
              <a:rPr lang="en-US" sz="4000">
                <a:latin typeface="Times New Roman" panose="02020603050405020304" pitchFamily="18" charset="0"/>
                <a:cs typeface="Times New Roman" panose="02020603050405020304" pitchFamily="18" charset="0"/>
              </a:rPr>
              <a:t>Literature Review</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64E01FF-D510-B1A1-B6BA-8D8476E0C274}"/>
              </a:ext>
            </a:extLst>
          </p:cNvPr>
          <p:cNvSpPr>
            <a:spLocks noGrp="1"/>
          </p:cNvSpPr>
          <p:nvPr>
            <p:ph idx="1"/>
          </p:nvPr>
        </p:nvSpPr>
        <p:spPr>
          <a:xfrm>
            <a:off x="628736" y="2171499"/>
            <a:ext cx="11071237" cy="4513463"/>
          </a:xfrm>
        </p:spPr>
        <p:txBody>
          <a:bodyPr vert="horz" lIns="91440" tIns="45720" rIns="91440" bIns="45720" rtlCol="0" anchor="t">
            <a:normAutofit/>
          </a:bodyPr>
          <a:lstStyle/>
          <a:p>
            <a:pPr algn="just"/>
            <a:r>
              <a:rPr lang="en-US" sz="1600" b="0" i="0" u="sng" dirty="0">
                <a:effectLst/>
                <a:latin typeface="Times New Roman"/>
                <a:cs typeface="Times New Roman"/>
              </a:rPr>
              <a:t>Exploratory Data Analysis of Indian Premier League: An Empirical Study </a:t>
            </a:r>
            <a:r>
              <a:rPr lang="en-US" sz="1600" b="0" i="0" dirty="0">
                <a:effectLst/>
                <a:latin typeface="Times New Roman"/>
                <a:cs typeface="Times New Roman"/>
              </a:rPr>
              <a:t>:- Thi</a:t>
            </a:r>
            <a:r>
              <a:rPr lang="en-US" sz="1600" dirty="0">
                <a:latin typeface="Times New Roman"/>
                <a:cs typeface="Times New Roman"/>
              </a:rPr>
              <a:t>s paper</a:t>
            </a:r>
            <a:r>
              <a:rPr lang="en-US" sz="1600" b="0" i="0" dirty="0">
                <a:effectLst/>
                <a:latin typeface="Times New Roman"/>
                <a:cs typeface="Times New Roman"/>
              </a:rPr>
              <a:t> highlights the evolution of analytics in sports, beginning with baseball and extending to cricket, where technology and data analytics have significantly influenced the game. It covers various aspects, including predictive modeling using machine learning, the impact of technology in cricket, and the application of analytics in improving player selection and team strategies. This comprehensive analysis underscores the transformative role of data analytics in sports, particularly in cricket, offering a detailed examination of how analytical tools and methodologies can enhance understanding and performance in the IPL.</a:t>
            </a:r>
            <a:endParaRPr lang="en-US" sz="1600" dirty="0">
              <a:latin typeface="Times New Roman"/>
              <a:cs typeface="Times New Roman"/>
            </a:endParaRPr>
          </a:p>
          <a:p>
            <a:pPr algn="just"/>
            <a:r>
              <a:rPr lang="en-US" sz="1600" b="0" i="0" u="sng" dirty="0">
                <a:effectLst/>
                <a:latin typeface="Times New Roman"/>
                <a:cs typeface="Times New Roman"/>
              </a:rPr>
              <a:t>IPL Data Analysis and Visualization for Team Selection and Profit Strategy </a:t>
            </a:r>
            <a:r>
              <a:rPr lang="en-US" sz="1600" b="0" i="0" dirty="0">
                <a:effectLst/>
                <a:latin typeface="Times New Roman"/>
                <a:cs typeface="Times New Roman"/>
              </a:rPr>
              <a:t>:- This paper employs data science and machine learning to assess IPL data from 2008 to 2020. It utilizes Python libraries such as </a:t>
            </a:r>
            <a:r>
              <a:rPr lang="en-US" sz="1600" b="0" i="0" err="1">
                <a:effectLst/>
                <a:latin typeface="Times New Roman"/>
                <a:cs typeface="Times New Roman"/>
              </a:rPr>
              <a:t>Numpy</a:t>
            </a:r>
            <a:r>
              <a:rPr lang="en-US" sz="1600" b="0" i="0" dirty="0">
                <a:effectLst/>
                <a:latin typeface="Times New Roman"/>
                <a:cs typeface="Times New Roman"/>
              </a:rPr>
              <a:t>, Pandas, Matplotlib, and Seaborn for data preprocessing, analysis, and visualization. The objective is to predict team scores and winning probabilities, assisting team trainers and owners in making informed decisions during player auctions for optimal team performance and profitability. This approach highlights the potential of analytical tools in enhancing strategic decisions in sports management.</a:t>
            </a:r>
            <a:endParaRPr lang="en-US" sz="1600" dirty="0">
              <a:latin typeface="Times New Roman"/>
              <a:cs typeface="Times New Roman"/>
            </a:endParaRPr>
          </a:p>
          <a:p>
            <a:pPr algn="just"/>
            <a:r>
              <a:rPr lang="en-US" sz="1600" b="0" i="0" u="sng" dirty="0">
                <a:effectLst/>
                <a:latin typeface="Times New Roman"/>
                <a:cs typeface="Times New Roman"/>
              </a:rPr>
              <a:t>A Structured Analysis on IPL 2022 matches by approaching various Data Visualization and Analytics </a:t>
            </a:r>
            <a:r>
              <a:rPr lang="en-US" sz="1600" b="0" i="0" dirty="0">
                <a:effectLst/>
                <a:latin typeface="Times New Roman"/>
                <a:cs typeface="Times New Roman"/>
              </a:rPr>
              <a:t>:- The report "A Structured Analysis on IPL 2022 matches by approaching various Data Visualization and Analytics" delves into the IPL 2022 season, using Python for data analysis to guide franchise decisions in player auctions. It offers a comprehensive examination of player performances and team statistics through graphs and tables, aiming to identify standout players for strategic recruitment. This analytical approach provides franchises with crucial insights for forming competitive teams.</a:t>
            </a:r>
            <a:endParaRPr lang="en-US" sz="1600" dirty="0">
              <a:latin typeface="Times New Roman"/>
              <a:cs typeface="Times New Roman"/>
            </a:endParaRPr>
          </a:p>
          <a:p>
            <a:pPr algn="just"/>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E618A71-EB85-0576-38AB-BFFEC87BE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53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B6700-F91D-43B9-B3BA-250A1A415059}"/>
              </a:ext>
            </a:extLst>
          </p:cNvPr>
          <p:cNvSpPr>
            <a:spLocks noGrp="1"/>
          </p:cNvSpPr>
          <p:nvPr>
            <p:ph type="title"/>
          </p:nvPr>
        </p:nvSpPr>
        <p:spPr>
          <a:xfrm>
            <a:off x="1115568" y="548640"/>
            <a:ext cx="10168128" cy="1179576"/>
          </a:xfrm>
        </p:spPr>
        <p:txBody>
          <a:bodyPr>
            <a:normAutofit/>
          </a:bodyPr>
          <a:lstStyle/>
          <a:p>
            <a:r>
              <a:rPr lang="en-US" sz="4000">
                <a:latin typeface="Times New Roman" panose="02020603050405020304" pitchFamily="18" charset="0"/>
                <a:cs typeface="Times New Roman" panose="02020603050405020304" pitchFamily="18" charset="0"/>
              </a:rPr>
              <a:t>Literature Review</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64E01FF-D510-B1A1-B6BA-8D8476E0C274}"/>
              </a:ext>
            </a:extLst>
          </p:cNvPr>
          <p:cNvSpPr>
            <a:spLocks noGrp="1"/>
          </p:cNvSpPr>
          <p:nvPr>
            <p:ph idx="1"/>
          </p:nvPr>
        </p:nvSpPr>
        <p:spPr>
          <a:xfrm>
            <a:off x="185713" y="2041546"/>
            <a:ext cx="11667840" cy="4643416"/>
          </a:xfrm>
        </p:spPr>
        <p:txBody>
          <a:bodyPr vert="horz" lIns="91440" tIns="45720" rIns="91440" bIns="45720" rtlCol="0" anchor="t">
            <a:normAutofit fontScale="92500" lnSpcReduction="10000"/>
          </a:bodyPr>
          <a:lstStyle/>
          <a:p>
            <a:pPr algn="just"/>
            <a:r>
              <a:rPr lang="en-US" sz="1800" u="sng">
                <a:solidFill>
                  <a:srgbClr val="0D0D0D"/>
                </a:solidFill>
                <a:latin typeface="Times New Roman" panose="02020603050405020304" pitchFamily="18" charset="0"/>
                <a:cs typeface="Times New Roman" panose="02020603050405020304" pitchFamily="18" charset="0"/>
              </a:rPr>
              <a:t>IPL Data Analysis and Visualization for Team Selection and Profit Strategy</a:t>
            </a:r>
            <a:r>
              <a:rPr lang="en-US" sz="1800">
                <a:solidFill>
                  <a:srgbClr val="0D0D0D"/>
                </a:solidFill>
                <a:latin typeface="Times New Roman" panose="02020603050405020304" pitchFamily="18" charset="0"/>
                <a:cs typeface="Times New Roman" panose="02020603050405020304" pitchFamily="18" charset="0"/>
              </a:rPr>
              <a:t>:- The "IPL Data Analysis and Visualization for Team Selection and Profit Strategy" paper focuses on leveraging data science and machine learning to dissect vast volumes of IPL player data, aiming to assist franchises in making informed decisions during player auctions. Utilizing Python libraries such as Pandas, NumPy, Matplotlib, and Seaborn, the study presents an in-depth analysis from 2008 to 2020, crafting models to predict team scores and win probabilities. This analytical approach not only aids in enhancing team compositions for optimal performance but also in strategizing for financial gains, highlighting the significant impact of data-driven decisions in sports management.</a:t>
            </a:r>
            <a:endParaRPr lang="en-US" sz="1800">
              <a:latin typeface="Times New Roman" panose="02020603050405020304" pitchFamily="18" charset="0"/>
              <a:cs typeface="Times New Roman" panose="02020603050405020304" pitchFamily="18" charset="0"/>
            </a:endParaRPr>
          </a:p>
          <a:p>
            <a:pPr algn="just"/>
            <a:r>
              <a:rPr lang="en-US" sz="1800" u="sng">
                <a:solidFill>
                  <a:srgbClr val="0D0D0D"/>
                </a:solidFill>
                <a:latin typeface="Times New Roman" panose="02020603050405020304" pitchFamily="18" charset="0"/>
                <a:cs typeface="Times New Roman" panose="02020603050405020304" pitchFamily="18" charset="0"/>
              </a:rPr>
              <a:t>IPL Data Analysis and Visualization Using Microsoft Power BI Tool</a:t>
            </a:r>
            <a:r>
              <a:rPr lang="en-US" sz="1800">
                <a:solidFill>
                  <a:srgbClr val="0D0D0D"/>
                </a:solidFill>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The paper titled "IPL Data Analysis and Visualization Using Microsoft Power BI Tool" focuses on employing Power BI for analyzing and visualizing IPL match data from 2008 to 2022. It emphasizes the utilization of Python libraries within Power BI to preprocess data, analyze it, and ultimately create predictive models and interactive dashboards that forecast team scores and win probabilities. By leveraging machine learning models, particularly the Random Forest algorithm, which achieved a 93.27% accuracy score, this study presents a novel approach to sports analytics, enhancing decision-making processes with a significant emphasis on data-driven insights.</a:t>
            </a:r>
            <a:br>
              <a:rPr lang="en-US" sz="1800" dirty="0">
                <a:latin typeface="Times New Roman" panose="02020603050405020304" pitchFamily="18" charset="0"/>
                <a:cs typeface="Times New Roman" panose="02020603050405020304" pitchFamily="18" charset="0"/>
              </a:rPr>
            </a:br>
            <a:endParaRPr lang="en-US" sz="1800">
              <a:latin typeface="Times New Roman" panose="02020603050405020304" pitchFamily="18" charset="0"/>
              <a:cs typeface="Times New Roman" panose="02020603050405020304" pitchFamily="18" charset="0"/>
            </a:endParaRPr>
          </a:p>
          <a:p>
            <a:pPr algn="just"/>
            <a:r>
              <a:rPr lang="en-US" sz="1800" u="sng">
                <a:solidFill>
                  <a:srgbClr val="0D0D0D"/>
                </a:solidFill>
                <a:latin typeface="Times New Roman" panose="02020603050405020304" pitchFamily="18" charset="0"/>
                <a:cs typeface="Times New Roman" panose="02020603050405020304" pitchFamily="18" charset="0"/>
              </a:rPr>
              <a:t>Popularity Measuring and Prediction Mining of IPL Team Using Machine Learning</a:t>
            </a:r>
            <a:r>
              <a:rPr lang="en-US" sz="1800">
                <a:solidFill>
                  <a:srgbClr val="0D0D0D"/>
                </a:solidFill>
                <a:latin typeface="Times New Roman" panose="02020603050405020304" pitchFamily="18" charset="0"/>
                <a:cs typeface="Times New Roman" panose="02020603050405020304" pitchFamily="18" charset="0"/>
              </a:rPr>
              <a:t>:- The study "Popularity Measuring and Prediction Mining of IPL Team Using Machine Learning" analyzes Twitter data to evaluate and predict IPL teams' popularity. Leveraging machine learning algorithms such as Multinomial Naïve Bayes, Logistic Regression, and Random Forest, the research categorizes sentiments from tweets into positive, negative, and neutral towards IPL 2020 teams. It demonstrates how machine learning can effectively gauge and foresee fan reactions, providing insights into team popularity based on social media engagement.</a:t>
            </a:r>
            <a:endParaRPr lang="en-US" sz="180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E618A71-EB85-0576-38AB-BFFEC87BE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704" y="151393"/>
            <a:ext cx="1828670" cy="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588FF95-EF38-16AB-2C7E-8D3FB709ADC0}"/>
              </a:ext>
            </a:extLst>
          </p:cNvPr>
          <p:cNvSpPr>
            <a:spLocks noGrp="1"/>
          </p:cNvSpPr>
          <p:nvPr>
            <p:ph type="title"/>
          </p:nvPr>
        </p:nvSpPr>
        <p:spPr>
          <a:xfrm>
            <a:off x="841246" y="673770"/>
            <a:ext cx="3644489" cy="2414488"/>
          </a:xfrm>
        </p:spPr>
        <p:txBody>
          <a:bodyPr anchor="t">
            <a:normAutofit/>
          </a:bodyPr>
          <a:lstStyle/>
          <a:p>
            <a:r>
              <a:rPr lang="en-US" sz="4600">
                <a:solidFill>
                  <a:srgbClr val="FFFFFF"/>
                </a:solidFill>
              </a:rPr>
              <a:t>Data Preprocessing</a:t>
            </a:r>
          </a:p>
        </p:txBody>
      </p:sp>
      <p:sp>
        <p:nvSpPr>
          <p:cNvPr id="3" name="Content Placeholder 2">
            <a:extLst>
              <a:ext uri="{FF2B5EF4-FFF2-40B4-BE49-F238E27FC236}">
                <a16:creationId xmlns:a16="http://schemas.microsoft.com/office/drawing/2014/main" id="{3F520173-E91B-BD10-2170-A016BF135CA7}"/>
              </a:ext>
            </a:extLst>
          </p:cNvPr>
          <p:cNvSpPr>
            <a:spLocks noGrp="1"/>
          </p:cNvSpPr>
          <p:nvPr>
            <p:ph idx="1"/>
          </p:nvPr>
        </p:nvSpPr>
        <p:spPr>
          <a:xfrm>
            <a:off x="6095999" y="882315"/>
            <a:ext cx="5254754" cy="5294647"/>
          </a:xfrm>
        </p:spPr>
        <p:txBody>
          <a:bodyPr>
            <a:normAutofit/>
          </a:bodyPr>
          <a:lstStyle/>
          <a:p>
            <a:r>
              <a:rPr lang="en-US" sz="1400" b="0">
                <a:effectLst/>
                <a:latin typeface="Times New Roman" panose="02020603050405020304" pitchFamily="18" charset="0"/>
                <a:cs typeface="Times New Roman" panose="02020603050405020304" pitchFamily="18" charset="0"/>
              </a:rPr>
              <a:t>data.head() – This will return first 5 rows of the dataset.</a:t>
            </a:r>
          </a:p>
          <a:p>
            <a:pPr marL="0" indent="0">
              <a:buNone/>
            </a:pPr>
            <a:endParaRPr lang="en-US" sz="1400" b="0">
              <a:effectLst/>
              <a:latin typeface="Times New Roman" panose="02020603050405020304" pitchFamily="18" charset="0"/>
              <a:cs typeface="Times New Roman" panose="02020603050405020304" pitchFamily="18" charset="0"/>
            </a:endParaRPr>
          </a:p>
          <a:p>
            <a:r>
              <a:rPr lang="en-US" sz="1400" b="0">
                <a:effectLst/>
                <a:latin typeface="Times New Roman" panose="02020603050405020304" pitchFamily="18" charset="0"/>
                <a:cs typeface="Times New Roman" panose="02020603050405020304" pitchFamily="18" charset="0"/>
              </a:rPr>
              <a:t>data.shape – This will return Dimensions of dataset.</a:t>
            </a:r>
          </a:p>
          <a:p>
            <a:pPr marL="0" indent="0">
              <a:buNone/>
            </a:pPr>
            <a:endParaRPr lang="en-US" sz="1400" b="0">
              <a:effectLst/>
              <a:latin typeface="Times New Roman" panose="02020603050405020304" pitchFamily="18" charset="0"/>
              <a:cs typeface="Times New Roman" panose="02020603050405020304" pitchFamily="18" charset="0"/>
            </a:endParaRPr>
          </a:p>
          <a:p>
            <a:r>
              <a:rPr lang="en-US" sz="1400" b="0">
                <a:effectLst/>
                <a:latin typeface="Times New Roman" panose="02020603050405020304" pitchFamily="18" charset="0"/>
                <a:cs typeface="Times New Roman" panose="02020603050405020304" pitchFamily="18" charset="0"/>
              </a:rPr>
              <a:t>data.info() – This wil</a:t>
            </a:r>
            <a:r>
              <a:rPr lang="en-US" sz="1400">
                <a:latin typeface="Times New Roman" panose="02020603050405020304" pitchFamily="18" charset="0"/>
                <a:cs typeface="Times New Roman" panose="02020603050405020304" pitchFamily="18" charset="0"/>
              </a:rPr>
              <a:t>l return info of the dataset.</a:t>
            </a:r>
          </a:p>
          <a:p>
            <a:pPr marL="0" indent="0">
              <a:buNone/>
            </a:pP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data.isnull().sum() – This will return counting missing values in the dataset.  </a:t>
            </a:r>
          </a:p>
          <a:p>
            <a:pPr marL="0" indent="0">
              <a:buNone/>
            </a:pP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data[‘team1’].value_counts() – This will return number of matches played by team1.</a:t>
            </a:r>
          </a:p>
          <a:p>
            <a:pPr marL="0" indent="0">
              <a:buNone/>
            </a:pP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data[‘team2’].value_counts() – This will return number of matches played by team2.</a:t>
            </a:r>
          </a:p>
          <a:p>
            <a:pPr marL="0" indent="0">
              <a:buNone/>
            </a:pP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data[‘team1’].value_counts() + data[‘team2’].value_counts()  - This will return number of matches played by each team. Here we have got NaN values.</a:t>
            </a:r>
          </a:p>
          <a:p>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3697FD-502E-83C6-0505-C36B576EF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1926" y="151393"/>
            <a:ext cx="1673448" cy="76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83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Analysis on IPL 2022 data set</vt:lpstr>
      <vt:lpstr>Contents</vt:lpstr>
      <vt:lpstr>Abstract</vt:lpstr>
      <vt:lpstr>Introduction</vt:lpstr>
      <vt:lpstr>Dataset</vt:lpstr>
      <vt:lpstr>PowerPoint Presentation</vt:lpstr>
      <vt:lpstr>Literature Review</vt:lpstr>
      <vt:lpstr>Literature Review</vt:lpstr>
      <vt:lpstr>Data Preprocessing</vt:lpstr>
      <vt:lpstr>Data Preprocessing</vt:lpstr>
      <vt:lpstr>Architecture</vt:lpstr>
      <vt:lpstr>Results</vt:lpstr>
      <vt:lpstr>PowerPoint Presentation</vt:lpstr>
      <vt:lpstr>PowerPoint Presentation</vt:lpstr>
      <vt:lpstr>Conclusion</vt:lpstr>
      <vt:lpstr>References</vt:lpstr>
      <vt:lpstr>GitHub Repository for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151</cp:revision>
  <dcterms:created xsi:type="dcterms:W3CDTF">2024-04-02T23:14:09Z</dcterms:created>
  <dcterms:modified xsi:type="dcterms:W3CDTF">2024-04-02T23:37:13Z</dcterms:modified>
</cp:coreProperties>
</file>