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purl.oclc.org/ooxml/officeDocument/relationships/extendedProperties" Target="docProps/app.xml"/><Relationship Id="rId2" Type="http://schemas.openxmlformats.org/package/2006/relationships/metadata/core-properties" Target="docProps/core.xml"/><Relationship Id="rId1" Type="http://purl.oclc.org/ooxml/officeDocument/relationships/officeDocument" Target="ppt/presentation.xml"/><Relationship Id="rId4" Type="http://purl.oclc.org/ooxml/officeDocument/relationships/customProperties" Target="docProps/custom.xml"/></Relationships>
</file>

<file path=ppt/presentation.xml><?xml version="1.0" encoding="utf-8"?>
<p:presentation xmlns:a="http://purl.oclc.org/ooxml/drawingml/main" xmlns:r="http://purl.oclc.org/ooxml/officeDocument/relationships" xmlns:p="http://purl.oclc.org/ooxml/presentationml/main" conformance="strict">
  <p:sldMasterIdLst>
    <p:sldMasterId id="2147483648" r:id="rId1"/>
  </p:sldMasterIdLst>
  <p:sldIdLst>
    <p:sldId id="256" r:id="rId2"/>
    <p:sldId id="257" r:id="rId3"/>
    <p:sldId id="258" r:id="rId4"/>
    <p:sldId id="259" r:id="rId5"/>
    <p:sldId id="260" r:id="rId6"/>
    <p:sldId id="261" r:id="rId7"/>
    <p:sldId id="273" r:id="rId8"/>
    <p:sldId id="262" r:id="rId9"/>
    <p:sldId id="263" r:id="rId10"/>
    <p:sldId id="264" r:id="rId11"/>
    <p:sldId id="266" r:id="rId12"/>
    <p:sldId id="265" r:id="rId13"/>
    <p:sldId id="267" r:id="rId14"/>
    <p:sldId id="274" r:id="rId15"/>
    <p:sldId id="275" r:id="rId16"/>
    <p:sldId id="276" r:id="rId17"/>
    <p:sldId id="277" r:id="rId18"/>
    <p:sldId id="278" r:id="rId19"/>
    <p:sldId id="279" r:id="rId20"/>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purl.oclc.org/ooxml/drawingml/main" xmlns:r="http://purl.oclc.org/ooxml/officeDocument/relationships" xmlns:p="http://purl.oclc.org/ooxml/presentationml/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purl.oclc.org/ooxml/drawingml/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purl.oclc.org/ooxml/drawingml/main" xmlns:r="http://purl.oclc.org/ooxml/officeDocument/relationships" xmlns:p="http://purl.oclc.org/ooxml/presentationml/main">
  <p:normalViewPr>
    <p:restoredLeft sz="15.62%"/>
    <p:restoredTop sz="94.66%"/>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purl.oclc.org/ooxml/officeDocument/relationships/slide" Target="slides/slide7.xml"/><Relationship Id="rId13" Type="http://purl.oclc.org/ooxml/officeDocument/relationships/slide" Target="slides/slide12.xml"/><Relationship Id="rId18" Type="http://purl.oclc.org/ooxml/officeDocument/relationships/slide" Target="slides/slide17.xml"/><Relationship Id="rId3" Type="http://purl.oclc.org/ooxml/officeDocument/relationships/slide" Target="slides/slide2.xml"/><Relationship Id="rId21" Type="http://purl.oclc.org/ooxml/officeDocument/relationships/presProps" Target="presProps.xml"/><Relationship Id="rId7" Type="http://purl.oclc.org/ooxml/officeDocument/relationships/slide" Target="slides/slide6.xml"/><Relationship Id="rId12" Type="http://purl.oclc.org/ooxml/officeDocument/relationships/slide" Target="slides/slide11.xml"/><Relationship Id="rId17" Type="http://purl.oclc.org/ooxml/officeDocument/relationships/slide" Target="slides/slide16.xml"/><Relationship Id="rId2" Type="http://purl.oclc.org/ooxml/officeDocument/relationships/slide" Target="slides/slide1.xml"/><Relationship Id="rId16" Type="http://purl.oclc.org/ooxml/officeDocument/relationships/slide" Target="slides/slide15.xml"/><Relationship Id="rId20" Type="http://purl.oclc.org/ooxml/officeDocument/relationships/slide" Target="slides/slide19.xml"/><Relationship Id="rId1" Type="http://purl.oclc.org/ooxml/officeDocument/relationships/slideMaster" Target="slideMasters/slideMaster1.xml"/><Relationship Id="rId6" Type="http://purl.oclc.org/ooxml/officeDocument/relationships/slide" Target="slides/slide5.xml"/><Relationship Id="rId11" Type="http://purl.oclc.org/ooxml/officeDocument/relationships/slide" Target="slides/slide10.xml"/><Relationship Id="rId24" Type="http://purl.oclc.org/ooxml/officeDocument/relationships/tableStyles" Target="tableStyles.xml"/><Relationship Id="rId5" Type="http://purl.oclc.org/ooxml/officeDocument/relationships/slide" Target="slides/slide4.xml"/><Relationship Id="rId15" Type="http://purl.oclc.org/ooxml/officeDocument/relationships/slide" Target="slides/slide14.xml"/><Relationship Id="rId23" Type="http://purl.oclc.org/ooxml/officeDocument/relationships/theme" Target="theme/theme1.xml"/><Relationship Id="rId10" Type="http://purl.oclc.org/ooxml/officeDocument/relationships/slide" Target="slides/slide9.xml"/><Relationship Id="rId19" Type="http://purl.oclc.org/ooxml/officeDocument/relationships/slide" Target="slides/slide18.xml"/><Relationship Id="rId4" Type="http://purl.oclc.org/ooxml/officeDocument/relationships/slide" Target="slides/slide3.xml"/><Relationship Id="rId9" Type="http://purl.oclc.org/ooxml/officeDocument/relationships/slide" Target="slides/slide8.xml"/><Relationship Id="rId14" Type="http://purl.oclc.org/ooxml/officeDocument/relationships/slide" Target="slides/slide13.xml"/><Relationship Id="rId22" Type="http://purl.oclc.org/ooxml/officeDocument/relationships/viewProps" Target="viewProps.xml"/></Relationships>
</file>

<file path=ppt/slideLayouts/_rels/slideLayout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2.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3.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4.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5.xml.rels><?xml version="1.0" encoding="UTF-8" standalone="yes"?>
<Relationships xmlns="http://schemas.openxmlformats.org/package/2006/relationships"><Relationship Id="rId1" Type="http://purl.oclc.org/ooxml/officeDocument/relationships/slideMaster" Target="../slideMasters/slideMaster1.xml"/></Relationships>
</file>

<file path=ppt/slideLayouts/slideLayout1.xml><?xml version="1.0" encoding="utf-8"?>
<p:sldLayout xmlns:a="http://purl.oclc.org/ooxml/drawingml/main" xmlns:r="http://purl.oclc.org/ooxml/officeDocument/relationships" xmlns:p="http://purl.oclc.org/ooxml/presentationml/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purl.oclc.org/ooxml/drawingml/main" xmlns:r="http://purl.oclc.org/ooxml/officeDocument/relationships" xmlns:p="http://purl.oclc.org/ooxml/presentationml/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purl.oclc.org/ooxml/drawingml/main" xmlns:r="http://purl.oclc.org/ooxml/officeDocument/relationships" xmlns:p="http://purl.oclc.org/ooxml/presentationml/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
                  </a:schemeClr>
                </a:solidFill>
              </a:defRPr>
            </a:lvl1pPr>
          </a:lstStyle>
          <a:p>
            <a:fld id="{1D8BD707-D9CF-40AE-B4C6-C98DA3205C09}" type="datetimeFigureOut">
              <a:rPr lang="en-US"/>
              <a:t>4/30/2024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purl.oclc.org/ooxml/drawingml/main" xmlns:r="http://purl.oclc.org/ooxml/officeDocument/relationships" xmlns:p="http://purl.oclc.org/ooxml/presentationml/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
                  </a:schemeClr>
                </a:solidFill>
              </a:defRPr>
            </a:lvl1pPr>
          </a:lstStyle>
          <a:p>
            <a:fld id="{1D8BD707-D9CF-40AE-B4C6-C98DA3205C09}" type="datetimeFigureOut">
              <a:rPr lang="en-US"/>
              <a:t>4/30/2024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purl.oclc.org/ooxml/drawingml/main" xmlns:r="http://purl.oclc.org/ooxml/officeDocument/relationships" xmlns:p="http://purl.oclc.org/ooxml/presentationml/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
                  </a:schemeClr>
                </a:solidFill>
              </a:defRPr>
            </a:lvl1pPr>
          </a:lstStyle>
          <a:p>
            <a:fld id="{1D8BD707-D9CF-40AE-B4C6-C98DA3205C09}" type="datetimeFigureOut">
              <a:rPr lang="en-US"/>
              <a:t>4/30/2024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purl.oclc.org/ooxml/officeDocument/relationships/slideLayout" Target="../slideLayouts/slideLayout3.xml"/><Relationship Id="rId2" Type="http://purl.oclc.org/ooxml/officeDocument/relationships/slideLayout" Target="../slideLayouts/slideLayout2.xml"/><Relationship Id="rId1" Type="http://purl.oclc.org/ooxml/officeDocument/relationships/slideLayout" Target="../slideLayouts/slideLayout1.xml"/><Relationship Id="rId6" Type="http://purl.oclc.org/ooxml/officeDocument/relationships/theme" Target="../theme/theme1.xml"/><Relationship Id="rId5" Type="http://purl.oclc.org/ooxml/officeDocument/relationships/slideLayout" Target="../slideLayouts/slideLayout5.xml"/><Relationship Id="rId4" Type="http://purl.oclc.org/ooxml/officeDocument/relationships/slideLayout" Target="../slideLayouts/slideLayout4.xml"/></Relationships>
</file>

<file path=ppt/slideMasters/slideMaster1.xml><?xml version="1.0" encoding="utf-8"?>
<p:sldMaster xmlns:a="http://purl.oclc.org/ooxml/drawingml/main" xmlns:r="http://purl.oclc.org/ooxml/officeDocument/relationships" xmlns:p="http://purl.oclc.org/ooxml/presentationml/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purl.oclc.org/ooxml/officeDocument/relationships/image" Target="../media/image1.png"/><Relationship Id="rId1" Type="http://purl.oclc.org/ooxml/officeDocument/relationships/slideLayout" Target="../slideLayouts/slideLayout1.xml"/></Relationships>
</file>

<file path=ppt/slides/_rels/slide10.xml.rels><?xml version="1.0" encoding="UTF-8" standalone="yes"?>
<Relationships xmlns="http://schemas.openxmlformats.org/package/2006/relationships"><Relationship Id="rId2" Type="http://purl.oclc.org/ooxml/officeDocument/relationships/image" Target="../media/image10.png"/><Relationship Id="rId1" Type="http://purl.oclc.org/ooxml/officeDocument/relationships/slideLayout" Target="../slideLayouts/slideLayout1.xml"/></Relationships>
</file>

<file path=ppt/slides/_rels/slide11.xml.rels><?xml version="1.0" encoding="UTF-8" standalone="yes"?>
<Relationships xmlns="http://schemas.openxmlformats.org/package/2006/relationships"><Relationship Id="rId2" Type="http://purl.oclc.org/ooxml/officeDocument/relationships/image" Target="../media/image10.png"/><Relationship Id="rId1" Type="http://purl.oclc.org/ooxml/officeDocument/relationships/slideLayout" Target="../slideLayouts/slideLayout1.xml"/></Relationships>
</file>

<file path=ppt/slides/_rels/slide12.xml.rels><?xml version="1.0" encoding="UTF-8" standalone="yes"?>
<Relationships xmlns="http://schemas.openxmlformats.org/package/2006/relationships"><Relationship Id="rId3" Type="http://purl.oclc.org/ooxml/officeDocument/relationships/image" Target="../media/image11.png"/><Relationship Id="rId2" Type="http://purl.oclc.org/ooxml/officeDocument/relationships/image" Target="../media/image10.png"/><Relationship Id="rId1" Type="http://purl.oclc.org/ooxml/officeDocument/relationships/slideLayout" Target="../slideLayouts/slideLayout4.xml"/></Relationships>
</file>

<file path=ppt/slides/_rels/slide13.xml.rels><?xml version="1.0" encoding="UTF-8" standalone="yes"?>
<Relationships xmlns="http://schemas.openxmlformats.org/package/2006/relationships"><Relationship Id="rId3" Type="http://purl.oclc.org/ooxml/officeDocument/relationships/image" Target="../media/image12.png"/><Relationship Id="rId2" Type="http://purl.oclc.org/ooxml/officeDocument/relationships/image" Target="../media/image10.png"/><Relationship Id="rId1" Type="http://purl.oclc.org/ooxml/officeDocument/relationships/slideLayout" Target="../slideLayouts/slideLayout4.xml"/></Relationships>
</file>

<file path=ppt/slides/_rels/slide14.xml.rels><?xml version="1.0" encoding="UTF-8" standalone="yes"?>
<Relationships xmlns="http://schemas.openxmlformats.org/package/2006/relationships"><Relationship Id="rId3" Type="http://purl.oclc.org/ooxml/officeDocument/relationships/image" Target="../media/image13.png"/><Relationship Id="rId2" Type="http://purl.oclc.org/ooxml/officeDocument/relationships/image" Target="../media/image10.png"/><Relationship Id="rId1" Type="http://purl.oclc.org/ooxml/officeDocument/relationships/slideLayout" Target="../slideLayouts/slideLayout4.xml"/></Relationships>
</file>

<file path=ppt/slides/_rels/slide15.xml.rels><?xml version="1.0" encoding="UTF-8" standalone="yes"?>
<Relationships xmlns="http://schemas.openxmlformats.org/package/2006/relationships"><Relationship Id="rId3" Type="http://purl.oclc.org/ooxml/officeDocument/relationships/image" Target="../media/image14.png"/><Relationship Id="rId2" Type="http://purl.oclc.org/ooxml/officeDocument/relationships/image" Target="../media/image10.png"/><Relationship Id="rId1" Type="http://purl.oclc.org/ooxml/officeDocument/relationships/slideLayout" Target="../slideLayouts/slideLayout4.xml"/></Relationships>
</file>

<file path=ppt/slides/_rels/slide16.xml.rels><?xml version="1.0" encoding="UTF-8" standalone="yes"?>
<Relationships xmlns="http://schemas.openxmlformats.org/package/2006/relationships"><Relationship Id="rId3" Type="http://purl.oclc.org/ooxml/officeDocument/relationships/image" Target="../media/image15.png"/><Relationship Id="rId2" Type="http://purl.oclc.org/ooxml/officeDocument/relationships/image" Target="../media/image10.png"/><Relationship Id="rId1" Type="http://purl.oclc.org/ooxml/officeDocument/relationships/slideLayout" Target="../slideLayouts/slideLayout4.xml"/></Relationships>
</file>

<file path=ppt/slides/_rels/slide17.xml.rels><?xml version="1.0" encoding="UTF-8" standalone="yes"?>
<Relationships xmlns="http://schemas.openxmlformats.org/package/2006/relationships"><Relationship Id="rId3" Type="http://purl.oclc.org/ooxml/officeDocument/relationships/image" Target="../media/image16.png"/><Relationship Id="rId2" Type="http://purl.oclc.org/ooxml/officeDocument/relationships/image" Target="../media/image10.png"/><Relationship Id="rId1" Type="http://purl.oclc.org/ooxml/officeDocument/relationships/slideLayout" Target="../slideLayouts/slideLayout4.xml"/></Relationships>
</file>

<file path=ppt/slides/_rels/slide18.xml.rels><?xml version="1.0" encoding="UTF-8" standalone="yes"?>
<Relationships xmlns="http://schemas.openxmlformats.org/package/2006/relationships"><Relationship Id="rId3" Type="http://purl.oclc.org/ooxml/officeDocument/relationships/image" Target="../media/image17.png"/><Relationship Id="rId2" Type="http://purl.oclc.org/ooxml/officeDocument/relationships/image" Target="../media/image10.png"/><Relationship Id="rId1" Type="http://purl.oclc.org/ooxml/officeDocument/relationships/slideLayout" Target="../slideLayouts/slideLayout4.xml"/></Relationships>
</file>

<file path=ppt/slides/_rels/slide19.xml.rels><?xml version="1.0" encoding="UTF-8" standalone="yes"?>
<Relationships xmlns="http://schemas.openxmlformats.org/package/2006/relationships"><Relationship Id="rId2" Type="http://purl.oclc.org/ooxml/officeDocument/relationships/image" Target="../media/image10.png"/><Relationship Id="rId1" Type="http://purl.oclc.org/ooxml/officeDocument/relationships/slideLayout" Target="../slideLayouts/slideLayout4.xml"/></Relationships>
</file>

<file path=ppt/slides/_rels/slide2.xml.rels><?xml version="1.0" encoding="UTF-8" standalone="yes"?>
<Relationships xmlns="http://schemas.openxmlformats.org/package/2006/relationships"><Relationship Id="rId3" Type="http://purl.oclc.org/ooxml/officeDocument/relationships/image" Target="../media/image2.png"/><Relationship Id="rId2" Type="http://purl.oclc.org/ooxml/officeDocument/relationships/image" Target="../media/image1.png"/><Relationship Id="rId1" Type="http://purl.oclc.org/ooxml/officeDocument/relationships/slideLayout" Target="../slideLayouts/slideLayout4.xml"/></Relationships>
</file>

<file path=ppt/slides/_rels/slide3.xml.rels><?xml version="1.0" encoding="UTF-8" standalone="yes"?>
<Relationships xmlns="http://schemas.openxmlformats.org/package/2006/relationships"><Relationship Id="rId3" Type="http://purl.oclc.org/ooxml/officeDocument/relationships/image" Target="../media/image2.png"/><Relationship Id="rId2" Type="http://purl.oclc.org/ooxml/officeDocument/relationships/image" Target="../media/image3.png"/><Relationship Id="rId1" Type="http://purl.oclc.org/ooxml/officeDocument/relationships/slideLayout" Target="../slideLayouts/slideLayout4.xml"/><Relationship Id="rId4" Type="http://purl.oclc.org/ooxml/officeDocument/relationships/image" Target="../media/image4.jpg"/></Relationships>
</file>

<file path=ppt/slides/_rels/slide4.xml.rels><?xml version="1.0" encoding="UTF-8" standalone="yes"?>
<Relationships xmlns="http://schemas.openxmlformats.org/package/2006/relationships"><Relationship Id="rId3" Type="http://purl.oclc.org/ooxml/officeDocument/relationships/image" Target="../media/image1.png"/><Relationship Id="rId2" Type="http://purl.oclc.org/ooxml/officeDocument/relationships/image" Target="../media/image5.png"/><Relationship Id="rId1" Type="http://purl.oclc.org/ooxml/officeDocument/relationships/slideLayout" Target="../slideLayouts/slideLayout4.xml"/></Relationships>
</file>

<file path=ppt/slides/_rels/slide5.xml.rels><?xml version="1.0" encoding="UTF-8" standalone="yes"?>
<Relationships xmlns="http://schemas.openxmlformats.org/package/2006/relationships"><Relationship Id="rId3" Type="http://purl.oclc.org/ooxml/officeDocument/relationships/image" Target="../media/image1.png"/><Relationship Id="rId2" Type="http://purl.oclc.org/ooxml/officeDocument/relationships/image" Target="../media/image6.png"/><Relationship Id="rId1" Type="http://purl.oclc.org/ooxml/officeDocument/relationships/slideLayout" Target="../slideLayouts/slideLayout4.xml"/></Relationships>
</file>

<file path=ppt/slides/_rels/slide6.xml.rels><?xml version="1.0" encoding="UTF-8" standalone="yes"?>
<Relationships xmlns="http://schemas.openxmlformats.org/package/2006/relationships"><Relationship Id="rId2" Type="http://purl.oclc.org/ooxml/officeDocument/relationships/image" Target="../media/image7.png"/><Relationship Id="rId1" Type="http://purl.oclc.org/ooxml/officeDocument/relationships/slideLayout" Target="../slideLayouts/slideLayout4.xml"/></Relationships>
</file>

<file path=ppt/slides/_rels/slide7.xml.rels><?xml version="1.0" encoding="UTF-8" standalone="yes"?>
<Relationships xmlns="http://schemas.openxmlformats.org/package/2006/relationships"><Relationship Id="rId2" Type="http://purl.oclc.org/ooxml/officeDocument/relationships/image" Target="../media/image7.png"/><Relationship Id="rId1" Type="http://purl.oclc.org/ooxml/officeDocument/relationships/slideLayout" Target="../slideLayouts/slideLayout4.xml"/></Relationships>
</file>

<file path=ppt/slides/_rels/slide8.xml.rels><?xml version="1.0" encoding="UTF-8" standalone="yes"?>
<Relationships xmlns="http://schemas.openxmlformats.org/package/2006/relationships"><Relationship Id="rId3" Type="http://purl.oclc.org/ooxml/officeDocument/relationships/image" Target="../media/image1.png"/><Relationship Id="rId2" Type="http://purl.oclc.org/ooxml/officeDocument/relationships/image" Target="../media/image8.jpg"/><Relationship Id="rId1" Type="http://purl.oclc.org/ooxml/officeDocument/relationships/slideLayout" Target="../slideLayouts/slideLayout4.xml"/></Relationships>
</file>

<file path=ppt/slides/_rels/slide9.xml.rels><?xml version="1.0" encoding="UTF-8" standalone="yes"?>
<Relationships xmlns="http://schemas.openxmlformats.org/package/2006/relationships"><Relationship Id="rId2" Type="http://purl.oclc.org/ooxml/officeDocument/relationships/image" Target="../media/image9.jpg"/><Relationship Id="rId1" Type="http://purl.oclc.org/ooxml/officeDocument/relationships/slideLayout" Target="../slideLayouts/slideLayout4.xml"/></Relationships>
</file>

<file path=ppt/slides/slide1.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078794" y="1919594"/>
            <a:ext cx="5181218" cy="4007507"/>
          </a:xfrm>
          <a:prstGeom prst="rect">
            <a:avLst/>
          </a:prstGeom>
        </p:spPr>
        <p:txBody>
          <a:bodyPr vert="horz" wrap="square" lIns="0" tIns="16510" rIns="0" bIns="0" rtlCol="0">
            <a:spAutoFit/>
          </a:bodyPr>
          <a:lstStyle/>
          <a:p>
            <a:pPr marL="12700">
              <a:lnSpc>
                <a:spcPct val="100%"/>
              </a:lnSpc>
              <a:spcBef>
                <a:spcPts val="130"/>
              </a:spcBef>
            </a:pPr>
            <a:r>
              <a:rPr lang="en-US" sz="3200" dirty="0">
                <a:latin typeface="Trebuchet MS"/>
                <a:cs typeface="Trebuchet MS"/>
              </a:rPr>
              <a:t>RAJKUMAR M</a:t>
            </a:r>
          </a:p>
          <a:p>
            <a:pPr marL="12700">
              <a:lnSpc>
                <a:spcPct val="100%"/>
              </a:lnSpc>
              <a:spcBef>
                <a:spcPts val="130"/>
              </a:spcBef>
            </a:pPr>
            <a:r>
              <a:rPr lang="en-US" sz="3200" dirty="0">
                <a:latin typeface="Trebuchet MS"/>
                <a:cs typeface="Trebuchet MS"/>
              </a:rPr>
              <a:t>2021503039</a:t>
            </a:r>
          </a:p>
          <a:p>
            <a:pPr marL="12700">
              <a:lnSpc>
                <a:spcPct val="100%"/>
              </a:lnSpc>
              <a:spcBef>
                <a:spcPts val="130"/>
              </a:spcBef>
            </a:pPr>
            <a:endParaRPr lang="en-US" sz="3200" dirty="0">
              <a:latin typeface="Trebuchet MS"/>
              <a:cs typeface="Trebuchet MS"/>
            </a:endParaRPr>
          </a:p>
          <a:p>
            <a:pPr marL="12700">
              <a:lnSpc>
                <a:spcPct val="100%"/>
              </a:lnSpc>
              <a:spcBef>
                <a:spcPts val="130"/>
              </a:spcBef>
            </a:pPr>
            <a:r>
              <a:rPr lang="en-US" sz="3200" dirty="0">
                <a:latin typeface="Trebuchet MS"/>
                <a:cs typeface="Trebuchet MS"/>
              </a:rPr>
              <a:t>Department of Computer Technology,</a:t>
            </a:r>
          </a:p>
          <a:p>
            <a:pPr marL="12700">
              <a:lnSpc>
                <a:spcPct val="100%"/>
              </a:lnSpc>
              <a:spcBef>
                <a:spcPts val="130"/>
              </a:spcBef>
            </a:pPr>
            <a:r>
              <a:rPr lang="en-US" sz="3200" dirty="0">
                <a:latin typeface="Trebuchet MS"/>
                <a:cs typeface="Trebuchet MS"/>
              </a:rPr>
              <a:t>Madras Institute of Technology, Anna University</a:t>
            </a:r>
          </a:p>
        </p:txBody>
      </p:sp>
      <p:sp>
        <p:nvSpPr>
          <p:cNvPr id="8" name="object 8"/>
          <p:cNvSpPr txBox="1"/>
          <p:nvPr/>
        </p:nvSpPr>
        <p:spPr>
          <a:xfrm>
            <a:off x="6096000" y="1185227"/>
            <a:ext cx="1859280" cy="391795"/>
          </a:xfrm>
          <a:prstGeom prst="rect">
            <a:avLst/>
          </a:prstGeom>
        </p:spPr>
        <p:txBody>
          <a:bodyPr vert="horz" wrap="square" lIns="0" tIns="12700" rIns="0" bIns="0" rtlCol="0">
            <a:spAutoFit/>
          </a:bodyPr>
          <a:lstStyle/>
          <a:p>
            <a:pPr marL="12700">
              <a:lnSpc>
                <a:spcPct val="1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
              </a:lnSpc>
              <a:spcBef>
                <a:spcPts val="55"/>
              </a:spcBef>
            </a:pPr>
            <a:fld id="{81D60167-4931-47E6-BA6A-407CBD079E47}" type="slidenum">
              <a:rPr spc="-50" dirty="0"/>
              <a:t>1</a:t>
            </a:fld>
            <a:endParaRPr spc="-50" dirty="0"/>
          </a:p>
        </p:txBody>
      </p:sp>
      <p:sp>
        <p:nvSpPr>
          <p:cNvPr id="10" name="TextBox 9">
            <a:extLst>
              <a:ext uri="{FF2B5EF4-FFF2-40B4-BE49-F238E27FC236}">
                <a16:creationId xmlns:a16="http://schemas.microsoft.com/office/drawing/2014/main" id="{B03D8249-CCF8-DD93-392B-3506B7DA43AB}"/>
              </a:ext>
            </a:extLst>
          </p:cNvPr>
          <p:cNvSpPr txBox="1"/>
          <p:nvPr/>
        </p:nvSpPr>
        <p:spPr>
          <a:xfrm>
            <a:off x="5938263" y="6108870"/>
            <a:ext cx="5326665" cy="369332"/>
          </a:xfrm>
          <a:prstGeom prst="rect">
            <a:avLst/>
          </a:prstGeom>
          <a:noFill/>
        </p:spPr>
        <p:txBody>
          <a:bodyPr wrap="square" rtlCol="0">
            <a:spAutoFit/>
          </a:bodyPr>
          <a:lstStyle/>
          <a:p>
            <a:r>
              <a:rPr lang="en-IN" dirty="0"/>
              <a:t>NM ID :07166CA0EE506D199F6453875749C0B0</a:t>
            </a:r>
          </a:p>
        </p:txBody>
      </p:sp>
    </p:spTree>
  </p:cSld>
  <p:clrMapOvr>
    <a:masterClrMapping/>
  </p:clrMapOvr>
</p:sld>
</file>

<file path=ppt/slides/slide10.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391400" y="37496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
              </a:lnSpc>
              <a:spcBef>
                <a:spcPts val="55"/>
              </a:spcBef>
            </a:pPr>
            <a:fld id="{81D60167-4931-47E6-BA6A-407CBD079E47}" type="slidenum">
              <a:rPr spc="-25" dirty="0"/>
              <a:t>10</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
              </a:lnSpc>
              <a:spcBef>
                <a:spcPts val="105"/>
              </a:spcBef>
            </a:pPr>
            <a:r>
              <a:rPr spc="-10" dirty="0"/>
              <a:t>MODELLING</a:t>
            </a:r>
          </a:p>
        </p:txBody>
      </p:sp>
      <p:sp>
        <p:nvSpPr>
          <p:cNvPr id="10" name="object 7">
            <a:extLst>
              <a:ext uri="{FF2B5EF4-FFF2-40B4-BE49-F238E27FC236}">
                <a16:creationId xmlns:a16="http://schemas.microsoft.com/office/drawing/2014/main" id="{84A78F10-0113-154F-F348-AC44DFD57F87}"/>
              </a:ext>
            </a:extLst>
          </p:cNvPr>
          <p:cNvSpPr txBox="1"/>
          <p:nvPr/>
        </p:nvSpPr>
        <p:spPr>
          <a:xfrm>
            <a:off x="914400" y="1049337"/>
            <a:ext cx="8355330" cy="5759269"/>
          </a:xfrm>
          <a:prstGeom prst="rect">
            <a:avLst/>
          </a:prstGeom>
        </p:spPr>
        <p:txBody>
          <a:bodyPr vert="horz" wrap="square" lIns="0" tIns="16510" rIns="0" bIns="0" rtlCol="0">
            <a:spAutoFit/>
          </a:bodyPr>
          <a:lstStyle/>
          <a:p>
            <a:pPr marL="12700">
              <a:lnSpc>
                <a:spcPct val="100%"/>
              </a:lnSpc>
              <a:spcBef>
                <a:spcPts val="130"/>
              </a:spcBef>
            </a:pPr>
            <a:r>
              <a:rPr lang="en-US" sz="2000" b="1" dirty="0">
                <a:latin typeface="Trebuchet MS"/>
                <a:cs typeface="Trebuchet MS"/>
              </a:rPr>
              <a:t>Data Preparation:</a:t>
            </a:r>
          </a:p>
          <a:p>
            <a:pPr marL="355600" indent="-342900">
              <a:lnSpc>
                <a:spcPct val="100%"/>
              </a:lnSpc>
              <a:spcBef>
                <a:spcPts val="130"/>
              </a:spcBef>
              <a:buFont typeface="Arial" panose="020B0604020202020204" pitchFamily="34" charset="0"/>
              <a:buChar char="•"/>
            </a:pPr>
            <a:r>
              <a:rPr lang="en-US" dirty="0">
                <a:latin typeface="Trebuchet MS"/>
                <a:cs typeface="Trebuchet MS"/>
              </a:rPr>
              <a:t>Utilize a comprehensive dataset Student details with performance labels.</a:t>
            </a:r>
          </a:p>
          <a:p>
            <a:pPr marL="355600" indent="-342900">
              <a:lnSpc>
                <a:spcPct val="100%"/>
              </a:lnSpc>
              <a:spcBef>
                <a:spcPts val="130"/>
              </a:spcBef>
              <a:buFont typeface="Arial" panose="020B0604020202020204" pitchFamily="34" charset="0"/>
              <a:buChar char="•"/>
            </a:pPr>
            <a:r>
              <a:rPr lang="en-US" dirty="0">
                <a:latin typeface="Trebuchet MS"/>
                <a:cs typeface="Trebuchet MS"/>
              </a:rPr>
              <a:t>Perform data preprocessing, including handling missing values, scaling features, and splitting data into training and validation sets.</a:t>
            </a:r>
          </a:p>
          <a:p>
            <a:pPr marL="12700">
              <a:lnSpc>
                <a:spcPct val="100%"/>
              </a:lnSpc>
              <a:spcBef>
                <a:spcPts val="130"/>
              </a:spcBef>
            </a:pPr>
            <a:endParaRPr lang="en-US" sz="2000" dirty="0">
              <a:latin typeface="Trebuchet MS"/>
              <a:cs typeface="Trebuchet MS"/>
            </a:endParaRPr>
          </a:p>
          <a:p>
            <a:pPr marL="12700">
              <a:lnSpc>
                <a:spcPct val="100%"/>
              </a:lnSpc>
              <a:spcBef>
                <a:spcPts val="130"/>
              </a:spcBef>
            </a:pPr>
            <a:r>
              <a:rPr lang="en-US" sz="2000" b="1" dirty="0">
                <a:latin typeface="Trebuchet MS"/>
                <a:cs typeface="Trebuchet MS"/>
              </a:rPr>
              <a:t>Model Architecture:</a:t>
            </a:r>
            <a:endParaRPr lang="en-US" sz="2000" dirty="0">
              <a:latin typeface="Trebuchet MS"/>
              <a:cs typeface="Trebuchet MS"/>
            </a:endParaRPr>
          </a:p>
          <a:p>
            <a:pPr marL="355600" indent="-342900">
              <a:lnSpc>
                <a:spcPct val="100%"/>
              </a:lnSpc>
              <a:spcBef>
                <a:spcPts val="130"/>
              </a:spcBef>
              <a:buFont typeface="Arial" panose="020B0604020202020204" pitchFamily="34" charset="0"/>
              <a:buChar char="•"/>
            </a:pPr>
            <a:r>
              <a:rPr lang="en-US" dirty="0">
                <a:latin typeface="Trebuchet MS"/>
                <a:cs typeface="Trebuchet MS"/>
              </a:rPr>
              <a:t>Construct a predictive model using machine learning algorithms such as  K-Nearest Neighbors (KNN), Random forest, Support Vector Machine (SVM), Logistic regression and Gradient boosting.</a:t>
            </a:r>
          </a:p>
          <a:p>
            <a:pPr marL="355600" indent="-342900">
              <a:lnSpc>
                <a:spcPct val="100%"/>
              </a:lnSpc>
              <a:spcBef>
                <a:spcPts val="130"/>
              </a:spcBef>
              <a:buFont typeface="Arial" panose="020B0604020202020204" pitchFamily="34" charset="0"/>
              <a:buChar char="•"/>
            </a:pPr>
            <a:r>
              <a:rPr lang="en-US" dirty="0">
                <a:latin typeface="Trebuchet MS"/>
                <a:cs typeface="Trebuchet MS"/>
              </a:rPr>
              <a:t>Implement ensemble methods to combine the strengths of multiple models and improve predictive performance.</a:t>
            </a:r>
          </a:p>
          <a:p>
            <a:pPr marL="12700">
              <a:lnSpc>
                <a:spcPct val="100%"/>
              </a:lnSpc>
              <a:spcBef>
                <a:spcPts val="130"/>
              </a:spcBef>
            </a:pPr>
            <a:endParaRPr lang="en-US" sz="2000" dirty="0">
              <a:latin typeface="Trebuchet MS"/>
              <a:cs typeface="Trebuchet MS"/>
            </a:endParaRPr>
          </a:p>
          <a:p>
            <a:pPr marL="12700">
              <a:lnSpc>
                <a:spcPct val="100%"/>
              </a:lnSpc>
              <a:spcBef>
                <a:spcPts val="130"/>
              </a:spcBef>
            </a:pPr>
            <a:r>
              <a:rPr lang="en-US" sz="2000" b="1" dirty="0">
                <a:latin typeface="Trebuchet MS"/>
                <a:cs typeface="Trebuchet MS"/>
              </a:rPr>
              <a:t>Training and Evaluation:</a:t>
            </a:r>
            <a:endParaRPr lang="en-US" sz="2000" dirty="0">
              <a:latin typeface="Trebuchet MS"/>
              <a:cs typeface="Trebuchet MS"/>
            </a:endParaRPr>
          </a:p>
          <a:p>
            <a:pPr marL="355600" indent="-342900">
              <a:lnSpc>
                <a:spcPct val="100%"/>
              </a:lnSpc>
              <a:spcBef>
                <a:spcPts val="130"/>
              </a:spcBef>
              <a:buFont typeface="Arial" panose="020B0604020202020204" pitchFamily="34" charset="0"/>
              <a:buChar char="•"/>
            </a:pPr>
            <a:r>
              <a:rPr lang="en-US" sz="2000" dirty="0">
                <a:latin typeface="Trebuchet MS"/>
                <a:cs typeface="Trebuchet MS"/>
              </a:rPr>
              <a:t>Compile each model with appropriate hyperparameters, optimizer, and loss function.</a:t>
            </a:r>
          </a:p>
          <a:p>
            <a:pPr marL="355600" indent="-342900">
              <a:lnSpc>
                <a:spcPct val="100%"/>
              </a:lnSpc>
              <a:spcBef>
                <a:spcPts val="130"/>
              </a:spcBef>
              <a:buFont typeface="Arial" panose="020B0604020202020204" pitchFamily="34" charset="0"/>
              <a:buChar char="•"/>
            </a:pPr>
            <a:r>
              <a:rPr lang="en-US" sz="2000" dirty="0">
                <a:latin typeface="Trebuchet MS"/>
                <a:cs typeface="Trebuchet MS"/>
              </a:rPr>
              <a:t>Train the models on the training data and evaluate their performance using metrics like accuracy, precision, recall, and F1-score.</a:t>
            </a:r>
          </a:p>
          <a:p>
            <a:pPr marL="355600" indent="-342900">
              <a:lnSpc>
                <a:spcPct val="100%"/>
              </a:lnSpc>
              <a:spcBef>
                <a:spcPts val="130"/>
              </a:spcBef>
              <a:buFont typeface="Arial" panose="020B0604020202020204" pitchFamily="34" charset="0"/>
              <a:buChar char="•"/>
            </a:pPr>
            <a:r>
              <a:rPr lang="en-US" sz="2000" dirty="0">
                <a:latin typeface="Trebuchet MS"/>
                <a:cs typeface="Trebuchet MS"/>
              </a:rPr>
              <a:t>Fine-tune the models using techniques like grid search or randomized search to optimize performance further.</a:t>
            </a:r>
          </a:p>
        </p:txBody>
      </p:sp>
    </p:spTree>
  </p:cSld>
  <p:clrMapOvr>
    <a:masterClrMapping/>
  </p:clrMapOvr>
</p:sld>
</file>

<file path=ppt/slides/slide11.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391400" y="37496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
              </a:lnSpc>
              <a:spcBef>
                <a:spcPts val="55"/>
              </a:spcBef>
            </a:pPr>
            <a:fld id="{81D60167-4931-47E6-BA6A-407CBD079E47}" type="slidenum">
              <a:rPr spc="-25" dirty="0"/>
              <a:t>11</a:t>
            </a:fld>
            <a:endParaRPr spc="-25" dirty="0"/>
          </a:p>
        </p:txBody>
      </p:sp>
      <p:sp>
        <p:nvSpPr>
          <p:cNvPr id="8" name="object 8"/>
          <p:cNvSpPr txBox="1">
            <a:spLocks noGrp="1"/>
          </p:cNvSpPr>
          <p:nvPr>
            <p:ph type="ctrTitle"/>
          </p:nvPr>
        </p:nvSpPr>
        <p:spPr>
          <a:xfrm>
            <a:off x="739774" y="291147"/>
            <a:ext cx="5813426" cy="752129"/>
          </a:xfrm>
          <a:prstGeom prst="rect">
            <a:avLst/>
          </a:prstGeom>
        </p:spPr>
        <p:txBody>
          <a:bodyPr vert="horz" wrap="square" lIns="0" tIns="13335" rIns="0" bIns="0" rtlCol="0">
            <a:spAutoFit/>
          </a:bodyPr>
          <a:lstStyle/>
          <a:p>
            <a:pPr marL="12700">
              <a:lnSpc>
                <a:spcPct val="100%"/>
              </a:lnSpc>
              <a:spcBef>
                <a:spcPts val="105"/>
              </a:spcBef>
            </a:pPr>
            <a:r>
              <a:rPr spc="-10" dirty="0"/>
              <a:t>MODELLING</a:t>
            </a:r>
            <a:r>
              <a:rPr lang="en-IN" spc="-10" dirty="0"/>
              <a:t>( </a:t>
            </a:r>
            <a:r>
              <a:rPr lang="en-IN" spc="-10" dirty="0" err="1"/>
              <a:t>Cont</a:t>
            </a:r>
            <a:r>
              <a:rPr lang="en-IN" spc="-10" dirty="0"/>
              <a:t>…)</a:t>
            </a:r>
            <a:endParaRPr spc="-10" dirty="0"/>
          </a:p>
        </p:txBody>
      </p:sp>
      <p:sp>
        <p:nvSpPr>
          <p:cNvPr id="10" name="object 7">
            <a:extLst>
              <a:ext uri="{FF2B5EF4-FFF2-40B4-BE49-F238E27FC236}">
                <a16:creationId xmlns:a16="http://schemas.microsoft.com/office/drawing/2014/main" id="{84A78F10-0113-154F-F348-AC44DFD57F87}"/>
              </a:ext>
            </a:extLst>
          </p:cNvPr>
          <p:cNvSpPr txBox="1"/>
          <p:nvPr/>
        </p:nvSpPr>
        <p:spPr>
          <a:xfrm>
            <a:off x="838200" y="1295400"/>
            <a:ext cx="8355330" cy="3781805"/>
          </a:xfrm>
          <a:prstGeom prst="rect">
            <a:avLst/>
          </a:prstGeom>
        </p:spPr>
        <p:txBody>
          <a:bodyPr vert="horz" wrap="square" lIns="0" tIns="16510" rIns="0" bIns="0" rtlCol="0">
            <a:spAutoFit/>
          </a:bodyPr>
          <a:lstStyle/>
          <a:p>
            <a:pPr marL="12700">
              <a:lnSpc>
                <a:spcPct val="100%"/>
              </a:lnSpc>
              <a:spcBef>
                <a:spcPts val="130"/>
              </a:spcBef>
            </a:pPr>
            <a:r>
              <a:rPr lang="en-US" sz="2000" b="1" dirty="0">
                <a:latin typeface="Trebuchet MS"/>
                <a:cs typeface="Trebuchet MS"/>
              </a:rPr>
              <a:t>Predictive System Development:</a:t>
            </a:r>
            <a:endParaRPr lang="en-US" sz="2000" dirty="0">
              <a:latin typeface="Trebuchet MS"/>
              <a:cs typeface="Trebuchet MS"/>
            </a:endParaRPr>
          </a:p>
          <a:p>
            <a:pPr marL="298450" indent="-285750">
              <a:lnSpc>
                <a:spcPct val="100%"/>
              </a:lnSpc>
              <a:spcBef>
                <a:spcPts val="130"/>
              </a:spcBef>
              <a:buFont typeface="Arial" panose="020B0604020202020204" pitchFamily="34" charset="0"/>
              <a:buChar char="•"/>
            </a:pPr>
            <a:r>
              <a:rPr lang="en-US" dirty="0">
                <a:latin typeface="Trebuchet MS"/>
                <a:cs typeface="Trebuchet MS"/>
              </a:rPr>
              <a:t>Develop a robust system for predicting Student Performance based on input student details.</a:t>
            </a:r>
          </a:p>
          <a:p>
            <a:pPr marL="298450" indent="-285750">
              <a:lnSpc>
                <a:spcPct val="100%"/>
              </a:lnSpc>
              <a:spcBef>
                <a:spcPts val="130"/>
              </a:spcBef>
              <a:buFont typeface="Arial" panose="020B0604020202020204" pitchFamily="34" charset="0"/>
              <a:buChar char="•"/>
            </a:pPr>
            <a:r>
              <a:rPr lang="en-US" dirty="0">
                <a:latin typeface="Trebuchet MS"/>
                <a:cs typeface="Trebuchet MS"/>
              </a:rPr>
              <a:t>Implement preprocessing steps to handle incoming data and prepare it for prediction.</a:t>
            </a:r>
          </a:p>
          <a:p>
            <a:pPr marL="298450" indent="-285750">
              <a:lnSpc>
                <a:spcPct val="100%"/>
              </a:lnSpc>
              <a:spcBef>
                <a:spcPts val="130"/>
              </a:spcBef>
              <a:buFont typeface="Arial" panose="020B0604020202020204" pitchFamily="34" charset="0"/>
              <a:buChar char="•"/>
            </a:pPr>
            <a:r>
              <a:rPr lang="en-US" dirty="0">
                <a:latin typeface="Trebuchet MS"/>
                <a:cs typeface="Trebuchet MS"/>
              </a:rPr>
              <a:t>Deploy the predictive system to enable real-time monitoring of Student Performance and helps to make them better.</a:t>
            </a:r>
          </a:p>
          <a:p>
            <a:pPr marL="12700">
              <a:lnSpc>
                <a:spcPct val="100%"/>
              </a:lnSpc>
              <a:spcBef>
                <a:spcPts val="130"/>
              </a:spcBef>
            </a:pPr>
            <a:endParaRPr lang="en-US" dirty="0">
              <a:latin typeface="Trebuchet MS"/>
              <a:cs typeface="Trebuchet MS"/>
            </a:endParaRPr>
          </a:p>
          <a:p>
            <a:pPr marL="12700">
              <a:lnSpc>
                <a:spcPct val="100%"/>
              </a:lnSpc>
              <a:spcBef>
                <a:spcPts val="130"/>
              </a:spcBef>
            </a:pPr>
            <a:r>
              <a:rPr lang="en-US" sz="2000" b="1" dirty="0">
                <a:latin typeface="Trebuchet MS"/>
                <a:cs typeface="Trebuchet MS"/>
              </a:rPr>
              <a:t>Technology Used:</a:t>
            </a:r>
            <a:endParaRPr lang="en-US" sz="2000" dirty="0">
              <a:latin typeface="Trebuchet MS"/>
              <a:cs typeface="Trebuchet MS"/>
            </a:endParaRPr>
          </a:p>
          <a:p>
            <a:pPr marL="355600" indent="-342900">
              <a:lnSpc>
                <a:spcPct val="100%"/>
              </a:lnSpc>
              <a:spcBef>
                <a:spcPts val="130"/>
              </a:spcBef>
              <a:buFont typeface="Arial" panose="020B0604020202020204" pitchFamily="34" charset="0"/>
              <a:buChar char="•"/>
            </a:pPr>
            <a:r>
              <a:rPr lang="en-US" dirty="0">
                <a:latin typeface="Trebuchet MS"/>
                <a:cs typeface="Trebuchet MS"/>
              </a:rPr>
              <a:t>Scikit-learn for implementing machine learning algorithms and model evaluation.</a:t>
            </a:r>
          </a:p>
          <a:p>
            <a:pPr marL="355600" indent="-342900">
              <a:lnSpc>
                <a:spcPct val="100%"/>
              </a:lnSpc>
              <a:spcBef>
                <a:spcPts val="130"/>
              </a:spcBef>
              <a:buFont typeface="Arial" panose="020B0604020202020204" pitchFamily="34" charset="0"/>
              <a:buChar char="•"/>
            </a:pPr>
            <a:r>
              <a:rPr lang="en-US" dirty="0">
                <a:latin typeface="Trebuchet MS"/>
                <a:cs typeface="Trebuchet MS"/>
              </a:rPr>
              <a:t>NumPy and pandas for data manipulation and handling.</a:t>
            </a:r>
          </a:p>
          <a:p>
            <a:pPr marL="355600" indent="-342900">
              <a:lnSpc>
                <a:spcPct val="100%"/>
              </a:lnSpc>
              <a:spcBef>
                <a:spcPts val="130"/>
              </a:spcBef>
              <a:buFont typeface="Arial" panose="020B0604020202020204" pitchFamily="34" charset="0"/>
              <a:buChar char="•"/>
            </a:pPr>
            <a:r>
              <a:rPr lang="en-US" dirty="0">
                <a:latin typeface="Trebuchet MS"/>
                <a:cs typeface="Trebuchet MS"/>
              </a:rPr>
              <a:t>Matplotlib and Seaborn for data visualization and result interpretation.</a:t>
            </a:r>
          </a:p>
        </p:txBody>
      </p:sp>
    </p:spTree>
    <p:extLst>
      <p:ext uri="{BB962C8B-B14F-4D97-AF65-F5344CB8AC3E}">
        <p14:creationId xmlns:p14="http://schemas.microsoft.com/office/powerpoint/2010/main" val="321184163"/>
      </p:ext>
    </p:extLst>
  </p:cSld>
  <p:clrMapOvr>
    <a:masterClrMapping/>
  </p:clrMapOvr>
</p:sld>
</file>

<file path=ppt/slides/slide12.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
              </a:lnSpc>
              <a:spcBef>
                <a:spcPts val="55"/>
              </a:spcBef>
            </a:pPr>
            <a:fld id="{81D60167-4931-47E6-BA6A-407CBD079E47}" type="slidenum">
              <a:rPr spc="-25" dirty="0"/>
              <a:t>12</a:t>
            </a:fld>
            <a:endParaRPr spc="-25" dirty="0"/>
          </a:p>
        </p:txBody>
      </p:sp>
      <p:pic>
        <p:nvPicPr>
          <p:cNvPr id="1026" name="Picture 2">
            <a:extLst>
              <a:ext uri="{FF2B5EF4-FFF2-40B4-BE49-F238E27FC236}">
                <a16:creationId xmlns:a16="http://schemas.microsoft.com/office/drawing/2014/main" id="{BC7EAACA-7946-F095-49B8-E598852341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599" y="1630202"/>
            <a:ext cx="5919689" cy="46181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58165" y="385444"/>
            <a:ext cx="9764395" cy="752129"/>
          </a:xfrm>
          <a:prstGeom prst="rect">
            <a:avLst/>
          </a:prstGeom>
        </p:spPr>
        <p:txBody>
          <a:bodyPr vert="horz" wrap="square" lIns="0" tIns="13335" rIns="0" bIns="0" rtlCol="0">
            <a:spAutoFit/>
          </a:bodyPr>
          <a:lstStyle/>
          <a:p>
            <a:pPr marL="209550">
              <a:lnSpc>
                <a:spcPct val="100%"/>
              </a:lnSpc>
              <a:spcBef>
                <a:spcPts val="105"/>
              </a:spcBef>
            </a:pPr>
            <a:r>
              <a:rPr spc="-60" dirty="0"/>
              <a:t>RESULTS</a:t>
            </a:r>
            <a:r>
              <a:rPr lang="en-IN" spc="-60" dirty="0"/>
              <a:t> (</a:t>
            </a:r>
            <a:r>
              <a:rPr lang="en-IN" spc="-60" dirty="0" err="1"/>
              <a:t>Cont</a:t>
            </a:r>
            <a:r>
              <a:rPr lang="en-IN" spc="-60" dirty="0"/>
              <a:t>…)</a:t>
            </a:r>
            <a:endParaRPr spc="-6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
              </a:lnSpc>
              <a:spcBef>
                <a:spcPts val="55"/>
              </a:spcBef>
            </a:pPr>
            <a:fld id="{81D60167-4931-47E6-BA6A-407CBD079E47}" type="slidenum">
              <a:rPr spc="-25" dirty="0"/>
              <a:t>13</a:t>
            </a:fld>
            <a:endParaRPr spc="-25" dirty="0"/>
          </a:p>
        </p:txBody>
      </p:sp>
      <p:sp>
        <p:nvSpPr>
          <p:cNvPr id="2" name="AutoShape 2">
            <a:extLst>
              <a:ext uri="{FF2B5EF4-FFF2-40B4-BE49-F238E27FC236}">
                <a16:creationId xmlns:a16="http://schemas.microsoft.com/office/drawing/2014/main" id="{978B68FB-8B79-ECE9-A0A6-FB5DA0EAA62A}"/>
              </a:ext>
            </a:extLst>
          </p:cNvPr>
          <p:cNvSpPr>
            <a:spLocks noChangeAspect="1" noChangeArrowheads="1"/>
          </p:cNvSpPr>
          <p:nvPr/>
        </p:nvSpPr>
        <p:spPr bwMode="auto">
          <a:xfrm>
            <a:off x="3810000" y="1988011"/>
            <a:ext cx="4513536" cy="357458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2" name="Picture 4">
            <a:extLst>
              <a:ext uri="{FF2B5EF4-FFF2-40B4-BE49-F238E27FC236}">
                <a16:creationId xmlns:a16="http://schemas.microsoft.com/office/drawing/2014/main" id="{C9FAC5AC-24C2-72B6-5B12-8D09186B16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421990"/>
            <a:ext cx="6094176" cy="4826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9778824"/>
      </p:ext>
    </p:extLst>
  </p:cSld>
  <p:clrMapOvr>
    <a:masterClrMapping/>
  </p:clrMapOvr>
</p:sld>
</file>

<file path=ppt/slides/slide14.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58165" y="385444"/>
            <a:ext cx="9764395" cy="752129"/>
          </a:xfrm>
          <a:prstGeom prst="rect">
            <a:avLst/>
          </a:prstGeom>
        </p:spPr>
        <p:txBody>
          <a:bodyPr vert="horz" wrap="square" lIns="0" tIns="13335" rIns="0" bIns="0" rtlCol="0">
            <a:spAutoFit/>
          </a:bodyPr>
          <a:lstStyle/>
          <a:p>
            <a:pPr marL="209550">
              <a:lnSpc>
                <a:spcPct val="100%"/>
              </a:lnSpc>
              <a:spcBef>
                <a:spcPts val="105"/>
              </a:spcBef>
            </a:pPr>
            <a:r>
              <a:rPr spc="-60" dirty="0"/>
              <a:t>RESULTS</a:t>
            </a:r>
            <a:r>
              <a:rPr lang="en-IN" spc="-60" dirty="0"/>
              <a:t> (</a:t>
            </a:r>
            <a:r>
              <a:rPr lang="en-IN" spc="-60" dirty="0" err="1"/>
              <a:t>Cont</a:t>
            </a:r>
            <a:r>
              <a:rPr lang="en-IN" spc="-60" dirty="0"/>
              <a:t>…)</a:t>
            </a:r>
            <a:endParaRPr spc="-6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
              </a:lnSpc>
              <a:spcBef>
                <a:spcPts val="55"/>
              </a:spcBef>
            </a:pPr>
            <a:fld id="{81D60167-4931-47E6-BA6A-407CBD079E47}" type="slidenum">
              <a:rPr spc="-25" dirty="0"/>
              <a:t>14</a:t>
            </a:fld>
            <a:endParaRPr spc="-25" dirty="0"/>
          </a:p>
        </p:txBody>
      </p:sp>
      <p:sp>
        <p:nvSpPr>
          <p:cNvPr id="2" name="AutoShape 2">
            <a:extLst>
              <a:ext uri="{FF2B5EF4-FFF2-40B4-BE49-F238E27FC236}">
                <a16:creationId xmlns:a16="http://schemas.microsoft.com/office/drawing/2014/main" id="{978B68FB-8B79-ECE9-A0A6-FB5DA0EAA62A}"/>
              </a:ext>
            </a:extLst>
          </p:cNvPr>
          <p:cNvSpPr>
            <a:spLocks noChangeAspect="1" noChangeArrowheads="1"/>
          </p:cNvSpPr>
          <p:nvPr/>
        </p:nvSpPr>
        <p:spPr bwMode="auto">
          <a:xfrm>
            <a:off x="3810000" y="1988011"/>
            <a:ext cx="4513536" cy="357458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074" name="Picture 2">
            <a:extLst>
              <a:ext uri="{FF2B5EF4-FFF2-40B4-BE49-F238E27FC236}">
                <a16:creationId xmlns:a16="http://schemas.microsoft.com/office/drawing/2014/main" id="{5F0A8F6D-341B-0BA6-8866-992E47FCFA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599" y="1416899"/>
            <a:ext cx="6372221" cy="5050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226931"/>
      </p:ext>
    </p:extLst>
  </p:cSld>
  <p:clrMapOvr>
    <a:masterClrMapping/>
  </p:clrMapOvr>
</p:sld>
</file>

<file path=ppt/slides/slide15.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58165" y="385444"/>
            <a:ext cx="9764395" cy="752129"/>
          </a:xfrm>
          <a:prstGeom prst="rect">
            <a:avLst/>
          </a:prstGeom>
        </p:spPr>
        <p:txBody>
          <a:bodyPr vert="horz" wrap="square" lIns="0" tIns="13335" rIns="0" bIns="0" rtlCol="0">
            <a:spAutoFit/>
          </a:bodyPr>
          <a:lstStyle/>
          <a:p>
            <a:pPr marL="209550">
              <a:lnSpc>
                <a:spcPct val="100%"/>
              </a:lnSpc>
              <a:spcBef>
                <a:spcPts val="105"/>
              </a:spcBef>
            </a:pPr>
            <a:r>
              <a:rPr spc="-60" dirty="0"/>
              <a:t>RESULTS</a:t>
            </a:r>
            <a:r>
              <a:rPr lang="en-IN" spc="-60" dirty="0"/>
              <a:t> (</a:t>
            </a:r>
            <a:r>
              <a:rPr lang="en-IN" spc="-60" dirty="0" err="1"/>
              <a:t>Cont</a:t>
            </a:r>
            <a:r>
              <a:rPr lang="en-IN" spc="-60" dirty="0"/>
              <a:t>…)</a:t>
            </a:r>
            <a:endParaRPr spc="-6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
              </a:lnSpc>
              <a:spcBef>
                <a:spcPts val="55"/>
              </a:spcBef>
            </a:pPr>
            <a:fld id="{81D60167-4931-47E6-BA6A-407CBD079E47}" type="slidenum">
              <a:rPr spc="-25" dirty="0"/>
              <a:t>15</a:t>
            </a:fld>
            <a:endParaRPr spc="-25" dirty="0"/>
          </a:p>
        </p:txBody>
      </p:sp>
      <p:sp>
        <p:nvSpPr>
          <p:cNvPr id="2" name="AutoShape 2">
            <a:extLst>
              <a:ext uri="{FF2B5EF4-FFF2-40B4-BE49-F238E27FC236}">
                <a16:creationId xmlns:a16="http://schemas.microsoft.com/office/drawing/2014/main" id="{978B68FB-8B79-ECE9-A0A6-FB5DA0EAA62A}"/>
              </a:ext>
            </a:extLst>
          </p:cNvPr>
          <p:cNvSpPr>
            <a:spLocks noChangeAspect="1" noChangeArrowheads="1"/>
          </p:cNvSpPr>
          <p:nvPr/>
        </p:nvSpPr>
        <p:spPr bwMode="auto">
          <a:xfrm>
            <a:off x="3810000" y="1988011"/>
            <a:ext cx="4513536" cy="357458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098" name="Picture 2">
            <a:extLst>
              <a:ext uri="{FF2B5EF4-FFF2-40B4-BE49-F238E27FC236}">
                <a16:creationId xmlns:a16="http://schemas.microsoft.com/office/drawing/2014/main" id="{FC23618D-3197-BA2A-93F4-906E580AFE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396999"/>
            <a:ext cx="6451169" cy="5070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7766923"/>
      </p:ext>
    </p:extLst>
  </p:cSld>
  <p:clrMapOvr>
    <a:masterClrMapping/>
  </p:clrMapOvr>
</p:sld>
</file>

<file path=ppt/slides/slide16.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58165" y="385444"/>
            <a:ext cx="9764395" cy="752129"/>
          </a:xfrm>
          <a:prstGeom prst="rect">
            <a:avLst/>
          </a:prstGeom>
        </p:spPr>
        <p:txBody>
          <a:bodyPr vert="horz" wrap="square" lIns="0" tIns="13335" rIns="0" bIns="0" rtlCol="0">
            <a:spAutoFit/>
          </a:bodyPr>
          <a:lstStyle/>
          <a:p>
            <a:pPr marL="209550">
              <a:lnSpc>
                <a:spcPct val="100%"/>
              </a:lnSpc>
              <a:spcBef>
                <a:spcPts val="105"/>
              </a:spcBef>
            </a:pPr>
            <a:r>
              <a:rPr spc="-60" dirty="0"/>
              <a:t>RESULTS</a:t>
            </a:r>
            <a:r>
              <a:rPr lang="en-IN" spc="-60" dirty="0"/>
              <a:t> (</a:t>
            </a:r>
            <a:r>
              <a:rPr lang="en-IN" spc="-60" dirty="0" err="1"/>
              <a:t>Cont</a:t>
            </a:r>
            <a:r>
              <a:rPr lang="en-IN" spc="-60" dirty="0"/>
              <a:t>…)</a:t>
            </a:r>
            <a:endParaRPr spc="-6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
              </a:lnSpc>
              <a:spcBef>
                <a:spcPts val="55"/>
              </a:spcBef>
            </a:pPr>
            <a:fld id="{81D60167-4931-47E6-BA6A-407CBD079E47}" type="slidenum">
              <a:rPr spc="-25" dirty="0"/>
              <a:t>16</a:t>
            </a:fld>
            <a:endParaRPr spc="-25" dirty="0"/>
          </a:p>
        </p:txBody>
      </p:sp>
      <p:sp>
        <p:nvSpPr>
          <p:cNvPr id="2" name="AutoShape 2">
            <a:extLst>
              <a:ext uri="{FF2B5EF4-FFF2-40B4-BE49-F238E27FC236}">
                <a16:creationId xmlns:a16="http://schemas.microsoft.com/office/drawing/2014/main" id="{978B68FB-8B79-ECE9-A0A6-FB5DA0EAA62A}"/>
              </a:ext>
            </a:extLst>
          </p:cNvPr>
          <p:cNvSpPr>
            <a:spLocks noChangeAspect="1" noChangeArrowheads="1"/>
          </p:cNvSpPr>
          <p:nvPr/>
        </p:nvSpPr>
        <p:spPr bwMode="auto">
          <a:xfrm>
            <a:off x="3810000" y="1988011"/>
            <a:ext cx="4513536" cy="357458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id="{AD253168-D965-DCFD-2ACA-DCE927E058DC}"/>
              </a:ext>
            </a:extLst>
          </p:cNvPr>
          <p:cNvPicPr>
            <a:picLocks noChangeAspect="1"/>
          </p:cNvPicPr>
          <p:nvPr/>
        </p:nvPicPr>
        <p:blipFill>
          <a:blip r:embed="rId3"/>
          <a:stretch>
            <a:fillRect/>
          </a:stretch>
        </p:blipFill>
        <p:spPr>
          <a:xfrm>
            <a:off x="1632462" y="1376874"/>
            <a:ext cx="6530906" cy="5090601"/>
          </a:xfrm>
          <a:prstGeom prst="rect">
            <a:avLst/>
          </a:prstGeom>
        </p:spPr>
      </p:pic>
    </p:spTree>
    <p:extLst>
      <p:ext uri="{BB962C8B-B14F-4D97-AF65-F5344CB8AC3E}">
        <p14:creationId xmlns:p14="http://schemas.microsoft.com/office/powerpoint/2010/main" val="3844407288"/>
      </p:ext>
    </p:extLst>
  </p:cSld>
  <p:clrMapOvr>
    <a:masterClrMapping/>
  </p:clrMapOvr>
</p:sld>
</file>

<file path=ppt/slides/slide17.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58165" y="385444"/>
            <a:ext cx="9764395" cy="752129"/>
          </a:xfrm>
          <a:prstGeom prst="rect">
            <a:avLst/>
          </a:prstGeom>
        </p:spPr>
        <p:txBody>
          <a:bodyPr vert="horz" wrap="square" lIns="0" tIns="13335" rIns="0" bIns="0" rtlCol="0">
            <a:spAutoFit/>
          </a:bodyPr>
          <a:lstStyle/>
          <a:p>
            <a:pPr marL="209550">
              <a:lnSpc>
                <a:spcPct val="100%"/>
              </a:lnSpc>
              <a:spcBef>
                <a:spcPts val="105"/>
              </a:spcBef>
            </a:pPr>
            <a:r>
              <a:rPr spc="-60" dirty="0"/>
              <a:t>RESULTS</a:t>
            </a:r>
            <a:r>
              <a:rPr lang="en-IN" spc="-60" dirty="0"/>
              <a:t> (</a:t>
            </a:r>
            <a:r>
              <a:rPr lang="en-IN" spc="-60" dirty="0" err="1"/>
              <a:t>Cont</a:t>
            </a:r>
            <a:r>
              <a:rPr lang="en-IN" spc="-60" dirty="0"/>
              <a:t>…)</a:t>
            </a:r>
            <a:endParaRPr spc="-6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
              </a:lnSpc>
              <a:spcBef>
                <a:spcPts val="55"/>
              </a:spcBef>
            </a:pPr>
            <a:fld id="{81D60167-4931-47E6-BA6A-407CBD079E47}" type="slidenum">
              <a:rPr spc="-25" dirty="0"/>
              <a:t>17</a:t>
            </a:fld>
            <a:endParaRPr spc="-25" dirty="0"/>
          </a:p>
        </p:txBody>
      </p:sp>
      <p:sp>
        <p:nvSpPr>
          <p:cNvPr id="2" name="AutoShape 2">
            <a:extLst>
              <a:ext uri="{FF2B5EF4-FFF2-40B4-BE49-F238E27FC236}">
                <a16:creationId xmlns:a16="http://schemas.microsoft.com/office/drawing/2014/main" id="{978B68FB-8B79-ECE9-A0A6-FB5DA0EAA62A}"/>
              </a:ext>
            </a:extLst>
          </p:cNvPr>
          <p:cNvSpPr>
            <a:spLocks noChangeAspect="1" noChangeArrowheads="1"/>
          </p:cNvSpPr>
          <p:nvPr/>
        </p:nvSpPr>
        <p:spPr bwMode="auto">
          <a:xfrm>
            <a:off x="3810000" y="1988011"/>
            <a:ext cx="4513536" cy="357458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id="{98BABFB4-051D-C730-9CE0-89CCAE6171CE}"/>
              </a:ext>
            </a:extLst>
          </p:cNvPr>
          <p:cNvPicPr>
            <a:picLocks noChangeAspect="1"/>
          </p:cNvPicPr>
          <p:nvPr/>
        </p:nvPicPr>
        <p:blipFill rotWithShape="1">
          <a:blip r:embed="rId3"/>
          <a:srcRect t="4.669%"/>
          <a:stretch/>
        </p:blipFill>
        <p:spPr>
          <a:xfrm>
            <a:off x="1666875" y="1752600"/>
            <a:ext cx="6546147" cy="4816622"/>
          </a:xfrm>
          <a:prstGeom prst="rect">
            <a:avLst/>
          </a:prstGeom>
        </p:spPr>
      </p:pic>
      <p:sp>
        <p:nvSpPr>
          <p:cNvPr id="10" name="TextBox 9">
            <a:extLst>
              <a:ext uri="{FF2B5EF4-FFF2-40B4-BE49-F238E27FC236}">
                <a16:creationId xmlns:a16="http://schemas.microsoft.com/office/drawing/2014/main" id="{27DDF94B-B57C-BBA6-A9D3-565A1B6C2E94}"/>
              </a:ext>
            </a:extLst>
          </p:cNvPr>
          <p:cNvSpPr txBox="1"/>
          <p:nvPr/>
        </p:nvSpPr>
        <p:spPr>
          <a:xfrm>
            <a:off x="4038600" y="1372984"/>
            <a:ext cx="2724150" cy="369332"/>
          </a:xfrm>
          <a:prstGeom prst="rect">
            <a:avLst/>
          </a:prstGeom>
          <a:noFill/>
        </p:spPr>
        <p:txBody>
          <a:bodyPr wrap="square" rtlCol="0">
            <a:spAutoFit/>
          </a:bodyPr>
          <a:lstStyle/>
          <a:p>
            <a:r>
              <a:rPr lang="en-IN" dirty="0"/>
              <a:t>OPTIMISED MODEL</a:t>
            </a:r>
          </a:p>
        </p:txBody>
      </p:sp>
    </p:spTree>
    <p:extLst>
      <p:ext uri="{BB962C8B-B14F-4D97-AF65-F5344CB8AC3E}">
        <p14:creationId xmlns:p14="http://schemas.microsoft.com/office/powerpoint/2010/main" val="1560223679"/>
      </p:ext>
    </p:extLst>
  </p:cSld>
  <p:clrMapOvr>
    <a:masterClrMapping/>
  </p:clrMapOvr>
</p:sld>
</file>

<file path=ppt/slides/slide18.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58165" y="385444"/>
            <a:ext cx="9764395" cy="752129"/>
          </a:xfrm>
          <a:prstGeom prst="rect">
            <a:avLst/>
          </a:prstGeom>
        </p:spPr>
        <p:txBody>
          <a:bodyPr vert="horz" wrap="square" lIns="0" tIns="13335" rIns="0" bIns="0" rtlCol="0">
            <a:spAutoFit/>
          </a:bodyPr>
          <a:lstStyle/>
          <a:p>
            <a:pPr marL="209550">
              <a:lnSpc>
                <a:spcPct val="100%"/>
              </a:lnSpc>
              <a:spcBef>
                <a:spcPts val="105"/>
              </a:spcBef>
            </a:pPr>
            <a:r>
              <a:rPr spc="-60" dirty="0"/>
              <a:t>RESULTS</a:t>
            </a:r>
            <a:r>
              <a:rPr lang="en-IN" spc="-60" dirty="0"/>
              <a:t> (</a:t>
            </a:r>
            <a:r>
              <a:rPr lang="en-IN" spc="-60" dirty="0" err="1"/>
              <a:t>Cont</a:t>
            </a:r>
            <a:r>
              <a:rPr lang="en-IN" spc="-60" dirty="0"/>
              <a:t>…)</a:t>
            </a:r>
            <a:endParaRPr spc="-6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
              </a:lnSpc>
              <a:spcBef>
                <a:spcPts val="55"/>
              </a:spcBef>
            </a:pPr>
            <a:fld id="{81D60167-4931-47E6-BA6A-407CBD079E47}" type="slidenum">
              <a:rPr spc="-25" dirty="0"/>
              <a:t>18</a:t>
            </a:fld>
            <a:endParaRPr spc="-25" dirty="0"/>
          </a:p>
        </p:txBody>
      </p:sp>
      <p:sp>
        <p:nvSpPr>
          <p:cNvPr id="2" name="AutoShape 2">
            <a:extLst>
              <a:ext uri="{FF2B5EF4-FFF2-40B4-BE49-F238E27FC236}">
                <a16:creationId xmlns:a16="http://schemas.microsoft.com/office/drawing/2014/main" id="{978B68FB-8B79-ECE9-A0A6-FB5DA0EAA62A}"/>
              </a:ext>
            </a:extLst>
          </p:cNvPr>
          <p:cNvSpPr>
            <a:spLocks noChangeAspect="1" noChangeArrowheads="1"/>
          </p:cNvSpPr>
          <p:nvPr/>
        </p:nvSpPr>
        <p:spPr bwMode="auto">
          <a:xfrm>
            <a:off x="3810000" y="1988011"/>
            <a:ext cx="4513536" cy="357458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TextBox 9">
            <a:extLst>
              <a:ext uri="{FF2B5EF4-FFF2-40B4-BE49-F238E27FC236}">
                <a16:creationId xmlns:a16="http://schemas.microsoft.com/office/drawing/2014/main" id="{27DDF94B-B57C-BBA6-A9D3-565A1B6C2E94}"/>
              </a:ext>
            </a:extLst>
          </p:cNvPr>
          <p:cNvSpPr txBox="1"/>
          <p:nvPr/>
        </p:nvSpPr>
        <p:spPr>
          <a:xfrm>
            <a:off x="4038600" y="1372984"/>
            <a:ext cx="2724150" cy="369332"/>
          </a:xfrm>
          <a:prstGeom prst="rect">
            <a:avLst/>
          </a:prstGeom>
          <a:noFill/>
        </p:spPr>
        <p:txBody>
          <a:bodyPr wrap="square" rtlCol="0">
            <a:spAutoFit/>
          </a:bodyPr>
          <a:lstStyle/>
          <a:p>
            <a:r>
              <a:rPr lang="en-IN" dirty="0"/>
              <a:t>OPTIMISED MODEL</a:t>
            </a:r>
          </a:p>
        </p:txBody>
      </p:sp>
      <p:pic>
        <p:nvPicPr>
          <p:cNvPr id="11" name="Picture 10">
            <a:extLst>
              <a:ext uri="{FF2B5EF4-FFF2-40B4-BE49-F238E27FC236}">
                <a16:creationId xmlns:a16="http://schemas.microsoft.com/office/drawing/2014/main" id="{19A93356-AB7A-1F79-1289-6C93BDD8C63C}"/>
              </a:ext>
            </a:extLst>
          </p:cNvPr>
          <p:cNvPicPr>
            <a:picLocks noChangeAspect="1"/>
          </p:cNvPicPr>
          <p:nvPr/>
        </p:nvPicPr>
        <p:blipFill rotWithShape="1">
          <a:blip r:embed="rId3"/>
          <a:srcRect r="1.277%" b="1.437%"/>
          <a:stretch/>
        </p:blipFill>
        <p:spPr>
          <a:xfrm>
            <a:off x="2590800" y="1760952"/>
            <a:ext cx="5334000" cy="4258848"/>
          </a:xfrm>
          <a:prstGeom prst="rect">
            <a:avLst/>
          </a:prstGeom>
        </p:spPr>
      </p:pic>
    </p:spTree>
    <p:extLst>
      <p:ext uri="{BB962C8B-B14F-4D97-AF65-F5344CB8AC3E}">
        <p14:creationId xmlns:p14="http://schemas.microsoft.com/office/powerpoint/2010/main" val="247313694"/>
      </p:ext>
    </p:extLst>
  </p:cSld>
  <p:clrMapOvr>
    <a:masterClrMapping/>
  </p:clrMapOvr>
</p:sld>
</file>

<file path=ppt/slides/slide19.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136582" y="2676871"/>
            <a:ext cx="4635817" cy="752129"/>
          </a:xfrm>
          <a:prstGeom prst="rect">
            <a:avLst/>
          </a:prstGeom>
        </p:spPr>
        <p:txBody>
          <a:bodyPr vert="horz" wrap="square" lIns="0" tIns="13335" rIns="0" bIns="0" rtlCol="0">
            <a:spAutoFit/>
          </a:bodyPr>
          <a:lstStyle/>
          <a:p>
            <a:pPr marL="209550">
              <a:lnSpc>
                <a:spcPct val="100%"/>
              </a:lnSpc>
              <a:spcBef>
                <a:spcPts val="105"/>
              </a:spcBef>
            </a:pPr>
            <a:r>
              <a:rPr lang="en-IN" spc="-60" dirty="0"/>
              <a:t>THANK YOU</a:t>
            </a:r>
            <a:endParaRPr spc="-6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
              </a:lnSpc>
              <a:spcBef>
                <a:spcPts val="55"/>
              </a:spcBef>
            </a:pPr>
            <a:fld id="{81D60167-4931-47E6-BA6A-407CBD079E47}" type="slidenum">
              <a:rPr spc="-25" dirty="0"/>
              <a:t>19</a:t>
            </a:fld>
            <a:endParaRPr spc="-25" dirty="0"/>
          </a:p>
        </p:txBody>
      </p:sp>
      <p:sp>
        <p:nvSpPr>
          <p:cNvPr id="2" name="AutoShape 2">
            <a:extLst>
              <a:ext uri="{FF2B5EF4-FFF2-40B4-BE49-F238E27FC236}">
                <a16:creationId xmlns:a16="http://schemas.microsoft.com/office/drawing/2014/main" id="{978B68FB-8B79-ECE9-A0A6-FB5DA0EAA62A}"/>
              </a:ext>
            </a:extLst>
          </p:cNvPr>
          <p:cNvSpPr>
            <a:spLocks noChangeAspect="1" noChangeArrowheads="1"/>
          </p:cNvSpPr>
          <p:nvPr/>
        </p:nvSpPr>
        <p:spPr bwMode="auto">
          <a:xfrm>
            <a:off x="3810000" y="1988011"/>
            <a:ext cx="4513536" cy="357458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502677866"/>
      </p:ext>
    </p:extLst>
  </p:cSld>
  <p:clrMapOvr>
    <a:masterClrMapping/>
  </p:clrMapOvr>
</p:sld>
</file>

<file path=ppt/slides/slide2.xml><?xml version="1.0" encoding="utf-8"?>
<p:sld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
              </a:lnSpc>
              <a:spcBef>
                <a:spcPts val="55"/>
              </a:spcBef>
            </a:pPr>
            <a:fld id="{81D60167-4931-47E6-BA6A-407CBD079E47}" type="slidenum">
              <a:rPr spc="-50" dirty="0"/>
              <a:t>2</a:t>
            </a:fld>
            <a:endParaRPr spc="-50" dirty="0"/>
          </a:p>
        </p:txBody>
      </p:sp>
      <p:sp>
        <p:nvSpPr>
          <p:cNvPr id="23" name="object 7">
            <a:extLst>
              <a:ext uri="{FF2B5EF4-FFF2-40B4-BE49-F238E27FC236}">
                <a16:creationId xmlns:a16="http://schemas.microsoft.com/office/drawing/2014/main" id="{B782B48E-2CB9-8091-89EC-CB4EF2500DEF}"/>
              </a:ext>
            </a:extLst>
          </p:cNvPr>
          <p:cNvSpPr txBox="1"/>
          <p:nvPr/>
        </p:nvSpPr>
        <p:spPr>
          <a:xfrm>
            <a:off x="1052988" y="2599201"/>
            <a:ext cx="8355330" cy="2581476"/>
          </a:xfrm>
          <a:prstGeom prst="rect">
            <a:avLst/>
          </a:prstGeom>
        </p:spPr>
        <p:txBody>
          <a:bodyPr vert="horz" wrap="square" lIns="0" tIns="16510" rIns="0" bIns="0" rtlCol="0">
            <a:spAutoFit/>
          </a:bodyPr>
          <a:lstStyle/>
          <a:p>
            <a:pPr algn="ctr" rtl="0">
              <a:spcBef>
                <a:spcPts val="0"/>
              </a:spcBef>
              <a:spcAft>
                <a:spcPts val="800"/>
              </a:spcAft>
            </a:pPr>
            <a:r>
              <a:rPr lang="en-IN" sz="3200" b="1" i="0" dirty="0">
                <a:solidFill>
                  <a:srgbClr val="000000"/>
                </a:solidFill>
                <a:effectLst/>
                <a:latin typeface="Times New Roman" panose="02020603050405020304" pitchFamily="18" charset="0"/>
              </a:rPr>
              <a:t>STUDENT PERFORMANCE </a:t>
            </a:r>
            <a:r>
              <a:rPr lang="en-IN" sz="3200" b="1" dirty="0">
                <a:solidFill>
                  <a:srgbClr val="000000"/>
                </a:solidFill>
                <a:latin typeface="Times New Roman" panose="02020603050405020304" pitchFamily="18" charset="0"/>
              </a:rPr>
              <a:t>AND DIFFICULTY </a:t>
            </a:r>
            <a:r>
              <a:rPr lang="en-IN" sz="3200" b="1" i="0" dirty="0">
                <a:solidFill>
                  <a:srgbClr val="000000"/>
                </a:solidFill>
                <a:effectLst/>
                <a:latin typeface="Times New Roman" panose="02020603050405020304" pitchFamily="18" charset="0"/>
              </a:rPr>
              <a:t>PREDICTION</a:t>
            </a:r>
            <a:endParaRPr lang="en-IN" sz="4800" b="1" dirty="0">
              <a:effectLst/>
            </a:endParaRPr>
          </a:p>
          <a:p>
            <a:br>
              <a:rPr lang="en-IN" sz="4800" b="1" dirty="0"/>
            </a:br>
            <a:endParaRPr lang="en-US" sz="4800" b="1" dirty="0">
              <a:latin typeface="Trebuchet MS"/>
              <a:cs typeface="Trebuchet MS"/>
            </a:endParaRPr>
          </a:p>
        </p:txBody>
      </p:sp>
    </p:spTree>
  </p:cSld>
  <p:clrMapOvr>
    <a:masterClrMapping/>
  </p:clrMapOvr>
</p:sld>
</file>

<file path=ppt/slides/slide3.xml><?xml version="1.0" encoding="utf-8"?>
<p:sld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
              </a:lnSpc>
              <a:spcBef>
                <a:spcPts val="55"/>
              </a:spcBef>
            </a:pPr>
            <a:fld id="{81D60167-4931-47E6-BA6A-407CBD079E47}" type="slidenum">
              <a:rPr spc="-50" dirty="0"/>
              <a:t>3</a:t>
            </a:fld>
            <a:endParaRPr spc="-50" dirty="0"/>
          </a:p>
        </p:txBody>
      </p:sp>
      <p:sp>
        <p:nvSpPr>
          <p:cNvPr id="23" name="object 7">
            <a:extLst>
              <a:ext uri="{FF2B5EF4-FFF2-40B4-BE49-F238E27FC236}">
                <a16:creationId xmlns:a16="http://schemas.microsoft.com/office/drawing/2014/main" id="{5F3EF94F-6364-745F-596E-6A9B8EB63E55}"/>
              </a:ext>
            </a:extLst>
          </p:cNvPr>
          <p:cNvSpPr txBox="1"/>
          <p:nvPr/>
        </p:nvSpPr>
        <p:spPr>
          <a:xfrm>
            <a:off x="1781175" y="1295400"/>
            <a:ext cx="8355330" cy="4735912"/>
          </a:xfrm>
          <a:prstGeom prst="rect">
            <a:avLst/>
          </a:prstGeom>
        </p:spPr>
        <p:txBody>
          <a:bodyPr vert="horz" wrap="square" lIns="0" tIns="16510" rIns="0" bIns="0" rtlCol="0">
            <a:spAutoFit/>
          </a:bodyPr>
          <a:lstStyle/>
          <a:p>
            <a:pPr marL="355600" indent="-342900">
              <a:lnSpc>
                <a:spcPct val="100%"/>
              </a:lnSpc>
              <a:spcBef>
                <a:spcPts val="130"/>
              </a:spcBef>
              <a:buFont typeface="Arial" panose="020B0604020202020204" pitchFamily="34" charset="0"/>
              <a:buChar char="•"/>
            </a:pPr>
            <a:r>
              <a:rPr lang="en-US" sz="2000" dirty="0">
                <a:latin typeface="Trebuchet MS"/>
                <a:cs typeface="Trebuchet MS"/>
              </a:rPr>
              <a:t>Welcome to our journey through Student Performance and difficulty prediction. We begin with an Introduction, outlining the Problem Statement and Project Overview.</a:t>
            </a:r>
          </a:p>
          <a:p>
            <a:pPr marL="355600" indent="-342900">
              <a:lnSpc>
                <a:spcPct val="100%"/>
              </a:lnSpc>
              <a:spcBef>
                <a:spcPts val="130"/>
              </a:spcBef>
              <a:buFont typeface="Arial" panose="020B0604020202020204" pitchFamily="34" charset="0"/>
              <a:buChar char="•"/>
            </a:pPr>
            <a:endParaRPr lang="en-US" sz="2000" dirty="0">
              <a:latin typeface="Trebuchet MS"/>
              <a:cs typeface="Trebuchet MS"/>
            </a:endParaRPr>
          </a:p>
          <a:p>
            <a:pPr marL="355600" indent="-342900">
              <a:lnSpc>
                <a:spcPct val="100%"/>
              </a:lnSpc>
              <a:spcBef>
                <a:spcPts val="130"/>
              </a:spcBef>
              <a:buFont typeface="Arial" panose="020B0604020202020204" pitchFamily="34" charset="0"/>
              <a:buChar char="•"/>
            </a:pPr>
            <a:r>
              <a:rPr lang="en-US" sz="2000" dirty="0">
                <a:latin typeface="Trebuchet MS"/>
                <a:cs typeface="Trebuchet MS"/>
              </a:rPr>
              <a:t>Transitioning to our Solution, we explore the predictive modeling approach, discussing methodologies and algorithms.</a:t>
            </a:r>
          </a:p>
          <a:p>
            <a:pPr marL="355600" indent="-342900">
              <a:lnSpc>
                <a:spcPct val="100%"/>
              </a:lnSpc>
              <a:spcBef>
                <a:spcPts val="130"/>
              </a:spcBef>
              <a:buFont typeface="Arial" panose="020B0604020202020204" pitchFamily="34" charset="0"/>
              <a:buChar char="•"/>
            </a:pPr>
            <a:endParaRPr lang="en-US" sz="2000" dirty="0">
              <a:latin typeface="Trebuchet MS"/>
              <a:cs typeface="Trebuchet MS"/>
            </a:endParaRPr>
          </a:p>
          <a:p>
            <a:pPr marL="355600" indent="-342900">
              <a:lnSpc>
                <a:spcPct val="100%"/>
              </a:lnSpc>
              <a:spcBef>
                <a:spcPts val="130"/>
              </a:spcBef>
              <a:buFont typeface="Arial" panose="020B0604020202020204" pitchFamily="34" charset="0"/>
              <a:buChar char="•"/>
            </a:pPr>
            <a:r>
              <a:rPr lang="en-US" sz="2000" dirty="0">
                <a:latin typeface="Trebuchet MS"/>
                <a:cs typeface="Trebuchet MS"/>
              </a:rPr>
              <a:t>In the Model Building section, we uncover various architectures and optimization techniques used to train our models.</a:t>
            </a:r>
          </a:p>
          <a:p>
            <a:pPr marL="355600" indent="-342900">
              <a:lnSpc>
                <a:spcPct val="100%"/>
              </a:lnSpc>
              <a:spcBef>
                <a:spcPts val="130"/>
              </a:spcBef>
              <a:buFont typeface="Arial" panose="020B0604020202020204" pitchFamily="34" charset="0"/>
              <a:buChar char="•"/>
            </a:pPr>
            <a:endParaRPr lang="en-US" sz="2000" dirty="0">
              <a:latin typeface="Trebuchet MS"/>
              <a:cs typeface="Trebuchet MS"/>
            </a:endParaRPr>
          </a:p>
          <a:p>
            <a:pPr marL="355600" indent="-342900">
              <a:lnSpc>
                <a:spcPct val="100%"/>
              </a:lnSpc>
              <a:spcBef>
                <a:spcPts val="130"/>
              </a:spcBef>
              <a:buFont typeface="Arial" panose="020B0604020202020204" pitchFamily="34" charset="0"/>
              <a:buChar char="•"/>
            </a:pPr>
            <a:r>
              <a:rPr lang="en-US" sz="2000" dirty="0">
                <a:latin typeface="Trebuchet MS"/>
                <a:cs typeface="Trebuchet MS"/>
              </a:rPr>
              <a:t>Compare various models and find the suitable model for student performance prediction.</a:t>
            </a:r>
          </a:p>
          <a:p>
            <a:pPr marL="355600" indent="-342900">
              <a:lnSpc>
                <a:spcPct val="100%"/>
              </a:lnSpc>
              <a:spcBef>
                <a:spcPts val="130"/>
              </a:spcBef>
              <a:buFont typeface="Arial" panose="020B0604020202020204" pitchFamily="34" charset="0"/>
              <a:buChar char="•"/>
            </a:pPr>
            <a:endParaRPr lang="en-US" sz="2000" dirty="0">
              <a:latin typeface="Trebuchet MS"/>
              <a:cs typeface="Trebuchet MS"/>
            </a:endParaRPr>
          </a:p>
          <a:p>
            <a:pPr marL="355600" indent="-342900">
              <a:lnSpc>
                <a:spcPct val="100%"/>
              </a:lnSpc>
              <a:spcBef>
                <a:spcPts val="130"/>
              </a:spcBef>
              <a:buFont typeface="Arial" panose="020B0604020202020204" pitchFamily="34" charset="0"/>
              <a:buChar char="•"/>
            </a:pPr>
            <a:r>
              <a:rPr lang="en-US" sz="2000" dirty="0">
                <a:latin typeface="Trebuchet MS"/>
                <a:cs typeface="Trebuchet MS"/>
              </a:rPr>
              <a:t>Finally, we deploy the model that helps to educator, teacher and parents for finding risk of students. </a:t>
            </a:r>
          </a:p>
        </p:txBody>
      </p:sp>
    </p:spTree>
  </p:cSld>
  <p:clrMapOvr>
    <a:masterClrMapping/>
  </p:clrMapOvr>
</p:sld>
</file>

<file path=ppt/slides/slide4.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grpSp>
        <p:nvGrpSpPr>
          <p:cNvPr id="2" name="object 2"/>
          <p:cNvGrpSpPr/>
          <p:nvPr/>
        </p:nvGrpSpPr>
        <p:grpSpPr>
          <a:xfrm>
            <a:off x="9429750" y="358816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
              </a:lnSpc>
              <a:spcBef>
                <a:spcPts val="55"/>
              </a:spcBef>
            </a:pPr>
            <a:fld id="{81D60167-4931-47E6-BA6A-407CBD079E47}" type="slidenum">
              <a:rPr spc="-50" dirty="0"/>
              <a:t>4</a:t>
            </a:fld>
            <a:endParaRPr spc="-50" dirty="0"/>
          </a:p>
        </p:txBody>
      </p:sp>
      <p:sp>
        <p:nvSpPr>
          <p:cNvPr id="11" name="object 7">
            <a:extLst>
              <a:ext uri="{FF2B5EF4-FFF2-40B4-BE49-F238E27FC236}">
                <a16:creationId xmlns:a16="http://schemas.microsoft.com/office/drawing/2014/main" id="{CFC95AE3-6679-528C-774D-B62013421F6F}"/>
              </a:ext>
            </a:extLst>
          </p:cNvPr>
          <p:cNvSpPr txBox="1"/>
          <p:nvPr/>
        </p:nvSpPr>
        <p:spPr>
          <a:xfrm>
            <a:off x="739775" y="1676400"/>
            <a:ext cx="8355330" cy="3525324"/>
          </a:xfrm>
          <a:prstGeom prst="rect">
            <a:avLst/>
          </a:prstGeom>
        </p:spPr>
        <p:txBody>
          <a:bodyPr vert="horz" wrap="square" lIns="0" tIns="16510" rIns="0" bIns="0" rtlCol="0">
            <a:spAutoFit/>
          </a:bodyPr>
          <a:lstStyle/>
          <a:p>
            <a:pPr indent="457200" algn="just" rtl="0">
              <a:spcBef>
                <a:spcPts val="0"/>
              </a:spcBef>
              <a:spcAft>
                <a:spcPts val="800"/>
              </a:spcAft>
            </a:pPr>
            <a:r>
              <a:rPr lang="en-US" sz="2000" b="0" i="0" u="none" strike="noStrike" dirty="0">
                <a:solidFill>
                  <a:srgbClr val="000000"/>
                </a:solidFill>
                <a:effectLst/>
                <a:latin typeface="Times New Roman" panose="02020603050405020304" pitchFamily="18" charset="0"/>
              </a:rPr>
              <a:t>Develop a predictive model that can accurately classify whether a student will pass their final exam or not, based on various input features including demographic information, academic history, socioeconomic status, and behavioral factors such as alcohol consumption or family problems. </a:t>
            </a:r>
          </a:p>
          <a:p>
            <a:pPr indent="457200" algn="just" rtl="0">
              <a:spcBef>
                <a:spcPts val="0"/>
              </a:spcBef>
              <a:spcAft>
                <a:spcPts val="800"/>
              </a:spcAft>
            </a:pPr>
            <a:endParaRPr lang="en-US" sz="2000" b="0" i="0" u="none" strike="noStrike" dirty="0">
              <a:solidFill>
                <a:srgbClr val="000000"/>
              </a:solidFill>
              <a:effectLst/>
              <a:latin typeface="Times New Roman" panose="02020603050405020304" pitchFamily="18" charset="0"/>
            </a:endParaRPr>
          </a:p>
          <a:p>
            <a:pPr indent="457200" algn="just" rtl="0">
              <a:spcBef>
                <a:spcPts val="0"/>
              </a:spcBef>
              <a:spcAft>
                <a:spcPts val="800"/>
              </a:spcAft>
            </a:pPr>
            <a:r>
              <a:rPr lang="en-US" sz="2000" b="0" i="0" u="none" strike="noStrike" dirty="0">
                <a:solidFill>
                  <a:srgbClr val="000000"/>
                </a:solidFill>
                <a:effectLst/>
                <a:latin typeface="Times New Roman" panose="02020603050405020304" pitchFamily="18" charset="0"/>
              </a:rPr>
              <a:t>By leveraging machine learning techniques, we aim to provide educators and parents with insights to intervene and support students before they reach the exam stage, thereby improving overall academic performance and student success.</a:t>
            </a:r>
            <a:endParaRPr lang="en-US" sz="2400" b="0" dirty="0">
              <a:effectLst/>
            </a:endParaRPr>
          </a:p>
          <a:p>
            <a:br>
              <a:rPr lang="en-US" sz="2400" dirty="0"/>
            </a:br>
            <a:endParaRPr lang="en-US" sz="2400" dirty="0">
              <a:latin typeface="Trebuchet MS"/>
              <a:cs typeface="Trebuchet MS"/>
            </a:endParaRPr>
          </a:p>
        </p:txBody>
      </p:sp>
    </p:spTree>
  </p:cSld>
  <p:clrMapOvr>
    <a:masterClrMapping/>
  </p:clrMapOvr>
</p:sld>
</file>

<file path=ppt/slides/slide5.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
              </a:lnSpc>
              <a:spcBef>
                <a:spcPts val="55"/>
              </a:spcBef>
            </a:pPr>
            <a:fld id="{81D60167-4931-47E6-BA6A-407CBD079E47}" type="slidenum">
              <a:rPr spc="-50" dirty="0"/>
              <a:t>5</a:t>
            </a:fld>
            <a:endParaRPr spc="-50" dirty="0"/>
          </a:p>
        </p:txBody>
      </p:sp>
      <p:sp>
        <p:nvSpPr>
          <p:cNvPr id="11" name="object 7">
            <a:extLst>
              <a:ext uri="{FF2B5EF4-FFF2-40B4-BE49-F238E27FC236}">
                <a16:creationId xmlns:a16="http://schemas.microsoft.com/office/drawing/2014/main" id="{A2CFF266-DC44-046F-AB55-61D7FBE6257F}"/>
              </a:ext>
            </a:extLst>
          </p:cNvPr>
          <p:cNvSpPr txBox="1"/>
          <p:nvPr/>
        </p:nvSpPr>
        <p:spPr>
          <a:xfrm>
            <a:off x="739775" y="1756458"/>
            <a:ext cx="8355330" cy="4941096"/>
          </a:xfrm>
          <a:prstGeom prst="rect">
            <a:avLst/>
          </a:prstGeom>
        </p:spPr>
        <p:txBody>
          <a:bodyPr vert="horz" wrap="square" lIns="0" tIns="16510" rIns="0" bIns="0" rtlCol="0">
            <a:spAutoFit/>
          </a:bodyPr>
          <a:lstStyle/>
          <a:p>
            <a:pPr algn="just" rtl="0" fontAlgn="base">
              <a:spcBef>
                <a:spcPts val="0"/>
              </a:spcBef>
              <a:spcAft>
                <a:spcPts val="0"/>
              </a:spcAft>
              <a:buFont typeface="+mj-lt"/>
              <a:buAutoNum type="arabicPeriod"/>
            </a:pPr>
            <a:r>
              <a:rPr lang="en-US" sz="2000" b="0" i="0" u="none" strike="noStrike" dirty="0">
                <a:solidFill>
                  <a:srgbClr val="000000"/>
                </a:solidFill>
                <a:effectLst/>
                <a:latin typeface="Times New Roman" panose="02020603050405020304" pitchFamily="18" charset="0"/>
              </a:rPr>
              <a:t>Develop a robust classification model to predict student exam success, employing machine learning algorithms such as K-Nearest Neighbors (KNN), Random forest, Support Vector Machine (SVM), Logistic regression and gradient boosting</a:t>
            </a:r>
          </a:p>
          <a:p>
            <a:pPr algn="just" rtl="0" fontAlgn="base">
              <a:spcBef>
                <a:spcPts val="0"/>
              </a:spcBef>
              <a:spcAft>
                <a:spcPts val="0"/>
              </a:spcAft>
              <a:buFont typeface="+mj-lt"/>
              <a:buAutoNum type="arabicPeriod"/>
            </a:pPr>
            <a:endParaRPr lang="en-US" sz="2000" b="0" i="0" u="none" strike="noStrike" dirty="0">
              <a:solidFill>
                <a:srgbClr val="000000"/>
              </a:solidFill>
              <a:effectLst/>
              <a:latin typeface="Times New Roman" panose="02020603050405020304" pitchFamily="18" charset="0"/>
            </a:endParaRPr>
          </a:p>
          <a:p>
            <a:pPr algn="just" rtl="0" fontAlgn="base">
              <a:spcBef>
                <a:spcPts val="0"/>
              </a:spcBef>
              <a:spcAft>
                <a:spcPts val="0"/>
              </a:spcAft>
              <a:buFont typeface="+mj-lt"/>
              <a:buAutoNum type="arabicPeriod"/>
            </a:pPr>
            <a:r>
              <a:rPr lang="en-US" sz="2000" b="0" i="0" u="none" strike="noStrike" dirty="0">
                <a:solidFill>
                  <a:srgbClr val="000000"/>
                </a:solidFill>
                <a:effectLst/>
                <a:latin typeface="Times New Roman" panose="02020603050405020304" pitchFamily="18" charset="0"/>
              </a:rPr>
              <a:t>Evaluate and compare the performance of different classifiers to determine the most accurate model while avoiding overfitting and under fitting through the implementation of appropriate techniques such as cross-validation and hyper parameter tuning.</a:t>
            </a:r>
          </a:p>
          <a:p>
            <a:pPr algn="just" rtl="0" fontAlgn="base">
              <a:spcBef>
                <a:spcPts val="0"/>
              </a:spcBef>
              <a:spcAft>
                <a:spcPts val="0"/>
              </a:spcAft>
              <a:buFont typeface="+mj-lt"/>
              <a:buAutoNum type="arabicPeriod"/>
            </a:pPr>
            <a:endParaRPr lang="en-US" sz="2000" b="0" i="0" u="none" strike="noStrike" dirty="0">
              <a:solidFill>
                <a:srgbClr val="000000"/>
              </a:solidFill>
              <a:effectLst/>
              <a:latin typeface="Times New Roman" panose="02020603050405020304" pitchFamily="18" charset="0"/>
            </a:endParaRPr>
          </a:p>
          <a:p>
            <a:pPr algn="just" rtl="0" fontAlgn="base">
              <a:spcBef>
                <a:spcPts val="0"/>
              </a:spcBef>
              <a:spcAft>
                <a:spcPts val="0"/>
              </a:spcAft>
              <a:buFont typeface="+mj-lt"/>
              <a:buAutoNum type="arabicPeriod"/>
            </a:pPr>
            <a:r>
              <a:rPr lang="en-US" sz="2000" b="0" i="0" u="none" strike="noStrike" dirty="0">
                <a:solidFill>
                  <a:srgbClr val="000000"/>
                </a:solidFill>
                <a:effectLst/>
                <a:latin typeface="Times New Roman" panose="02020603050405020304" pitchFamily="18" charset="0"/>
              </a:rPr>
              <a:t>Identify the most influential factors affecting student performance by </a:t>
            </a:r>
            <a:r>
              <a:rPr lang="en-US" sz="2000" b="0" i="0" u="none" strike="noStrike" dirty="0" err="1">
                <a:solidFill>
                  <a:srgbClr val="000000"/>
                </a:solidFill>
                <a:effectLst/>
                <a:latin typeface="Times New Roman" panose="02020603050405020304" pitchFamily="18" charset="0"/>
              </a:rPr>
              <a:t>analysing</a:t>
            </a:r>
            <a:r>
              <a:rPr lang="en-US" sz="2000" b="0" i="0" u="none" strike="noStrike" dirty="0">
                <a:solidFill>
                  <a:srgbClr val="000000"/>
                </a:solidFill>
                <a:effectLst/>
                <a:latin typeface="Times New Roman" panose="02020603050405020304" pitchFamily="18" charset="0"/>
              </a:rPr>
              <a:t> feature importance and correlation analysis within the dataset.</a:t>
            </a:r>
          </a:p>
          <a:p>
            <a:pPr algn="just" rtl="0" fontAlgn="base">
              <a:spcBef>
                <a:spcPts val="0"/>
              </a:spcBef>
              <a:spcAft>
                <a:spcPts val="0"/>
              </a:spcAft>
              <a:buFont typeface="+mj-lt"/>
              <a:buAutoNum type="arabicPeriod"/>
            </a:pPr>
            <a:endParaRPr lang="en-US" sz="2000" b="0" i="0" u="none" strike="noStrike" dirty="0">
              <a:solidFill>
                <a:srgbClr val="000000"/>
              </a:solidFill>
              <a:effectLst/>
              <a:latin typeface="Times New Roman" panose="02020603050405020304" pitchFamily="18" charset="0"/>
            </a:endParaRPr>
          </a:p>
          <a:p>
            <a:pPr algn="just" rtl="0" fontAlgn="base">
              <a:spcBef>
                <a:spcPts val="0"/>
              </a:spcBef>
              <a:spcAft>
                <a:spcPts val="800"/>
              </a:spcAft>
              <a:buFont typeface="+mj-lt"/>
              <a:buAutoNum type="arabicPeriod"/>
            </a:pPr>
            <a:r>
              <a:rPr lang="en-US" sz="2000" b="0" i="0" u="none" strike="noStrike" dirty="0">
                <a:solidFill>
                  <a:srgbClr val="000000"/>
                </a:solidFill>
                <a:effectLst/>
                <a:latin typeface="Times New Roman" panose="02020603050405020304" pitchFamily="18" charset="0"/>
              </a:rPr>
              <a:t>Provide actionable insights for educators and parents to intervene proactively and address underlying issues that may hinder students' academic success, such as family problems or behavioral patterns like alcohol consumption.</a:t>
            </a:r>
          </a:p>
        </p:txBody>
      </p:sp>
    </p:spTree>
  </p:cSld>
  <p:clrMapOvr>
    <a:masterClrMapping/>
  </p:clrMapOvr>
</p:sld>
</file>

<file path=ppt/slides/slide6.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77190" y="-100331"/>
            <a:ext cx="9764395" cy="1122362"/>
          </a:xfrm>
          <a:prstGeom prst="rect">
            <a:avLst/>
          </a:prstGeom>
        </p:spPr>
        <p:txBody>
          <a:bodyPr vert="horz" wrap="square" lIns="0" tIns="522858" rIns="0" bIns="0" rtlCol="0">
            <a:spAutoFit/>
          </a:bodyPr>
          <a:lstStyle/>
          <a:p>
            <a:pPr marL="153670">
              <a:lnSpc>
                <a:spcPct val="1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
              </a:lnSpc>
              <a:spcBef>
                <a:spcPts val="55"/>
              </a:spcBef>
            </a:pPr>
            <a:fld id="{81D60167-4931-47E6-BA6A-407CBD079E47}" type="slidenum">
              <a:rPr spc="-50" dirty="0"/>
              <a:t>6</a:t>
            </a:fld>
            <a:endParaRPr spc="-50" dirty="0"/>
          </a:p>
        </p:txBody>
      </p:sp>
      <p:sp>
        <p:nvSpPr>
          <p:cNvPr id="9" name="object 7">
            <a:extLst>
              <a:ext uri="{FF2B5EF4-FFF2-40B4-BE49-F238E27FC236}">
                <a16:creationId xmlns:a16="http://schemas.microsoft.com/office/drawing/2014/main" id="{39BDA6EB-8CDC-6C3C-396B-A371C5901442}"/>
              </a:ext>
            </a:extLst>
          </p:cNvPr>
          <p:cNvSpPr txBox="1"/>
          <p:nvPr/>
        </p:nvSpPr>
        <p:spPr>
          <a:xfrm>
            <a:off x="673482" y="1219200"/>
            <a:ext cx="9308718" cy="5300169"/>
          </a:xfrm>
          <a:prstGeom prst="rect">
            <a:avLst/>
          </a:prstGeom>
        </p:spPr>
        <p:txBody>
          <a:bodyPr vert="horz" wrap="square" lIns="0" tIns="16510" rIns="0" bIns="0" rtlCol="0">
            <a:spAutoFit/>
          </a:bodyPr>
          <a:lstStyle/>
          <a:p>
            <a:pPr marL="12700">
              <a:lnSpc>
                <a:spcPct val="100%"/>
              </a:lnSpc>
              <a:spcBef>
                <a:spcPts val="130"/>
              </a:spcBef>
            </a:pPr>
            <a:r>
              <a:rPr lang="en-US" sz="2000" b="1" dirty="0">
                <a:latin typeface="Trebuchet MS"/>
                <a:cs typeface="Trebuchet MS"/>
              </a:rPr>
              <a:t>Educators: </a:t>
            </a:r>
          </a:p>
          <a:p>
            <a:pPr marL="12700">
              <a:lnSpc>
                <a:spcPct val="100%"/>
              </a:lnSpc>
              <a:spcBef>
                <a:spcPts val="130"/>
              </a:spcBef>
            </a:pPr>
            <a:r>
              <a:rPr lang="en-US" sz="2000" b="1" dirty="0">
                <a:latin typeface="Trebuchet MS"/>
                <a:cs typeface="Trebuchet MS"/>
              </a:rPr>
              <a:t>	</a:t>
            </a:r>
            <a:r>
              <a:rPr lang="en-US" sz="2000" dirty="0">
                <a:latin typeface="Trebuchet MS"/>
                <a:cs typeface="Trebuchet MS"/>
              </a:rPr>
              <a:t>Teachers can utilize the model to identify students who are at risk of failing their final exams. By having access to early predictions based on various factors, educators can implement targeted interventions, such as providing additional tutoring, personalized support, or counseling, to help struggling students improve their academic performance before it's too late. This proactive approach can lead to better student engagement, retention, and overall success in the classroom</a:t>
            </a:r>
          </a:p>
          <a:p>
            <a:pPr marL="12700">
              <a:lnSpc>
                <a:spcPct val="100%"/>
              </a:lnSpc>
              <a:spcBef>
                <a:spcPts val="130"/>
              </a:spcBef>
            </a:pPr>
            <a:endParaRPr lang="en-US" sz="2000" dirty="0">
              <a:latin typeface="Trebuchet MS"/>
              <a:cs typeface="Trebuchet MS"/>
            </a:endParaRPr>
          </a:p>
          <a:p>
            <a:pPr marL="12700">
              <a:lnSpc>
                <a:spcPct val="100%"/>
              </a:lnSpc>
              <a:spcBef>
                <a:spcPts val="130"/>
              </a:spcBef>
            </a:pPr>
            <a:r>
              <a:rPr lang="en-US" sz="2000" b="1" dirty="0">
                <a:latin typeface="Trebuchet MS"/>
                <a:cs typeface="Trebuchet MS"/>
              </a:rPr>
              <a:t>Parents: </a:t>
            </a:r>
          </a:p>
          <a:p>
            <a:pPr marL="12700">
              <a:lnSpc>
                <a:spcPct val="100%"/>
              </a:lnSpc>
              <a:spcBef>
                <a:spcPts val="130"/>
              </a:spcBef>
            </a:pPr>
            <a:r>
              <a:rPr lang="en-US" sz="2000" b="1" dirty="0">
                <a:latin typeface="Trebuchet MS"/>
                <a:cs typeface="Trebuchet MS"/>
              </a:rPr>
              <a:t>	</a:t>
            </a:r>
            <a:r>
              <a:rPr lang="en-US" sz="2000" dirty="0">
                <a:latin typeface="Trebuchet MS"/>
                <a:cs typeface="Trebuchet MS"/>
              </a:rPr>
              <a:t>With insights from the predictive model, parents can gain a deeper understanding of their child's academic strengths and weaknesses. This knowledge enables parents to provide appropriate support at home, such as creating a conducive study environment, offering encouragement,  or seeking external assistance if needed. By being informed about potential challenges their child may face, parents can actively collaborate with educators to address underlying issues and foster a positive learning experience for their child.</a:t>
            </a:r>
          </a:p>
        </p:txBody>
      </p:sp>
    </p:spTree>
  </p:cSld>
  <p:clrMapOvr>
    <a:masterClrMapping/>
  </p:clrMapOvr>
</p:sld>
</file>

<file path=ppt/slides/slide7.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77190" y="-100331"/>
            <a:ext cx="9764395" cy="1122362"/>
          </a:xfrm>
          <a:prstGeom prst="rect">
            <a:avLst/>
          </a:prstGeom>
        </p:spPr>
        <p:txBody>
          <a:bodyPr vert="horz" wrap="square" lIns="0" tIns="522858" rIns="0" bIns="0" rtlCol="0">
            <a:spAutoFit/>
          </a:bodyPr>
          <a:lstStyle/>
          <a:p>
            <a:pPr marL="153670">
              <a:lnSpc>
                <a:spcPct val="1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
              </a:lnSpc>
              <a:spcBef>
                <a:spcPts val="55"/>
              </a:spcBef>
            </a:pPr>
            <a:fld id="{81D60167-4931-47E6-BA6A-407CBD079E47}" type="slidenum">
              <a:rPr spc="-50" dirty="0"/>
              <a:t>7</a:t>
            </a:fld>
            <a:endParaRPr spc="-50" dirty="0"/>
          </a:p>
        </p:txBody>
      </p:sp>
      <p:sp>
        <p:nvSpPr>
          <p:cNvPr id="9" name="object 7">
            <a:extLst>
              <a:ext uri="{FF2B5EF4-FFF2-40B4-BE49-F238E27FC236}">
                <a16:creationId xmlns:a16="http://schemas.microsoft.com/office/drawing/2014/main" id="{39BDA6EB-8CDC-6C3C-396B-A371C5901442}"/>
              </a:ext>
            </a:extLst>
          </p:cNvPr>
          <p:cNvSpPr txBox="1"/>
          <p:nvPr/>
        </p:nvSpPr>
        <p:spPr>
          <a:xfrm>
            <a:off x="673482" y="1219200"/>
            <a:ext cx="9308718" cy="3735638"/>
          </a:xfrm>
          <a:prstGeom prst="rect">
            <a:avLst/>
          </a:prstGeom>
        </p:spPr>
        <p:txBody>
          <a:bodyPr vert="horz" wrap="square" lIns="0" tIns="16510" rIns="0" bIns="0" rtlCol="0">
            <a:spAutoFit/>
          </a:bodyPr>
          <a:lstStyle/>
          <a:p>
            <a:pPr marL="12700">
              <a:lnSpc>
                <a:spcPct val="100%"/>
              </a:lnSpc>
              <a:spcBef>
                <a:spcPts val="130"/>
              </a:spcBef>
            </a:pPr>
            <a:endParaRPr lang="en-US" sz="2000" b="1" dirty="0">
              <a:latin typeface="Trebuchet MS"/>
              <a:cs typeface="Trebuchet MS"/>
            </a:endParaRPr>
          </a:p>
          <a:p>
            <a:pPr marL="12700">
              <a:lnSpc>
                <a:spcPct val="100%"/>
              </a:lnSpc>
              <a:spcBef>
                <a:spcPts val="130"/>
              </a:spcBef>
            </a:pPr>
            <a:r>
              <a:rPr lang="en-US" sz="2000" b="1" dirty="0">
                <a:latin typeface="Trebuchet MS"/>
                <a:cs typeface="Trebuchet MS"/>
              </a:rPr>
              <a:t>School Administrators:</a:t>
            </a:r>
          </a:p>
          <a:p>
            <a:pPr marL="12700">
              <a:lnSpc>
                <a:spcPct val="100%"/>
              </a:lnSpc>
              <a:spcBef>
                <a:spcPts val="130"/>
              </a:spcBef>
            </a:pPr>
            <a:r>
              <a:rPr lang="en-US" sz="2000" b="1" dirty="0">
                <a:latin typeface="Trebuchet MS"/>
                <a:cs typeface="Trebuchet MS"/>
              </a:rPr>
              <a:t>	</a:t>
            </a:r>
            <a:r>
              <a:rPr lang="en-US" sz="2000" dirty="0">
                <a:latin typeface="Trebuchet MS"/>
                <a:cs typeface="Trebuchet MS"/>
              </a:rPr>
              <a:t>Administrators are responsible for overseeing the overall functioning of the school and ensuring student success. By leveraging the predictive model, school administrators can identify trends and patterns in student performance across different demographic groups, academic cohorts, or behavioral factors. This information can inform resource allocation decisions, curriculum adjustments, and the development of targeted intervention programs tailored to the specific needs of students. Administrators can also use the model outputs to track the effectiveness of various initiatives aimed at improving student outcomes and make data-driven decisions to drive continuous improvement in the school environment.</a:t>
            </a:r>
          </a:p>
        </p:txBody>
      </p:sp>
    </p:spTree>
    <p:extLst>
      <p:ext uri="{BB962C8B-B14F-4D97-AF65-F5344CB8AC3E}">
        <p14:creationId xmlns:p14="http://schemas.microsoft.com/office/powerpoint/2010/main" val="3893437487"/>
      </p:ext>
    </p:extLst>
  </p:cSld>
  <p:clrMapOvr>
    <a:masterClrMapping/>
  </p:clrMapOvr>
</p:sld>
</file>

<file path=ppt/slides/slide8.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286000" cy="24098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
              </a:lnSpc>
              <a:spcBef>
                <a:spcPts val="55"/>
              </a:spcBef>
            </a:pPr>
            <a:fld id="{81D60167-4931-47E6-BA6A-407CBD079E47}" type="slidenum">
              <a:rPr spc="-50" dirty="0"/>
              <a:t>8</a:t>
            </a:fld>
            <a:endParaRPr spc="-50" dirty="0"/>
          </a:p>
        </p:txBody>
      </p:sp>
      <p:sp>
        <p:nvSpPr>
          <p:cNvPr id="10" name="object 7">
            <a:extLst>
              <a:ext uri="{FF2B5EF4-FFF2-40B4-BE49-F238E27FC236}">
                <a16:creationId xmlns:a16="http://schemas.microsoft.com/office/drawing/2014/main" id="{865021D4-D041-A0FC-8752-891AEA5B2E1C}"/>
              </a:ext>
            </a:extLst>
          </p:cNvPr>
          <p:cNvSpPr txBox="1"/>
          <p:nvPr/>
        </p:nvSpPr>
        <p:spPr>
          <a:xfrm>
            <a:off x="2538730" y="1584006"/>
            <a:ext cx="8355330" cy="645048"/>
          </a:xfrm>
          <a:prstGeom prst="rect">
            <a:avLst/>
          </a:prstGeom>
        </p:spPr>
        <p:txBody>
          <a:bodyPr vert="horz" wrap="square" lIns="0" tIns="16510" rIns="0" bIns="0" rtlCol="0">
            <a:spAutoFit/>
          </a:bodyPr>
          <a:lstStyle/>
          <a:p>
            <a:pPr marL="12700">
              <a:lnSpc>
                <a:spcPct val="100%"/>
              </a:lnSpc>
              <a:spcBef>
                <a:spcPts val="130"/>
              </a:spcBef>
            </a:pPr>
            <a:r>
              <a:rPr lang="en-US" sz="2000" b="1" dirty="0">
                <a:latin typeface="Trebuchet MS"/>
                <a:cs typeface="Trebuchet MS"/>
              </a:rPr>
              <a:t>Solution:</a:t>
            </a:r>
          </a:p>
          <a:p>
            <a:pPr marL="12700">
              <a:lnSpc>
                <a:spcPct val="100%"/>
              </a:lnSpc>
              <a:spcBef>
                <a:spcPts val="130"/>
              </a:spcBef>
            </a:pPr>
            <a:r>
              <a:rPr lang="en-US" sz="2000" b="1" dirty="0">
                <a:latin typeface="Trebuchet MS"/>
                <a:cs typeface="Trebuchet MS"/>
              </a:rPr>
              <a:t> </a:t>
            </a:r>
          </a:p>
        </p:txBody>
      </p:sp>
      <p:sp>
        <p:nvSpPr>
          <p:cNvPr id="14" name="TextBox 13">
            <a:extLst>
              <a:ext uri="{FF2B5EF4-FFF2-40B4-BE49-F238E27FC236}">
                <a16:creationId xmlns:a16="http://schemas.microsoft.com/office/drawing/2014/main" id="{B173C08A-C254-BC08-552B-DCB3877E0405}"/>
              </a:ext>
            </a:extLst>
          </p:cNvPr>
          <p:cNvSpPr txBox="1"/>
          <p:nvPr/>
        </p:nvSpPr>
        <p:spPr>
          <a:xfrm>
            <a:off x="2443315" y="2015866"/>
            <a:ext cx="7718435" cy="1477328"/>
          </a:xfrm>
          <a:prstGeom prst="rect">
            <a:avLst/>
          </a:prstGeom>
          <a:noFill/>
        </p:spPr>
        <p:txBody>
          <a:bodyPr wrap="square">
            <a:spAutoFit/>
          </a:bodyPr>
          <a:lstStyle/>
          <a:p>
            <a:r>
              <a:rPr lang="en-US" dirty="0"/>
              <a:t>Our solution employs machine learning algorithms, K-Nearest Neighbors (KNN), Random forest, Support Vector Machine (SVM), Logistic regression and gradient boosting to analyze student’s details and predict their performance and difficulties. Compare these all models and we deploy the suitable model and optimize them.</a:t>
            </a:r>
            <a:endParaRPr lang="en-IN" dirty="0"/>
          </a:p>
        </p:txBody>
      </p:sp>
      <p:sp>
        <p:nvSpPr>
          <p:cNvPr id="19" name="TextBox 18">
            <a:extLst>
              <a:ext uri="{FF2B5EF4-FFF2-40B4-BE49-F238E27FC236}">
                <a16:creationId xmlns:a16="http://schemas.microsoft.com/office/drawing/2014/main" id="{C9962D3B-35E8-E620-F9AC-3ED26AB4CE78}"/>
              </a:ext>
            </a:extLst>
          </p:cNvPr>
          <p:cNvSpPr txBox="1"/>
          <p:nvPr/>
        </p:nvSpPr>
        <p:spPr>
          <a:xfrm>
            <a:off x="558164" y="3947177"/>
            <a:ext cx="9500235" cy="2585323"/>
          </a:xfrm>
          <a:prstGeom prst="rect">
            <a:avLst/>
          </a:prstGeom>
          <a:noFill/>
        </p:spPr>
        <p:txBody>
          <a:bodyPr wrap="square">
            <a:spAutoFit/>
          </a:bodyPr>
          <a:lstStyle/>
          <a:p>
            <a:r>
              <a:rPr lang="en-US" b="1" dirty="0"/>
              <a:t>Value Proposition:</a:t>
            </a:r>
          </a:p>
          <a:p>
            <a:endParaRPr lang="en-US" dirty="0"/>
          </a:p>
          <a:p>
            <a:r>
              <a:rPr lang="en-US" dirty="0"/>
              <a:t>Accuracy: High accuracy rates ensure reliable predictions of student’s performance.</a:t>
            </a:r>
          </a:p>
          <a:p>
            <a:endParaRPr lang="en-US" dirty="0"/>
          </a:p>
          <a:p>
            <a:r>
              <a:rPr lang="en-US" dirty="0"/>
              <a:t>Efficiency: Automated assessment helps to teacher for better understanding of students.</a:t>
            </a:r>
          </a:p>
          <a:p>
            <a:endParaRPr lang="en-US" dirty="0"/>
          </a:p>
          <a:p>
            <a:r>
              <a:rPr lang="en-US" dirty="0"/>
              <a:t>Early Detection: In education, it means spotting students at risk of academic or behavioral challenges. Utilizing data analytics and assessment tools enables targeted support, fostering better outcomes and resource allocation.</a:t>
            </a:r>
            <a:endParaRPr lang="en-IN" dirty="0"/>
          </a:p>
        </p:txBody>
      </p:sp>
    </p:spTree>
  </p:cSld>
  <p:clrMapOvr>
    <a:masterClrMapping/>
  </p:clrMapOvr>
</p:sld>
</file>

<file path=ppt/slides/slide9.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733800"/>
            <a:ext cx="2143125" cy="3067048"/>
          </a:xfrm>
          <a:prstGeom prst="rect">
            <a:avLst/>
          </a:prstGeom>
        </p:spPr>
      </p:pic>
      <p:sp>
        <p:nvSpPr>
          <p:cNvPr id="7" name="object 7"/>
          <p:cNvSpPr txBox="1">
            <a:spLocks noGrp="1"/>
          </p:cNvSpPr>
          <p:nvPr>
            <p:ph type="title"/>
          </p:nvPr>
        </p:nvSpPr>
        <p:spPr>
          <a:xfrm>
            <a:off x="533400" y="0"/>
            <a:ext cx="9764395" cy="1122362"/>
          </a:xfrm>
          <a:prstGeom prst="rect">
            <a:avLst/>
          </a:prstGeom>
        </p:spPr>
        <p:txBody>
          <a:bodyPr vert="horz" wrap="square" lIns="0" tIns="286004" rIns="0" bIns="0" rtlCol="0">
            <a:spAutoFit/>
          </a:bodyPr>
          <a:lstStyle/>
          <a:p>
            <a:pPr marL="193675">
              <a:lnSpc>
                <a:spcPct val="1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
              </a:lnSpc>
              <a:spcBef>
                <a:spcPts val="55"/>
              </a:spcBef>
            </a:pPr>
            <a:fld id="{81D60167-4931-47E6-BA6A-407CBD079E47}" type="slidenum">
              <a:rPr spc="-25" dirty="0"/>
              <a:t>9</a:t>
            </a:fld>
            <a:endParaRPr spc="-25" dirty="0"/>
          </a:p>
        </p:txBody>
      </p:sp>
      <p:sp>
        <p:nvSpPr>
          <p:cNvPr id="9" name="object 7">
            <a:extLst>
              <a:ext uri="{FF2B5EF4-FFF2-40B4-BE49-F238E27FC236}">
                <a16:creationId xmlns:a16="http://schemas.microsoft.com/office/drawing/2014/main" id="{6C98F5F4-7705-2982-8629-AF865B10D3FE}"/>
              </a:ext>
            </a:extLst>
          </p:cNvPr>
          <p:cNvSpPr txBox="1"/>
          <p:nvPr/>
        </p:nvSpPr>
        <p:spPr>
          <a:xfrm>
            <a:off x="685800" y="1182278"/>
            <a:ext cx="8355330" cy="632224"/>
          </a:xfrm>
          <a:prstGeom prst="rect">
            <a:avLst/>
          </a:prstGeom>
        </p:spPr>
        <p:txBody>
          <a:bodyPr vert="horz" wrap="square" lIns="0" tIns="16510" rIns="0" bIns="0" rtlCol="0">
            <a:spAutoFit/>
          </a:bodyPr>
          <a:lstStyle/>
          <a:p>
            <a:pPr marL="12700">
              <a:lnSpc>
                <a:spcPct val="100%"/>
              </a:lnSpc>
              <a:spcBef>
                <a:spcPts val="130"/>
              </a:spcBef>
            </a:pPr>
            <a:r>
              <a:rPr lang="en-US" sz="2000" dirty="0">
                <a:latin typeface="Trebuchet MS"/>
                <a:cs typeface="Trebuchet MS"/>
              </a:rPr>
              <a:t>Our solution excels in employing Student with exceptional accuracy and efficiency. Here's why it stands out:</a:t>
            </a:r>
          </a:p>
        </p:txBody>
      </p:sp>
      <p:sp>
        <p:nvSpPr>
          <p:cNvPr id="10" name="object 7">
            <a:extLst>
              <a:ext uri="{FF2B5EF4-FFF2-40B4-BE49-F238E27FC236}">
                <a16:creationId xmlns:a16="http://schemas.microsoft.com/office/drawing/2014/main" id="{15805BA0-FC79-B9DC-D4F0-07411A398717}"/>
              </a:ext>
            </a:extLst>
          </p:cNvPr>
          <p:cNvSpPr txBox="1"/>
          <p:nvPr/>
        </p:nvSpPr>
        <p:spPr>
          <a:xfrm>
            <a:off x="2209800" y="2339564"/>
            <a:ext cx="8355330" cy="4325543"/>
          </a:xfrm>
          <a:prstGeom prst="rect">
            <a:avLst/>
          </a:prstGeom>
        </p:spPr>
        <p:txBody>
          <a:bodyPr vert="horz" wrap="square" lIns="0" tIns="16510" rIns="0" bIns="0" rtlCol="0">
            <a:spAutoFit/>
          </a:bodyPr>
          <a:lstStyle/>
          <a:p>
            <a:pPr algn="just" rtl="0" fontAlgn="base">
              <a:spcBef>
                <a:spcPts val="0"/>
              </a:spcBef>
              <a:spcAft>
                <a:spcPts val="0"/>
              </a:spcAft>
              <a:buFont typeface="+mj-lt"/>
              <a:buAutoNum type="arabicPeriod"/>
            </a:pPr>
            <a:r>
              <a:rPr lang="en-US" sz="2000" b="1" i="0" u="none" strike="noStrike" dirty="0">
                <a:solidFill>
                  <a:srgbClr val="000000"/>
                </a:solidFill>
                <a:effectLst/>
                <a:latin typeface="Times New Roman" panose="02020603050405020304" pitchFamily="18" charset="0"/>
              </a:rPr>
              <a:t>Considering Everything that Matters: </a:t>
            </a:r>
            <a:r>
              <a:rPr lang="en-US" sz="2000" b="0" i="0" u="none" strike="noStrike" dirty="0">
                <a:solidFill>
                  <a:srgbClr val="000000"/>
                </a:solidFill>
                <a:effectLst/>
                <a:latin typeface="Times New Roman" panose="02020603050405020304" pitchFamily="18" charset="0"/>
              </a:rPr>
              <a:t>Instead of just looking at grades, we're looking at a lot of different things like where students come from, how they've done in the past, and even things like family issues or drinking habits. This gives us a fuller picture of what might affect how well students do in school.</a:t>
            </a:r>
          </a:p>
          <a:p>
            <a:pPr algn="just" rtl="0" fontAlgn="base">
              <a:spcBef>
                <a:spcPts val="0"/>
              </a:spcBef>
              <a:spcAft>
                <a:spcPts val="0"/>
              </a:spcAft>
              <a:buFont typeface="+mj-lt"/>
              <a:buAutoNum type="arabicPeriod"/>
            </a:pPr>
            <a:endParaRPr lang="en-US" sz="2000" b="0" i="0" u="none" strike="noStrike" dirty="0">
              <a:solidFill>
                <a:srgbClr val="000000"/>
              </a:solidFill>
              <a:effectLst/>
              <a:latin typeface="Times New Roman" panose="02020603050405020304" pitchFamily="18" charset="0"/>
            </a:endParaRPr>
          </a:p>
          <a:p>
            <a:pPr algn="just" rtl="0" fontAlgn="base">
              <a:spcBef>
                <a:spcPts val="0"/>
              </a:spcBef>
              <a:spcAft>
                <a:spcPts val="0"/>
              </a:spcAft>
              <a:buFont typeface="+mj-lt"/>
              <a:buAutoNum type="arabicPeriod"/>
            </a:pPr>
            <a:r>
              <a:rPr lang="en-US" sz="2000" b="1" i="0" u="none" strike="noStrike" dirty="0">
                <a:solidFill>
                  <a:srgbClr val="000000"/>
                </a:solidFill>
                <a:effectLst/>
                <a:latin typeface="Times New Roman" panose="02020603050405020304" pitchFamily="18" charset="0"/>
              </a:rPr>
              <a:t>Comparing Different Ways of Predicting: </a:t>
            </a:r>
            <a:r>
              <a:rPr lang="en-US" sz="2000" b="0" i="0" u="none" strike="noStrike" dirty="0">
                <a:solidFill>
                  <a:srgbClr val="000000"/>
                </a:solidFill>
                <a:effectLst/>
                <a:latin typeface="Times New Roman" panose="02020603050405020304" pitchFamily="18" charset="0"/>
              </a:rPr>
              <a:t>Instead of just using one way to guess how well students will do, we're trying out four different methods to see which one works best. It's like trying different tools to see which one helps us build the best house.</a:t>
            </a:r>
          </a:p>
          <a:p>
            <a:pPr algn="just" rtl="0" fontAlgn="base">
              <a:spcBef>
                <a:spcPts val="0"/>
              </a:spcBef>
              <a:spcAft>
                <a:spcPts val="0"/>
              </a:spcAft>
              <a:buFont typeface="+mj-lt"/>
              <a:buAutoNum type="arabicPeriod"/>
            </a:pPr>
            <a:endParaRPr lang="en-US" sz="2000" b="0" i="0" u="none" strike="noStrike" dirty="0">
              <a:solidFill>
                <a:srgbClr val="000000"/>
              </a:solidFill>
              <a:effectLst/>
              <a:latin typeface="Times New Roman" panose="02020603050405020304" pitchFamily="18" charset="0"/>
            </a:endParaRPr>
          </a:p>
          <a:p>
            <a:pPr algn="just" rtl="0" fontAlgn="base">
              <a:spcBef>
                <a:spcPts val="0"/>
              </a:spcBef>
              <a:spcAft>
                <a:spcPts val="0"/>
              </a:spcAft>
              <a:buFont typeface="+mj-lt"/>
              <a:buAutoNum type="arabicPeriod"/>
            </a:pPr>
            <a:r>
              <a:rPr lang="en-US" sz="2000" b="1" i="0" u="none" strike="noStrike" dirty="0">
                <a:solidFill>
                  <a:srgbClr val="000000"/>
                </a:solidFill>
                <a:effectLst/>
                <a:latin typeface="Times New Roman" panose="02020603050405020304" pitchFamily="18" charset="0"/>
              </a:rPr>
              <a:t>Models: </a:t>
            </a:r>
            <a:r>
              <a:rPr lang="en-US" sz="2000" b="0" i="0" u="none" strike="noStrike" dirty="0">
                <a:solidFill>
                  <a:srgbClr val="000000"/>
                </a:solidFill>
                <a:effectLst/>
                <a:latin typeface="Times New Roman" panose="02020603050405020304" pitchFamily="18" charset="0"/>
              </a:rPr>
              <a:t>logistic regression, Random forest, KNN, SVM, and gradient boosting.</a:t>
            </a:r>
          </a:p>
          <a:p>
            <a:pPr algn="just" rtl="0" fontAlgn="base">
              <a:spcBef>
                <a:spcPts val="0"/>
              </a:spcBef>
              <a:spcAft>
                <a:spcPts val="0"/>
              </a:spcAft>
              <a:buFont typeface="+mj-lt"/>
              <a:buAutoNum type="arabicPeriod"/>
            </a:pPr>
            <a:endParaRPr lang="en-US" sz="2000" b="0" i="0" u="none" strike="noStrike" dirty="0">
              <a:solidFill>
                <a:srgbClr val="000000"/>
              </a:solidFill>
              <a:effectLst/>
              <a:latin typeface="Times New Roman" panose="02020603050405020304" pitchFamily="18" charset="0"/>
            </a:endParaRPr>
          </a:p>
          <a:p>
            <a:pPr algn="just" rtl="0" fontAlgn="base">
              <a:spcBef>
                <a:spcPts val="0"/>
              </a:spcBef>
              <a:spcAft>
                <a:spcPts val="0"/>
              </a:spcAft>
              <a:buFont typeface="+mj-lt"/>
              <a:buAutoNum type="arabicPeriod"/>
            </a:pPr>
            <a:r>
              <a:rPr lang="en-US" sz="2000" b="1" i="0" u="none" strike="noStrike" dirty="0">
                <a:solidFill>
                  <a:srgbClr val="000000"/>
                </a:solidFill>
                <a:effectLst/>
                <a:latin typeface="Times New Roman" panose="02020603050405020304" pitchFamily="18" charset="0"/>
              </a:rPr>
              <a:t>Improvement: </a:t>
            </a:r>
            <a:r>
              <a:rPr lang="en-US" sz="2000" b="0" i="0" u="none" strike="noStrike" dirty="0">
                <a:solidFill>
                  <a:srgbClr val="000000"/>
                </a:solidFill>
                <a:effectLst/>
                <a:latin typeface="Times New Roman" panose="02020603050405020304" pitchFamily="18" charset="0"/>
              </a:rPr>
              <a:t>Using cross validation technique, reduce the over fitting and eventually increase the accuracy.</a:t>
            </a:r>
          </a:p>
        </p:txBody>
      </p:sp>
    </p:spTree>
  </p:cSld>
  <p:clrMapOvr>
    <a:masterClrMapping/>
  </p:clrMapOvr>
</p:sld>
</file>

<file path=ppt/theme/theme1.xml><?xml version="1.0" encoding="utf-8"?>
<a:theme xmlns:a="http://purl.oclc.org/ooxml/drawingml/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
                <a:satMod val="300%"/>
              </a:schemeClr>
            </a:gs>
            <a:gs pos="35%">
              <a:schemeClr val="phClr">
                <a:tint val="37%"/>
                <a:satMod val="300%"/>
              </a:schemeClr>
            </a:gs>
            <a:gs pos="100%">
              <a:schemeClr val="phClr">
                <a:tint val="15%"/>
                <a:satMod val="350%"/>
              </a:schemeClr>
            </a:gs>
          </a:gsLst>
          <a:lin ang="16200000" scaled="1"/>
        </a:gradFill>
        <a:gradFill rotWithShape="1">
          <a:gsLst>
            <a:gs pos="0%">
              <a:schemeClr val="phClr">
                <a:shade val="51%"/>
                <a:satMod val="130%"/>
              </a:schemeClr>
            </a:gs>
            <a:gs pos="80%">
              <a:schemeClr val="phClr">
                <a:shade val="93%"/>
                <a:satMod val="130%"/>
              </a:schemeClr>
            </a:gs>
            <a:gs pos="100%">
              <a:schemeClr val="phClr">
                <a:shade val="94%"/>
                <a:satMod val="135%"/>
              </a:schemeClr>
            </a:gs>
          </a:gsLst>
          <a:lin ang="16200000" scaled="0"/>
        </a:gradFill>
      </a:fillStyleLst>
      <a:lnStyleLst>
        <a:ln w="9525" cap="flat" cmpd="sng" algn="ctr">
          <a:solidFill>
            <a:schemeClr val="phClr">
              <a:shade val="95%"/>
              <a:satMod val="105%"/>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
              </a:srgbClr>
            </a:outerShdw>
          </a:effectLst>
        </a:effectStyle>
        <a:effectStyle>
          <a:effectLst>
            <a:outerShdw blurRad="40000" dist="23000" dir="5400000" rotWithShape="0">
              <a:srgbClr val="000000">
                <a:alpha val="35%"/>
              </a:srgbClr>
            </a:outerShdw>
          </a:effectLst>
        </a:effectStyle>
        <a:effectStyle>
          <a:effectLst>
            <a:outerShdw blurRad="40000" dist="23000" dir="5400000" rotWithShape="0">
              <a:srgbClr val="000000">
                <a:alpha val="35%"/>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
                <a:satMod val="350%"/>
              </a:schemeClr>
            </a:gs>
            <a:gs pos="40%">
              <a:schemeClr val="phClr">
                <a:tint val="45%"/>
                <a:shade val="99%"/>
                <a:satMod val="350%"/>
              </a:schemeClr>
            </a:gs>
            <a:gs pos="100%">
              <a:schemeClr val="phClr">
                <a:shade val="20%"/>
                <a:satMod val="255%"/>
              </a:schemeClr>
            </a:gs>
          </a:gsLst>
          <a:path path="circle">
            <a:fillToRect l="50%" t="-80%" r="50%" b="180%"/>
          </a:path>
        </a:gradFill>
        <a:gradFill rotWithShape="1">
          <a:gsLst>
            <a:gs pos="0%">
              <a:schemeClr val="phClr">
                <a:tint val="80%"/>
                <a:satMod val="300%"/>
              </a:schemeClr>
            </a:gs>
            <a:gs pos="100%">
              <a:schemeClr val="phClr">
                <a:shade val="30%"/>
                <a:satMod val="200%"/>
              </a:schemeClr>
            </a:gs>
          </a:gsLst>
          <a:path path="circle">
            <a:fillToRect l="50%" t="50%" r="50%" b="50%"/>
          </a:path>
        </a:gradFill>
      </a:bgFillStyleLst>
    </a:fmtScheme>
  </a:themeElements>
  <a:objectDefaults/>
  <a:extraClrSchemeLst/>
</a:theme>
</file>

<file path=docProps/app.xml><?xml version="1.0" encoding="utf-8"?>
<Properties xmlns="http://purl.oclc.org/ooxml/officeDocument/extendedProperties" xmlns:vt="http://purl.oclc.org/ooxml/officeDocument/docPropsVTypes">
  <Template/>
  <TotalTime>712</TotalTime>
  <Words>1182</Words>
  <Application>Microsoft Office PowerPoint</Application>
  <PresentationFormat>Widescreen</PresentationFormat>
  <Paragraphs>116</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Times New Roman</vt:lpstr>
      <vt:lpstr>Trebuchet MS</vt:lpstr>
      <vt:lpstr>Office Theme</vt:lpstr>
      <vt:lpstr>PowerPoint Presentation</vt:lpstr>
      <vt:lpstr>PROJECT TITLE</vt:lpstr>
      <vt:lpstr>AGENDA</vt:lpstr>
      <vt:lpstr>PROBLEM STATEMENT</vt:lpstr>
      <vt:lpstr>PROJECT OVERVIEW</vt:lpstr>
      <vt:lpstr>WHO ARE THE END USERS?</vt:lpstr>
      <vt:lpstr>WHO ARE THE END USERS?</vt:lpstr>
      <vt:lpstr>YOUR SOLUTION AND ITS VALUE PROPOSITION</vt:lpstr>
      <vt:lpstr>THE WOW IN YOUR SOLUTION</vt:lpstr>
      <vt:lpstr>MODELLING</vt:lpstr>
      <vt:lpstr>MODELLING( Cont…)</vt:lpstr>
      <vt:lpstr>RESULTS</vt:lpstr>
      <vt:lpstr>RESULTS (Cont…)</vt:lpstr>
      <vt:lpstr>RESULTS (Cont…)</vt:lpstr>
      <vt:lpstr>RESULTS (Cont…)</vt:lpstr>
      <vt:lpstr>RESULTS (Cont…)</vt:lpstr>
      <vt:lpstr>RESULTS (Cont…)</vt:lpstr>
      <vt:lpstr>RESULTS (Cont…)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kiran kumar</dc:creator>
  <cp:lastModifiedBy>kiran kumar</cp:lastModifiedBy>
  <cp:revision>11</cp:revision>
  <dcterms:created xsi:type="dcterms:W3CDTF">2024-04-05T08:30:55Z</dcterms:created>
  <dcterms:modified xsi:type="dcterms:W3CDTF">2024-04-30T10:34:44Z</dcterms:modified>
</cp:coreProperties>
</file>

<file path=docProps/custom.xml><?xml version="1.0" encoding="utf-8"?>
<Properties xmlns="http://purl.oclc.org/ooxml/officeDocument/customProperties" xmlns:vt="http://purl.oclc.org/ooxml/officeDocument/docPropsVTypes">
  <property fmtid="{D5CDD505-2E9C-101B-9397-08002B2CF9AE}" pid="2" name="Created">
    <vt:filetime>2024-03-21T00:00:00Z</vt:filetime>
  </property>
  <property fmtid="{D5CDD505-2E9C-101B-9397-08002B2CF9AE}" pid="3" name="LastSaved">
    <vt:filetime>2024-04-05T00:00:00Z</vt:filetime>
  </property>
</Properties>
</file>