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74" r:id="rId5"/>
    <p:sldId id="273" r:id="rId6"/>
    <p:sldId id="275" r:id="rId7"/>
    <p:sldId id="277" r:id="rId8"/>
    <p:sldId id="278" r:id="rId9"/>
    <p:sldId id="280" r:id="rId10"/>
    <p:sldId id="291" r:id="rId11"/>
    <p:sldId id="281" r:id="rId12"/>
    <p:sldId id="283" r:id="rId13"/>
    <p:sldId id="285" r:id="rId14"/>
    <p:sldId id="286" r:id="rId15"/>
    <p:sldId id="288" r:id="rId16"/>
    <p:sldId id="289" r:id="rId17"/>
    <p:sldId id="290"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274" autoAdjust="0"/>
  </p:normalViewPr>
  <p:slideViewPr>
    <p:cSldViewPr snapToGrid="0" showGuides="1">
      <p:cViewPr varScale="1">
        <p:scale>
          <a:sx n="72" d="100"/>
          <a:sy n="72" d="100"/>
        </p:scale>
        <p:origin x="660" y="7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15.11.2021</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15.11.2021</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3C40-A031-4F16-8769-33587678B362}"/>
              </a:ext>
            </a:extLst>
          </p:cNvPr>
          <p:cNvSpPr>
            <a:spLocks noGrp="1"/>
          </p:cNvSpPr>
          <p:nvPr>
            <p:ph type="title"/>
          </p:nvPr>
        </p:nvSpPr>
        <p:spPr/>
        <p:txBody>
          <a:bodyPr/>
          <a:lstStyle/>
          <a:p>
            <a:r>
              <a:rPr lang="en-US" sz="4000" dirty="0"/>
              <a:t>Applications Of Op-amp : Zero Crossing Detector</a:t>
            </a:r>
            <a:endParaRPr lang="en-IN" sz="4000" dirty="0"/>
          </a:p>
        </p:txBody>
      </p:sp>
      <p:sp>
        <p:nvSpPr>
          <p:cNvPr id="3" name="Subtitle 2">
            <a:extLst>
              <a:ext uri="{FF2B5EF4-FFF2-40B4-BE49-F238E27FC236}">
                <a16:creationId xmlns:a16="http://schemas.microsoft.com/office/drawing/2014/main" id="{1C81086A-FA6B-47CF-ACB6-96A06720CEAB}"/>
              </a:ext>
            </a:extLst>
          </p:cNvPr>
          <p:cNvSpPr>
            <a:spLocks noGrp="1"/>
          </p:cNvSpPr>
          <p:nvPr>
            <p:ph type="subTitle" idx="1"/>
          </p:nvPr>
        </p:nvSpPr>
        <p:spPr/>
        <p:txBody>
          <a:bodyPr/>
          <a:lstStyle/>
          <a:p>
            <a:r>
              <a:rPr lang="en-US" dirty="0"/>
              <a:t>Rajkumar Choudhury</a:t>
            </a:r>
            <a:endParaRPr lang="en-IN" dirty="0"/>
          </a:p>
        </p:txBody>
      </p:sp>
    </p:spTree>
    <p:extLst>
      <p:ext uri="{BB962C8B-B14F-4D97-AF65-F5344CB8AC3E}">
        <p14:creationId xmlns:p14="http://schemas.microsoft.com/office/powerpoint/2010/main" val="214200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60AFD-879D-4C46-AE00-4040388CEFE7}"/>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4" name="Content Placeholder 3">
            <a:extLst>
              <a:ext uri="{FF2B5EF4-FFF2-40B4-BE49-F238E27FC236}">
                <a16:creationId xmlns:a16="http://schemas.microsoft.com/office/drawing/2014/main" id="{DE9E38F3-01B0-4D8F-B637-A754D2A218D9}"/>
              </a:ext>
            </a:extLst>
          </p:cNvPr>
          <p:cNvSpPr>
            <a:spLocks noGrp="1"/>
          </p:cNvSpPr>
          <p:nvPr>
            <p:ph idx="1"/>
          </p:nvPr>
        </p:nvSpPr>
        <p:spPr>
          <a:xfrm>
            <a:off x="838199" y="1844491"/>
            <a:ext cx="10515600" cy="4351338"/>
          </a:xfrm>
        </p:spPr>
        <p:txBody>
          <a:bodyPr>
            <a:normAutofit/>
          </a:bodyPr>
          <a:lstStyle/>
          <a:p>
            <a:pPr>
              <a:buClr>
                <a:srgbClr val="00B0F0"/>
              </a:buClr>
              <a:buFont typeface="Wingdings" panose="05000000000000000000" pitchFamily="2" charset="2"/>
              <a:buChar char="Ø"/>
            </a:pPr>
            <a:endParaRPr lang="en-US" sz="2400" dirty="0"/>
          </a:p>
          <a:p>
            <a:pPr>
              <a:buClr>
                <a:srgbClr val="00B0F0"/>
              </a:buClr>
              <a:buFont typeface="Wingdings" panose="05000000000000000000" pitchFamily="2" charset="2"/>
              <a:buChar char="Ø"/>
            </a:pPr>
            <a:r>
              <a:rPr lang="en-US" sz="2400" dirty="0"/>
              <a:t>A ZCD can be used to measure the phase angle between two voltages. A sequence of pulses in the +ve and -ve cycles are acquired to measure the voltage between the time interval of the pulse of sine wave voltage and second sine wave. </a:t>
            </a:r>
          </a:p>
          <a:p>
            <a:pPr>
              <a:buClr>
                <a:srgbClr val="00B0F0"/>
              </a:buClr>
              <a:buFont typeface="Wingdings" panose="05000000000000000000" pitchFamily="2" charset="2"/>
              <a:buChar char="Ø"/>
            </a:pPr>
            <a:endParaRPr lang="en-US" sz="2400" dirty="0"/>
          </a:p>
          <a:p>
            <a:pPr>
              <a:buClr>
                <a:srgbClr val="00B0F0"/>
              </a:buClr>
              <a:buFont typeface="Wingdings" panose="05000000000000000000" pitchFamily="2" charset="2"/>
              <a:buChar char="Ø"/>
            </a:pPr>
            <a:r>
              <a:rPr lang="en-US" sz="2400" dirty="0"/>
              <a:t>This interval of time is related to the phase difference between the two input sine wave voltages. The use of phase meter ranges from 0° to 360°.</a:t>
            </a:r>
          </a:p>
          <a:p>
            <a:pPr marL="452628" indent="-342900">
              <a:buClr>
                <a:srgbClr val="00B0F0"/>
              </a:buClr>
              <a:buFont typeface="Wingdings" panose="05000000000000000000" pitchFamily="2" charset="2"/>
              <a:buChar char="Ø"/>
            </a:pPr>
            <a:endParaRPr lang="en-IN" sz="2400" dirty="0"/>
          </a:p>
        </p:txBody>
      </p:sp>
      <p:sp>
        <p:nvSpPr>
          <p:cNvPr id="5" name="Title 4">
            <a:extLst>
              <a:ext uri="{FF2B5EF4-FFF2-40B4-BE49-F238E27FC236}">
                <a16:creationId xmlns:a16="http://schemas.microsoft.com/office/drawing/2014/main" id="{F9CED199-8A44-444E-8A98-E85D18515F25}"/>
              </a:ext>
            </a:extLst>
          </p:cNvPr>
          <p:cNvSpPr>
            <a:spLocks noGrp="1"/>
          </p:cNvSpPr>
          <p:nvPr>
            <p:ph type="title"/>
          </p:nvPr>
        </p:nvSpPr>
        <p:spPr/>
        <p:txBody>
          <a:bodyPr/>
          <a:lstStyle/>
          <a:p>
            <a:r>
              <a:rPr lang="en-US" dirty="0"/>
              <a:t>1) ZCD As Phasemeter</a:t>
            </a:r>
            <a:endParaRPr lang="en-IN" dirty="0"/>
          </a:p>
        </p:txBody>
      </p:sp>
    </p:spTree>
    <p:extLst>
      <p:ext uri="{BB962C8B-B14F-4D97-AF65-F5344CB8AC3E}">
        <p14:creationId xmlns:p14="http://schemas.microsoft.com/office/powerpoint/2010/main" val="303511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60AFD-879D-4C46-AE00-4040388CEFE7}"/>
              </a:ext>
            </a:extLst>
          </p:cNvPr>
          <p:cNvSpPr>
            <a:spLocks noGrp="1"/>
          </p:cNvSpPr>
          <p:nvPr>
            <p:ph type="sldNum" sz="quarter" idx="12"/>
          </p:nvPr>
        </p:nvSpPr>
        <p:spPr/>
        <p:txBody>
          <a:bodyPr/>
          <a:lstStyle/>
          <a:p>
            <a:fld id="{D495E168-DA5E-4888-8D8A-92B118324C14}" type="slidenum">
              <a:rPr lang="ru-RU" smtClean="0"/>
              <a:t>11</a:t>
            </a:fld>
            <a:endParaRPr lang="ru-RU" dirty="0"/>
          </a:p>
        </p:txBody>
      </p:sp>
      <p:pic>
        <p:nvPicPr>
          <p:cNvPr id="6" name="Content Placeholder 5">
            <a:extLst>
              <a:ext uri="{FF2B5EF4-FFF2-40B4-BE49-F238E27FC236}">
                <a16:creationId xmlns:a16="http://schemas.microsoft.com/office/drawing/2014/main" id="{E0369E8C-75D1-41CF-B6D8-A839F480E64C}"/>
              </a:ext>
            </a:extLst>
          </p:cNvPr>
          <p:cNvPicPr>
            <a:picLocks noGrp="1" noChangeAspect="1"/>
          </p:cNvPicPr>
          <p:nvPr>
            <p:ph idx="1"/>
          </p:nvPr>
        </p:nvPicPr>
        <p:blipFill>
          <a:blip r:embed="rId2"/>
          <a:stretch>
            <a:fillRect/>
          </a:stretch>
        </p:blipFill>
        <p:spPr>
          <a:xfrm>
            <a:off x="2286000" y="2082006"/>
            <a:ext cx="7620000" cy="3876675"/>
          </a:xfrm>
        </p:spPr>
      </p:pic>
      <p:sp>
        <p:nvSpPr>
          <p:cNvPr id="5" name="Title 4">
            <a:extLst>
              <a:ext uri="{FF2B5EF4-FFF2-40B4-BE49-F238E27FC236}">
                <a16:creationId xmlns:a16="http://schemas.microsoft.com/office/drawing/2014/main" id="{F9CED199-8A44-444E-8A98-E85D18515F25}"/>
              </a:ext>
            </a:extLst>
          </p:cNvPr>
          <p:cNvSpPr>
            <a:spLocks noGrp="1"/>
          </p:cNvSpPr>
          <p:nvPr>
            <p:ph type="title"/>
          </p:nvPr>
        </p:nvSpPr>
        <p:spPr/>
        <p:txBody>
          <a:bodyPr/>
          <a:lstStyle/>
          <a:p>
            <a:r>
              <a:rPr lang="en-US" dirty="0"/>
              <a:t>2) ZCD As Time Marker Generator</a:t>
            </a:r>
            <a:endParaRPr lang="en-IN" dirty="0"/>
          </a:p>
        </p:txBody>
      </p:sp>
    </p:spTree>
    <p:extLst>
      <p:ext uri="{BB962C8B-B14F-4D97-AF65-F5344CB8AC3E}">
        <p14:creationId xmlns:p14="http://schemas.microsoft.com/office/powerpoint/2010/main" val="416167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077EB6-527E-4B2A-8222-4E294AEAE773}"/>
              </a:ext>
            </a:extLst>
          </p:cNvPr>
          <p:cNvSpPr>
            <a:spLocks noGrp="1"/>
          </p:cNvSpPr>
          <p:nvPr>
            <p:ph type="sldNum" sz="quarter" idx="12"/>
          </p:nvPr>
        </p:nvSpPr>
        <p:spPr/>
        <p:txBody>
          <a:bodyPr/>
          <a:lstStyle/>
          <a:p>
            <a:fld id="{D495E168-DA5E-4888-8D8A-92B118324C14}" type="slidenum">
              <a:rPr lang="ru-RU" smtClean="0"/>
              <a:t>12</a:t>
            </a:fld>
            <a:endParaRPr lang="ru-RU" dirty="0"/>
          </a:p>
        </p:txBody>
      </p:sp>
      <p:sp>
        <p:nvSpPr>
          <p:cNvPr id="4" name="Rectangle 3">
            <a:extLst>
              <a:ext uri="{FF2B5EF4-FFF2-40B4-BE49-F238E27FC236}">
                <a16:creationId xmlns:a16="http://schemas.microsoft.com/office/drawing/2014/main" id="{913842F6-E141-4392-A111-07AAADA4D12F}"/>
              </a:ext>
            </a:extLst>
          </p:cNvPr>
          <p:cNvSpPr/>
          <p:nvPr/>
        </p:nvSpPr>
        <p:spPr>
          <a:xfrm>
            <a:off x="457202" y="612844"/>
            <a:ext cx="9573490" cy="5632311"/>
          </a:xfrm>
          <a:prstGeom prst="rect">
            <a:avLst/>
          </a:prstGeom>
        </p:spPr>
        <p:txBody>
          <a:bodyPr wrap="square">
            <a:spAutoFit/>
          </a:bodyPr>
          <a:lstStyle/>
          <a:p>
            <a:pPr marL="342900" indent="-342900">
              <a:buClr>
                <a:srgbClr val="00B0F0"/>
              </a:buClr>
              <a:buFont typeface="Wingdings" panose="05000000000000000000" pitchFamily="2" charset="2"/>
              <a:buChar char="Ø"/>
            </a:pPr>
            <a:r>
              <a:rPr lang="en-US" sz="2400" dirty="0"/>
              <a:t>For an input sine wave, the output of the zero-crossing detector being a square wave, is further passed through an RC series circuit. This is shown in the figure.</a:t>
            </a:r>
          </a:p>
          <a:p>
            <a:pPr>
              <a:buClr>
                <a:srgbClr val="00B0F0"/>
              </a:buClr>
            </a:pPr>
            <a:endParaRPr lang="en-US" sz="2400" dirty="0"/>
          </a:p>
          <a:p>
            <a:pPr marL="342900" indent="-342900">
              <a:buClr>
                <a:srgbClr val="00B0F0"/>
              </a:buClr>
              <a:buFont typeface="Wingdings" panose="05000000000000000000" pitchFamily="2" charset="2"/>
              <a:buChar char="Ø"/>
            </a:pPr>
            <a:r>
              <a:rPr lang="en-US" sz="2400" dirty="0"/>
              <a:t>If the time constant RC is very small compared to the period T of the input sine wave, then the voltage across R of the RC circuit network called V</a:t>
            </a:r>
            <a:r>
              <a:rPr lang="en-US" sz="2400" baseline="-25000" dirty="0"/>
              <a:t>r</a:t>
            </a:r>
            <a:r>
              <a:rPr lang="en-US" sz="2400" dirty="0"/>
              <a:t> will be a series of positive and negative pulses.</a:t>
            </a:r>
          </a:p>
          <a:p>
            <a:endParaRPr lang="en-US" sz="2400" dirty="0"/>
          </a:p>
          <a:p>
            <a:pPr marL="342900" indent="-342900">
              <a:buClr>
                <a:srgbClr val="00B0F0"/>
              </a:buClr>
              <a:buFont typeface="Wingdings" panose="05000000000000000000" pitchFamily="2" charset="2"/>
              <a:buChar char="Ø"/>
            </a:pPr>
            <a:r>
              <a:rPr lang="en-US" sz="2400" dirty="0"/>
              <a:t>If the voltage V</a:t>
            </a:r>
            <a:r>
              <a:rPr lang="en-US" sz="2400" baseline="-25000" dirty="0"/>
              <a:t>r</a:t>
            </a:r>
            <a:r>
              <a:rPr lang="en-US" sz="2400" dirty="0"/>
              <a:t> is applied to a clipper circuit using a diode D, the load voltage V</a:t>
            </a:r>
            <a:r>
              <a:rPr lang="en-US" sz="2400" baseline="-25000" dirty="0"/>
              <a:t>load</a:t>
            </a:r>
            <a:r>
              <a:rPr lang="en-US" sz="2400" dirty="0"/>
              <a:t> will have only positive pulses and will clip away the negative pulses. </a:t>
            </a:r>
          </a:p>
          <a:p>
            <a:pPr>
              <a:buClr>
                <a:srgbClr val="00B0F0"/>
              </a:buClr>
            </a:pPr>
            <a:endParaRPr lang="en-US" sz="2400" dirty="0"/>
          </a:p>
          <a:p>
            <a:pPr marL="342900" indent="-342900">
              <a:buClr>
                <a:srgbClr val="00B0F0"/>
              </a:buClr>
              <a:buFont typeface="Wingdings" panose="05000000000000000000" pitchFamily="2" charset="2"/>
              <a:buChar char="Ø"/>
            </a:pPr>
            <a:r>
              <a:rPr lang="en-US" sz="2400" dirty="0"/>
              <a:t>Thus, a zero-crossing detector whose input is a sign wave has been converted into a train of positive pulses at interval T by adding a RC network and a clipping circuit.</a:t>
            </a:r>
          </a:p>
        </p:txBody>
      </p:sp>
    </p:spTree>
    <p:extLst>
      <p:ext uri="{BB962C8B-B14F-4D97-AF65-F5344CB8AC3E}">
        <p14:creationId xmlns:p14="http://schemas.microsoft.com/office/powerpoint/2010/main" val="14521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077EB6-527E-4B2A-8222-4E294AEAE773}"/>
              </a:ext>
            </a:extLst>
          </p:cNvPr>
          <p:cNvSpPr>
            <a:spLocks noGrp="1"/>
          </p:cNvSpPr>
          <p:nvPr>
            <p:ph type="sldNum" sz="quarter" idx="12"/>
          </p:nvPr>
        </p:nvSpPr>
        <p:spPr/>
        <p:txBody>
          <a:bodyPr/>
          <a:lstStyle/>
          <a:p>
            <a:fld id="{D495E168-DA5E-4888-8D8A-92B118324C14}" type="slidenum">
              <a:rPr lang="ru-RU" smtClean="0"/>
              <a:t>13</a:t>
            </a:fld>
            <a:endParaRPr lang="ru-RU" dirty="0"/>
          </a:p>
        </p:txBody>
      </p:sp>
      <p:pic>
        <p:nvPicPr>
          <p:cNvPr id="5" name="Picture 4">
            <a:extLst>
              <a:ext uri="{FF2B5EF4-FFF2-40B4-BE49-F238E27FC236}">
                <a16:creationId xmlns:a16="http://schemas.microsoft.com/office/drawing/2014/main" id="{29C14F9F-5BAA-4D90-9B35-8F12D2267A4E}"/>
              </a:ext>
            </a:extLst>
          </p:cNvPr>
          <p:cNvPicPr>
            <a:picLocks noChangeAspect="1"/>
          </p:cNvPicPr>
          <p:nvPr/>
        </p:nvPicPr>
        <p:blipFill>
          <a:blip r:embed="rId2"/>
          <a:stretch>
            <a:fillRect/>
          </a:stretch>
        </p:blipFill>
        <p:spPr>
          <a:xfrm>
            <a:off x="4019766" y="612844"/>
            <a:ext cx="4152468" cy="579112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263408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79DB-AE85-47F7-A3F7-7EA18590C4B4}"/>
              </a:ext>
            </a:extLst>
          </p:cNvPr>
          <p:cNvSpPr>
            <a:spLocks noGrp="1"/>
          </p:cNvSpPr>
          <p:nvPr>
            <p:ph type="ctrTitle"/>
          </p:nvPr>
        </p:nvSpPr>
        <p:spPr/>
        <p:txBody>
          <a:bodyPr/>
          <a:lstStyle/>
          <a:p>
            <a:r>
              <a:rPr lang="en-US" dirty="0"/>
              <a:t>THANK YOU!</a:t>
            </a:r>
            <a:endParaRPr lang="en-IN" dirty="0"/>
          </a:p>
        </p:txBody>
      </p:sp>
      <p:sp>
        <p:nvSpPr>
          <p:cNvPr id="5" name="Slide Number Placeholder 4">
            <a:extLst>
              <a:ext uri="{FF2B5EF4-FFF2-40B4-BE49-F238E27FC236}">
                <a16:creationId xmlns:a16="http://schemas.microsoft.com/office/drawing/2014/main" id="{21B764BD-A820-41DF-BFBE-90B86A52754F}"/>
              </a:ext>
            </a:extLst>
          </p:cNvPr>
          <p:cNvSpPr>
            <a:spLocks noGrp="1"/>
          </p:cNvSpPr>
          <p:nvPr>
            <p:ph type="sldNum" sz="quarter" idx="12"/>
          </p:nvPr>
        </p:nvSpPr>
        <p:spPr/>
        <p:txBody>
          <a:bodyPr/>
          <a:lstStyle/>
          <a:p>
            <a:fld id="{D495E168-DA5E-4888-8D8A-92B118324C14}" type="slidenum">
              <a:rPr lang="ru-RU" smtClean="0"/>
              <a:pPr/>
              <a:t>14</a:t>
            </a:fld>
            <a:endParaRPr lang="ru-RU" dirty="0"/>
          </a:p>
        </p:txBody>
      </p:sp>
    </p:spTree>
    <p:extLst>
      <p:ext uri="{BB962C8B-B14F-4D97-AF65-F5344CB8AC3E}">
        <p14:creationId xmlns:p14="http://schemas.microsoft.com/office/powerpoint/2010/main" val="408870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60AFD-879D-4C46-AE00-4040388CEFE7}"/>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4" name="Content Placeholder 3">
            <a:extLst>
              <a:ext uri="{FF2B5EF4-FFF2-40B4-BE49-F238E27FC236}">
                <a16:creationId xmlns:a16="http://schemas.microsoft.com/office/drawing/2014/main" id="{DE9E38F3-01B0-4D8F-B637-A754D2A218D9}"/>
              </a:ext>
            </a:extLst>
          </p:cNvPr>
          <p:cNvSpPr>
            <a:spLocks noGrp="1"/>
          </p:cNvSpPr>
          <p:nvPr>
            <p:ph idx="1"/>
          </p:nvPr>
        </p:nvSpPr>
        <p:spPr>
          <a:xfrm>
            <a:off x="838199" y="1844491"/>
            <a:ext cx="10515600" cy="4351338"/>
          </a:xfrm>
        </p:spPr>
        <p:txBody>
          <a:bodyPr>
            <a:normAutofit/>
          </a:bodyPr>
          <a:lstStyle/>
          <a:p>
            <a:pPr>
              <a:buClr>
                <a:srgbClr val="00B0F0"/>
              </a:buClr>
              <a:buFont typeface="Wingdings" panose="05000000000000000000" pitchFamily="2" charset="2"/>
              <a:buChar char="Ø"/>
            </a:pPr>
            <a:endParaRPr lang="en-US" sz="2400" dirty="0"/>
          </a:p>
          <a:p>
            <a:pPr>
              <a:buClr>
                <a:srgbClr val="00B0F0"/>
              </a:buClr>
              <a:buFont typeface="Wingdings" panose="05000000000000000000" pitchFamily="2" charset="2"/>
              <a:buChar char="Ø"/>
            </a:pPr>
            <a:r>
              <a:rPr lang="en-US" sz="2400" dirty="0"/>
              <a:t>An </a:t>
            </a:r>
            <a:r>
              <a:rPr lang="en-US" sz="2400" b="1" dirty="0">
                <a:solidFill>
                  <a:srgbClr val="00B0F0"/>
                </a:solidFill>
              </a:rPr>
              <a:t>Operational Amplifier </a:t>
            </a:r>
            <a:r>
              <a:rPr lang="en-US" sz="2400" dirty="0"/>
              <a:t>is fundamentally a voltage amplifying device designed to be used with external feedback components such as resistors and capacitors between its output and input terminals. It is an integrated circuit that can amplify weak electric signals.</a:t>
            </a:r>
          </a:p>
          <a:p>
            <a:pPr>
              <a:buClr>
                <a:srgbClr val="00B0F0"/>
              </a:buClr>
              <a:buFont typeface="Wingdings" panose="05000000000000000000" pitchFamily="2" charset="2"/>
              <a:buChar char="Ø"/>
            </a:pPr>
            <a:endParaRPr lang="en-US" sz="2400" dirty="0"/>
          </a:p>
          <a:p>
            <a:pPr>
              <a:buClr>
                <a:srgbClr val="00B0F0"/>
              </a:buClr>
              <a:buFont typeface="Wingdings" panose="05000000000000000000" pitchFamily="2" charset="2"/>
              <a:buChar char="Ø"/>
            </a:pPr>
            <a:r>
              <a:rPr lang="en-US" sz="2400" dirty="0"/>
              <a:t>Op-Amps usually have three terminals : Two high Impedance inputs and a low impedance output port. The inverting input is denoted with a negative (-) sign and the non-inverting input is denoted with a positive (+) sign.</a:t>
            </a:r>
          </a:p>
        </p:txBody>
      </p:sp>
      <p:sp>
        <p:nvSpPr>
          <p:cNvPr id="5" name="Title 4">
            <a:extLst>
              <a:ext uri="{FF2B5EF4-FFF2-40B4-BE49-F238E27FC236}">
                <a16:creationId xmlns:a16="http://schemas.microsoft.com/office/drawing/2014/main" id="{F9CED199-8A44-444E-8A98-E85D18515F25}"/>
              </a:ext>
            </a:extLst>
          </p:cNvPr>
          <p:cNvSpPr>
            <a:spLocks noGrp="1"/>
          </p:cNvSpPr>
          <p:nvPr>
            <p:ph type="title"/>
          </p:nvPr>
        </p:nvSpPr>
        <p:spPr/>
        <p:txBody>
          <a:bodyPr/>
          <a:lstStyle/>
          <a:p>
            <a:r>
              <a:rPr lang="en-US" dirty="0"/>
              <a:t>Operational Amplifier (Op-amp)</a:t>
            </a:r>
            <a:endParaRPr lang="en-IN" dirty="0"/>
          </a:p>
        </p:txBody>
      </p:sp>
    </p:spTree>
    <p:extLst>
      <p:ext uri="{BB962C8B-B14F-4D97-AF65-F5344CB8AC3E}">
        <p14:creationId xmlns:p14="http://schemas.microsoft.com/office/powerpoint/2010/main" val="270543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60AFD-879D-4C46-AE00-4040388CEFE7}"/>
              </a:ext>
            </a:extLst>
          </p:cNvPr>
          <p:cNvSpPr>
            <a:spLocks noGrp="1"/>
          </p:cNvSpPr>
          <p:nvPr>
            <p:ph type="sldNum" sz="quarter" idx="12"/>
          </p:nvPr>
        </p:nvSpPr>
        <p:spPr/>
        <p:txBody>
          <a:bodyPr/>
          <a:lstStyle/>
          <a:p>
            <a:fld id="{D495E168-DA5E-4888-8D8A-92B118324C14}" type="slidenum">
              <a:rPr lang="ru-RU" smtClean="0"/>
              <a:t>3</a:t>
            </a:fld>
            <a:endParaRPr lang="ru-RU" dirty="0"/>
          </a:p>
        </p:txBody>
      </p:sp>
      <p:sp>
        <p:nvSpPr>
          <p:cNvPr id="4" name="Content Placeholder 3">
            <a:extLst>
              <a:ext uri="{FF2B5EF4-FFF2-40B4-BE49-F238E27FC236}">
                <a16:creationId xmlns:a16="http://schemas.microsoft.com/office/drawing/2014/main" id="{DE9E38F3-01B0-4D8F-B637-A754D2A218D9}"/>
              </a:ext>
            </a:extLst>
          </p:cNvPr>
          <p:cNvSpPr>
            <a:spLocks noGrp="1"/>
          </p:cNvSpPr>
          <p:nvPr>
            <p:ph idx="1"/>
          </p:nvPr>
        </p:nvSpPr>
        <p:spPr>
          <a:xfrm>
            <a:off x="838199" y="1844491"/>
            <a:ext cx="10515600" cy="4351338"/>
          </a:xfrm>
        </p:spPr>
        <p:txBody>
          <a:bodyPr>
            <a:normAutofit/>
          </a:bodyPr>
          <a:lstStyle/>
          <a:p>
            <a:pPr>
              <a:buClr>
                <a:srgbClr val="00B0F0"/>
              </a:buClr>
              <a:buFont typeface="Wingdings" panose="05000000000000000000" pitchFamily="2" charset="2"/>
              <a:buChar char="Ø"/>
            </a:pPr>
            <a:endParaRPr lang="en-US" sz="2400" dirty="0"/>
          </a:p>
          <a:p>
            <a:pPr>
              <a:buClr>
                <a:srgbClr val="00B0F0"/>
              </a:buClr>
              <a:buFont typeface="Wingdings" panose="05000000000000000000" pitchFamily="2" charset="2"/>
              <a:buChar char="Ø"/>
            </a:pPr>
            <a:r>
              <a:rPr lang="en-US" sz="2400" dirty="0"/>
              <a:t>An op-amp detector that has the ability to detect the change from positive to negative or negative to a positive level of a sinusoidal waveform is known as a </a:t>
            </a:r>
            <a:r>
              <a:rPr lang="en-US" sz="2400" b="1" dirty="0">
                <a:solidFill>
                  <a:srgbClr val="00B0F0"/>
                </a:solidFill>
              </a:rPr>
              <a:t>zero crossing detector</a:t>
            </a:r>
            <a:r>
              <a:rPr lang="en-US" sz="2400" dirty="0"/>
              <a:t>.</a:t>
            </a:r>
          </a:p>
          <a:p>
            <a:pPr marL="452628" indent="-342900">
              <a:buClr>
                <a:srgbClr val="00B0F0"/>
              </a:buClr>
              <a:buFont typeface="Wingdings" panose="05000000000000000000" pitchFamily="2" charset="2"/>
              <a:buChar char="Ø"/>
            </a:pPr>
            <a:endParaRPr lang="en-US" sz="2400" dirty="0"/>
          </a:p>
          <a:p>
            <a:pPr>
              <a:buClr>
                <a:srgbClr val="00B0F0"/>
              </a:buClr>
              <a:buFont typeface="Wingdings" panose="05000000000000000000" pitchFamily="2" charset="2"/>
              <a:buChar char="Ø"/>
            </a:pPr>
            <a:r>
              <a:rPr lang="en-US" sz="2400" dirty="0"/>
              <a:t>It is basically a voltage comparator whose output changes when the input signal crosses the zero of the reference voltage level and is therefore known </a:t>
            </a:r>
            <a:r>
              <a:rPr lang="en-US" sz="2400" b="1" dirty="0">
                <a:solidFill>
                  <a:srgbClr val="00B0F0"/>
                </a:solidFill>
              </a:rPr>
              <a:t>square wave generator</a:t>
            </a:r>
            <a:r>
              <a:rPr lang="en-US" sz="2400" b="1" dirty="0"/>
              <a:t> </a:t>
            </a:r>
            <a:r>
              <a:rPr lang="en-US" sz="2400" dirty="0"/>
              <a:t>as the applied input signal is converted into a square wave.</a:t>
            </a:r>
          </a:p>
          <a:p>
            <a:pPr>
              <a:buClr>
                <a:srgbClr val="00B0F0"/>
              </a:buClr>
              <a:buFont typeface="Wingdings" panose="05000000000000000000" pitchFamily="2" charset="2"/>
              <a:buChar char="Ø"/>
            </a:pPr>
            <a:endParaRPr lang="en-IN" sz="2400" dirty="0"/>
          </a:p>
        </p:txBody>
      </p:sp>
      <p:sp>
        <p:nvSpPr>
          <p:cNvPr id="5" name="Title 4">
            <a:extLst>
              <a:ext uri="{FF2B5EF4-FFF2-40B4-BE49-F238E27FC236}">
                <a16:creationId xmlns:a16="http://schemas.microsoft.com/office/drawing/2014/main" id="{F9CED199-8A44-444E-8A98-E85D18515F25}"/>
              </a:ext>
            </a:extLst>
          </p:cNvPr>
          <p:cNvSpPr>
            <a:spLocks noGrp="1"/>
          </p:cNvSpPr>
          <p:nvPr>
            <p:ph type="title"/>
          </p:nvPr>
        </p:nvSpPr>
        <p:spPr/>
        <p:txBody>
          <a:bodyPr/>
          <a:lstStyle/>
          <a:p>
            <a:r>
              <a:rPr lang="en-US" dirty="0"/>
              <a:t>Zero Crossing Detector (ZCD)</a:t>
            </a:r>
            <a:endParaRPr lang="en-IN" dirty="0"/>
          </a:p>
        </p:txBody>
      </p:sp>
    </p:spTree>
    <p:extLst>
      <p:ext uri="{BB962C8B-B14F-4D97-AF65-F5344CB8AC3E}">
        <p14:creationId xmlns:p14="http://schemas.microsoft.com/office/powerpoint/2010/main" val="212503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60AFD-879D-4C46-AE00-4040388CEFE7}"/>
              </a:ext>
            </a:extLst>
          </p:cNvPr>
          <p:cNvSpPr>
            <a:spLocks noGrp="1"/>
          </p:cNvSpPr>
          <p:nvPr>
            <p:ph type="sldNum" sz="quarter" idx="12"/>
          </p:nvPr>
        </p:nvSpPr>
        <p:spPr/>
        <p:txBody>
          <a:bodyPr/>
          <a:lstStyle/>
          <a:p>
            <a:fld id="{D495E168-DA5E-4888-8D8A-92B118324C14}" type="slidenum">
              <a:rPr lang="ru-RU" smtClean="0"/>
              <a:t>4</a:t>
            </a:fld>
            <a:endParaRPr lang="ru-RU" dirty="0"/>
          </a:p>
        </p:txBody>
      </p:sp>
      <p:sp>
        <p:nvSpPr>
          <p:cNvPr id="5" name="Title 4">
            <a:extLst>
              <a:ext uri="{FF2B5EF4-FFF2-40B4-BE49-F238E27FC236}">
                <a16:creationId xmlns:a16="http://schemas.microsoft.com/office/drawing/2014/main" id="{F9CED199-8A44-444E-8A98-E85D18515F25}"/>
              </a:ext>
            </a:extLst>
          </p:cNvPr>
          <p:cNvSpPr>
            <a:spLocks noGrp="1"/>
          </p:cNvSpPr>
          <p:nvPr>
            <p:ph type="title"/>
          </p:nvPr>
        </p:nvSpPr>
        <p:spPr/>
        <p:txBody>
          <a:bodyPr/>
          <a:lstStyle/>
          <a:p>
            <a:r>
              <a:rPr lang="en-US" dirty="0"/>
              <a:t>Zero Crossing Detector Circuit</a:t>
            </a:r>
            <a:endParaRPr lang="en-IN" dirty="0"/>
          </a:p>
        </p:txBody>
      </p:sp>
      <p:pic>
        <p:nvPicPr>
          <p:cNvPr id="11" name="Content Placeholder 10">
            <a:extLst>
              <a:ext uri="{FF2B5EF4-FFF2-40B4-BE49-F238E27FC236}">
                <a16:creationId xmlns:a16="http://schemas.microsoft.com/office/drawing/2014/main" id="{92522A5B-CCA2-48FC-9929-FC6C871BA92A}"/>
              </a:ext>
            </a:extLst>
          </p:cNvPr>
          <p:cNvPicPr>
            <a:picLocks noGrp="1" noChangeAspect="1"/>
          </p:cNvPicPr>
          <p:nvPr>
            <p:ph idx="1"/>
          </p:nvPr>
        </p:nvPicPr>
        <p:blipFill>
          <a:blip r:embed="rId2"/>
          <a:stretch>
            <a:fillRect/>
          </a:stretch>
        </p:blipFill>
        <p:spPr>
          <a:xfrm>
            <a:off x="3157969" y="2197604"/>
            <a:ext cx="5570393" cy="374735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7925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60AFD-879D-4C46-AE00-4040388CEFE7}"/>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4" name="Content Placeholder 3">
            <a:extLst>
              <a:ext uri="{FF2B5EF4-FFF2-40B4-BE49-F238E27FC236}">
                <a16:creationId xmlns:a16="http://schemas.microsoft.com/office/drawing/2014/main" id="{DE9E38F3-01B0-4D8F-B637-A754D2A218D9}"/>
              </a:ext>
            </a:extLst>
          </p:cNvPr>
          <p:cNvSpPr>
            <a:spLocks noGrp="1"/>
          </p:cNvSpPr>
          <p:nvPr>
            <p:ph idx="1"/>
          </p:nvPr>
        </p:nvSpPr>
        <p:spPr>
          <a:xfrm>
            <a:off x="838199" y="1844491"/>
            <a:ext cx="10515600" cy="4351338"/>
          </a:xfrm>
        </p:spPr>
        <p:txBody>
          <a:bodyPr>
            <a:normAutofit/>
          </a:bodyPr>
          <a:lstStyle/>
          <a:p>
            <a:pPr>
              <a:buClr>
                <a:srgbClr val="00B0F0"/>
              </a:buClr>
              <a:buFont typeface="Wingdings" panose="05000000000000000000" pitchFamily="2" charset="2"/>
              <a:buChar char="Ø"/>
            </a:pPr>
            <a:endParaRPr lang="en-US" sz="2400" dirty="0"/>
          </a:p>
          <a:p>
            <a:pPr>
              <a:buClr>
                <a:srgbClr val="00B0F0"/>
              </a:buClr>
              <a:buFont typeface="Wingdings" panose="05000000000000000000" pitchFamily="2" charset="2"/>
              <a:buChar char="Ø"/>
            </a:pPr>
            <a:r>
              <a:rPr lang="en-US" sz="2400" dirty="0"/>
              <a:t>The figure above represents the circuit of a zero crossing detector using inverting op-amp.</a:t>
            </a:r>
            <a:br>
              <a:rPr lang="en-US" sz="2400" dirty="0"/>
            </a:br>
            <a:endParaRPr lang="en-US" sz="2400" dirty="0"/>
          </a:p>
          <a:p>
            <a:pPr>
              <a:buClr>
                <a:srgbClr val="00B0F0"/>
              </a:buClr>
              <a:buFont typeface="Wingdings" panose="05000000000000000000" pitchFamily="2" charset="2"/>
              <a:buChar char="Ø"/>
            </a:pPr>
            <a:r>
              <a:rPr lang="en-US" sz="2400" dirty="0"/>
              <a:t>Here, the input signal V</a:t>
            </a:r>
            <a:r>
              <a:rPr lang="en-US" sz="2400" baseline="-25000" dirty="0"/>
              <a:t>in</a:t>
            </a:r>
            <a:r>
              <a:rPr lang="en-US" sz="2400" dirty="0"/>
              <a:t> is provided to the inverting terminal of the op-amp while the non-inverting terminal is grounded by making use of two resistors R</a:t>
            </a:r>
            <a:r>
              <a:rPr lang="en-US" sz="2400" baseline="-25000" dirty="0"/>
              <a:t>1</a:t>
            </a:r>
            <a:r>
              <a:rPr lang="en-US" sz="2400" dirty="0"/>
              <a:t> and R</a:t>
            </a:r>
            <a:r>
              <a:rPr lang="en-US" sz="2400" baseline="-25000" dirty="0"/>
              <a:t>2</a:t>
            </a:r>
            <a:r>
              <a:rPr lang="en-US" sz="2400" dirty="0"/>
              <a:t>.</a:t>
            </a:r>
          </a:p>
          <a:p>
            <a:pPr>
              <a:buClr>
                <a:srgbClr val="00B0F0"/>
              </a:buClr>
              <a:buFont typeface="Wingdings" panose="05000000000000000000" pitchFamily="2" charset="2"/>
              <a:buChar char="Ø"/>
            </a:pPr>
            <a:endParaRPr lang="en-US" sz="2400" dirty="0"/>
          </a:p>
          <a:p>
            <a:pPr>
              <a:buClr>
                <a:srgbClr val="00B0F0"/>
              </a:buClr>
              <a:buFont typeface="Wingdings" panose="05000000000000000000" pitchFamily="2" charset="2"/>
              <a:buChar char="Ø"/>
            </a:pPr>
            <a:r>
              <a:rPr lang="en-US" sz="2400" dirty="0"/>
              <a:t>The diodes in the above circuit are called as </a:t>
            </a:r>
            <a:r>
              <a:rPr lang="en-US" sz="2400" b="1" dirty="0">
                <a:solidFill>
                  <a:srgbClr val="00B0F0"/>
                </a:solidFill>
              </a:rPr>
              <a:t>clamp diodes</a:t>
            </a:r>
            <a:r>
              <a:rPr lang="en-US" sz="2400" dirty="0"/>
              <a:t>. These diodes are used to guard the operational amplifier against damage due to an increase in V</a:t>
            </a:r>
            <a:r>
              <a:rPr lang="en-US" sz="2400" baseline="-25000" dirty="0"/>
              <a:t>in</a:t>
            </a:r>
            <a:r>
              <a:rPr lang="en-US" sz="2400" dirty="0"/>
              <a:t>.</a:t>
            </a:r>
          </a:p>
          <a:p>
            <a:pPr>
              <a:buClr>
                <a:srgbClr val="00B0F0"/>
              </a:buClr>
              <a:buFont typeface="Wingdings" panose="05000000000000000000" pitchFamily="2" charset="2"/>
              <a:buChar char="Ø"/>
            </a:pPr>
            <a:endParaRPr lang="en-US" sz="2400" dirty="0"/>
          </a:p>
        </p:txBody>
      </p:sp>
      <p:sp>
        <p:nvSpPr>
          <p:cNvPr id="5" name="Title 4">
            <a:extLst>
              <a:ext uri="{FF2B5EF4-FFF2-40B4-BE49-F238E27FC236}">
                <a16:creationId xmlns:a16="http://schemas.microsoft.com/office/drawing/2014/main" id="{F9CED199-8A44-444E-8A98-E85D18515F25}"/>
              </a:ext>
            </a:extLst>
          </p:cNvPr>
          <p:cNvSpPr>
            <a:spLocks noGrp="1"/>
          </p:cNvSpPr>
          <p:nvPr>
            <p:ph type="title"/>
          </p:nvPr>
        </p:nvSpPr>
        <p:spPr/>
        <p:txBody>
          <a:bodyPr/>
          <a:lstStyle/>
          <a:p>
            <a:r>
              <a:rPr lang="en-US" dirty="0"/>
              <a:t>Working</a:t>
            </a:r>
            <a:endParaRPr lang="en-IN" dirty="0"/>
          </a:p>
        </p:txBody>
      </p:sp>
    </p:spTree>
    <p:extLst>
      <p:ext uri="{BB962C8B-B14F-4D97-AF65-F5344CB8AC3E}">
        <p14:creationId xmlns:p14="http://schemas.microsoft.com/office/powerpoint/2010/main" val="354564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077EB6-527E-4B2A-8222-4E294AEAE773}"/>
              </a:ext>
            </a:extLst>
          </p:cNvPr>
          <p:cNvSpPr>
            <a:spLocks noGrp="1"/>
          </p:cNvSpPr>
          <p:nvPr>
            <p:ph type="sldNum" sz="quarter" idx="12"/>
          </p:nvPr>
        </p:nvSpPr>
        <p:spPr/>
        <p:txBody>
          <a:bodyPr/>
          <a:lstStyle/>
          <a:p>
            <a:fld id="{D495E168-DA5E-4888-8D8A-92B118324C14}" type="slidenum">
              <a:rPr lang="ru-RU" smtClean="0"/>
              <a:t>6</a:t>
            </a:fld>
            <a:endParaRPr lang="ru-RU" dirty="0"/>
          </a:p>
        </p:txBody>
      </p:sp>
      <p:sp>
        <p:nvSpPr>
          <p:cNvPr id="4" name="Rectangle 3">
            <a:extLst>
              <a:ext uri="{FF2B5EF4-FFF2-40B4-BE49-F238E27FC236}">
                <a16:creationId xmlns:a16="http://schemas.microsoft.com/office/drawing/2014/main" id="{913842F6-E141-4392-A111-07AAADA4D12F}"/>
              </a:ext>
            </a:extLst>
          </p:cNvPr>
          <p:cNvSpPr/>
          <p:nvPr/>
        </p:nvSpPr>
        <p:spPr>
          <a:xfrm>
            <a:off x="429492" y="982176"/>
            <a:ext cx="10086108" cy="5632311"/>
          </a:xfrm>
          <a:prstGeom prst="rect">
            <a:avLst/>
          </a:prstGeom>
        </p:spPr>
        <p:txBody>
          <a:bodyPr wrap="square">
            <a:spAutoFit/>
          </a:bodyPr>
          <a:lstStyle/>
          <a:p>
            <a:pPr marL="285750" indent="-285750">
              <a:buClr>
                <a:srgbClr val="00B0F0"/>
              </a:buClr>
              <a:buFont typeface="Wingdings" panose="05000000000000000000" pitchFamily="2" charset="2"/>
              <a:buChar char="Ø"/>
            </a:pPr>
            <a:endParaRPr lang="en-US" sz="2400" dirty="0"/>
          </a:p>
          <a:p>
            <a:pPr marL="285750" indent="-285750">
              <a:buClr>
                <a:srgbClr val="00B0F0"/>
              </a:buClr>
              <a:buFont typeface="Wingdings" panose="05000000000000000000" pitchFamily="2" charset="2"/>
              <a:buChar char="Ø"/>
            </a:pPr>
            <a:r>
              <a:rPr lang="en-US" sz="2400" dirty="0"/>
              <a:t>We know that the reference level is set at 0 and applied at the non-inverting terminal of the op-amp. The sine wave applied at the inverting terminal of the op-amp is compared with the reference level each time the phase of the wave changes. </a:t>
            </a:r>
          </a:p>
          <a:p>
            <a:pPr marL="285750" indent="-285750">
              <a:buClr>
                <a:srgbClr val="00B0F0"/>
              </a:buClr>
              <a:buFont typeface="Wingdings" panose="05000000000000000000" pitchFamily="2" charset="2"/>
              <a:buChar char="Ø"/>
            </a:pPr>
            <a:endParaRPr lang="en-US" sz="2400" dirty="0"/>
          </a:p>
          <a:p>
            <a:pPr marL="285750" indent="-285750">
              <a:buClr>
                <a:srgbClr val="00B0F0"/>
              </a:buClr>
              <a:buFont typeface="Wingdings" panose="05000000000000000000" pitchFamily="2" charset="2"/>
              <a:buChar char="Ø"/>
            </a:pPr>
            <a:r>
              <a:rPr lang="en-US" sz="2400" dirty="0"/>
              <a:t>Firstly, when positive half of the sinusoidal signal appears at the input. Then the op-amp comparator compares the reference voltage level with the peak level of the applied signal, V</a:t>
            </a:r>
            <a:r>
              <a:rPr lang="en-US" sz="2400" baseline="-25000" dirty="0"/>
              <a:t>o</a:t>
            </a:r>
            <a:r>
              <a:rPr lang="en-US" sz="2400" dirty="0"/>
              <a:t> = V</a:t>
            </a:r>
            <a:r>
              <a:rPr lang="en-US" sz="2400" baseline="-25000" dirty="0"/>
              <a:t>ref</a:t>
            </a:r>
            <a:r>
              <a:rPr lang="en-US" sz="2400" dirty="0"/>
              <a:t> - V</a:t>
            </a:r>
            <a:r>
              <a:rPr lang="en-US" sz="2400" baseline="-25000" dirty="0"/>
              <a:t>in</a:t>
            </a:r>
            <a:r>
              <a:rPr lang="en-US" sz="2400" dirty="0"/>
              <a:t>.</a:t>
            </a:r>
          </a:p>
          <a:p>
            <a:pPr marL="285750" indent="-285750">
              <a:buClr>
                <a:srgbClr val="00B0F0"/>
              </a:buClr>
              <a:buFont typeface="Wingdings" panose="05000000000000000000" pitchFamily="2" charset="2"/>
              <a:buChar char="Ø"/>
            </a:pPr>
            <a:endParaRPr lang="en-US" sz="2400" dirty="0"/>
          </a:p>
          <a:p>
            <a:pPr marL="285750" indent="-285750">
              <a:buClr>
                <a:srgbClr val="00B0F0"/>
              </a:buClr>
              <a:buFont typeface="Wingdings" panose="05000000000000000000" pitchFamily="2" charset="2"/>
              <a:buChar char="Ø"/>
            </a:pPr>
            <a:r>
              <a:rPr lang="en-US" sz="2400" dirty="0"/>
              <a:t>As we know V</a:t>
            </a:r>
            <a:r>
              <a:rPr lang="en-US" sz="2400" baseline="-25000" dirty="0"/>
              <a:t>ref</a:t>
            </a:r>
            <a:r>
              <a:rPr lang="en-US" sz="2400" dirty="0"/>
              <a:t> = 0, we get. V</a:t>
            </a:r>
            <a:r>
              <a:rPr lang="en-US" sz="2400" baseline="-25000" dirty="0"/>
              <a:t>o</a:t>
            </a:r>
            <a:r>
              <a:rPr lang="en-US" sz="2400" dirty="0"/>
              <a:t> = 0 - V</a:t>
            </a:r>
            <a:r>
              <a:rPr lang="en-US" sz="2400" baseline="-25000" dirty="0"/>
              <a:t>in</a:t>
            </a:r>
            <a:r>
              <a:rPr lang="en-US" sz="2400" dirty="0"/>
              <a:t> </a:t>
            </a:r>
          </a:p>
          <a:p>
            <a:pPr marL="285750" indent="-285750">
              <a:buClr>
                <a:srgbClr val="00B0F0"/>
              </a:buClr>
              <a:buFont typeface="Wingdings" panose="05000000000000000000" pitchFamily="2" charset="2"/>
              <a:buChar char="Ø"/>
            </a:pPr>
            <a:endParaRPr lang="en-US" sz="2400" dirty="0"/>
          </a:p>
          <a:p>
            <a:pPr marL="285750" indent="-285750">
              <a:buClr>
                <a:srgbClr val="00B0F0"/>
              </a:buClr>
              <a:buFont typeface="Wingdings" panose="05000000000000000000" pitchFamily="2" charset="2"/>
              <a:buChar char="Ø"/>
            </a:pPr>
            <a:r>
              <a:rPr lang="en-US" sz="2400" dirty="0"/>
              <a:t>So, V</a:t>
            </a:r>
            <a:r>
              <a:rPr lang="en-US" sz="2400" baseline="-25000" dirty="0"/>
              <a:t>o</a:t>
            </a:r>
            <a:r>
              <a:rPr lang="en-US" sz="2400" dirty="0"/>
              <a:t>= - V</a:t>
            </a:r>
            <a:r>
              <a:rPr lang="en-US" sz="2400" baseline="-25000" dirty="0"/>
              <a:t>sat</a:t>
            </a:r>
            <a:endParaRPr lang="en-US" sz="2400" dirty="0"/>
          </a:p>
          <a:p>
            <a:pPr marL="285750" indent="-285750">
              <a:buClr>
                <a:srgbClr val="00B0F0"/>
              </a:buClr>
              <a:buFont typeface="Wingdings" panose="05000000000000000000" pitchFamily="2" charset="2"/>
              <a:buChar char="Ø"/>
            </a:pPr>
            <a:endParaRPr lang="en-US" sz="2400" dirty="0"/>
          </a:p>
          <a:p>
            <a:pPr marL="285750" indent="-285750">
              <a:buClr>
                <a:srgbClr val="00B0F0"/>
              </a:buClr>
              <a:buFont typeface="Wingdings" panose="05000000000000000000" pitchFamily="2" charset="2"/>
              <a:buChar char="Ø"/>
            </a:pPr>
            <a:endParaRPr lang="en-IN" sz="2400" dirty="0"/>
          </a:p>
        </p:txBody>
      </p:sp>
    </p:spTree>
    <p:extLst>
      <p:ext uri="{BB962C8B-B14F-4D97-AF65-F5344CB8AC3E}">
        <p14:creationId xmlns:p14="http://schemas.microsoft.com/office/powerpoint/2010/main" val="336650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077EB6-527E-4B2A-8222-4E294AEAE773}"/>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4" name="Rectangle 3">
            <a:extLst>
              <a:ext uri="{FF2B5EF4-FFF2-40B4-BE49-F238E27FC236}">
                <a16:creationId xmlns:a16="http://schemas.microsoft.com/office/drawing/2014/main" id="{913842F6-E141-4392-A111-07AAADA4D12F}"/>
              </a:ext>
            </a:extLst>
          </p:cNvPr>
          <p:cNvSpPr/>
          <p:nvPr/>
        </p:nvSpPr>
        <p:spPr>
          <a:xfrm>
            <a:off x="429492" y="982176"/>
            <a:ext cx="9721673" cy="5262979"/>
          </a:xfrm>
          <a:prstGeom prst="rect">
            <a:avLst/>
          </a:prstGeom>
        </p:spPr>
        <p:txBody>
          <a:bodyPr wrap="square">
            <a:spAutoFit/>
          </a:bodyPr>
          <a:lstStyle/>
          <a:p>
            <a:pPr marL="285750" indent="-285750">
              <a:buClr>
                <a:srgbClr val="00B0F0"/>
              </a:buClr>
              <a:buFont typeface="Wingdings" panose="05000000000000000000" pitchFamily="2" charset="2"/>
              <a:buChar char="Ø"/>
            </a:pPr>
            <a:endParaRPr lang="en-US" sz="2400" dirty="0"/>
          </a:p>
          <a:p>
            <a:pPr marL="285750" indent="-285750">
              <a:buClr>
                <a:srgbClr val="00B0F0"/>
              </a:buClr>
              <a:buFont typeface="Wingdings" panose="05000000000000000000" pitchFamily="2" charset="2"/>
              <a:buChar char="Ø"/>
            </a:pPr>
            <a:r>
              <a:rPr lang="en-US" sz="2400" dirty="0"/>
              <a:t>Secondly, in case of the negative half of the sinusoidal signal, the op-amp comparator again compares the reference voltage level with the peak of the applied signal.</a:t>
            </a:r>
          </a:p>
          <a:p>
            <a:pPr marL="285750" indent="-285750">
              <a:buClr>
                <a:srgbClr val="00B0F0"/>
              </a:buClr>
              <a:buFont typeface="Wingdings" panose="05000000000000000000" pitchFamily="2" charset="2"/>
              <a:buChar char="Ø"/>
            </a:pPr>
            <a:endParaRPr lang="en-US" sz="2400" dirty="0"/>
          </a:p>
          <a:p>
            <a:pPr marL="285750" indent="-285750">
              <a:buClr>
                <a:srgbClr val="00B0F0"/>
              </a:buClr>
              <a:buFont typeface="Wingdings" panose="05000000000000000000" pitchFamily="2" charset="2"/>
              <a:buChar char="Ø"/>
            </a:pPr>
            <a:r>
              <a:rPr lang="en-US" sz="2400" dirty="0"/>
              <a:t>As this time the circuit is dealing with negative half of the signal, thus the peak will have a negative polarity.</a:t>
            </a:r>
          </a:p>
          <a:p>
            <a:pPr marL="285750" indent="-285750">
              <a:buClr>
                <a:srgbClr val="00B0F0"/>
              </a:buClr>
              <a:buFont typeface="Wingdings" panose="05000000000000000000" pitchFamily="2" charset="2"/>
              <a:buChar char="Ø"/>
            </a:pPr>
            <a:endParaRPr lang="en-US" sz="2400" dirty="0"/>
          </a:p>
          <a:p>
            <a:pPr marL="285750" indent="-285750">
              <a:buClr>
                <a:srgbClr val="00B0F0"/>
              </a:buClr>
              <a:buFont typeface="Wingdings" panose="05000000000000000000" pitchFamily="2" charset="2"/>
              <a:buChar char="Ø"/>
            </a:pPr>
            <a:r>
              <a:rPr lang="en-US" sz="2400" dirty="0"/>
              <a:t>V</a:t>
            </a:r>
            <a:r>
              <a:rPr lang="en-US" sz="2400" baseline="-25000" dirty="0"/>
              <a:t>o</a:t>
            </a:r>
            <a:r>
              <a:rPr lang="en-US" sz="2400" dirty="0"/>
              <a:t> = V</a:t>
            </a:r>
            <a:r>
              <a:rPr lang="en-US" sz="2400" baseline="-25000" dirty="0"/>
              <a:t>ref</a:t>
            </a:r>
            <a:r>
              <a:rPr lang="en-US" sz="2400" dirty="0"/>
              <a:t> – V</a:t>
            </a:r>
            <a:r>
              <a:rPr lang="en-US" sz="2400" baseline="-25000" dirty="0"/>
              <a:t>in </a:t>
            </a:r>
            <a:r>
              <a:rPr lang="en-US" sz="2400" dirty="0"/>
              <a:t>. </a:t>
            </a:r>
          </a:p>
          <a:p>
            <a:pPr marL="285750" indent="-285750">
              <a:buClr>
                <a:srgbClr val="00B0F0"/>
              </a:buClr>
              <a:buFont typeface="Wingdings" panose="05000000000000000000" pitchFamily="2" charset="2"/>
              <a:buChar char="Ø"/>
            </a:pPr>
            <a:endParaRPr lang="en-US" sz="2400" dirty="0"/>
          </a:p>
          <a:p>
            <a:pPr marL="285750" indent="-285750">
              <a:buClr>
                <a:srgbClr val="00B0F0"/>
              </a:buClr>
              <a:buFont typeface="Wingdings" panose="05000000000000000000" pitchFamily="2" charset="2"/>
              <a:buChar char="Ø"/>
            </a:pPr>
            <a:r>
              <a:rPr lang="en-US" sz="2400" dirty="0"/>
              <a:t>As we know V</a:t>
            </a:r>
            <a:r>
              <a:rPr lang="en-US" sz="2400" baseline="-25000" dirty="0"/>
              <a:t>ref </a:t>
            </a:r>
            <a:r>
              <a:rPr lang="en-US" sz="2400" dirty="0"/>
              <a:t>= 0 ; we get, V</a:t>
            </a:r>
            <a:r>
              <a:rPr lang="en-US" sz="2400" baseline="-25000" dirty="0"/>
              <a:t>o</a:t>
            </a:r>
            <a:r>
              <a:rPr lang="en-US" sz="2400" dirty="0"/>
              <a:t> = 0 -(- V</a:t>
            </a:r>
            <a:r>
              <a:rPr lang="en-US" sz="2400" baseline="-25000" dirty="0"/>
              <a:t>in</a:t>
            </a:r>
            <a:r>
              <a:rPr lang="en-US" sz="2400" dirty="0"/>
              <a:t>) </a:t>
            </a:r>
          </a:p>
          <a:p>
            <a:pPr marL="285750" indent="-285750">
              <a:buClr>
                <a:srgbClr val="00B0F0"/>
              </a:buClr>
              <a:buFont typeface="Wingdings" panose="05000000000000000000" pitchFamily="2" charset="2"/>
              <a:buChar char="Ø"/>
            </a:pPr>
            <a:endParaRPr lang="en-US" sz="2400" dirty="0"/>
          </a:p>
          <a:p>
            <a:pPr marL="285750" indent="-285750">
              <a:buClr>
                <a:srgbClr val="00B0F0"/>
              </a:buClr>
              <a:buFont typeface="Wingdings" panose="05000000000000000000" pitchFamily="2" charset="2"/>
              <a:buChar char="Ø"/>
            </a:pPr>
            <a:r>
              <a:rPr lang="en-US" sz="2400" dirty="0"/>
              <a:t>So, V</a:t>
            </a:r>
            <a:r>
              <a:rPr lang="en-US" sz="2400" baseline="-25000" dirty="0"/>
              <a:t>o</a:t>
            </a:r>
            <a:r>
              <a:rPr lang="en-US" sz="2400" dirty="0"/>
              <a:t>= +V</a:t>
            </a:r>
            <a:r>
              <a:rPr lang="en-US" sz="2400" baseline="-25000" dirty="0"/>
              <a:t>sat</a:t>
            </a:r>
            <a:endParaRPr lang="en-US" sz="2400" dirty="0"/>
          </a:p>
          <a:p>
            <a:pPr marL="285750" indent="-285750">
              <a:buClr>
                <a:srgbClr val="00B0F0"/>
              </a:buClr>
              <a:buFont typeface="Wingdings" panose="05000000000000000000" pitchFamily="2" charset="2"/>
              <a:buChar char="Ø"/>
            </a:pPr>
            <a:endParaRPr lang="en-IN" sz="2400" dirty="0"/>
          </a:p>
        </p:txBody>
      </p:sp>
    </p:spTree>
    <p:extLst>
      <p:ext uri="{BB962C8B-B14F-4D97-AF65-F5344CB8AC3E}">
        <p14:creationId xmlns:p14="http://schemas.microsoft.com/office/powerpoint/2010/main" val="167414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60AFD-879D-4C46-AE00-4040388CEFE7}"/>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5" name="Title 4">
            <a:extLst>
              <a:ext uri="{FF2B5EF4-FFF2-40B4-BE49-F238E27FC236}">
                <a16:creationId xmlns:a16="http://schemas.microsoft.com/office/drawing/2014/main" id="{F9CED199-8A44-444E-8A98-E85D18515F25}"/>
              </a:ext>
            </a:extLst>
          </p:cNvPr>
          <p:cNvSpPr>
            <a:spLocks noGrp="1"/>
          </p:cNvSpPr>
          <p:nvPr>
            <p:ph type="title"/>
          </p:nvPr>
        </p:nvSpPr>
        <p:spPr/>
        <p:txBody>
          <a:bodyPr/>
          <a:lstStyle/>
          <a:p>
            <a:r>
              <a:rPr lang="en-US" dirty="0"/>
              <a:t>Input And Output Waveforms</a:t>
            </a:r>
            <a:endParaRPr lang="en-IN" dirty="0"/>
          </a:p>
        </p:txBody>
      </p:sp>
      <p:pic>
        <p:nvPicPr>
          <p:cNvPr id="10" name="Content Placeholder 9">
            <a:extLst>
              <a:ext uri="{FF2B5EF4-FFF2-40B4-BE49-F238E27FC236}">
                <a16:creationId xmlns:a16="http://schemas.microsoft.com/office/drawing/2014/main" id="{FE0DCAF2-1342-45FD-9D93-D6CCCBFE6232}"/>
              </a:ext>
            </a:extLst>
          </p:cNvPr>
          <p:cNvPicPr>
            <a:picLocks noGrp="1" noChangeAspect="1"/>
          </p:cNvPicPr>
          <p:nvPr>
            <p:ph idx="1"/>
          </p:nvPr>
        </p:nvPicPr>
        <p:blipFill>
          <a:blip r:embed="rId2"/>
          <a:stretch>
            <a:fillRect/>
          </a:stretch>
        </p:blipFill>
        <p:spPr>
          <a:xfrm>
            <a:off x="4230045" y="1973117"/>
            <a:ext cx="3731909" cy="451975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5873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60AFD-879D-4C46-AE00-4040388CEFE7}"/>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4" name="Content Placeholder 3">
            <a:extLst>
              <a:ext uri="{FF2B5EF4-FFF2-40B4-BE49-F238E27FC236}">
                <a16:creationId xmlns:a16="http://schemas.microsoft.com/office/drawing/2014/main" id="{DE9E38F3-01B0-4D8F-B637-A754D2A218D9}"/>
              </a:ext>
            </a:extLst>
          </p:cNvPr>
          <p:cNvSpPr>
            <a:spLocks noGrp="1"/>
          </p:cNvSpPr>
          <p:nvPr>
            <p:ph idx="1"/>
          </p:nvPr>
        </p:nvSpPr>
        <p:spPr>
          <a:xfrm>
            <a:off x="563479" y="1648043"/>
            <a:ext cx="10515600" cy="4351338"/>
          </a:xfrm>
        </p:spPr>
        <p:txBody>
          <a:bodyPr>
            <a:normAutofit/>
          </a:bodyPr>
          <a:lstStyle/>
          <a:p>
            <a:pPr>
              <a:buClr>
                <a:srgbClr val="00B0F0"/>
              </a:buClr>
              <a:buFont typeface="Wingdings" panose="05000000000000000000" pitchFamily="2" charset="2"/>
              <a:buChar char="Ø"/>
            </a:pPr>
            <a:endParaRPr lang="en-US" sz="2400" dirty="0"/>
          </a:p>
          <a:p>
            <a:pPr>
              <a:buClr>
                <a:srgbClr val="00B0F0"/>
              </a:buClr>
              <a:buFont typeface="Wingdings" panose="05000000000000000000" pitchFamily="2" charset="2"/>
              <a:buChar char="Ø"/>
            </a:pPr>
            <a:r>
              <a:rPr lang="en-US" sz="2400" dirty="0"/>
              <a:t>Zero crossing detector circuits can be used to check the condition of an operational amplifier. And also used as a frequency counter and for switching purposes in power electronics circuits.</a:t>
            </a:r>
          </a:p>
          <a:p>
            <a:pPr>
              <a:buClr>
                <a:srgbClr val="00B0F0"/>
              </a:buClr>
              <a:buFont typeface="Wingdings" panose="05000000000000000000" pitchFamily="2" charset="2"/>
              <a:buChar char="Ø"/>
            </a:pPr>
            <a:endParaRPr lang="en-US" sz="2400" dirty="0"/>
          </a:p>
          <a:p>
            <a:pPr>
              <a:buClr>
                <a:srgbClr val="00B0F0"/>
              </a:buClr>
              <a:buFont typeface="Wingdings" panose="05000000000000000000" pitchFamily="2" charset="2"/>
              <a:buChar char="Ø"/>
            </a:pPr>
            <a:r>
              <a:rPr lang="en-US" sz="2400" dirty="0"/>
              <a:t>Zero crossing detection is used in many applications:</a:t>
            </a:r>
          </a:p>
          <a:p>
            <a:pPr>
              <a:buClr>
                <a:srgbClr val="00B0F0"/>
              </a:buClr>
              <a:buFont typeface="Wingdings" panose="05000000000000000000" pitchFamily="2" charset="2"/>
              <a:buChar char="v"/>
            </a:pPr>
            <a:r>
              <a:rPr lang="en-US" sz="2400" dirty="0"/>
              <a:t>Controlled voltage rectifiers</a:t>
            </a:r>
          </a:p>
          <a:p>
            <a:pPr>
              <a:buClr>
                <a:srgbClr val="00B0F0"/>
              </a:buClr>
              <a:buFont typeface="Wingdings" panose="05000000000000000000" pitchFamily="2" charset="2"/>
              <a:buChar char="v"/>
            </a:pPr>
            <a:r>
              <a:rPr lang="en-US" sz="2400" dirty="0"/>
              <a:t>Resonant power supplies</a:t>
            </a:r>
          </a:p>
          <a:p>
            <a:pPr>
              <a:buClr>
                <a:srgbClr val="00B0F0"/>
              </a:buClr>
              <a:buFont typeface="Wingdings" panose="05000000000000000000" pitchFamily="2" charset="2"/>
              <a:buChar char="v"/>
            </a:pPr>
            <a:r>
              <a:rPr lang="en-US" sz="2400" dirty="0"/>
              <a:t>Induction motor speed control and soft starters</a:t>
            </a:r>
          </a:p>
          <a:p>
            <a:pPr>
              <a:buClr>
                <a:srgbClr val="00B0F0"/>
              </a:buClr>
              <a:buFont typeface="Wingdings" panose="05000000000000000000" pitchFamily="2" charset="2"/>
              <a:buChar char="v"/>
            </a:pPr>
            <a:r>
              <a:rPr lang="en-US" sz="2400" dirty="0"/>
              <a:t>AC power controllers</a:t>
            </a:r>
          </a:p>
          <a:p>
            <a:pPr>
              <a:buClr>
                <a:srgbClr val="00B0F0"/>
              </a:buClr>
              <a:buFont typeface="Wingdings" panose="05000000000000000000" pitchFamily="2" charset="2"/>
              <a:buChar char="Ø"/>
            </a:pPr>
            <a:endParaRPr lang="en-IN" sz="2400" dirty="0"/>
          </a:p>
        </p:txBody>
      </p:sp>
      <p:sp>
        <p:nvSpPr>
          <p:cNvPr id="5" name="Title 4">
            <a:extLst>
              <a:ext uri="{FF2B5EF4-FFF2-40B4-BE49-F238E27FC236}">
                <a16:creationId xmlns:a16="http://schemas.microsoft.com/office/drawing/2014/main" id="{F9CED199-8A44-444E-8A98-E85D18515F25}"/>
              </a:ext>
            </a:extLst>
          </p:cNvPr>
          <p:cNvSpPr>
            <a:spLocks noGrp="1"/>
          </p:cNvSpPr>
          <p:nvPr>
            <p:ph type="title"/>
          </p:nvPr>
        </p:nvSpPr>
        <p:spPr/>
        <p:txBody>
          <a:bodyPr/>
          <a:lstStyle/>
          <a:p>
            <a:r>
              <a:rPr lang="en-US" dirty="0"/>
              <a:t>Applications Of ZCD</a:t>
            </a:r>
            <a:endParaRPr lang="en-IN" dirty="0"/>
          </a:p>
        </p:txBody>
      </p:sp>
    </p:spTree>
    <p:extLst>
      <p:ext uri="{BB962C8B-B14F-4D97-AF65-F5344CB8AC3E}">
        <p14:creationId xmlns:p14="http://schemas.microsoft.com/office/powerpoint/2010/main" val="2073198511"/>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179</TotalTime>
  <Words>750</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vt:lpstr>
      <vt:lpstr>Office Theme</vt:lpstr>
      <vt:lpstr>Applications Of Op-amp : Zero Crossing Detector</vt:lpstr>
      <vt:lpstr>Operational Amplifier (Op-amp)</vt:lpstr>
      <vt:lpstr>Zero Crossing Detector (ZCD)</vt:lpstr>
      <vt:lpstr>Zero Crossing Detector Circuit</vt:lpstr>
      <vt:lpstr>Working</vt:lpstr>
      <vt:lpstr>PowerPoint Presentation</vt:lpstr>
      <vt:lpstr>PowerPoint Presentation</vt:lpstr>
      <vt:lpstr>Input And Output Waveforms</vt:lpstr>
      <vt:lpstr>Applications Of ZCD</vt:lpstr>
      <vt:lpstr>1) ZCD As Phasemeter</vt:lpstr>
      <vt:lpstr>2) ZCD As Time Marker Generator</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Op-amp : Zero Crossing Detector</dc:title>
  <dc:creator>Rajkumar Choudhury</dc:creator>
  <cp:lastModifiedBy>Rajkumar Choudhury</cp:lastModifiedBy>
  <cp:revision>2</cp:revision>
  <dcterms:created xsi:type="dcterms:W3CDTF">2021-10-19T14:48:37Z</dcterms:created>
  <dcterms:modified xsi:type="dcterms:W3CDTF">2021-11-15T08:54:36Z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