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4" r:id="rId9"/>
    <p:sldId id="266" r:id="rId10"/>
    <p:sldId id="268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8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</c:v>
                </c:pt>
              </c:strCache>
            </c:strRef>
          </c:tx>
          <c:spPr>
            <a:solidFill>
              <a:srgbClr val="FFFFFF">
                <a:alpha val="73000"/>
              </a:srgbClr>
            </a:solidFill>
            <a:effectLst/>
          </c:spPr>
          <c:cat>
            <c:strRef>
              <c:f>Sheet1!$A$2:$A$9</c:f>
              <c:strCache>
                <c:ptCount val="8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23</c:v>
                </c:pt>
                <c:pt idx="2">
                  <c:v>34</c:v>
                </c:pt>
                <c:pt idx="3">
                  <c:v>48</c:v>
                </c:pt>
                <c:pt idx="4">
                  <c:v>53</c:v>
                </c:pt>
                <c:pt idx="5">
                  <c:v>72</c:v>
                </c:pt>
                <c:pt idx="6">
                  <c:v>71</c:v>
                </c:pt>
                <c:pt idx="7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F-4462-A873-DCAE26093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" cap="flat">
            <a:noFill/>
            <a:prstDash val="solid"/>
            <a:round/>
          </a:ln>
        </c:spPr>
        <c:txPr>
          <a:bodyPr/>
          <a:lstStyle/>
          <a:p>
            <a:pPr>
              <a:defRPr sz="825" b="0" i="0" u="none" strike="noStrike">
                <a:solidFill>
                  <a:srgbClr val="FFFFFF"/>
                </a:solidFill>
                <a:latin typeface="Uncut Sans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FFFFF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6350" cap="flat">
            <a:noFill/>
            <a:prstDash val="solid"/>
            <a:round/>
          </a:ln>
        </c:spPr>
        <c:txPr>
          <a:bodyPr/>
          <a:lstStyle/>
          <a:p>
            <a:pPr>
              <a:defRPr sz="600" b="0" i="0" u="none" strike="noStrike">
                <a:solidFill>
                  <a:srgbClr val="FFFFFF"/>
                </a:solidFill>
                <a:latin typeface="Uncut Sans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10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>
          <a:gsLst>
            <a:gs pos="0">
              <a:srgbClr val="000000"/>
            </a:gs>
            <a:gs pos="100000">
              <a:srgbClr val="000000"/>
            </a:gs>
          </a:gsLst>
          <a:lin ang="19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 rot="21120000">
            <a:off x="-2209709" y="-572999"/>
            <a:ext cx="11874334" cy="7014274"/>
          </a:xfrm>
          <a:prstGeom prst="roundRect">
            <a:avLst>
              <a:gd name="adj" fmla="val -13036"/>
            </a:avLst>
          </a:prstGeom>
          <a:gradFill>
            <a:gsLst>
              <a:gs pos="0">
                <a:srgbClr val="FF5530"/>
              </a:gs>
              <a:gs pos="100000">
                <a:srgbClr val="0E0E0E"/>
              </a:gs>
            </a:gsLst>
            <a:lin ang="16200000"/>
          </a:gradFill>
          <a:ln/>
        </p:spPr>
        <p:txBody>
          <a:bodyPr wrap="square" lIns="659685" tIns="828074" rIns="659685" bIns="828074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 rot="3300000">
            <a:off x="-2056903" y="-1769743"/>
            <a:ext cx="12713017" cy="9520882"/>
          </a:xfrm>
          <a:prstGeom prst="roundRect">
            <a:avLst>
              <a:gd name="adj" fmla="val -9604"/>
            </a:avLst>
          </a:prstGeom>
          <a:gradFill>
            <a:gsLst>
              <a:gs pos="0">
                <a:srgbClr val="FF5500"/>
              </a:gs>
              <a:gs pos="100000">
                <a:srgbClr val="000000"/>
              </a:gs>
            </a:gsLst>
            <a:lin ang="16200000"/>
          </a:gradFill>
          <a:ln/>
        </p:spPr>
        <p:txBody>
          <a:bodyPr wrap="square" lIns="706279" tIns="1123993" rIns="706279" bIns="1123993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5" name="Text 2"/>
          <p:cNvSpPr/>
          <p:nvPr/>
        </p:nvSpPr>
        <p:spPr>
          <a:xfrm>
            <a:off x="191885" y="166236"/>
            <a:ext cx="27432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FFFF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6" name="Shape 3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FFFF">
              <a:alpha val="15000"/>
            </a:srgbClr>
          </a:solidFill>
          <a:ln w="10583">
            <a:solidFill>
              <a:srgbClr val="FFFFFF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439653" y="166236"/>
            <a:ext cx="27432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60"/>
              </a:lnSpc>
            </a:pPr>
            <a:endParaRPr lang="en-US" sz="600" dirty="0"/>
          </a:p>
        </p:txBody>
      </p:sp>
      <p:sp>
        <p:nvSpPr>
          <p:cNvPr id="8" name="Text 5"/>
          <p:cNvSpPr/>
          <p:nvPr/>
        </p:nvSpPr>
        <p:spPr>
          <a:xfrm>
            <a:off x="710269" y="1559313"/>
            <a:ext cx="82296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000"/>
              </a:lnSpc>
            </a:pPr>
            <a:r>
              <a:rPr lang="en-US" sz="6000" b="1" kern="0" spc="-12" dirty="0">
                <a:solidFill>
                  <a:srgbClr val="FFFFFF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Social Media Goldmine: Unlock Insights with </a:t>
            </a:r>
          </a:p>
          <a:p>
            <a:pPr algn="ctr">
              <a:lnSpc>
                <a:spcPts val="6000"/>
              </a:lnSpc>
            </a:pPr>
            <a:r>
              <a:rPr lang="en-US" sz="6000" b="1" kern="0" spc="-12" dirty="0">
                <a:solidFill>
                  <a:srgbClr val="FFFFFF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Data Science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BA457F42-290D-1838-59EC-027CCC3D71EE}"/>
              </a:ext>
            </a:extLst>
          </p:cNvPr>
          <p:cNvSpPr/>
          <p:nvPr/>
        </p:nvSpPr>
        <p:spPr>
          <a:xfrm>
            <a:off x="-13510" y="-280009"/>
            <a:ext cx="9171020" cy="5615298"/>
          </a:xfrm>
          <a:prstGeom prst="roundRect">
            <a:avLst>
              <a:gd name="adj" fmla="val -13036"/>
            </a:avLst>
          </a:prstGeom>
          <a:gradFill>
            <a:gsLst>
              <a:gs pos="0">
                <a:srgbClr val="FF5530"/>
              </a:gs>
              <a:gs pos="100000">
                <a:srgbClr val="0E0E0E"/>
              </a:gs>
            </a:gsLst>
            <a:lin ang="16200000"/>
          </a:gradFill>
          <a:ln/>
        </p:spPr>
        <p:txBody>
          <a:bodyPr wrap="square" lIns="659685" tIns="828074" rIns="659685" bIns="828074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6AC937C-AB27-67BA-AE5F-1235A96E7497}"/>
              </a:ext>
            </a:extLst>
          </p:cNvPr>
          <p:cNvSpPr/>
          <p:nvPr/>
        </p:nvSpPr>
        <p:spPr>
          <a:xfrm rot="3300000">
            <a:off x="734928" y="-371131"/>
            <a:ext cx="7574839" cy="6193824"/>
          </a:xfrm>
          <a:prstGeom prst="roundRect">
            <a:avLst>
              <a:gd name="adj" fmla="val -9604"/>
            </a:avLst>
          </a:prstGeom>
          <a:gradFill>
            <a:gsLst>
              <a:gs pos="0">
                <a:srgbClr val="FF5500"/>
              </a:gs>
              <a:gs pos="100000">
                <a:srgbClr val="000000"/>
              </a:gs>
            </a:gsLst>
            <a:lin ang="16200000"/>
          </a:gradFill>
          <a:ln/>
        </p:spPr>
        <p:txBody>
          <a:bodyPr wrap="square" lIns="706279" tIns="1123993" rIns="706279" bIns="1123993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3" name="Text 0"/>
          <p:cNvSpPr/>
          <p:nvPr/>
        </p:nvSpPr>
        <p:spPr>
          <a:xfrm>
            <a:off x="476164" y="1498601"/>
            <a:ext cx="64008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5400" b="1" kern="0" spc="-24" dirty="0">
                <a:solidFill>
                  <a:schemeClr val="bg1"/>
                </a:solidFill>
                <a:latin typeface="Butler" pitchFamily="34" charset="0"/>
                <a:ea typeface="Butler" pitchFamily="34" charset="-122"/>
              </a:rPr>
              <a:t>      THANK YOU…</a:t>
            </a:r>
          </a:p>
          <a:p>
            <a:pPr algn="l">
              <a:lnSpc>
                <a:spcPts val="3450"/>
              </a:lnSpc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583967" y="2527689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2583967" y="2866919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4711032" y="2527640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9" name="Text 6"/>
          <p:cNvSpPr/>
          <p:nvPr/>
        </p:nvSpPr>
        <p:spPr>
          <a:xfrm>
            <a:off x="4711032" y="2866489"/>
            <a:ext cx="3657600" cy="167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endParaRPr lang="en-US" sz="825" dirty="0"/>
          </a:p>
        </p:txBody>
      </p:sp>
      <p:sp>
        <p:nvSpPr>
          <p:cNvPr id="12" name="Shape 7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8"/>
          <p:cNvSpPr/>
          <p:nvPr/>
        </p:nvSpPr>
        <p:spPr>
          <a:xfrm>
            <a:off x="191885" y="166236"/>
            <a:ext cx="27432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7827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958" y="2353024"/>
            <a:ext cx="5486400" cy="876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450"/>
              </a:lnSpc>
            </a:pPr>
            <a:r>
              <a:rPr lang="en-US" sz="3000" b="1" kern="0" spc="-24" dirty="0">
                <a:solidFill>
                  <a:srgbClr val="FF5500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The power of social media monitoring for businesses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7379" y="1957536"/>
            <a:ext cx="5486400" cy="1675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INTRODUCTION</a:t>
            </a:r>
            <a:endParaRPr lang="en-US" sz="825" dirty="0"/>
          </a:p>
        </p:txBody>
      </p:sp>
      <p:pic>
        <p:nvPicPr>
          <p:cNvPr id="5" name="Image 0" descr="https://images.unsplash.com/photo-1491975474562-1f4e30bc9468?crop=entropy&amp;cs=tinysrgb&amp;fit=max&amp;fm=jpg&amp;ixid=M3wyMTIyMnwwfDF8c2VhcmNofDJ8fFNvY2lhbCUyMG1lZGlhJTIwbW9uaXRvcmluZ3xlbnwxfDF8fHwxNzExNjA4NTk1fDA&amp;ixlib=rb-4.0.3&amp;q=80&amp;w=1080"/>
          <p:cNvPicPr>
            <a:picLocks noChangeAspect="1"/>
          </p:cNvPicPr>
          <p:nvPr/>
        </p:nvPicPr>
        <p:blipFill>
          <a:blip r:embed="rId3"/>
          <a:srcRect t="6087" b="6931"/>
          <a:stretch/>
        </p:blipFill>
        <p:spPr>
          <a:xfrm>
            <a:off x="5953125" y="1065494"/>
            <a:ext cx="2597816" cy="33894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188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7" name="Text 3"/>
          <p:cNvSpPr/>
          <p:nvPr/>
        </p:nvSpPr>
        <p:spPr>
          <a:xfrm>
            <a:off x="5953134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R</a:t>
            </a:r>
            <a:endParaRPr lang="en-US" sz="600" dirty="0"/>
          </a:p>
        </p:txBody>
      </p:sp>
      <p:sp>
        <p:nvSpPr>
          <p:cNvPr id="8" name="Shape 4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1885" y="166236"/>
            <a:ext cx="45720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4" name="Text 1"/>
          <p:cNvSpPr/>
          <p:nvPr/>
        </p:nvSpPr>
        <p:spPr>
          <a:xfrm>
            <a:off x="5968984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60"/>
              </a:lnSpc>
            </a:pPr>
            <a:endParaRPr lang="en-US" sz="600" dirty="0"/>
          </a:p>
        </p:txBody>
      </p:sp>
      <p:pic>
        <p:nvPicPr>
          <p:cNvPr id="5" name="Image 0" descr="https://images.unsplash.com/photo-1502139214982-d0ad755818d8?crop=entropy&amp;cs=tinysrgb&amp;fit=max&amp;fm=jpg&amp;ixid=M3wyMTIyMnwwfDF8c2VhcmNofDJ8fE1vdW50YWlucyUyMG9mJTIwc29jaWFsJTIwbWVkaWElMjBwb3N0c3xlbnwxfDB8fHwxNzExNjA4NjAzfDA&amp;ixlib=rb-4.0.3&amp;q=80&amp;w=1080"/>
          <p:cNvPicPr>
            <a:picLocks noChangeAspect="1"/>
          </p:cNvPicPr>
          <p:nvPr/>
        </p:nvPicPr>
        <p:blipFill>
          <a:blip r:embed="rId3"/>
          <a:srcRect l="16450" r="548"/>
          <a:stretch/>
        </p:blipFill>
        <p:spPr>
          <a:xfrm>
            <a:off x="5416416" y="891969"/>
            <a:ext cx="2292508" cy="1841326"/>
          </a:xfrm>
          <a:prstGeom prst="rect">
            <a:avLst/>
          </a:prstGeom>
        </p:spPr>
      </p:pic>
      <p:pic>
        <p:nvPicPr>
          <p:cNvPr id="6" name="Image 1" descr="https://images.unsplash.com/photo-1496449903678-68ddcb189a24?crop=entropy&amp;cs=tinysrgb&amp;fit=max&amp;fm=jpg&amp;ixid=M3wyMTIyMnwwfDF8c2VhcmNofDV8fE1vdW50YWlucyUyMG9mJTIwc29jaWFsJTIwbWVkaWElMjBwb3N0c3xlbnwxfDB8fHwxNzExNjA4NjAzfDA&amp;ixlib=rb-4.0.3&amp;q=80&amp;w=1080"/>
          <p:cNvPicPr>
            <a:picLocks noChangeAspect="1"/>
          </p:cNvPicPr>
          <p:nvPr/>
        </p:nvPicPr>
        <p:blipFill>
          <a:blip r:embed="rId4"/>
          <a:srcRect l="4112" r="12886"/>
          <a:stretch/>
        </p:blipFill>
        <p:spPr>
          <a:xfrm>
            <a:off x="6207176" y="2826686"/>
            <a:ext cx="2292508" cy="184132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10539" y="1561524"/>
            <a:ext cx="4572000" cy="1314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450"/>
              </a:lnSpc>
            </a:pPr>
            <a:r>
              <a:rPr lang="en-US" sz="3000" b="1" kern="0" spc="-24" dirty="0">
                <a:solidFill>
                  <a:srgbClr val="FF5500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Sorting through mountains of social media posts</a:t>
            </a:r>
            <a:endParaRPr lang="en-US" sz="3000" dirty="0"/>
          </a:p>
        </p:txBody>
      </p:sp>
      <p:sp>
        <p:nvSpPr>
          <p:cNvPr id="8" name="Text 3"/>
          <p:cNvSpPr/>
          <p:nvPr/>
        </p:nvSpPr>
        <p:spPr>
          <a:xfrm>
            <a:off x="908412" y="3203516"/>
            <a:ext cx="4572000" cy="5942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Social media monitoring is a goldmine for businesses and organizations. But sifting through mountains of posts to find valuable insights is a time-consuming nightmare.</a:t>
            </a:r>
            <a:endParaRPr lang="en-US" sz="975" dirty="0"/>
          </a:p>
        </p:txBody>
      </p:sp>
      <p:sp>
        <p:nvSpPr>
          <p:cNvPr id="9" name="Text 4"/>
          <p:cNvSpPr/>
          <p:nvPr/>
        </p:nvSpPr>
        <p:spPr>
          <a:xfrm>
            <a:off x="910539" y="1322148"/>
            <a:ext cx="4572000" cy="1675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THE CHALLENGE</a:t>
            </a:r>
            <a:endParaRPr lang="en-US" sz="825" dirty="0"/>
          </a:p>
        </p:txBody>
      </p:sp>
      <p:sp>
        <p:nvSpPr>
          <p:cNvPr id="10" name="Shape 5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BA457F42-290D-1838-59EC-027CCC3D71EE}"/>
              </a:ext>
            </a:extLst>
          </p:cNvPr>
          <p:cNvSpPr/>
          <p:nvPr/>
        </p:nvSpPr>
        <p:spPr>
          <a:xfrm>
            <a:off x="-13510" y="-280009"/>
            <a:ext cx="9171020" cy="5615298"/>
          </a:xfrm>
          <a:prstGeom prst="roundRect">
            <a:avLst>
              <a:gd name="adj" fmla="val -13036"/>
            </a:avLst>
          </a:prstGeom>
          <a:gradFill>
            <a:gsLst>
              <a:gs pos="0">
                <a:srgbClr val="FF5530"/>
              </a:gs>
              <a:gs pos="100000">
                <a:srgbClr val="0E0E0E"/>
              </a:gs>
            </a:gsLst>
            <a:lin ang="16200000"/>
          </a:gradFill>
          <a:ln/>
        </p:spPr>
        <p:txBody>
          <a:bodyPr wrap="square" lIns="659685" tIns="828074" rIns="659685" bIns="828074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6AC937C-AB27-67BA-AE5F-1235A96E7497}"/>
              </a:ext>
            </a:extLst>
          </p:cNvPr>
          <p:cNvSpPr/>
          <p:nvPr/>
        </p:nvSpPr>
        <p:spPr>
          <a:xfrm rot="3300000">
            <a:off x="-281073" y="268947"/>
            <a:ext cx="7574839" cy="6193824"/>
          </a:xfrm>
          <a:prstGeom prst="roundRect">
            <a:avLst>
              <a:gd name="adj" fmla="val -9604"/>
            </a:avLst>
          </a:prstGeom>
          <a:gradFill>
            <a:gsLst>
              <a:gs pos="0">
                <a:srgbClr val="FF5500"/>
              </a:gs>
              <a:gs pos="100000">
                <a:srgbClr val="000000"/>
              </a:gs>
            </a:gsLst>
            <a:lin ang="16200000"/>
          </a:gradFill>
          <a:ln/>
        </p:spPr>
        <p:txBody>
          <a:bodyPr wrap="square" lIns="706279" tIns="1123993" rIns="706279" bIns="1123993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3" name="Text 0"/>
          <p:cNvSpPr/>
          <p:nvPr/>
        </p:nvSpPr>
        <p:spPr>
          <a:xfrm>
            <a:off x="476164" y="1498601"/>
            <a:ext cx="6400800" cy="438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4400" dirty="0">
                <a:solidFill>
                  <a:schemeClr val="bg1"/>
                </a:solidFill>
              </a:rPr>
              <a:t>Tools Used Are……</a:t>
            </a:r>
          </a:p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Tensorflow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Keras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Flask.</a:t>
            </a:r>
          </a:p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Front-End(HTML,CSS,JS).</a:t>
            </a:r>
          </a:p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Firebase</a:t>
            </a:r>
          </a:p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Excel( for </a:t>
            </a:r>
            <a:r>
              <a:rPr lang="en-US" sz="2000">
                <a:solidFill>
                  <a:schemeClr val="bg1"/>
                </a:solidFill>
              </a:rPr>
              <a:t>pre-processing).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583967" y="2527689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2583967" y="2866919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4711032" y="2527640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9" name="Text 6"/>
          <p:cNvSpPr/>
          <p:nvPr/>
        </p:nvSpPr>
        <p:spPr>
          <a:xfrm>
            <a:off x="4711032" y="2866489"/>
            <a:ext cx="3657600" cy="167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endParaRPr lang="en-US" sz="825" dirty="0"/>
          </a:p>
        </p:txBody>
      </p:sp>
      <p:sp>
        <p:nvSpPr>
          <p:cNvPr id="12" name="Shape 7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8"/>
          <p:cNvSpPr/>
          <p:nvPr/>
        </p:nvSpPr>
        <p:spPr>
          <a:xfrm>
            <a:off x="191885" y="166236"/>
            <a:ext cx="27432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chemeClr val="bg1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2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rgbClr val="000000"/>
            </a:gs>
            <a:gs pos="100000">
              <a:srgbClr val="000000"/>
            </a:gs>
          </a:gsLst>
          <a:lin ang="19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0d70a4d3-9857-43d5-bec4-4df2feea179b?pitch-bytes=3462&amp;pitch-content-type=image%2Fsvg%2Bxml"/>
          <p:cNvPicPr>
            <a:picLocks noChangeAspect="1"/>
          </p:cNvPicPr>
          <p:nvPr/>
        </p:nvPicPr>
        <p:blipFill>
          <a:blip r:embed="rId3">
            <a:alphaModFix amt="50000"/>
            <a:blur rad="15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" b="61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190500"/>
          </a:effectLst>
        </p:spPr>
      </p:pic>
      <p:sp>
        <p:nvSpPr>
          <p:cNvPr id="4" name="Text 0"/>
          <p:cNvSpPr/>
          <p:nvPr/>
        </p:nvSpPr>
        <p:spPr>
          <a:xfrm rot="21120000">
            <a:off x="-2209709" y="-572999"/>
            <a:ext cx="11874334" cy="7014274"/>
          </a:xfrm>
          <a:prstGeom prst="roundRect">
            <a:avLst>
              <a:gd name="adj" fmla="val -13036"/>
            </a:avLst>
          </a:prstGeom>
          <a:gradFill>
            <a:gsLst>
              <a:gs pos="0">
                <a:srgbClr val="FF5530"/>
              </a:gs>
              <a:gs pos="100000">
                <a:srgbClr val="0E0E0E"/>
              </a:gs>
            </a:gsLst>
            <a:lin ang="16200000"/>
          </a:gradFill>
          <a:ln/>
        </p:spPr>
        <p:txBody>
          <a:bodyPr wrap="square" lIns="659685" tIns="828074" rIns="659685" bIns="828074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5" name="Text 1"/>
          <p:cNvSpPr/>
          <p:nvPr/>
        </p:nvSpPr>
        <p:spPr>
          <a:xfrm rot="3300000">
            <a:off x="-2301702" y="-1762543"/>
            <a:ext cx="12713017" cy="9520882"/>
          </a:xfrm>
          <a:prstGeom prst="roundRect">
            <a:avLst>
              <a:gd name="adj" fmla="val -9604"/>
            </a:avLst>
          </a:prstGeom>
          <a:gradFill>
            <a:gsLst>
              <a:gs pos="0">
                <a:srgbClr val="FF5500"/>
              </a:gs>
              <a:gs pos="100000">
                <a:srgbClr val="000000"/>
              </a:gs>
            </a:gsLst>
            <a:lin ang="16200000"/>
          </a:gradFill>
          <a:ln/>
        </p:spPr>
        <p:txBody>
          <a:bodyPr wrap="square" lIns="706279" tIns="1123993" rIns="706279" bIns="1123993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6" name="Text 2"/>
          <p:cNvSpPr/>
          <p:nvPr/>
        </p:nvSpPr>
        <p:spPr>
          <a:xfrm>
            <a:off x="19188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FFFF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7" name="Shape 3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FFFF">
              <a:alpha val="15000"/>
            </a:srgbClr>
          </a:solidFill>
          <a:ln w="10583">
            <a:solidFill>
              <a:srgbClr val="FFFFFF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9" name="Chart 0"/>
          <p:cNvGraphicFramePr/>
          <p:nvPr/>
        </p:nvGraphicFramePr>
        <p:xfrm>
          <a:off x="4964319" y="1160858"/>
          <a:ext cx="3586309" cy="284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 5"/>
          <p:cNvSpPr/>
          <p:nvPr/>
        </p:nvSpPr>
        <p:spPr>
          <a:xfrm>
            <a:off x="910249" y="1528550"/>
            <a:ext cx="36576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1" kern="0" spc="-24" dirty="0">
                <a:solidFill>
                  <a:srgbClr val="FFFFFF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Rescue</a:t>
            </a:r>
            <a:endParaRPr lang="en-US" sz="3000" dirty="0"/>
          </a:p>
        </p:txBody>
      </p:sp>
      <p:sp>
        <p:nvSpPr>
          <p:cNvPr id="11" name="Text 6"/>
          <p:cNvSpPr/>
          <p:nvPr/>
        </p:nvSpPr>
        <p:spPr>
          <a:xfrm>
            <a:off x="908412" y="2261813"/>
            <a:ext cx="3657600" cy="1280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kern="0" spc="-12" dirty="0">
                <a:solidFill>
                  <a:srgbClr val="FAFAFA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Harnessing the power of Deep Learning, we present to you an innovative solution to the social media monitoring challenge. Our cutting-edge machine learning algorithms empower businesses and organizations to perform efficient multi-label classification, saving countless hours in the process.</a:t>
            </a:r>
            <a:endParaRPr lang="en-US" sz="1050" dirty="0"/>
          </a:p>
        </p:txBody>
      </p:sp>
      <p:sp>
        <p:nvSpPr>
          <p:cNvPr id="12" name="Text 7"/>
          <p:cNvSpPr/>
          <p:nvPr/>
        </p:nvSpPr>
        <p:spPr>
          <a:xfrm>
            <a:off x="910249" y="1284382"/>
            <a:ext cx="36576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r>
              <a:rPr lang="en-US" sz="1400" kern="0" spc="36" dirty="0">
                <a:solidFill>
                  <a:srgbClr val="FFFFFF"/>
                </a:solidFill>
                <a:latin typeface="Uncut Sans" pitchFamily="34" charset="0"/>
                <a:ea typeface="Uncut Sans" pitchFamily="34" charset="-122"/>
              </a:rPr>
              <a:t>Deep Learning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20214" y="1854801"/>
            <a:ext cx="18288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SORT</a:t>
            </a:r>
            <a:endParaRPr lang="en-US" sz="825" dirty="0"/>
          </a:p>
        </p:txBody>
      </p:sp>
      <p:sp>
        <p:nvSpPr>
          <p:cNvPr id="4" name="Text 1"/>
          <p:cNvSpPr/>
          <p:nvPr/>
        </p:nvSpPr>
        <p:spPr>
          <a:xfrm>
            <a:off x="2620190" y="3661012"/>
            <a:ext cx="18288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Minimize time spent sifting through mountains of posts</a:t>
            </a:r>
            <a:endParaRPr lang="en-US" sz="975" dirty="0"/>
          </a:p>
        </p:txBody>
      </p:sp>
      <p:sp>
        <p:nvSpPr>
          <p:cNvPr id="5" name="Text 2"/>
          <p:cNvSpPr/>
          <p:nvPr/>
        </p:nvSpPr>
        <p:spPr>
          <a:xfrm>
            <a:off x="528179" y="1856010"/>
            <a:ext cx="18288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DISCOVER</a:t>
            </a:r>
            <a:endParaRPr lang="en-US" sz="825" dirty="0"/>
          </a:p>
        </p:txBody>
      </p:sp>
      <p:sp>
        <p:nvSpPr>
          <p:cNvPr id="6" name="Text 3"/>
          <p:cNvSpPr/>
          <p:nvPr/>
        </p:nvSpPr>
        <p:spPr>
          <a:xfrm>
            <a:off x="528182" y="3424178"/>
            <a:ext cx="18288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Identify valuable insights using the classification system</a:t>
            </a: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4712155" y="1856010"/>
            <a:ext cx="18288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SAVE</a:t>
            </a: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4712161" y="3422934"/>
            <a:ext cx="18288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Organize social media posts into relevant topics</a:t>
            </a:r>
            <a:endParaRPr lang="en-US" sz="975" dirty="0"/>
          </a:p>
        </p:txBody>
      </p:sp>
      <p:pic>
        <p:nvPicPr>
          <p:cNvPr id="9" name="Image 0" descr="https://images.unsplash.com/photo-1563452619267-bc16ef6cecec?crop=entropy&amp;cs=tinysrgb&amp;fit=max&amp;fm=jpg&amp;ixid=M3wyMTIyMnwwfDF8c2VhcmNofDZ8fFVubG9jayUyMHZhbHVhYmxlJTIwaW5zaWdodHN8ZW58MXwwfHx8MTcxMTYwODU5N3ww&amp;ixlib=rb-4.0.3&amp;q=80&amp;w=1080"/>
          <p:cNvPicPr>
            <a:picLocks noChangeAspect="1"/>
          </p:cNvPicPr>
          <p:nvPr/>
        </p:nvPicPr>
        <p:blipFill>
          <a:blip r:embed="rId3"/>
          <a:srcRect t="2947" b="2813"/>
          <a:stretch/>
        </p:blipFill>
        <p:spPr>
          <a:xfrm>
            <a:off x="525651" y="2138633"/>
            <a:ext cx="1819275" cy="1143000"/>
          </a:xfrm>
          <a:prstGeom prst="rect">
            <a:avLst/>
          </a:prstGeom>
        </p:spPr>
      </p:pic>
      <p:pic>
        <p:nvPicPr>
          <p:cNvPr id="10" name="Image 1" descr="https://images.unsplash.com/photo-1673297353129-2e3fc26170a1?crop=entropy&amp;cs=tinysrgb&amp;fit=max&amp;fm=jpg&amp;ixid=M3wyMTIyMnwwfDF8cmFuZG9tfHx8fHx8fHx8MTY5ODQxNzAzOXw&amp;ixlib=rb-4.0.3&amp;q=80&amp;w=1080"/>
          <p:cNvPicPr>
            <a:picLocks noChangeAspect="1"/>
          </p:cNvPicPr>
          <p:nvPr/>
        </p:nvPicPr>
        <p:blipFill>
          <a:blip r:embed="rId4"/>
          <a:srcRect t="29027" b="29088"/>
          <a:stretch/>
        </p:blipFill>
        <p:spPr>
          <a:xfrm>
            <a:off x="4709666" y="2141395"/>
            <a:ext cx="1819275" cy="1143000"/>
          </a:xfrm>
          <a:prstGeom prst="rect">
            <a:avLst/>
          </a:prstGeom>
        </p:spPr>
      </p:pic>
      <p:pic>
        <p:nvPicPr>
          <p:cNvPr id="11" name="Image 2" descr="https://images.unsplash.com/photo-1547032175-7fc8c7bd15b3?crop=entropy&amp;cs=tinysrgb&amp;fit=max&amp;fm=jpg&amp;ixid=M3wyMTIyMnwwfDF8c2VhcmNofDF8fFVubG9jayUyMHZhbHVhYmxlJTIwaW5zaWdodHN8ZW58MXwwfHx8MTcxMTYwODU5N3ww&amp;ixlib=rb-4.0.3&amp;q=80&amp;w=1080"/>
          <p:cNvPicPr>
            <a:picLocks noChangeAspect="1"/>
          </p:cNvPicPr>
          <p:nvPr/>
        </p:nvPicPr>
        <p:blipFill>
          <a:blip r:embed="rId5"/>
          <a:srcRect l="2000" r="10093"/>
          <a:stretch/>
        </p:blipFill>
        <p:spPr>
          <a:xfrm>
            <a:off x="2617658" y="2142168"/>
            <a:ext cx="1819275" cy="137970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804189" y="1854431"/>
            <a:ext cx="18288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MAXIMIZE</a:t>
            </a:r>
            <a:endParaRPr lang="en-US" sz="825" dirty="0"/>
          </a:p>
        </p:txBody>
      </p:sp>
      <p:sp>
        <p:nvSpPr>
          <p:cNvPr id="13" name="Text 7"/>
          <p:cNvSpPr/>
          <p:nvPr/>
        </p:nvSpPr>
        <p:spPr>
          <a:xfrm>
            <a:off x="6804169" y="3661012"/>
            <a:ext cx="18288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Leverage social media monitoring for businesses</a:t>
            </a:r>
            <a:endParaRPr lang="en-US" sz="975" dirty="0"/>
          </a:p>
        </p:txBody>
      </p:sp>
      <p:pic>
        <p:nvPicPr>
          <p:cNvPr id="14" name="Image 3" descr="https://images.unsplash.com/photo-1510270489373-1c3965af25d4?crop=entropy&amp;cs=tinysrgb&amp;fit=max&amp;fm=jpg&amp;ixid=M3wyMTIyMnwwfDF8c2VhcmNofDJ8fFVubG9jayUyMHZhbHVhYmxlJTIwaW5zaWdodHN8ZW58MXwwfHx8MTcxMTYwODU5N3ww&amp;ixlib=rb-4.0.3&amp;q=80&amp;w=1080"/>
          <p:cNvPicPr>
            <a:picLocks noChangeAspect="1"/>
          </p:cNvPicPr>
          <p:nvPr/>
        </p:nvPicPr>
        <p:blipFill>
          <a:blip r:embed="rId6"/>
          <a:srcRect r="9529"/>
          <a:stretch/>
        </p:blipFill>
        <p:spPr>
          <a:xfrm>
            <a:off x="6801674" y="2141395"/>
            <a:ext cx="1819275" cy="137970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9188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16" name="Text 9"/>
          <p:cNvSpPr/>
          <p:nvPr/>
        </p:nvSpPr>
        <p:spPr>
          <a:xfrm>
            <a:off x="5844080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60"/>
              </a:lnSpc>
            </a:pPr>
            <a:endParaRPr lang="en-US" sz="600" dirty="0"/>
          </a:p>
        </p:txBody>
      </p:sp>
      <p:sp>
        <p:nvSpPr>
          <p:cNvPr id="17" name="Text 10"/>
          <p:cNvSpPr/>
          <p:nvPr/>
        </p:nvSpPr>
        <p:spPr>
          <a:xfrm>
            <a:off x="476250" y="833942"/>
            <a:ext cx="82296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50"/>
              </a:lnSpc>
            </a:pPr>
            <a:r>
              <a:rPr lang="en-US" sz="3000" b="1" kern="0" spc="-24" dirty="0">
                <a:solidFill>
                  <a:srgbClr val="FF5500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Unleash the Insights</a:t>
            </a:r>
            <a:endParaRPr lang="en-US" sz="3000" dirty="0"/>
          </a:p>
        </p:txBody>
      </p:sp>
      <p:sp>
        <p:nvSpPr>
          <p:cNvPr id="18" name="Shape 11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96123" y="1760056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FACEBOOK</a:t>
            </a:r>
            <a:endParaRPr lang="en-US" sz="825" dirty="0"/>
          </a:p>
        </p:txBody>
      </p:sp>
      <p:sp>
        <p:nvSpPr>
          <p:cNvPr id="4" name="Text 1"/>
          <p:cNvSpPr/>
          <p:nvPr/>
        </p:nvSpPr>
        <p:spPr>
          <a:xfrm>
            <a:off x="3296048" y="3928346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Posts, comments, and events</a:t>
            </a:r>
            <a:endParaRPr lang="en-US" sz="975" dirty="0"/>
          </a:p>
        </p:txBody>
      </p:sp>
      <p:sp>
        <p:nvSpPr>
          <p:cNvPr id="5" name="Text 2"/>
          <p:cNvSpPr/>
          <p:nvPr/>
        </p:nvSpPr>
        <p:spPr>
          <a:xfrm>
            <a:off x="478028" y="1758377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TWITTER</a:t>
            </a:r>
            <a:endParaRPr lang="en-US" sz="825" dirty="0"/>
          </a:p>
        </p:txBody>
      </p:sp>
      <p:sp>
        <p:nvSpPr>
          <p:cNvPr id="6" name="Text 3"/>
          <p:cNvSpPr/>
          <p:nvPr/>
        </p:nvSpPr>
        <p:spPr>
          <a:xfrm>
            <a:off x="478028" y="3590939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Tweets, trends, and hashtags</a:t>
            </a: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6121773" y="1758377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INSTAGRAM</a:t>
            </a: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6121885" y="3590939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Photos, stories, and influencers</a:t>
            </a:r>
            <a:endParaRPr lang="en-US" sz="975" dirty="0"/>
          </a:p>
        </p:txBody>
      </p:sp>
      <p:pic>
        <p:nvPicPr>
          <p:cNvPr id="9" name="Image 0" descr="https://images.unsplash.com/photo-1480694313141-fce5e697ee25?crop=entropy&amp;cs=tinysrgb&amp;fit=max&amp;fm=jpg&amp;ixid=M3wyMTIyMnwwfDF8c2VhcmNofDF8fFNvY2lhbCUyMG1lZGlhJTIwcGxhdGZvcm1zfGVufDF8MHx8fDE3MTE2MDg1OTd8MA&amp;ixlib=rb-4.0.3&amp;q=80&amp;w=1080"/>
          <p:cNvPicPr>
            <a:picLocks noChangeAspect="1"/>
          </p:cNvPicPr>
          <p:nvPr/>
        </p:nvPicPr>
        <p:blipFill>
          <a:blip r:embed="rId3"/>
          <a:srcRect t="18692"/>
          <a:stretch/>
        </p:blipFill>
        <p:spPr>
          <a:xfrm>
            <a:off x="476593" y="2069096"/>
            <a:ext cx="2547937" cy="1381125"/>
          </a:xfrm>
          <a:prstGeom prst="rect">
            <a:avLst/>
          </a:prstGeom>
        </p:spPr>
      </p:pic>
      <p:pic>
        <p:nvPicPr>
          <p:cNvPr id="10" name="Image 1" descr="https://images.unsplash.com/photo-1504270997636-07ddfbd48945?crop=entropy&amp;cs=tinysrgb&amp;fit=max&amp;fm=jpg&amp;ixid=M3wyMTIyMnwwfDF8c2VhcmNofDJ8fFNvY2lhbCUyMG1lZGlhJTIwcGxhdGZvcm1zfGVufDF8MHx8fDE3MTE2MDg1OTd8MA&amp;ixlib=rb-4.0.3&amp;q=80&amp;w=1080"/>
          <p:cNvPicPr>
            <a:picLocks noChangeAspect="1"/>
          </p:cNvPicPr>
          <p:nvPr/>
        </p:nvPicPr>
        <p:blipFill>
          <a:blip r:embed="rId4"/>
          <a:srcRect t="12318" b="6570"/>
          <a:stretch/>
        </p:blipFill>
        <p:spPr>
          <a:xfrm>
            <a:off x="6123993" y="2072429"/>
            <a:ext cx="2547937" cy="1377793"/>
          </a:xfrm>
          <a:prstGeom prst="rect">
            <a:avLst/>
          </a:prstGeom>
        </p:spPr>
      </p:pic>
      <p:pic>
        <p:nvPicPr>
          <p:cNvPr id="11" name="Image 2" descr="https://images.unsplash.com/photo-1517292987719-0369a794ec0f?crop=entropy&amp;cs=tinysrgb&amp;fit=max&amp;fm=jpg&amp;ixid=M3wyMTIyMnwwfDF8c2VhcmNofDd8fFNvY2lhbCUyMG1lZGlhJTIwcGxhdGZvcm1zfGVufDF8MHx8fDE3MTE2MDg1OTd8MA&amp;ixlib=rb-4.0.3&amp;q=80&amp;w=1080"/>
          <p:cNvPicPr>
            <a:picLocks noChangeAspect="1"/>
          </p:cNvPicPr>
          <p:nvPr/>
        </p:nvPicPr>
        <p:blipFill>
          <a:blip r:embed="rId5"/>
          <a:srcRect t="2988" b="7292"/>
          <a:stretch/>
        </p:blipFill>
        <p:spPr>
          <a:xfrm>
            <a:off x="3295796" y="2069096"/>
            <a:ext cx="2547938" cy="17145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188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13" name="Text 7"/>
          <p:cNvSpPr/>
          <p:nvPr/>
        </p:nvSpPr>
        <p:spPr>
          <a:xfrm>
            <a:off x="612402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AUTHOR</a:t>
            </a:r>
            <a:endParaRPr lang="en-US" sz="600" dirty="0"/>
          </a:p>
        </p:txBody>
      </p:sp>
      <p:sp>
        <p:nvSpPr>
          <p:cNvPr id="14" name="Text 8"/>
          <p:cNvSpPr/>
          <p:nvPr/>
        </p:nvSpPr>
        <p:spPr>
          <a:xfrm>
            <a:off x="476250" y="833942"/>
            <a:ext cx="82296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50"/>
              </a:lnSpc>
            </a:pPr>
            <a:r>
              <a:rPr lang="en-US" sz="3000" b="1" kern="0" spc="-24" dirty="0">
                <a:solidFill>
                  <a:srgbClr val="FF5500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Platforms Covered</a:t>
            </a:r>
            <a:endParaRPr lang="en-US" sz="3000" dirty="0"/>
          </a:p>
        </p:txBody>
      </p:sp>
      <p:sp>
        <p:nvSpPr>
          <p:cNvPr id="15" name="Shape 9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96123" y="1760056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IMPROVED DECISION MAKING</a:t>
            </a:r>
            <a:endParaRPr lang="en-US" sz="825" dirty="0"/>
          </a:p>
        </p:txBody>
      </p:sp>
      <p:sp>
        <p:nvSpPr>
          <p:cNvPr id="4" name="Text 1"/>
          <p:cNvSpPr/>
          <p:nvPr/>
        </p:nvSpPr>
        <p:spPr>
          <a:xfrm>
            <a:off x="3296048" y="3928346"/>
            <a:ext cx="27432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Make data-driven decisions based on accurate categorization and analysis.</a:t>
            </a:r>
            <a:endParaRPr lang="en-US" sz="975" dirty="0"/>
          </a:p>
        </p:txBody>
      </p:sp>
      <p:sp>
        <p:nvSpPr>
          <p:cNvPr id="5" name="Text 2"/>
          <p:cNvSpPr/>
          <p:nvPr/>
        </p:nvSpPr>
        <p:spPr>
          <a:xfrm>
            <a:off x="478028" y="1758377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TIME-SAVING INSIGHTS</a:t>
            </a:r>
            <a:endParaRPr lang="en-US" sz="825" dirty="0"/>
          </a:p>
        </p:txBody>
      </p:sp>
      <p:sp>
        <p:nvSpPr>
          <p:cNvPr id="6" name="Text 3"/>
          <p:cNvSpPr/>
          <p:nvPr/>
        </p:nvSpPr>
        <p:spPr>
          <a:xfrm>
            <a:off x="478028" y="3590939"/>
            <a:ext cx="27432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Unlock valuable information without wasting time on manual analysis.</a:t>
            </a: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6121773" y="1758377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20"/>
              </a:lnSpc>
            </a:pPr>
            <a:r>
              <a:rPr lang="en-US" sz="800" b="0" kern="0" spc="36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ENHANCED CUSTOMER ENGAGEMENT</a:t>
            </a: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6121885" y="3590939"/>
            <a:ext cx="27432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000" b="0" kern="0" spc="-12" dirty="0">
                <a:solidFill>
                  <a:srgbClr val="0000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Deliver personalized content and engage with your audience on a deeper level.</a:t>
            </a:r>
            <a:endParaRPr lang="en-US" sz="975" dirty="0"/>
          </a:p>
        </p:txBody>
      </p:sp>
      <p:pic>
        <p:nvPicPr>
          <p:cNvPr id="9" name="Image 0" descr="https://images.unsplash.com/photo-1642403711604-3908e90960ce?crop=entropy&amp;cs=tinysrgb&amp;fit=max&amp;fm=jpg&amp;ixid=M3wyMTIyMnwwfDF8c2VhcmNofDl8fFZhbHVlJTIwZm9yJTIwYnVzaW5lc3Nlc3xlbnwxfDB8fHwxNzExNjA4NjA0fDA&amp;ixlib=rb-4.0.3&amp;q=80&amp;w=1080"/>
          <p:cNvPicPr>
            <a:picLocks noChangeAspect="1"/>
          </p:cNvPicPr>
          <p:nvPr/>
        </p:nvPicPr>
        <p:blipFill>
          <a:blip r:embed="rId3"/>
          <a:srcRect b="3714"/>
          <a:stretch/>
        </p:blipFill>
        <p:spPr>
          <a:xfrm>
            <a:off x="476593" y="2069096"/>
            <a:ext cx="2547937" cy="1381125"/>
          </a:xfrm>
          <a:prstGeom prst="rect">
            <a:avLst/>
          </a:prstGeom>
        </p:spPr>
      </p:pic>
      <p:pic>
        <p:nvPicPr>
          <p:cNvPr id="10" name="Image 1" descr="https://images.unsplash.com/photo-1474631245212-32dc3c8310c6?crop=entropy&amp;cs=tinysrgb&amp;fit=max&amp;fm=jpg&amp;ixid=M3wyMTIyMnwwfDF8c2VhcmNofDJ8fFZhbHVlJTIwZm9yJTIwYnVzaW5lc3Nlc3xlbnwxfDB8fHwxNzExNjA4NjA0fDA&amp;ixlib=rb-4.0.3&amp;q=80&amp;w=1080"/>
          <p:cNvPicPr>
            <a:picLocks noChangeAspect="1"/>
          </p:cNvPicPr>
          <p:nvPr/>
        </p:nvPicPr>
        <p:blipFill>
          <a:blip r:embed="rId4"/>
          <a:srcRect t="21594" b="10968"/>
          <a:stretch/>
        </p:blipFill>
        <p:spPr>
          <a:xfrm>
            <a:off x="6123993" y="2072429"/>
            <a:ext cx="2547937" cy="1377793"/>
          </a:xfrm>
          <a:prstGeom prst="rect">
            <a:avLst/>
          </a:prstGeom>
        </p:spPr>
      </p:pic>
      <p:pic>
        <p:nvPicPr>
          <p:cNvPr id="11" name="Image 2" descr="https://images.unsplash.com/photo-1622186477895-f2af6a0f5a97?crop=entropy&amp;cs=tinysrgb&amp;fit=max&amp;fm=jpg&amp;ixid=M3wyMTIyMnwwfDF8c2VhcmNofDV8fFZhbHVlJTIwZm9yJTIwYnVzaW5lc3Nlc3xlbnwxfDB8fHwxNzExNjA4NjA0fDA&amp;ixlib=rb-4.0.3&amp;q=80&amp;w=1080"/>
          <p:cNvPicPr>
            <a:picLocks noChangeAspect="1"/>
          </p:cNvPicPr>
          <p:nvPr/>
        </p:nvPicPr>
        <p:blipFill>
          <a:blip r:embed="rId5"/>
          <a:srcRect r="926"/>
          <a:stretch/>
        </p:blipFill>
        <p:spPr>
          <a:xfrm>
            <a:off x="3295796" y="2069096"/>
            <a:ext cx="2547938" cy="17145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188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  <p:sp>
        <p:nvSpPr>
          <p:cNvPr id="13" name="Text 7"/>
          <p:cNvSpPr/>
          <p:nvPr/>
        </p:nvSpPr>
        <p:spPr>
          <a:xfrm>
            <a:off x="6124025" y="166236"/>
            <a:ext cx="36576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60"/>
              </a:lnSpc>
            </a:pPr>
            <a:endParaRPr lang="en-US" sz="600" dirty="0"/>
          </a:p>
        </p:txBody>
      </p:sp>
      <p:sp>
        <p:nvSpPr>
          <p:cNvPr id="14" name="Text 8"/>
          <p:cNvSpPr/>
          <p:nvPr/>
        </p:nvSpPr>
        <p:spPr>
          <a:xfrm>
            <a:off x="476250" y="833942"/>
            <a:ext cx="82296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50"/>
              </a:lnSpc>
            </a:pPr>
            <a:r>
              <a:rPr lang="en-US" sz="3000" b="1" kern="0" spc="-24" dirty="0">
                <a:solidFill>
                  <a:srgbClr val="FF5500"/>
                </a:solidFill>
                <a:latin typeface="Butler" pitchFamily="34" charset="0"/>
                <a:ea typeface="Butler" pitchFamily="34" charset="-122"/>
                <a:cs typeface="Butler" pitchFamily="34" charset="-120"/>
              </a:rPr>
              <a:t>Benefits for Businesses</a:t>
            </a:r>
            <a:endParaRPr lang="en-US" sz="3000" dirty="0"/>
          </a:p>
        </p:txBody>
      </p:sp>
      <p:sp>
        <p:nvSpPr>
          <p:cNvPr id="15" name="Shape 9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BA457F42-290D-1838-59EC-027CCC3D71EE}"/>
              </a:ext>
            </a:extLst>
          </p:cNvPr>
          <p:cNvSpPr/>
          <p:nvPr/>
        </p:nvSpPr>
        <p:spPr>
          <a:xfrm>
            <a:off x="-13510" y="-280009"/>
            <a:ext cx="9171020" cy="5615298"/>
          </a:xfrm>
          <a:prstGeom prst="roundRect">
            <a:avLst>
              <a:gd name="adj" fmla="val -13036"/>
            </a:avLst>
          </a:prstGeom>
          <a:gradFill>
            <a:gsLst>
              <a:gs pos="0">
                <a:srgbClr val="FF5530"/>
              </a:gs>
              <a:gs pos="100000">
                <a:srgbClr val="0E0E0E"/>
              </a:gs>
            </a:gsLst>
            <a:lin ang="16200000"/>
          </a:gradFill>
          <a:ln/>
        </p:spPr>
        <p:txBody>
          <a:bodyPr wrap="square" lIns="659685" tIns="828074" rIns="659685" bIns="828074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6AC937C-AB27-67BA-AE5F-1235A96E7497}"/>
              </a:ext>
            </a:extLst>
          </p:cNvPr>
          <p:cNvSpPr/>
          <p:nvPr/>
        </p:nvSpPr>
        <p:spPr>
          <a:xfrm rot="3300000">
            <a:off x="734927" y="-371132"/>
            <a:ext cx="7574839" cy="6193824"/>
          </a:xfrm>
          <a:prstGeom prst="roundRect">
            <a:avLst>
              <a:gd name="adj" fmla="val -9604"/>
            </a:avLst>
          </a:prstGeom>
          <a:gradFill>
            <a:gsLst>
              <a:gs pos="0">
                <a:srgbClr val="FF5500"/>
              </a:gs>
              <a:gs pos="100000">
                <a:srgbClr val="000000"/>
              </a:gs>
            </a:gsLst>
            <a:lin ang="16200000"/>
          </a:gradFill>
          <a:ln/>
        </p:spPr>
        <p:txBody>
          <a:bodyPr wrap="square" lIns="706279" tIns="1123993" rIns="706279" bIns="1123993" rtlCol="0" anchor="ctr"/>
          <a:lstStyle/>
          <a:p>
            <a:pPr algn="ctr">
              <a:lnSpc>
                <a:spcPts val="1680"/>
              </a:lnSpc>
            </a:pPr>
            <a:endParaRPr lang="en-US" sz="1050" dirty="0"/>
          </a:p>
        </p:txBody>
      </p:sp>
      <p:sp>
        <p:nvSpPr>
          <p:cNvPr id="3" name="Text 0"/>
          <p:cNvSpPr/>
          <p:nvPr/>
        </p:nvSpPr>
        <p:spPr>
          <a:xfrm>
            <a:off x="476164" y="1498601"/>
            <a:ext cx="64008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1" kern="0" spc="-24" dirty="0">
                <a:solidFill>
                  <a:schemeClr val="bg1"/>
                </a:solidFill>
                <a:latin typeface="Butler" pitchFamily="34" charset="0"/>
                <a:ea typeface="Butler" pitchFamily="34" charset="-122"/>
              </a:rPr>
              <a:t>Any Questions ??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583967" y="2527689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7" name="Text 4"/>
          <p:cNvSpPr/>
          <p:nvPr/>
        </p:nvSpPr>
        <p:spPr>
          <a:xfrm>
            <a:off x="2583967" y="2866919"/>
            <a:ext cx="2743200" cy="167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4711032" y="2527640"/>
            <a:ext cx="274320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9" name="Text 6"/>
          <p:cNvSpPr/>
          <p:nvPr/>
        </p:nvSpPr>
        <p:spPr>
          <a:xfrm>
            <a:off x="4711032" y="2866489"/>
            <a:ext cx="3657600" cy="167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20"/>
              </a:lnSpc>
            </a:pPr>
            <a:endParaRPr lang="en-US" sz="825" dirty="0"/>
          </a:p>
        </p:txBody>
      </p:sp>
      <p:sp>
        <p:nvSpPr>
          <p:cNvPr id="12" name="Shape 7"/>
          <p:cNvSpPr/>
          <p:nvPr/>
        </p:nvSpPr>
        <p:spPr>
          <a:xfrm>
            <a:off x="-186870" y="431006"/>
            <a:ext cx="9525000" cy="0"/>
          </a:xfrm>
          <a:prstGeom prst="line">
            <a:avLst/>
          </a:prstGeom>
          <a:solidFill>
            <a:srgbClr val="FF5500">
              <a:alpha val="15000"/>
            </a:srgbClr>
          </a:solidFill>
          <a:ln w="10583">
            <a:solidFill>
              <a:srgbClr val="FF5500">
                <a:alpha val="1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8"/>
          <p:cNvSpPr/>
          <p:nvPr/>
        </p:nvSpPr>
        <p:spPr>
          <a:xfrm>
            <a:off x="191885" y="166236"/>
            <a:ext cx="2743200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960"/>
              </a:lnSpc>
            </a:pPr>
            <a:r>
              <a:rPr lang="en-US" sz="600" b="0" kern="0" spc="48" dirty="0">
                <a:solidFill>
                  <a:srgbClr val="FF5500"/>
                </a:solidFill>
                <a:latin typeface="Uncut Sans" pitchFamily="34" charset="0"/>
                <a:ea typeface="Uncut Sans" pitchFamily="34" charset="-122"/>
                <a:cs typeface="Uncut Sans" pitchFamily="34" charset="-120"/>
              </a:rPr>
              <a:t>28 MARCH 2024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274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Butler</vt:lpstr>
      <vt:lpstr>Uncut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Social Media Goldmine: Unlock Insights with AI</dc:title>
  <dc:subject>PptxGenJS Presentation</dc:subject>
  <dc:creator>Pitch Software GmbH</dc:creator>
  <cp:lastModifiedBy>FNU LNU</cp:lastModifiedBy>
  <cp:revision>10</cp:revision>
  <dcterms:created xsi:type="dcterms:W3CDTF">2024-03-28T06:53:15Z</dcterms:created>
  <dcterms:modified xsi:type="dcterms:W3CDTF">2024-03-28T10:13:35Z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2024-03-28T07:26:35Z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9e1d21f0-9c30-4340-94ec-e96a285246fd</vt:lpwstr>
  </property>
  <property fmtid="{D5CDD505-2E9C-101B-9397-08002B2CF9AE}" pid="7" name="MSIP_Label_defa4170-0d19-0005-0004-bc88714345d2_ActionId">
    <vt:lpwstr>85e3499f-80d6-4b00-9523-49772ef96619</vt:lpwstr>
  </property>
  <property fmtid="{D5CDD505-2E9C-101B-9397-08002B2CF9AE}" pid="8" name="MSIP_Label_defa4170-0d19-0005-0004-bc88714345d2_ContentBits">
    <vt:lpwstr>0</vt:lpwstr>
  </property>
</Properties>
</file>