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65" r:id="rId6"/>
    <p:sldId id="261" r:id="rId7"/>
    <p:sldId id="266" r:id="rId8"/>
    <p:sldId id="262" r:id="rId9"/>
    <p:sldId id="267" r:id="rId10"/>
    <p:sldId id="263" r:id="rId11"/>
    <p:sldId id="268" r:id="rId12"/>
    <p:sldId id="264" r:id="rId13"/>
    <p:sldId id="270" r:id="rId14"/>
    <p:sldId id="269" r:id="rId15"/>
    <p:sldId id="272" r:id="rId16"/>
    <p:sldId id="271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910CD4-2C9E-BF48-8A7C-C51CE033214D}" v="68" dt="2025-05-15T14:11:20.1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24"/>
    <p:restoredTop sz="96181"/>
  </p:normalViewPr>
  <p:slideViewPr>
    <p:cSldViewPr snapToGrid="0">
      <p:cViewPr varScale="1">
        <p:scale>
          <a:sx n="120" d="100"/>
          <a:sy n="120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A313D5-0171-42E9-9B5B-2EED7AEABFA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4641D07-53BA-427B-B542-1437AE7F6CDD}">
      <dgm:prSet/>
      <dgm:spPr/>
      <dgm:t>
        <a:bodyPr/>
        <a:lstStyle/>
        <a:p>
          <a:r>
            <a:rPr lang="en-US"/>
            <a:t>Introduction to AWS</a:t>
          </a:r>
        </a:p>
      </dgm:t>
    </dgm:pt>
    <dgm:pt modelId="{8C1D1FDE-CB70-47FD-8042-DFA26293C0FB}" type="parTrans" cxnId="{5699879F-3BCB-476A-94A9-C46B37B08463}">
      <dgm:prSet/>
      <dgm:spPr/>
      <dgm:t>
        <a:bodyPr/>
        <a:lstStyle/>
        <a:p>
          <a:endParaRPr lang="en-US"/>
        </a:p>
      </dgm:t>
    </dgm:pt>
    <dgm:pt modelId="{4CB95E43-6B0B-4C50-8323-58AEDDD11758}" type="sibTrans" cxnId="{5699879F-3BCB-476A-94A9-C46B37B08463}">
      <dgm:prSet/>
      <dgm:spPr/>
      <dgm:t>
        <a:bodyPr/>
        <a:lstStyle/>
        <a:p>
          <a:endParaRPr lang="en-US"/>
        </a:p>
      </dgm:t>
    </dgm:pt>
    <dgm:pt modelId="{B8A15C93-0D94-4094-9984-90FC75EA6A0F}">
      <dgm:prSet/>
      <dgm:spPr/>
      <dgm:t>
        <a:bodyPr/>
        <a:lstStyle/>
        <a:p>
          <a:r>
            <a:rPr lang="en-US" dirty="0"/>
            <a:t>Key Service Areas</a:t>
          </a:r>
        </a:p>
      </dgm:t>
    </dgm:pt>
    <dgm:pt modelId="{BB3EC447-59EF-4735-96EB-A221D40A8B1F}" type="parTrans" cxnId="{B4579449-68C5-4FB3-930E-5D795B87ABEB}">
      <dgm:prSet/>
      <dgm:spPr/>
      <dgm:t>
        <a:bodyPr/>
        <a:lstStyle/>
        <a:p>
          <a:endParaRPr lang="en-US"/>
        </a:p>
      </dgm:t>
    </dgm:pt>
    <dgm:pt modelId="{B90093DE-9B61-4A44-8787-1D207AEC1AD3}" type="sibTrans" cxnId="{B4579449-68C5-4FB3-930E-5D795B87ABEB}">
      <dgm:prSet/>
      <dgm:spPr/>
      <dgm:t>
        <a:bodyPr/>
        <a:lstStyle/>
        <a:p>
          <a:endParaRPr lang="en-US"/>
        </a:p>
      </dgm:t>
    </dgm:pt>
    <dgm:pt modelId="{BE32C734-CA59-469C-8525-0097AF4070AC}">
      <dgm:prSet/>
      <dgm:spPr/>
      <dgm:t>
        <a:bodyPr/>
        <a:lstStyle/>
        <a:p>
          <a:r>
            <a:rPr lang="en-US"/>
            <a:t>Components of AWS tutorial 1</a:t>
          </a:r>
        </a:p>
      </dgm:t>
    </dgm:pt>
    <dgm:pt modelId="{99966E4D-6321-4B43-8865-33841EAA9A9D}" type="parTrans" cxnId="{CBBEBB60-8A58-4667-ACA7-0EA8CEB0A97B}">
      <dgm:prSet/>
      <dgm:spPr/>
      <dgm:t>
        <a:bodyPr/>
        <a:lstStyle/>
        <a:p>
          <a:endParaRPr lang="en-US"/>
        </a:p>
      </dgm:t>
    </dgm:pt>
    <dgm:pt modelId="{289011D7-B7D6-4DCF-AAAE-99927EE53AF7}" type="sibTrans" cxnId="{CBBEBB60-8A58-4667-ACA7-0EA8CEB0A97B}">
      <dgm:prSet/>
      <dgm:spPr/>
      <dgm:t>
        <a:bodyPr/>
        <a:lstStyle/>
        <a:p>
          <a:endParaRPr lang="en-US"/>
        </a:p>
      </dgm:t>
    </dgm:pt>
    <dgm:pt modelId="{20806E04-004D-45F7-996B-282678B461E0}" type="pres">
      <dgm:prSet presAssocID="{F5A313D5-0171-42E9-9B5B-2EED7AEABFAC}" presName="root" presStyleCnt="0">
        <dgm:presLayoutVars>
          <dgm:dir/>
          <dgm:resizeHandles val="exact"/>
        </dgm:presLayoutVars>
      </dgm:prSet>
      <dgm:spPr/>
    </dgm:pt>
    <dgm:pt modelId="{F9B52EE1-6884-49FC-B1F8-5826D8BB1761}" type="pres">
      <dgm:prSet presAssocID="{44641D07-53BA-427B-B542-1437AE7F6CDD}" presName="compNode" presStyleCnt="0"/>
      <dgm:spPr/>
    </dgm:pt>
    <dgm:pt modelId="{4DC683D8-9106-4052-8ACC-1B0F891A6D43}" type="pres">
      <dgm:prSet presAssocID="{44641D07-53BA-427B-B542-1437AE7F6CDD}" presName="bgRect" presStyleLbl="bgShp" presStyleIdx="0" presStyleCnt="3"/>
      <dgm:spPr/>
    </dgm:pt>
    <dgm:pt modelId="{85DD11F4-F6D5-4BE4-9949-169C2B4DBD12}" type="pres">
      <dgm:prSet presAssocID="{44641D07-53BA-427B-B542-1437AE7F6CD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8B806657-FCBC-43AA-865C-F199068C31A5}" type="pres">
      <dgm:prSet presAssocID="{44641D07-53BA-427B-B542-1437AE7F6CDD}" presName="spaceRect" presStyleCnt="0"/>
      <dgm:spPr/>
    </dgm:pt>
    <dgm:pt modelId="{111BC4CC-5F81-4015-B16D-26530C51F90B}" type="pres">
      <dgm:prSet presAssocID="{44641D07-53BA-427B-B542-1437AE7F6CDD}" presName="parTx" presStyleLbl="revTx" presStyleIdx="0" presStyleCnt="3">
        <dgm:presLayoutVars>
          <dgm:chMax val="0"/>
          <dgm:chPref val="0"/>
        </dgm:presLayoutVars>
      </dgm:prSet>
      <dgm:spPr/>
    </dgm:pt>
    <dgm:pt modelId="{0054FABE-2CA5-4B3C-A5DB-2043DF3B33DA}" type="pres">
      <dgm:prSet presAssocID="{4CB95E43-6B0B-4C50-8323-58AEDDD11758}" presName="sibTrans" presStyleCnt="0"/>
      <dgm:spPr/>
    </dgm:pt>
    <dgm:pt modelId="{56C0DCC6-0C01-419E-957E-8CA3D9FFA878}" type="pres">
      <dgm:prSet presAssocID="{B8A15C93-0D94-4094-9984-90FC75EA6A0F}" presName="compNode" presStyleCnt="0"/>
      <dgm:spPr/>
    </dgm:pt>
    <dgm:pt modelId="{67F7A1A3-53BB-4DFE-81B0-B6E0BD12B0EF}" type="pres">
      <dgm:prSet presAssocID="{B8A15C93-0D94-4094-9984-90FC75EA6A0F}" presName="bgRect" presStyleLbl="bgShp" presStyleIdx="1" presStyleCnt="3"/>
      <dgm:spPr/>
    </dgm:pt>
    <dgm:pt modelId="{D5B9696A-393F-4CBE-BB83-CC23A1498F0E}" type="pres">
      <dgm:prSet presAssocID="{B8A15C93-0D94-4094-9984-90FC75EA6A0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3E2D446-7898-44AD-9669-17C1560371BF}" type="pres">
      <dgm:prSet presAssocID="{B8A15C93-0D94-4094-9984-90FC75EA6A0F}" presName="spaceRect" presStyleCnt="0"/>
      <dgm:spPr/>
    </dgm:pt>
    <dgm:pt modelId="{54ECFA57-EBE7-4510-9EA7-25D079D18732}" type="pres">
      <dgm:prSet presAssocID="{B8A15C93-0D94-4094-9984-90FC75EA6A0F}" presName="parTx" presStyleLbl="revTx" presStyleIdx="1" presStyleCnt="3">
        <dgm:presLayoutVars>
          <dgm:chMax val="0"/>
          <dgm:chPref val="0"/>
        </dgm:presLayoutVars>
      </dgm:prSet>
      <dgm:spPr/>
    </dgm:pt>
    <dgm:pt modelId="{7F05DE51-3A2C-48E7-B375-65FE0D508956}" type="pres">
      <dgm:prSet presAssocID="{B90093DE-9B61-4A44-8787-1D207AEC1AD3}" presName="sibTrans" presStyleCnt="0"/>
      <dgm:spPr/>
    </dgm:pt>
    <dgm:pt modelId="{93BEBF45-69E3-411F-BD14-7433C233E8E5}" type="pres">
      <dgm:prSet presAssocID="{BE32C734-CA59-469C-8525-0097AF4070AC}" presName="compNode" presStyleCnt="0"/>
      <dgm:spPr/>
    </dgm:pt>
    <dgm:pt modelId="{08E0A3F1-5D21-40AC-91F1-6B802AAF1F1C}" type="pres">
      <dgm:prSet presAssocID="{BE32C734-CA59-469C-8525-0097AF4070AC}" presName="bgRect" presStyleLbl="bgShp" presStyleIdx="2" presStyleCnt="3"/>
      <dgm:spPr/>
    </dgm:pt>
    <dgm:pt modelId="{11CA2D05-AF2F-475A-AAF6-198B683C3635}" type="pres">
      <dgm:prSet presAssocID="{BE32C734-CA59-469C-8525-0097AF4070A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61BAB8B-C38C-49DB-A193-746985CE30CB}" type="pres">
      <dgm:prSet presAssocID="{BE32C734-CA59-469C-8525-0097AF4070AC}" presName="spaceRect" presStyleCnt="0"/>
      <dgm:spPr/>
    </dgm:pt>
    <dgm:pt modelId="{5EBBC8D5-BEE8-4749-9224-24950BD12A9F}" type="pres">
      <dgm:prSet presAssocID="{BE32C734-CA59-469C-8525-0097AF4070A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3AFE116-65FE-4B3C-AF63-0DDA18AB8B07}" type="presOf" srcId="{44641D07-53BA-427B-B542-1437AE7F6CDD}" destId="{111BC4CC-5F81-4015-B16D-26530C51F90B}" srcOrd="0" destOrd="0" presId="urn:microsoft.com/office/officeart/2018/2/layout/IconVerticalSolidList"/>
    <dgm:cxn modelId="{B4579449-68C5-4FB3-930E-5D795B87ABEB}" srcId="{F5A313D5-0171-42E9-9B5B-2EED7AEABFAC}" destId="{B8A15C93-0D94-4094-9984-90FC75EA6A0F}" srcOrd="1" destOrd="0" parTransId="{BB3EC447-59EF-4735-96EB-A221D40A8B1F}" sibTransId="{B90093DE-9B61-4A44-8787-1D207AEC1AD3}"/>
    <dgm:cxn modelId="{0006774E-FD10-4880-ACAE-9D9A6429DB11}" type="presOf" srcId="{F5A313D5-0171-42E9-9B5B-2EED7AEABFAC}" destId="{20806E04-004D-45F7-996B-282678B461E0}" srcOrd="0" destOrd="0" presId="urn:microsoft.com/office/officeart/2018/2/layout/IconVerticalSolidList"/>
    <dgm:cxn modelId="{CBBEBB60-8A58-4667-ACA7-0EA8CEB0A97B}" srcId="{F5A313D5-0171-42E9-9B5B-2EED7AEABFAC}" destId="{BE32C734-CA59-469C-8525-0097AF4070AC}" srcOrd="2" destOrd="0" parTransId="{99966E4D-6321-4B43-8865-33841EAA9A9D}" sibTransId="{289011D7-B7D6-4DCF-AAAE-99927EE53AF7}"/>
    <dgm:cxn modelId="{5699879F-3BCB-476A-94A9-C46B37B08463}" srcId="{F5A313D5-0171-42E9-9B5B-2EED7AEABFAC}" destId="{44641D07-53BA-427B-B542-1437AE7F6CDD}" srcOrd="0" destOrd="0" parTransId="{8C1D1FDE-CB70-47FD-8042-DFA26293C0FB}" sibTransId="{4CB95E43-6B0B-4C50-8323-58AEDDD11758}"/>
    <dgm:cxn modelId="{7059DB9F-98F1-4284-8A41-C21EE74F825A}" type="presOf" srcId="{BE32C734-CA59-469C-8525-0097AF4070AC}" destId="{5EBBC8D5-BEE8-4749-9224-24950BD12A9F}" srcOrd="0" destOrd="0" presId="urn:microsoft.com/office/officeart/2018/2/layout/IconVerticalSolidList"/>
    <dgm:cxn modelId="{2193F5CC-C5A2-4301-8445-B7ACAA770C1E}" type="presOf" srcId="{B8A15C93-0D94-4094-9984-90FC75EA6A0F}" destId="{54ECFA57-EBE7-4510-9EA7-25D079D18732}" srcOrd="0" destOrd="0" presId="urn:microsoft.com/office/officeart/2018/2/layout/IconVerticalSolidList"/>
    <dgm:cxn modelId="{A6A4057C-99DC-4C74-9A74-5677AEF0FB8C}" type="presParOf" srcId="{20806E04-004D-45F7-996B-282678B461E0}" destId="{F9B52EE1-6884-49FC-B1F8-5826D8BB1761}" srcOrd="0" destOrd="0" presId="urn:microsoft.com/office/officeart/2018/2/layout/IconVerticalSolidList"/>
    <dgm:cxn modelId="{79005B25-31D7-45DA-8BA3-EFFD52A4781B}" type="presParOf" srcId="{F9B52EE1-6884-49FC-B1F8-5826D8BB1761}" destId="{4DC683D8-9106-4052-8ACC-1B0F891A6D43}" srcOrd="0" destOrd="0" presId="urn:microsoft.com/office/officeart/2018/2/layout/IconVerticalSolidList"/>
    <dgm:cxn modelId="{EA029AFA-ED0C-4D3A-B492-3F383C6BF76D}" type="presParOf" srcId="{F9B52EE1-6884-49FC-B1F8-5826D8BB1761}" destId="{85DD11F4-F6D5-4BE4-9949-169C2B4DBD12}" srcOrd="1" destOrd="0" presId="urn:microsoft.com/office/officeart/2018/2/layout/IconVerticalSolidList"/>
    <dgm:cxn modelId="{167C92A3-05D4-4254-98BF-0C0B26A304EB}" type="presParOf" srcId="{F9B52EE1-6884-49FC-B1F8-5826D8BB1761}" destId="{8B806657-FCBC-43AA-865C-F199068C31A5}" srcOrd="2" destOrd="0" presId="urn:microsoft.com/office/officeart/2018/2/layout/IconVerticalSolidList"/>
    <dgm:cxn modelId="{45C09ECA-7B22-4060-A5F8-633D4965A971}" type="presParOf" srcId="{F9B52EE1-6884-49FC-B1F8-5826D8BB1761}" destId="{111BC4CC-5F81-4015-B16D-26530C51F90B}" srcOrd="3" destOrd="0" presId="urn:microsoft.com/office/officeart/2018/2/layout/IconVerticalSolidList"/>
    <dgm:cxn modelId="{C9AA59AF-FB2C-446A-AAD0-BFF5608DE8FC}" type="presParOf" srcId="{20806E04-004D-45F7-996B-282678B461E0}" destId="{0054FABE-2CA5-4B3C-A5DB-2043DF3B33DA}" srcOrd="1" destOrd="0" presId="urn:microsoft.com/office/officeart/2018/2/layout/IconVerticalSolidList"/>
    <dgm:cxn modelId="{EF035558-A896-4F54-97FF-343069B9408A}" type="presParOf" srcId="{20806E04-004D-45F7-996B-282678B461E0}" destId="{56C0DCC6-0C01-419E-957E-8CA3D9FFA878}" srcOrd="2" destOrd="0" presId="urn:microsoft.com/office/officeart/2018/2/layout/IconVerticalSolidList"/>
    <dgm:cxn modelId="{6A611049-ED51-4796-8D4A-4EED7B15EEF6}" type="presParOf" srcId="{56C0DCC6-0C01-419E-957E-8CA3D9FFA878}" destId="{67F7A1A3-53BB-4DFE-81B0-B6E0BD12B0EF}" srcOrd="0" destOrd="0" presId="urn:microsoft.com/office/officeart/2018/2/layout/IconVerticalSolidList"/>
    <dgm:cxn modelId="{8FFC7869-4AB2-47A2-8372-66291C372AD0}" type="presParOf" srcId="{56C0DCC6-0C01-419E-957E-8CA3D9FFA878}" destId="{D5B9696A-393F-4CBE-BB83-CC23A1498F0E}" srcOrd="1" destOrd="0" presId="urn:microsoft.com/office/officeart/2018/2/layout/IconVerticalSolidList"/>
    <dgm:cxn modelId="{77007E41-5D42-4B99-BB4B-3F88A9AA1453}" type="presParOf" srcId="{56C0DCC6-0C01-419E-957E-8CA3D9FFA878}" destId="{E3E2D446-7898-44AD-9669-17C1560371BF}" srcOrd="2" destOrd="0" presId="urn:microsoft.com/office/officeart/2018/2/layout/IconVerticalSolidList"/>
    <dgm:cxn modelId="{5CD613D0-D128-496C-A440-EC359D2A3748}" type="presParOf" srcId="{56C0DCC6-0C01-419E-957E-8CA3D9FFA878}" destId="{54ECFA57-EBE7-4510-9EA7-25D079D18732}" srcOrd="3" destOrd="0" presId="urn:microsoft.com/office/officeart/2018/2/layout/IconVerticalSolidList"/>
    <dgm:cxn modelId="{C3271055-614F-4B4D-BE44-FF87E41ECC42}" type="presParOf" srcId="{20806E04-004D-45F7-996B-282678B461E0}" destId="{7F05DE51-3A2C-48E7-B375-65FE0D508956}" srcOrd="3" destOrd="0" presId="urn:microsoft.com/office/officeart/2018/2/layout/IconVerticalSolidList"/>
    <dgm:cxn modelId="{F12C3AC2-588F-417F-A5B6-8101D603F9EC}" type="presParOf" srcId="{20806E04-004D-45F7-996B-282678B461E0}" destId="{93BEBF45-69E3-411F-BD14-7433C233E8E5}" srcOrd="4" destOrd="0" presId="urn:microsoft.com/office/officeart/2018/2/layout/IconVerticalSolidList"/>
    <dgm:cxn modelId="{1663D5BD-29BB-4F99-B8CC-114CFE23B2E6}" type="presParOf" srcId="{93BEBF45-69E3-411F-BD14-7433C233E8E5}" destId="{08E0A3F1-5D21-40AC-91F1-6B802AAF1F1C}" srcOrd="0" destOrd="0" presId="urn:microsoft.com/office/officeart/2018/2/layout/IconVerticalSolidList"/>
    <dgm:cxn modelId="{081839DF-631D-42B7-BAEF-03836CE1E3DE}" type="presParOf" srcId="{93BEBF45-69E3-411F-BD14-7433C233E8E5}" destId="{11CA2D05-AF2F-475A-AAF6-198B683C3635}" srcOrd="1" destOrd="0" presId="urn:microsoft.com/office/officeart/2018/2/layout/IconVerticalSolidList"/>
    <dgm:cxn modelId="{E421D510-892D-4CE1-93BA-76467F9BF5BD}" type="presParOf" srcId="{93BEBF45-69E3-411F-BD14-7433C233E8E5}" destId="{661BAB8B-C38C-49DB-A193-746985CE30CB}" srcOrd="2" destOrd="0" presId="urn:microsoft.com/office/officeart/2018/2/layout/IconVerticalSolidList"/>
    <dgm:cxn modelId="{657D063C-0877-4E6D-A13F-619919833647}" type="presParOf" srcId="{93BEBF45-69E3-411F-BD14-7433C233E8E5}" destId="{5EBBC8D5-BEE8-4749-9224-24950BD12A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C683D8-9106-4052-8ACC-1B0F891A6D43}">
      <dsp:nvSpPr>
        <dsp:cNvPr id="0" name=""/>
        <dsp:cNvSpPr/>
      </dsp:nvSpPr>
      <dsp:spPr>
        <a:xfrm>
          <a:off x="0" y="687"/>
          <a:ext cx="6034656" cy="16088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DD11F4-F6D5-4BE4-9949-169C2B4DBD12}">
      <dsp:nvSpPr>
        <dsp:cNvPr id="0" name=""/>
        <dsp:cNvSpPr/>
      </dsp:nvSpPr>
      <dsp:spPr>
        <a:xfrm>
          <a:off x="486668" y="362672"/>
          <a:ext cx="884852" cy="8848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BC4CC-5F81-4015-B16D-26530C51F90B}">
      <dsp:nvSpPr>
        <dsp:cNvPr id="0" name=""/>
        <dsp:cNvSpPr/>
      </dsp:nvSpPr>
      <dsp:spPr>
        <a:xfrm>
          <a:off x="1858190" y="687"/>
          <a:ext cx="4176465" cy="1608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267" tIns="170267" rIns="170267" bIns="17026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Introduction to AWS</a:t>
          </a:r>
        </a:p>
      </dsp:txBody>
      <dsp:txXfrm>
        <a:off x="1858190" y="687"/>
        <a:ext cx="4176465" cy="1608822"/>
      </dsp:txXfrm>
    </dsp:sp>
    <dsp:sp modelId="{67F7A1A3-53BB-4DFE-81B0-B6E0BD12B0EF}">
      <dsp:nvSpPr>
        <dsp:cNvPr id="0" name=""/>
        <dsp:cNvSpPr/>
      </dsp:nvSpPr>
      <dsp:spPr>
        <a:xfrm>
          <a:off x="0" y="2011715"/>
          <a:ext cx="6034656" cy="16088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696A-393F-4CBE-BB83-CC23A1498F0E}">
      <dsp:nvSpPr>
        <dsp:cNvPr id="0" name=""/>
        <dsp:cNvSpPr/>
      </dsp:nvSpPr>
      <dsp:spPr>
        <a:xfrm>
          <a:off x="486668" y="2373700"/>
          <a:ext cx="884852" cy="8848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ECFA57-EBE7-4510-9EA7-25D079D18732}">
      <dsp:nvSpPr>
        <dsp:cNvPr id="0" name=""/>
        <dsp:cNvSpPr/>
      </dsp:nvSpPr>
      <dsp:spPr>
        <a:xfrm>
          <a:off x="1858190" y="2011715"/>
          <a:ext cx="4176465" cy="1608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267" tIns="170267" rIns="170267" bIns="17026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Key Service Areas</a:t>
          </a:r>
        </a:p>
      </dsp:txBody>
      <dsp:txXfrm>
        <a:off x="1858190" y="2011715"/>
        <a:ext cx="4176465" cy="1608822"/>
      </dsp:txXfrm>
    </dsp:sp>
    <dsp:sp modelId="{08E0A3F1-5D21-40AC-91F1-6B802AAF1F1C}">
      <dsp:nvSpPr>
        <dsp:cNvPr id="0" name=""/>
        <dsp:cNvSpPr/>
      </dsp:nvSpPr>
      <dsp:spPr>
        <a:xfrm>
          <a:off x="0" y="4022743"/>
          <a:ext cx="6034656" cy="16088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CA2D05-AF2F-475A-AAF6-198B683C3635}">
      <dsp:nvSpPr>
        <dsp:cNvPr id="0" name=""/>
        <dsp:cNvSpPr/>
      </dsp:nvSpPr>
      <dsp:spPr>
        <a:xfrm>
          <a:off x="486668" y="4384728"/>
          <a:ext cx="884852" cy="8848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BBC8D5-BEE8-4749-9224-24950BD12A9F}">
      <dsp:nvSpPr>
        <dsp:cNvPr id="0" name=""/>
        <dsp:cNvSpPr/>
      </dsp:nvSpPr>
      <dsp:spPr>
        <a:xfrm>
          <a:off x="1858190" y="4022743"/>
          <a:ext cx="4176465" cy="1608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267" tIns="170267" rIns="170267" bIns="17026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Components of AWS tutorial 1</a:t>
          </a:r>
        </a:p>
      </dsp:txBody>
      <dsp:txXfrm>
        <a:off x="1858190" y="4022743"/>
        <a:ext cx="4176465" cy="16088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670F6-CC66-4A45-9A9D-DEF60E65B694}" type="datetimeFigureOut">
              <a:rPr lang="en-US" smtClean="0"/>
              <a:t>5/15/25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725C9-3C1C-5C44-BF40-27C5DA382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38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725C9-3C1C-5C44-BF40-27C5DA3825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3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725C9-3C1C-5C44-BF40-27C5DA3825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9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725C9-3C1C-5C44-BF40-27C5DA3825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79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725C9-3C1C-5C44-BF40-27C5DA3825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84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725C9-3C1C-5C44-BF40-27C5DA3825D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41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725C9-3C1C-5C44-BF40-27C5DA3825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06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725C9-3C1C-5C44-BF40-27C5DA3825D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15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5/15/25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6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7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70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8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3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5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7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57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0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5/15/25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2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B8ECA89-3FD7-4BB2-A39F-923046763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6CF367-66E5-BB22-D6C7-690BDBB6F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>
            <a:normAutofit/>
          </a:bodyPr>
          <a:lstStyle/>
          <a:p>
            <a:r>
              <a:rPr lang="en-US" dirty="0"/>
              <a:t>AWS Tutorial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3BD34-FE9F-79A6-855F-EDF7F6406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>
            <a:normAutofit/>
          </a:bodyPr>
          <a:lstStyle/>
          <a:p>
            <a:r>
              <a:rPr lang="en-US" dirty="0"/>
              <a:t>AWS VPC Tutorial | Public &amp; Private Subnets with EC2, NAT Gateway &amp; Bastion Host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54F2D2D6-8669-4EA9-A05C-2A810ECFC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F151AF58-5E9F-478C-896B-D261D731B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028" name="Picture 4" descr="A logo of a company&#10;&#10;AI-generated content may be incorrect.">
            <a:extLst>
              <a:ext uri="{FF2B5EF4-FFF2-40B4-BE49-F238E27FC236}">
                <a16:creationId xmlns:a16="http://schemas.microsoft.com/office/drawing/2014/main" id="{1B304969-04E5-5E68-1B9F-F9A2BCF06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18" y="5805239"/>
            <a:ext cx="851972" cy="85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084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84DE7-6174-82EF-45FE-34FAC843C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898" y="455362"/>
            <a:ext cx="7846501" cy="1550419"/>
          </a:xfrm>
        </p:spPr>
        <p:txBody>
          <a:bodyPr>
            <a:normAutofit/>
          </a:bodyPr>
          <a:lstStyle/>
          <a:p>
            <a:r>
              <a:rPr lang="en-US" dirty="0"/>
              <a:t>VPC – Virtual Private Cloud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2770699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2201993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5602E-83AE-A030-31E8-D7AC57FC8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898" y="2160016"/>
            <a:ext cx="7846501" cy="39261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/>
              <a:t>In AWS, when creating a VPC, you have </a:t>
            </a:r>
            <a:r>
              <a:rPr lang="en-US" sz="1400" b="1"/>
              <a:t>two options</a:t>
            </a:r>
            <a:r>
              <a:rPr lang="en-US" sz="1400"/>
              <a:t>:</a:t>
            </a:r>
          </a:p>
          <a:p>
            <a:pPr>
              <a:lnSpc>
                <a:spcPct val="100000"/>
              </a:lnSpc>
            </a:pPr>
            <a:r>
              <a:rPr lang="en-US" sz="1400" b="1"/>
              <a:t>VPC Only</a:t>
            </a:r>
            <a:r>
              <a:rPr lang="en-US" sz="1400"/>
              <a:t> – creates just the VPC.</a:t>
            </a:r>
          </a:p>
          <a:p>
            <a:pPr>
              <a:lnSpc>
                <a:spcPct val="100000"/>
              </a:lnSpc>
            </a:pPr>
            <a:r>
              <a:rPr lang="en-US" sz="1400" b="1"/>
              <a:t>VPC with More Options</a:t>
            </a:r>
            <a:r>
              <a:rPr lang="en-US" sz="1400"/>
              <a:t> – allows you to configure subnets (public &amp; private), route tables, etc.</a:t>
            </a:r>
          </a:p>
          <a:p>
            <a:pPr>
              <a:lnSpc>
                <a:spcPct val="100000"/>
              </a:lnSpc>
            </a:pPr>
            <a:r>
              <a:rPr lang="en-US" sz="1400"/>
              <a:t>For this tutorial, we’ll use </a:t>
            </a:r>
            <a:r>
              <a:rPr lang="en-US" sz="1400" b="1"/>
              <a:t>“VPC with more options”</a:t>
            </a:r>
            <a:r>
              <a:rPr lang="en-US" sz="1400"/>
              <a:t> so we can:</a:t>
            </a:r>
          </a:p>
          <a:p>
            <a:pPr>
              <a:lnSpc>
                <a:spcPct val="100000"/>
              </a:lnSpc>
            </a:pPr>
            <a:r>
              <a:rPr lang="en-US" sz="1400"/>
              <a:t>Define </a:t>
            </a:r>
            <a:r>
              <a:rPr lang="en-US" sz="1400" b="1"/>
              <a:t>public and private subnets</a:t>
            </a:r>
            <a:endParaRPr lang="en-US" sz="1400"/>
          </a:p>
          <a:p>
            <a:pPr>
              <a:lnSpc>
                <a:spcPct val="100000"/>
              </a:lnSpc>
            </a:pPr>
            <a:r>
              <a:rPr lang="en-US" sz="1400"/>
              <a:t>Set up </a:t>
            </a:r>
            <a:r>
              <a:rPr lang="en-US" sz="1400" b="1"/>
              <a:t>routing and gateways</a:t>
            </a:r>
            <a:endParaRPr lang="en-US" sz="1400"/>
          </a:p>
          <a:p>
            <a:pPr>
              <a:lnSpc>
                <a:spcPct val="100000"/>
              </a:lnSpc>
            </a:pPr>
            <a:r>
              <a:rPr lang="en-US" sz="1400"/>
              <a:t>Launch resources in </a:t>
            </a:r>
            <a:r>
              <a:rPr lang="en-US" sz="1400" b="1"/>
              <a:t>isolated network segments</a:t>
            </a:r>
            <a:endParaRPr lang="en-US" sz="1400"/>
          </a:p>
          <a:p>
            <a:pPr>
              <a:lnSpc>
                <a:spcPct val="100000"/>
              </a:lnSpc>
            </a:pPr>
            <a:r>
              <a:rPr lang="en-US" sz="1400"/>
              <a:t>While creating the VPC, we need to specify a </a:t>
            </a:r>
            <a:r>
              <a:rPr lang="en-US" sz="1400" b="1"/>
              <a:t>CIDR block</a:t>
            </a:r>
            <a:r>
              <a:rPr lang="en-US" sz="1400"/>
              <a:t> (Classless Inter-Domain Routing) – which defines the </a:t>
            </a:r>
            <a:r>
              <a:rPr lang="en-US" sz="1400" b="1"/>
              <a:t>IP address range</a:t>
            </a:r>
            <a:r>
              <a:rPr lang="en-US" sz="1400"/>
              <a:t>.</a:t>
            </a:r>
          </a:p>
          <a:p>
            <a:pPr>
              <a:lnSpc>
                <a:spcPct val="100000"/>
              </a:lnSpc>
            </a:pPr>
            <a:r>
              <a:rPr lang="en-US" sz="1400"/>
              <a:t>I’m using: 11.0.0.0/16</a:t>
            </a:r>
            <a:br>
              <a:rPr lang="en-US" sz="1400"/>
            </a:br>
            <a:r>
              <a:rPr lang="en-US" sz="1400"/>
              <a:t>This gives us </a:t>
            </a:r>
            <a:r>
              <a:rPr lang="en-US" sz="1400" b="1"/>
              <a:t>65,536 IP addresses</a:t>
            </a:r>
            <a:r>
              <a:rPr lang="en-US" sz="1400"/>
              <a:t> to use in our subnets.</a:t>
            </a:r>
          </a:p>
          <a:p>
            <a:pPr>
              <a:lnSpc>
                <a:spcPct val="100000"/>
              </a:lnSpc>
            </a:pPr>
            <a:endParaRPr lang="en-US" sz="1400"/>
          </a:p>
        </p:txBody>
      </p:sp>
      <p:pic>
        <p:nvPicPr>
          <p:cNvPr id="4" name="Picture 4" descr="A logo of a company&#10;&#10;AI-generated content may be incorrect.">
            <a:extLst>
              <a:ext uri="{FF2B5EF4-FFF2-40B4-BE49-F238E27FC236}">
                <a16:creationId xmlns:a16="http://schemas.microsoft.com/office/drawing/2014/main" id="{D4631947-68A5-5233-8A5D-9B14E3604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18" y="5805239"/>
            <a:ext cx="851972" cy="85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468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B1FFCF-75A1-D85B-55F9-3FB9A3302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181" y="577272"/>
            <a:ext cx="9150928" cy="5761695"/>
          </a:xfrm>
          <a:prstGeom prst="rect">
            <a:avLst/>
          </a:prstGeom>
        </p:spPr>
      </p:pic>
      <p:pic>
        <p:nvPicPr>
          <p:cNvPr id="3" name="Picture 4" descr="A logo of a company&#10;&#10;AI-generated content may be incorrect.">
            <a:extLst>
              <a:ext uri="{FF2B5EF4-FFF2-40B4-BE49-F238E27FC236}">
                <a16:creationId xmlns:a16="http://schemas.microsoft.com/office/drawing/2014/main" id="{068D9FB9-3678-428B-F18C-12EAD5A74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18" y="5805239"/>
            <a:ext cx="851972" cy="85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980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1A928-C0A6-382D-356B-8EC5A324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Subnet: Public and Private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E6948-C953-5693-832F-CCB2CEC4D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Subnets in the VPC</a:t>
            </a:r>
          </a:p>
          <a:p>
            <a:r>
              <a:rPr lang="en-US" dirty="0"/>
              <a:t> </a:t>
            </a:r>
            <a:r>
              <a:rPr lang="en-US" b="1" dirty="0"/>
              <a:t>Public Subnet</a:t>
            </a:r>
            <a:r>
              <a:rPr lang="en-US" dirty="0"/>
              <a:t>: 11.0.1.0/24</a:t>
            </a:r>
            <a:br>
              <a:rPr lang="en-US" dirty="0"/>
            </a:br>
            <a:r>
              <a:rPr lang="en-US" dirty="0"/>
              <a:t>(Supports 256 IP addresses, typically used for web servers or bastion hosts)</a:t>
            </a:r>
          </a:p>
          <a:p>
            <a:r>
              <a:rPr lang="en-US" b="1" dirty="0"/>
              <a:t>Private Subnet</a:t>
            </a:r>
            <a:r>
              <a:rPr lang="en-US" dirty="0"/>
              <a:t>: 11.0.2.0/24</a:t>
            </a:r>
            <a:br>
              <a:rPr lang="en-US" dirty="0"/>
            </a:br>
            <a:r>
              <a:rPr lang="en-US" dirty="0"/>
              <a:t>(Also 256 IPs, used for databases or app servers without internet exposure)</a:t>
            </a:r>
          </a:p>
          <a:p>
            <a:endParaRPr lang="en-US" dirty="0"/>
          </a:p>
        </p:txBody>
      </p:sp>
      <p:pic>
        <p:nvPicPr>
          <p:cNvPr id="4" name="Picture 4" descr="A logo of a company&#10;&#10;AI-generated content may be incorrect.">
            <a:extLst>
              <a:ext uri="{FF2B5EF4-FFF2-40B4-BE49-F238E27FC236}">
                <a16:creationId xmlns:a16="http://schemas.microsoft.com/office/drawing/2014/main" id="{3D6C23DA-2330-B02F-7720-839C6D4BB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18" y="5805239"/>
            <a:ext cx="851972" cy="85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846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42C36D-7E1F-54DE-F1E2-E9C9DCF78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036" y="411018"/>
            <a:ext cx="9455727" cy="5953606"/>
          </a:xfrm>
          <a:prstGeom prst="rect">
            <a:avLst/>
          </a:prstGeom>
        </p:spPr>
      </p:pic>
      <p:pic>
        <p:nvPicPr>
          <p:cNvPr id="3" name="Picture 4" descr="A logo of a company&#10;&#10;AI-generated content may be incorrect.">
            <a:extLst>
              <a:ext uri="{FF2B5EF4-FFF2-40B4-BE49-F238E27FC236}">
                <a16:creationId xmlns:a16="http://schemas.microsoft.com/office/drawing/2014/main" id="{CE67E921-6D66-90A0-7993-861EC261D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18" y="5805239"/>
            <a:ext cx="851972" cy="85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368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3597-3036-B0EC-4E62-AE5CA70F8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Gateway: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3C5AA-CEF8-4EED-B77E-9436E2B14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Internet Gateway</a:t>
            </a:r>
            <a:r>
              <a:rPr lang="en-US" dirty="0"/>
              <a:t> allows </a:t>
            </a:r>
            <a:r>
              <a:rPr lang="en-US" b="1" dirty="0"/>
              <a:t>EC2 instances in our public subnet</a:t>
            </a:r>
            <a:r>
              <a:rPr lang="en-US" dirty="0"/>
              <a:t> to access the internet and receive traffic from it.</a:t>
            </a:r>
          </a:p>
          <a:p>
            <a:r>
              <a:rPr lang="en-US" dirty="0"/>
              <a:t>It serves as a bridge between the </a:t>
            </a:r>
            <a:r>
              <a:rPr lang="en-US" b="1" dirty="0"/>
              <a:t>public subnet</a:t>
            </a:r>
            <a:r>
              <a:rPr lang="en-US" dirty="0"/>
              <a:t> in our VPC and the outside world.</a:t>
            </a:r>
          </a:p>
        </p:txBody>
      </p:sp>
      <p:pic>
        <p:nvPicPr>
          <p:cNvPr id="4" name="Picture 4" descr="A logo of a company&#10;&#10;AI-generated content may be incorrect.">
            <a:extLst>
              <a:ext uri="{FF2B5EF4-FFF2-40B4-BE49-F238E27FC236}">
                <a16:creationId xmlns:a16="http://schemas.microsoft.com/office/drawing/2014/main" id="{0E66DD41-251A-D5B4-B889-ED3B6AC7F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18" y="5805239"/>
            <a:ext cx="851972" cy="85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166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7B0DAE-2423-8884-7FB1-59E70165F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752" y="463915"/>
            <a:ext cx="9418504" cy="5930169"/>
          </a:xfrm>
          <a:prstGeom prst="rect">
            <a:avLst/>
          </a:prstGeom>
        </p:spPr>
      </p:pic>
      <p:pic>
        <p:nvPicPr>
          <p:cNvPr id="3" name="Picture 4" descr="A logo of a company&#10;&#10;AI-generated content may be incorrect.">
            <a:extLst>
              <a:ext uri="{FF2B5EF4-FFF2-40B4-BE49-F238E27FC236}">
                <a16:creationId xmlns:a16="http://schemas.microsoft.com/office/drawing/2014/main" id="{0351B8D7-B7D8-ED34-81DC-CFB62B4EE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18" y="5805239"/>
            <a:ext cx="851972" cy="85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915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94CC34-22AF-BAA1-D5C2-88C6A7747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Route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9CA61-AC9A-DD17-D0DC-8C0180032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2160016"/>
            <a:ext cx="9486690" cy="39261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900"/>
              <a:t>Now we need to </a:t>
            </a:r>
            <a:r>
              <a:rPr lang="en-US" sz="1900" b="1"/>
              <a:t>create route tables</a:t>
            </a:r>
            <a:r>
              <a:rPr lang="en-US" sz="1900"/>
              <a:t> for our VPC.</a:t>
            </a:r>
          </a:p>
          <a:p>
            <a:pPr>
              <a:lnSpc>
                <a:spcPct val="100000"/>
              </a:lnSpc>
            </a:pPr>
            <a:r>
              <a:rPr lang="en-US" sz="1900"/>
              <a:t>The </a:t>
            </a:r>
            <a:r>
              <a:rPr lang="en-US" sz="1900" b="1"/>
              <a:t>public route table</a:t>
            </a:r>
            <a:r>
              <a:rPr lang="en-US" sz="1900"/>
              <a:t> will include a route to the </a:t>
            </a:r>
            <a:r>
              <a:rPr lang="en-US" sz="1900" b="1"/>
              <a:t>Internet Gateway</a:t>
            </a:r>
            <a:r>
              <a:rPr lang="en-US" sz="1900"/>
              <a:t>, allowing public subnet resources to access the internet.</a:t>
            </a:r>
          </a:p>
          <a:p>
            <a:pPr>
              <a:lnSpc>
                <a:spcPct val="100000"/>
              </a:lnSpc>
            </a:pPr>
            <a:r>
              <a:rPr lang="en-US" sz="1900"/>
              <a:t>The </a:t>
            </a:r>
            <a:r>
              <a:rPr lang="en-US" sz="1900" b="1"/>
              <a:t>private route table</a:t>
            </a:r>
            <a:r>
              <a:rPr lang="en-US" sz="1900"/>
              <a:t> will remain internal or use a </a:t>
            </a:r>
            <a:r>
              <a:rPr lang="en-US" sz="1900" b="1"/>
              <a:t>NAT Gateway</a:t>
            </a:r>
            <a:r>
              <a:rPr lang="en-US" sz="1900"/>
              <a:t> for outbound access.</a:t>
            </a:r>
          </a:p>
          <a:p>
            <a:pPr>
              <a:lnSpc>
                <a:spcPct val="100000"/>
              </a:lnSpc>
            </a:pPr>
            <a:r>
              <a:rPr lang="en-US" sz="1900"/>
              <a:t>After creating the route tables, we must </a:t>
            </a:r>
            <a:r>
              <a:rPr lang="en-US" sz="1900" b="1"/>
              <a:t>associate each one with its corresponding subnet</a:t>
            </a:r>
            <a:r>
              <a:rPr lang="en-US" sz="1900"/>
              <a:t>:</a:t>
            </a:r>
          </a:p>
          <a:p>
            <a:pPr>
              <a:lnSpc>
                <a:spcPct val="100000"/>
              </a:lnSpc>
            </a:pPr>
            <a:r>
              <a:rPr lang="en-US" sz="1900"/>
              <a:t>Public route table → public subnet</a:t>
            </a:r>
          </a:p>
          <a:p>
            <a:pPr>
              <a:lnSpc>
                <a:spcPct val="100000"/>
              </a:lnSpc>
            </a:pPr>
            <a:r>
              <a:rPr lang="en-US" sz="1900"/>
              <a:t>Private route table → private subnet</a:t>
            </a:r>
          </a:p>
          <a:p>
            <a:pPr>
              <a:lnSpc>
                <a:spcPct val="100000"/>
              </a:lnSpc>
            </a:pPr>
            <a:r>
              <a:rPr lang="en-US" sz="1900"/>
              <a:t>This setup ensures that traffic is routed correctly based on the subnet’s purpose.</a:t>
            </a:r>
          </a:p>
          <a:p>
            <a:pPr>
              <a:lnSpc>
                <a:spcPct val="100000"/>
              </a:lnSpc>
            </a:pPr>
            <a:endParaRPr lang="en-US" sz="19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logo of a company&#10;&#10;AI-generated content may be incorrect.">
            <a:extLst>
              <a:ext uri="{FF2B5EF4-FFF2-40B4-BE49-F238E27FC236}">
                <a16:creationId xmlns:a16="http://schemas.microsoft.com/office/drawing/2014/main" id="{D37F090C-8D81-408E-F092-C90E193F1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18" y="5805239"/>
            <a:ext cx="851972" cy="85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771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3457F7-37F8-25EC-42DE-5FAEB1765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705" y="556245"/>
            <a:ext cx="9125221" cy="5745510"/>
          </a:xfrm>
          <a:prstGeom prst="rect">
            <a:avLst/>
          </a:prstGeom>
        </p:spPr>
      </p:pic>
      <p:pic>
        <p:nvPicPr>
          <p:cNvPr id="3" name="Picture 4" descr="A logo of a company&#10;&#10;AI-generated content may be incorrect.">
            <a:extLst>
              <a:ext uri="{FF2B5EF4-FFF2-40B4-BE49-F238E27FC236}">
                <a16:creationId xmlns:a16="http://schemas.microsoft.com/office/drawing/2014/main" id="{15C79AB1-ABB2-71DE-E484-E5F570296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18" y="5805239"/>
            <a:ext cx="851972" cy="85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131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BF5DF-DEE1-6594-6B36-F09E7E64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76409-1103-FB10-CBD0-588EA7D3C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NAT Gateway (Network Address Translation)</a:t>
            </a:r>
            <a:r>
              <a:rPr lang="en-US" dirty="0"/>
              <a:t> allows </a:t>
            </a:r>
            <a:r>
              <a:rPr lang="en-US" b="1" dirty="0"/>
              <a:t>instances in a private subnet</a:t>
            </a:r>
            <a:r>
              <a:rPr lang="en-US" dirty="0"/>
              <a:t> to access the internet </a:t>
            </a:r>
            <a:r>
              <a:rPr lang="en-US" b="1" dirty="0"/>
              <a:t>without exposing them to incoming traffic</a:t>
            </a:r>
            <a:r>
              <a:rPr lang="en-US" dirty="0"/>
              <a:t>.</a:t>
            </a:r>
          </a:p>
          <a:p>
            <a:r>
              <a:rPr lang="en-US" dirty="0"/>
              <a:t>This is helpful when your private EC2 instance needs to download updates, access external APIs, or reach public services.</a:t>
            </a:r>
          </a:p>
          <a:p>
            <a:r>
              <a:rPr lang="en-US" dirty="0"/>
              <a:t>You </a:t>
            </a:r>
            <a:r>
              <a:rPr lang="en-US" b="1" dirty="0"/>
              <a:t>cannot assign an Elastic IP directly</a:t>
            </a:r>
            <a:r>
              <a:rPr lang="en-US" dirty="0"/>
              <a:t> to private instances, so the NAT Gateway acts as an intermediary.</a:t>
            </a:r>
          </a:p>
          <a:p>
            <a:r>
              <a:rPr lang="en-US" dirty="0"/>
              <a:t>The </a:t>
            </a:r>
            <a:r>
              <a:rPr lang="en-US" b="1" dirty="0"/>
              <a:t>NAT Gateway is placed in the public subnet</a:t>
            </a:r>
            <a:r>
              <a:rPr lang="en-US" dirty="0"/>
              <a:t>, and the </a:t>
            </a:r>
            <a:r>
              <a:rPr lang="en-US" b="1" dirty="0"/>
              <a:t>private route table</a:t>
            </a:r>
            <a:r>
              <a:rPr lang="en-US" dirty="0"/>
              <a:t> must have a route pointing to it:</a:t>
            </a:r>
          </a:p>
          <a:p>
            <a:r>
              <a:rPr lang="en-US" dirty="0"/>
              <a:t>Route: 0.0.0.0/0 → NAT Gateway</a:t>
            </a:r>
          </a:p>
          <a:p>
            <a:r>
              <a:rPr lang="en-US" dirty="0"/>
              <a:t>This ensures outbound internet traffic from the </a:t>
            </a:r>
            <a:r>
              <a:rPr lang="en-US" b="1" dirty="0"/>
              <a:t>private subnet</a:t>
            </a:r>
            <a:r>
              <a:rPr lang="en-US" dirty="0"/>
              <a:t> goes through the NAT Gateway securely.</a:t>
            </a:r>
          </a:p>
          <a:p>
            <a:endParaRPr lang="en-US" dirty="0"/>
          </a:p>
        </p:txBody>
      </p:sp>
      <p:pic>
        <p:nvPicPr>
          <p:cNvPr id="4" name="Picture 4" descr="A logo of a company&#10;&#10;AI-generated content may be incorrect.">
            <a:extLst>
              <a:ext uri="{FF2B5EF4-FFF2-40B4-BE49-F238E27FC236}">
                <a16:creationId xmlns:a16="http://schemas.microsoft.com/office/drawing/2014/main" id="{B1740672-CB1B-6377-A3E6-FDEDD16AB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18" y="5805239"/>
            <a:ext cx="851972" cy="85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277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 logo of a company&#10;&#10;AI-generated content may be incorrect.">
            <a:extLst>
              <a:ext uri="{FF2B5EF4-FFF2-40B4-BE49-F238E27FC236}">
                <a16:creationId xmlns:a16="http://schemas.microsoft.com/office/drawing/2014/main" id="{6BD19D9F-D44D-87C0-0F03-C12B84201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18" y="5805239"/>
            <a:ext cx="851972" cy="85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738DC6-315E-EC43-6DC2-6707EC4D9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854" y="500175"/>
            <a:ext cx="9303327" cy="58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56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A8DDA3-B4FC-D445-AA06-C92ABAE24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3" y="5476671"/>
            <a:ext cx="2770698" cy="138132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D0692D-A304-5E4A-BCD9-C00690321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2" y="4101177"/>
            <a:ext cx="1373567" cy="27568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143495-9EE5-F317-E7D7-2491E7EBA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542" y="455362"/>
            <a:ext cx="3183457" cy="3392972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pic>
        <p:nvPicPr>
          <p:cNvPr id="5" name="Picture 4" descr="A logo of a company&#10;&#10;AI-generated content may be incorrect.">
            <a:extLst>
              <a:ext uri="{FF2B5EF4-FFF2-40B4-BE49-F238E27FC236}">
                <a16:creationId xmlns:a16="http://schemas.microsoft.com/office/drawing/2014/main" id="{3F709C4F-55E2-F2E0-88D0-399278C75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18" y="5805239"/>
            <a:ext cx="851972" cy="85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A3BABEF-2557-570A-A181-82BE9926F8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8560324"/>
              </p:ext>
            </p:extLst>
          </p:nvPr>
        </p:nvGraphicFramePr>
        <p:xfrm>
          <a:off x="5224244" y="409518"/>
          <a:ext cx="6034656" cy="5632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9688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7FD0E-C93A-490E-9994-C79DC8977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A4E3F-2F12-5956-047E-243F1EAB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089" y="1247140"/>
            <a:ext cx="9512395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/>
              <a:t>THANK YOU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77B2DF-AF44-4996-BBFD-5DF9162BE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6BECB9-A7FC-400F-8502-97A13BB8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logo of a company&#10;&#10;AI-generated content may be incorrect.">
            <a:extLst>
              <a:ext uri="{FF2B5EF4-FFF2-40B4-BE49-F238E27FC236}">
                <a16:creationId xmlns:a16="http://schemas.microsoft.com/office/drawing/2014/main" id="{FF97DED3-ACA3-99D1-CC5F-C00758521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18" y="5805239"/>
            <a:ext cx="851972" cy="85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579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E9BC9-0D58-1C03-FD30-B9DE6227E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186E3-E6C8-5B9A-31FA-75D9C0D7B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349277"/>
            <a:ext cx="9486690" cy="3926152"/>
          </a:xfr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Amazon Web Services (AWS) is 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a comprehensive cloud computing platform that includes infrastructure as a service (IaaS) and platform as a service (PaaS) offerings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. AWS services offer scalable solutions for compute, storage, databases, analytics, and more.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D41F6777-280A-5477-24A7-1B994316DB5E}"/>
              </a:ext>
            </a:extLst>
          </p:cNvPr>
          <p:cNvGrpSpPr/>
          <p:nvPr/>
        </p:nvGrpSpPr>
        <p:grpSpPr>
          <a:xfrm>
            <a:off x="1735479" y="3258192"/>
            <a:ext cx="4191000" cy="3505201"/>
            <a:chOff x="531876" y="1520952"/>
            <a:chExt cx="5278120" cy="4773295"/>
          </a:xfrm>
        </p:grpSpPr>
        <p:pic>
          <p:nvPicPr>
            <p:cNvPr id="5" name="object 4">
              <a:extLst>
                <a:ext uri="{FF2B5EF4-FFF2-40B4-BE49-F238E27FC236}">
                  <a16:creationId xmlns:a16="http://schemas.microsoft.com/office/drawing/2014/main" id="{B4170E90-3776-4F3A-57E0-B00D8A226B5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876" y="1520952"/>
              <a:ext cx="5277612" cy="4773168"/>
            </a:xfrm>
            <a:prstGeom prst="rect">
              <a:avLst/>
            </a:prstGeom>
          </p:spPr>
        </p:pic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4BAABCC5-F43B-1A5F-0448-AF0043E90FA4}"/>
                </a:ext>
              </a:extLst>
            </p:cNvPr>
            <p:cNvSpPr/>
            <p:nvPr/>
          </p:nvSpPr>
          <p:spPr>
            <a:xfrm>
              <a:off x="642366" y="1628394"/>
              <a:ext cx="5061585" cy="4563110"/>
            </a:xfrm>
            <a:custGeom>
              <a:avLst/>
              <a:gdLst/>
              <a:ahLst/>
              <a:cxnLst/>
              <a:rect l="l" t="t" r="r" b="b"/>
              <a:pathLst>
                <a:path w="5061585" h="4563110">
                  <a:moveTo>
                    <a:pt x="0" y="396366"/>
                  </a:moveTo>
                  <a:lnTo>
                    <a:pt x="2666" y="350158"/>
                  </a:lnTo>
                  <a:lnTo>
                    <a:pt x="10469" y="305510"/>
                  </a:lnTo>
                  <a:lnTo>
                    <a:pt x="23110" y="262723"/>
                  </a:lnTo>
                  <a:lnTo>
                    <a:pt x="40292" y="222092"/>
                  </a:lnTo>
                  <a:lnTo>
                    <a:pt x="61717" y="183917"/>
                  </a:lnTo>
                  <a:lnTo>
                    <a:pt x="87088" y="148495"/>
                  </a:lnTo>
                  <a:lnTo>
                    <a:pt x="116108" y="116125"/>
                  </a:lnTo>
                  <a:lnTo>
                    <a:pt x="148478" y="87104"/>
                  </a:lnTo>
                  <a:lnTo>
                    <a:pt x="183902" y="61730"/>
                  </a:lnTo>
                  <a:lnTo>
                    <a:pt x="222083" y="40302"/>
                  </a:lnTo>
                  <a:lnTo>
                    <a:pt x="262722" y="23117"/>
                  </a:lnTo>
                  <a:lnTo>
                    <a:pt x="305522" y="10472"/>
                  </a:lnTo>
                  <a:lnTo>
                    <a:pt x="350187" y="2667"/>
                  </a:lnTo>
                  <a:lnTo>
                    <a:pt x="396417" y="0"/>
                  </a:lnTo>
                  <a:lnTo>
                    <a:pt x="4664837" y="0"/>
                  </a:lnTo>
                  <a:lnTo>
                    <a:pt x="4711045" y="2667"/>
                  </a:lnTo>
                  <a:lnTo>
                    <a:pt x="4755693" y="10472"/>
                  </a:lnTo>
                  <a:lnTo>
                    <a:pt x="4798480" y="23117"/>
                  </a:lnTo>
                  <a:lnTo>
                    <a:pt x="4839111" y="40302"/>
                  </a:lnTo>
                  <a:lnTo>
                    <a:pt x="4877286" y="61730"/>
                  </a:lnTo>
                  <a:lnTo>
                    <a:pt x="4912708" y="87104"/>
                  </a:lnTo>
                  <a:lnTo>
                    <a:pt x="4945078" y="116125"/>
                  </a:lnTo>
                  <a:lnTo>
                    <a:pt x="4974099" y="148495"/>
                  </a:lnTo>
                  <a:lnTo>
                    <a:pt x="4999473" y="183917"/>
                  </a:lnTo>
                  <a:lnTo>
                    <a:pt x="5020901" y="222092"/>
                  </a:lnTo>
                  <a:lnTo>
                    <a:pt x="5038086" y="262723"/>
                  </a:lnTo>
                  <a:lnTo>
                    <a:pt x="5050731" y="305510"/>
                  </a:lnTo>
                  <a:lnTo>
                    <a:pt x="5058536" y="350158"/>
                  </a:lnTo>
                  <a:lnTo>
                    <a:pt x="5061204" y="396366"/>
                  </a:lnTo>
                  <a:lnTo>
                    <a:pt x="5061204" y="4166438"/>
                  </a:lnTo>
                  <a:lnTo>
                    <a:pt x="5058536" y="4212668"/>
                  </a:lnTo>
                  <a:lnTo>
                    <a:pt x="5050731" y="4257333"/>
                  </a:lnTo>
                  <a:lnTo>
                    <a:pt x="5038086" y="4300133"/>
                  </a:lnTo>
                  <a:lnTo>
                    <a:pt x="5020901" y="4340772"/>
                  </a:lnTo>
                  <a:lnTo>
                    <a:pt x="4999473" y="4378953"/>
                  </a:lnTo>
                  <a:lnTo>
                    <a:pt x="4974099" y="4414377"/>
                  </a:lnTo>
                  <a:lnTo>
                    <a:pt x="4945078" y="4446747"/>
                  </a:lnTo>
                  <a:lnTo>
                    <a:pt x="4912708" y="4475767"/>
                  </a:lnTo>
                  <a:lnTo>
                    <a:pt x="4877286" y="4501138"/>
                  </a:lnTo>
                  <a:lnTo>
                    <a:pt x="4839111" y="4522563"/>
                  </a:lnTo>
                  <a:lnTo>
                    <a:pt x="4798480" y="4539745"/>
                  </a:lnTo>
                  <a:lnTo>
                    <a:pt x="4755693" y="4552386"/>
                  </a:lnTo>
                  <a:lnTo>
                    <a:pt x="4711045" y="4560189"/>
                  </a:lnTo>
                  <a:lnTo>
                    <a:pt x="4664837" y="4562856"/>
                  </a:lnTo>
                  <a:lnTo>
                    <a:pt x="396417" y="4562856"/>
                  </a:lnTo>
                  <a:lnTo>
                    <a:pt x="350187" y="4560189"/>
                  </a:lnTo>
                  <a:lnTo>
                    <a:pt x="305522" y="4552386"/>
                  </a:lnTo>
                  <a:lnTo>
                    <a:pt x="262722" y="4539745"/>
                  </a:lnTo>
                  <a:lnTo>
                    <a:pt x="222083" y="4522563"/>
                  </a:lnTo>
                  <a:lnTo>
                    <a:pt x="183902" y="4501138"/>
                  </a:lnTo>
                  <a:lnTo>
                    <a:pt x="148478" y="4475767"/>
                  </a:lnTo>
                  <a:lnTo>
                    <a:pt x="116108" y="4446747"/>
                  </a:lnTo>
                  <a:lnTo>
                    <a:pt x="87088" y="4414377"/>
                  </a:lnTo>
                  <a:lnTo>
                    <a:pt x="61717" y="4378953"/>
                  </a:lnTo>
                  <a:lnTo>
                    <a:pt x="40292" y="4340772"/>
                  </a:lnTo>
                  <a:lnTo>
                    <a:pt x="23110" y="4300133"/>
                  </a:lnTo>
                  <a:lnTo>
                    <a:pt x="10469" y="4257333"/>
                  </a:lnTo>
                  <a:lnTo>
                    <a:pt x="2666" y="4212668"/>
                  </a:lnTo>
                  <a:lnTo>
                    <a:pt x="0" y="4166438"/>
                  </a:lnTo>
                  <a:lnTo>
                    <a:pt x="0" y="396366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6">
              <a:extLst>
                <a:ext uri="{FF2B5EF4-FFF2-40B4-BE49-F238E27FC236}">
                  <a16:creationId xmlns:a16="http://schemas.microsoft.com/office/drawing/2014/main" id="{28DEDB3A-0FF7-6030-D61B-A7A2352C491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5584" y="2299716"/>
              <a:ext cx="3342132" cy="2763012"/>
            </a:xfrm>
            <a:prstGeom prst="rect">
              <a:avLst/>
            </a:prstGeom>
          </p:spPr>
        </p:pic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092B4271-7813-C48D-C596-0AAA7336424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76827" y="5125211"/>
              <a:ext cx="1403603" cy="975360"/>
            </a:xfrm>
            <a:prstGeom prst="rect">
              <a:avLst/>
            </a:prstGeom>
          </p:spPr>
        </p:pic>
      </p:grpSp>
      <p:grpSp>
        <p:nvGrpSpPr>
          <p:cNvPr id="27" name="object 8">
            <a:extLst>
              <a:ext uri="{FF2B5EF4-FFF2-40B4-BE49-F238E27FC236}">
                <a16:creationId xmlns:a16="http://schemas.microsoft.com/office/drawing/2014/main" id="{6D484E2F-B3D6-4137-6651-6CEC80024B43}"/>
              </a:ext>
            </a:extLst>
          </p:cNvPr>
          <p:cNvGrpSpPr/>
          <p:nvPr/>
        </p:nvGrpSpPr>
        <p:grpSpPr>
          <a:xfrm>
            <a:off x="6881106" y="3334438"/>
            <a:ext cx="4572000" cy="3352800"/>
            <a:chOff x="6307835" y="1520952"/>
            <a:chExt cx="5279390" cy="4773295"/>
          </a:xfrm>
        </p:grpSpPr>
        <p:pic>
          <p:nvPicPr>
            <p:cNvPr id="28" name="object 9">
              <a:extLst>
                <a:ext uri="{FF2B5EF4-FFF2-40B4-BE49-F238E27FC236}">
                  <a16:creationId xmlns:a16="http://schemas.microsoft.com/office/drawing/2014/main" id="{A8502042-1805-4173-F881-83E1B942E965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07835" y="1520952"/>
              <a:ext cx="5279136" cy="4773168"/>
            </a:xfrm>
            <a:prstGeom prst="rect">
              <a:avLst/>
            </a:prstGeom>
          </p:spPr>
        </p:pic>
        <p:sp>
          <p:nvSpPr>
            <p:cNvPr id="29" name="object 10">
              <a:extLst>
                <a:ext uri="{FF2B5EF4-FFF2-40B4-BE49-F238E27FC236}">
                  <a16:creationId xmlns:a16="http://schemas.microsoft.com/office/drawing/2014/main" id="{F77428C6-E807-AD14-B1E8-AFB259EB3F9A}"/>
                </a:ext>
              </a:extLst>
            </p:cNvPr>
            <p:cNvSpPr/>
            <p:nvPr/>
          </p:nvSpPr>
          <p:spPr>
            <a:xfrm>
              <a:off x="6418325" y="1628394"/>
              <a:ext cx="5062855" cy="4563110"/>
            </a:xfrm>
            <a:custGeom>
              <a:avLst/>
              <a:gdLst/>
              <a:ahLst/>
              <a:cxnLst/>
              <a:rect l="l" t="t" r="r" b="b"/>
              <a:pathLst>
                <a:path w="5062855" h="4563110">
                  <a:moveTo>
                    <a:pt x="0" y="396366"/>
                  </a:moveTo>
                  <a:lnTo>
                    <a:pt x="2667" y="350158"/>
                  </a:lnTo>
                  <a:lnTo>
                    <a:pt x="10472" y="305510"/>
                  </a:lnTo>
                  <a:lnTo>
                    <a:pt x="23117" y="262723"/>
                  </a:lnTo>
                  <a:lnTo>
                    <a:pt x="40302" y="222092"/>
                  </a:lnTo>
                  <a:lnTo>
                    <a:pt x="61730" y="183917"/>
                  </a:lnTo>
                  <a:lnTo>
                    <a:pt x="87104" y="148495"/>
                  </a:lnTo>
                  <a:lnTo>
                    <a:pt x="116125" y="116125"/>
                  </a:lnTo>
                  <a:lnTo>
                    <a:pt x="148495" y="87104"/>
                  </a:lnTo>
                  <a:lnTo>
                    <a:pt x="183917" y="61730"/>
                  </a:lnTo>
                  <a:lnTo>
                    <a:pt x="222092" y="40302"/>
                  </a:lnTo>
                  <a:lnTo>
                    <a:pt x="262723" y="23117"/>
                  </a:lnTo>
                  <a:lnTo>
                    <a:pt x="305510" y="10472"/>
                  </a:lnTo>
                  <a:lnTo>
                    <a:pt x="350158" y="2667"/>
                  </a:lnTo>
                  <a:lnTo>
                    <a:pt x="396367" y="0"/>
                  </a:lnTo>
                  <a:lnTo>
                    <a:pt x="4666360" y="0"/>
                  </a:lnTo>
                  <a:lnTo>
                    <a:pt x="4712569" y="2667"/>
                  </a:lnTo>
                  <a:lnTo>
                    <a:pt x="4757217" y="10472"/>
                  </a:lnTo>
                  <a:lnTo>
                    <a:pt x="4800004" y="23117"/>
                  </a:lnTo>
                  <a:lnTo>
                    <a:pt x="4840635" y="40302"/>
                  </a:lnTo>
                  <a:lnTo>
                    <a:pt x="4878810" y="61730"/>
                  </a:lnTo>
                  <a:lnTo>
                    <a:pt x="4914232" y="87104"/>
                  </a:lnTo>
                  <a:lnTo>
                    <a:pt x="4946602" y="116125"/>
                  </a:lnTo>
                  <a:lnTo>
                    <a:pt x="4975623" y="148495"/>
                  </a:lnTo>
                  <a:lnTo>
                    <a:pt x="5000997" y="183917"/>
                  </a:lnTo>
                  <a:lnTo>
                    <a:pt x="5022425" y="222092"/>
                  </a:lnTo>
                  <a:lnTo>
                    <a:pt x="5039610" y="262723"/>
                  </a:lnTo>
                  <a:lnTo>
                    <a:pt x="5052255" y="305510"/>
                  </a:lnTo>
                  <a:lnTo>
                    <a:pt x="5060060" y="350158"/>
                  </a:lnTo>
                  <a:lnTo>
                    <a:pt x="5062728" y="396366"/>
                  </a:lnTo>
                  <a:lnTo>
                    <a:pt x="5062728" y="4166438"/>
                  </a:lnTo>
                  <a:lnTo>
                    <a:pt x="5060060" y="4212668"/>
                  </a:lnTo>
                  <a:lnTo>
                    <a:pt x="5052255" y="4257333"/>
                  </a:lnTo>
                  <a:lnTo>
                    <a:pt x="5039610" y="4300133"/>
                  </a:lnTo>
                  <a:lnTo>
                    <a:pt x="5022425" y="4340772"/>
                  </a:lnTo>
                  <a:lnTo>
                    <a:pt x="5000997" y="4378953"/>
                  </a:lnTo>
                  <a:lnTo>
                    <a:pt x="4975623" y="4414377"/>
                  </a:lnTo>
                  <a:lnTo>
                    <a:pt x="4946602" y="4446747"/>
                  </a:lnTo>
                  <a:lnTo>
                    <a:pt x="4914232" y="4475767"/>
                  </a:lnTo>
                  <a:lnTo>
                    <a:pt x="4878810" y="4501138"/>
                  </a:lnTo>
                  <a:lnTo>
                    <a:pt x="4840635" y="4522563"/>
                  </a:lnTo>
                  <a:lnTo>
                    <a:pt x="4800004" y="4539745"/>
                  </a:lnTo>
                  <a:lnTo>
                    <a:pt x="4757217" y="4552386"/>
                  </a:lnTo>
                  <a:lnTo>
                    <a:pt x="4712569" y="4560189"/>
                  </a:lnTo>
                  <a:lnTo>
                    <a:pt x="4666360" y="4562856"/>
                  </a:lnTo>
                  <a:lnTo>
                    <a:pt x="396367" y="4562856"/>
                  </a:lnTo>
                  <a:lnTo>
                    <a:pt x="350158" y="4560189"/>
                  </a:lnTo>
                  <a:lnTo>
                    <a:pt x="305510" y="4552386"/>
                  </a:lnTo>
                  <a:lnTo>
                    <a:pt x="262723" y="4539745"/>
                  </a:lnTo>
                  <a:lnTo>
                    <a:pt x="222092" y="4522563"/>
                  </a:lnTo>
                  <a:lnTo>
                    <a:pt x="183917" y="4501138"/>
                  </a:lnTo>
                  <a:lnTo>
                    <a:pt x="148495" y="4475767"/>
                  </a:lnTo>
                  <a:lnTo>
                    <a:pt x="116125" y="4446747"/>
                  </a:lnTo>
                  <a:lnTo>
                    <a:pt x="87104" y="4414377"/>
                  </a:lnTo>
                  <a:lnTo>
                    <a:pt x="61730" y="4378953"/>
                  </a:lnTo>
                  <a:lnTo>
                    <a:pt x="40302" y="4340772"/>
                  </a:lnTo>
                  <a:lnTo>
                    <a:pt x="23117" y="4300133"/>
                  </a:lnTo>
                  <a:lnTo>
                    <a:pt x="10472" y="4257333"/>
                  </a:lnTo>
                  <a:lnTo>
                    <a:pt x="2667" y="4212668"/>
                  </a:lnTo>
                  <a:lnTo>
                    <a:pt x="0" y="4166438"/>
                  </a:lnTo>
                  <a:lnTo>
                    <a:pt x="0" y="396366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11">
              <a:extLst>
                <a:ext uri="{FF2B5EF4-FFF2-40B4-BE49-F238E27FC236}">
                  <a16:creationId xmlns:a16="http://schemas.microsoft.com/office/drawing/2014/main" id="{B0AACF06-C325-E43E-09A1-6340CC8F81D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28815" y="1850136"/>
              <a:ext cx="4706112" cy="3057144"/>
            </a:xfrm>
            <a:prstGeom prst="rect">
              <a:avLst/>
            </a:prstGeom>
          </p:spPr>
        </p:pic>
        <p:pic>
          <p:nvPicPr>
            <p:cNvPr id="31" name="object 12">
              <a:extLst>
                <a:ext uri="{FF2B5EF4-FFF2-40B4-BE49-F238E27FC236}">
                  <a16:creationId xmlns:a16="http://schemas.microsoft.com/office/drawing/2014/main" id="{E9B1FE74-B4E0-5D19-99FA-16B91FCC63C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91371" y="5091684"/>
              <a:ext cx="1402079" cy="975359"/>
            </a:xfrm>
            <a:prstGeom prst="rect">
              <a:avLst/>
            </a:prstGeom>
          </p:spPr>
        </p:pic>
        <p:pic>
          <p:nvPicPr>
            <p:cNvPr id="32" name="object 13">
              <a:extLst>
                <a:ext uri="{FF2B5EF4-FFF2-40B4-BE49-F238E27FC236}">
                  <a16:creationId xmlns:a16="http://schemas.microsoft.com/office/drawing/2014/main" id="{8B8929F9-5B6E-452F-9F7F-3B82E885DC2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94747" y="5125211"/>
              <a:ext cx="597407" cy="597407"/>
            </a:xfrm>
            <a:prstGeom prst="rect">
              <a:avLst/>
            </a:prstGeom>
          </p:spPr>
        </p:pic>
        <p:sp>
          <p:nvSpPr>
            <p:cNvPr id="33" name="object 14">
              <a:extLst>
                <a:ext uri="{FF2B5EF4-FFF2-40B4-BE49-F238E27FC236}">
                  <a16:creationId xmlns:a16="http://schemas.microsoft.com/office/drawing/2014/main" id="{7314C942-1417-1F3F-4DDC-9E31468C95F7}"/>
                </a:ext>
              </a:extLst>
            </p:cNvPr>
            <p:cNvSpPr/>
            <p:nvPr/>
          </p:nvSpPr>
          <p:spPr>
            <a:xfrm>
              <a:off x="7493507" y="3250691"/>
              <a:ext cx="2898775" cy="1069975"/>
            </a:xfrm>
            <a:custGeom>
              <a:avLst/>
              <a:gdLst/>
              <a:ahLst/>
              <a:cxnLst/>
              <a:rect l="l" t="t" r="r" b="b"/>
              <a:pathLst>
                <a:path w="2898775" h="1069975">
                  <a:moveTo>
                    <a:pt x="2760345" y="0"/>
                  </a:moveTo>
                  <a:lnTo>
                    <a:pt x="138302" y="0"/>
                  </a:lnTo>
                  <a:lnTo>
                    <a:pt x="94609" y="7056"/>
                  </a:lnTo>
                  <a:lnTo>
                    <a:pt x="56647" y="26700"/>
                  </a:lnTo>
                  <a:lnTo>
                    <a:pt x="26700" y="56647"/>
                  </a:lnTo>
                  <a:lnTo>
                    <a:pt x="7056" y="94609"/>
                  </a:lnTo>
                  <a:lnTo>
                    <a:pt x="0" y="138303"/>
                  </a:lnTo>
                  <a:lnTo>
                    <a:pt x="0" y="931545"/>
                  </a:lnTo>
                  <a:lnTo>
                    <a:pt x="7056" y="975238"/>
                  </a:lnTo>
                  <a:lnTo>
                    <a:pt x="26700" y="1013200"/>
                  </a:lnTo>
                  <a:lnTo>
                    <a:pt x="56647" y="1043147"/>
                  </a:lnTo>
                  <a:lnTo>
                    <a:pt x="94609" y="1062791"/>
                  </a:lnTo>
                  <a:lnTo>
                    <a:pt x="138302" y="1069848"/>
                  </a:lnTo>
                  <a:lnTo>
                    <a:pt x="2760345" y="1069848"/>
                  </a:lnTo>
                  <a:lnTo>
                    <a:pt x="2804038" y="1062791"/>
                  </a:lnTo>
                  <a:lnTo>
                    <a:pt x="2842000" y="1043147"/>
                  </a:lnTo>
                  <a:lnTo>
                    <a:pt x="2871947" y="1013200"/>
                  </a:lnTo>
                  <a:lnTo>
                    <a:pt x="2891591" y="975238"/>
                  </a:lnTo>
                  <a:lnTo>
                    <a:pt x="2898648" y="931545"/>
                  </a:lnTo>
                  <a:lnTo>
                    <a:pt x="2898648" y="138303"/>
                  </a:lnTo>
                  <a:lnTo>
                    <a:pt x="2891591" y="94609"/>
                  </a:lnTo>
                  <a:lnTo>
                    <a:pt x="2871947" y="56647"/>
                  </a:lnTo>
                  <a:lnTo>
                    <a:pt x="2842000" y="26700"/>
                  </a:lnTo>
                  <a:lnTo>
                    <a:pt x="2804038" y="7056"/>
                  </a:lnTo>
                  <a:lnTo>
                    <a:pt x="2760345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2C034E62-1892-08F6-08FF-913D5E0965A1}"/>
              </a:ext>
            </a:extLst>
          </p:cNvPr>
          <p:cNvSpPr/>
          <p:nvPr/>
        </p:nvSpPr>
        <p:spPr>
          <a:xfrm>
            <a:off x="7871706" y="4096438"/>
            <a:ext cx="2895600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35" dirty="0">
                <a:solidFill>
                  <a:srgbClr val="FF9900"/>
                </a:solidFill>
                <a:latin typeface="Trebuchet MS"/>
                <a:cs typeface="Trebuchet MS"/>
              </a:rPr>
              <a:t>Cloud</a:t>
            </a:r>
            <a:r>
              <a:rPr lang="en-US" sz="1400" spc="-85" dirty="0">
                <a:solidFill>
                  <a:srgbClr val="FF9900"/>
                </a:solidFill>
                <a:latin typeface="Trebuchet MS"/>
                <a:cs typeface="Trebuchet MS"/>
              </a:rPr>
              <a:t> </a:t>
            </a:r>
            <a:r>
              <a:rPr lang="en-US" sz="1400" spc="-15" dirty="0">
                <a:solidFill>
                  <a:srgbClr val="FF9900"/>
                </a:solidFill>
                <a:latin typeface="Trebuchet MS"/>
                <a:cs typeface="Trebuchet MS"/>
              </a:rPr>
              <a:t>services</a:t>
            </a:r>
            <a:r>
              <a:rPr lang="en-US" sz="1400" spc="-70" dirty="0">
                <a:solidFill>
                  <a:srgbClr val="FF9900"/>
                </a:solidFill>
                <a:latin typeface="Trebuchet MS"/>
                <a:cs typeface="Trebuchet MS"/>
              </a:rPr>
              <a:t> </a:t>
            </a:r>
            <a:r>
              <a:rPr lang="en-US" sz="1400" spc="5" dirty="0">
                <a:solidFill>
                  <a:srgbClr val="FF9900"/>
                </a:solidFill>
                <a:latin typeface="Trebuchet MS"/>
                <a:cs typeface="Trebuchet MS"/>
              </a:rPr>
              <a:t>provider</a:t>
            </a:r>
            <a:endParaRPr lang="en-US" sz="1400" dirty="0">
              <a:latin typeface="Trebuchet MS"/>
              <a:cs typeface="Trebuchet MS"/>
            </a:endParaRPr>
          </a:p>
          <a:p>
            <a:pPr marL="27305" marR="5080">
              <a:lnSpc>
                <a:spcPts val="3860"/>
              </a:lnSpc>
              <a:spcBef>
                <a:spcPts val="40"/>
              </a:spcBef>
              <a:tabLst>
                <a:tab pos="1405255" algn="l"/>
              </a:tabLst>
            </a:pPr>
            <a:r>
              <a:rPr lang="en-US" sz="1400" spc="15" dirty="0">
                <a:latin typeface="Trebuchet MS"/>
                <a:cs typeface="Trebuchet MS"/>
              </a:rPr>
              <a:t>Servers</a:t>
            </a:r>
            <a:r>
              <a:rPr lang="en-US" sz="2400" spc="15" dirty="0">
                <a:latin typeface="Trebuchet MS"/>
                <a:cs typeface="Trebuchet MS"/>
              </a:rPr>
              <a:t>	</a:t>
            </a:r>
            <a:r>
              <a:rPr lang="en-US" sz="1400" spc="40" dirty="0">
                <a:latin typeface="Trebuchet MS"/>
                <a:cs typeface="Trebuchet MS"/>
              </a:rPr>
              <a:t>Storage </a:t>
            </a:r>
            <a:r>
              <a:rPr lang="en-US" sz="1400" spc="45" dirty="0">
                <a:latin typeface="Trebuchet MS"/>
                <a:cs typeface="Trebuchet MS"/>
              </a:rPr>
              <a:t> </a:t>
            </a:r>
          </a:p>
          <a:p>
            <a:pPr marL="27305" marR="5080">
              <a:lnSpc>
                <a:spcPts val="3860"/>
              </a:lnSpc>
              <a:spcBef>
                <a:spcPts val="40"/>
              </a:spcBef>
              <a:tabLst>
                <a:tab pos="1405255" algn="l"/>
              </a:tabLst>
            </a:pPr>
            <a:r>
              <a:rPr lang="en-US" sz="1400" spc="25" dirty="0">
                <a:latin typeface="Trebuchet MS"/>
                <a:cs typeface="Trebuchet MS"/>
              </a:rPr>
              <a:t>Databases</a:t>
            </a:r>
            <a:r>
              <a:rPr lang="en-US" sz="2400" dirty="0">
                <a:latin typeface="Trebuchet MS"/>
                <a:cs typeface="Trebuchet MS"/>
              </a:rPr>
              <a:t>	</a:t>
            </a:r>
            <a:r>
              <a:rPr lang="en-US" sz="1400" spc="55" dirty="0">
                <a:latin typeface="Trebuchet MS"/>
                <a:cs typeface="Trebuchet MS"/>
              </a:rPr>
              <a:t>App</a:t>
            </a:r>
            <a:r>
              <a:rPr lang="en-US" sz="1400" spc="15" dirty="0">
                <a:latin typeface="Trebuchet MS"/>
                <a:cs typeface="Trebuchet MS"/>
              </a:rPr>
              <a:t>l</a:t>
            </a:r>
            <a:r>
              <a:rPr lang="en-US" sz="1400" spc="-40" dirty="0">
                <a:latin typeface="Trebuchet MS"/>
                <a:cs typeface="Trebuchet MS"/>
              </a:rPr>
              <a:t>i</a:t>
            </a:r>
            <a:r>
              <a:rPr lang="en-US" sz="1400" spc="-80" dirty="0">
                <a:latin typeface="Trebuchet MS"/>
                <a:cs typeface="Trebuchet MS"/>
              </a:rPr>
              <a:t>c</a:t>
            </a:r>
            <a:r>
              <a:rPr lang="en-US" sz="1400" spc="-30" dirty="0">
                <a:latin typeface="Trebuchet MS"/>
                <a:cs typeface="Trebuchet MS"/>
              </a:rPr>
              <a:t>ati</a:t>
            </a:r>
            <a:r>
              <a:rPr lang="en-US" sz="1400" spc="70" dirty="0">
                <a:latin typeface="Trebuchet MS"/>
                <a:cs typeface="Trebuchet MS"/>
              </a:rPr>
              <a:t>o</a:t>
            </a:r>
            <a:r>
              <a:rPr lang="en-US" sz="1400" spc="60" dirty="0">
                <a:latin typeface="Trebuchet MS"/>
                <a:cs typeface="Trebuchet MS"/>
              </a:rPr>
              <a:t>n</a:t>
            </a:r>
            <a:r>
              <a:rPr lang="en-US" sz="1400" spc="45" dirty="0">
                <a:latin typeface="Trebuchet MS"/>
                <a:cs typeface="Trebuchet MS"/>
              </a:rPr>
              <a:t>s</a:t>
            </a: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35" name="object 19">
            <a:extLst>
              <a:ext uri="{FF2B5EF4-FFF2-40B4-BE49-F238E27FC236}">
                <a16:creationId xmlns:a16="http://schemas.microsoft.com/office/drawing/2014/main" id="{B5863EDB-5EBF-C5FA-8DDC-D2F995F870CB}"/>
              </a:ext>
            </a:extLst>
          </p:cNvPr>
          <p:cNvSpPr/>
          <p:nvPr/>
        </p:nvSpPr>
        <p:spPr>
          <a:xfrm>
            <a:off x="8100306" y="5239438"/>
            <a:ext cx="762000" cy="990600"/>
          </a:xfrm>
          <a:custGeom>
            <a:avLst/>
            <a:gdLst/>
            <a:ahLst/>
            <a:cxnLst/>
            <a:rect l="l" t="t" r="r" b="b"/>
            <a:pathLst>
              <a:path w="1211579" h="1343025">
                <a:moveTo>
                  <a:pt x="76200" y="0"/>
                </a:moveTo>
                <a:lnTo>
                  <a:pt x="0" y="0"/>
                </a:lnTo>
                <a:lnTo>
                  <a:pt x="0" y="228600"/>
                </a:lnTo>
                <a:lnTo>
                  <a:pt x="76200" y="228600"/>
                </a:lnTo>
                <a:lnTo>
                  <a:pt x="76200" y="0"/>
                </a:lnTo>
                <a:close/>
              </a:path>
              <a:path w="1211579" h="1343025">
                <a:moveTo>
                  <a:pt x="76200" y="304800"/>
                </a:moveTo>
                <a:lnTo>
                  <a:pt x="0" y="304800"/>
                </a:lnTo>
                <a:lnTo>
                  <a:pt x="0" y="533400"/>
                </a:lnTo>
                <a:lnTo>
                  <a:pt x="76200" y="533400"/>
                </a:lnTo>
                <a:lnTo>
                  <a:pt x="76200" y="304800"/>
                </a:lnTo>
                <a:close/>
              </a:path>
              <a:path w="1211579" h="1343025">
                <a:moveTo>
                  <a:pt x="76200" y="609600"/>
                </a:moveTo>
                <a:lnTo>
                  <a:pt x="0" y="609600"/>
                </a:lnTo>
                <a:lnTo>
                  <a:pt x="0" y="838200"/>
                </a:lnTo>
                <a:lnTo>
                  <a:pt x="76200" y="838200"/>
                </a:lnTo>
                <a:lnTo>
                  <a:pt x="76200" y="609600"/>
                </a:lnTo>
                <a:close/>
              </a:path>
              <a:path w="1211579" h="1343025">
                <a:moveTo>
                  <a:pt x="76200" y="914400"/>
                </a:moveTo>
                <a:lnTo>
                  <a:pt x="0" y="914400"/>
                </a:lnTo>
                <a:lnTo>
                  <a:pt x="0" y="1143000"/>
                </a:lnTo>
                <a:lnTo>
                  <a:pt x="76200" y="1143000"/>
                </a:lnTo>
                <a:lnTo>
                  <a:pt x="76200" y="914400"/>
                </a:lnTo>
                <a:close/>
              </a:path>
              <a:path w="1211579" h="1343025">
                <a:moveTo>
                  <a:pt x="67055" y="1219200"/>
                </a:moveTo>
                <a:lnTo>
                  <a:pt x="0" y="1219200"/>
                </a:lnTo>
                <a:lnTo>
                  <a:pt x="0" y="1266444"/>
                </a:lnTo>
                <a:lnTo>
                  <a:pt x="257555" y="1266444"/>
                </a:lnTo>
                <a:lnTo>
                  <a:pt x="257555" y="1228344"/>
                </a:lnTo>
                <a:lnTo>
                  <a:pt x="76200" y="1228344"/>
                </a:lnTo>
                <a:lnTo>
                  <a:pt x="67055" y="1219200"/>
                </a:lnTo>
                <a:close/>
              </a:path>
              <a:path w="1211579" h="1343025">
                <a:moveTo>
                  <a:pt x="257555" y="1190244"/>
                </a:moveTo>
                <a:lnTo>
                  <a:pt x="38100" y="1190244"/>
                </a:lnTo>
                <a:lnTo>
                  <a:pt x="76200" y="1228344"/>
                </a:lnTo>
                <a:lnTo>
                  <a:pt x="76200" y="1219200"/>
                </a:lnTo>
                <a:lnTo>
                  <a:pt x="257555" y="1219200"/>
                </a:lnTo>
                <a:lnTo>
                  <a:pt x="257555" y="1190244"/>
                </a:lnTo>
                <a:close/>
              </a:path>
              <a:path w="1211579" h="1343025">
                <a:moveTo>
                  <a:pt x="257555" y="1219200"/>
                </a:moveTo>
                <a:lnTo>
                  <a:pt x="76200" y="1219200"/>
                </a:lnTo>
                <a:lnTo>
                  <a:pt x="76200" y="1228344"/>
                </a:lnTo>
                <a:lnTo>
                  <a:pt x="257555" y="1228344"/>
                </a:lnTo>
                <a:lnTo>
                  <a:pt x="257555" y="1219200"/>
                </a:lnTo>
                <a:close/>
              </a:path>
              <a:path w="1211579" h="1343025">
                <a:moveTo>
                  <a:pt x="562355" y="1190244"/>
                </a:moveTo>
                <a:lnTo>
                  <a:pt x="333755" y="1190244"/>
                </a:lnTo>
                <a:lnTo>
                  <a:pt x="333755" y="1266444"/>
                </a:lnTo>
                <a:lnTo>
                  <a:pt x="562355" y="1266444"/>
                </a:lnTo>
                <a:lnTo>
                  <a:pt x="562355" y="1190244"/>
                </a:lnTo>
                <a:close/>
              </a:path>
              <a:path w="1211579" h="1343025">
                <a:moveTo>
                  <a:pt x="867155" y="1190244"/>
                </a:moveTo>
                <a:lnTo>
                  <a:pt x="638555" y="1190244"/>
                </a:lnTo>
                <a:lnTo>
                  <a:pt x="638555" y="1266444"/>
                </a:lnTo>
                <a:lnTo>
                  <a:pt x="867155" y="1266444"/>
                </a:lnTo>
                <a:lnTo>
                  <a:pt x="867155" y="1190244"/>
                </a:lnTo>
                <a:close/>
              </a:path>
              <a:path w="1211579" h="1343025">
                <a:moveTo>
                  <a:pt x="982979" y="1114044"/>
                </a:moveTo>
                <a:lnTo>
                  <a:pt x="982979" y="1342644"/>
                </a:lnTo>
                <a:lnTo>
                  <a:pt x="1135379" y="1266444"/>
                </a:lnTo>
                <a:lnTo>
                  <a:pt x="1021079" y="1266444"/>
                </a:lnTo>
                <a:lnTo>
                  <a:pt x="1021079" y="1190244"/>
                </a:lnTo>
                <a:lnTo>
                  <a:pt x="1135379" y="1190244"/>
                </a:lnTo>
                <a:lnTo>
                  <a:pt x="982979" y="1114044"/>
                </a:lnTo>
                <a:close/>
              </a:path>
              <a:path w="1211579" h="1343025">
                <a:moveTo>
                  <a:pt x="982979" y="1190244"/>
                </a:moveTo>
                <a:lnTo>
                  <a:pt x="943355" y="1190244"/>
                </a:lnTo>
                <a:lnTo>
                  <a:pt x="943355" y="1266444"/>
                </a:lnTo>
                <a:lnTo>
                  <a:pt x="982979" y="1266444"/>
                </a:lnTo>
                <a:lnTo>
                  <a:pt x="982979" y="1190244"/>
                </a:lnTo>
                <a:close/>
              </a:path>
              <a:path w="1211579" h="1343025">
                <a:moveTo>
                  <a:pt x="1135379" y="1190244"/>
                </a:moveTo>
                <a:lnTo>
                  <a:pt x="1021079" y="1190244"/>
                </a:lnTo>
                <a:lnTo>
                  <a:pt x="1021079" y="1266444"/>
                </a:lnTo>
                <a:lnTo>
                  <a:pt x="1135379" y="1266444"/>
                </a:lnTo>
                <a:lnTo>
                  <a:pt x="1211579" y="1228344"/>
                </a:lnTo>
                <a:lnTo>
                  <a:pt x="1135379" y="1190244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3F1508-B51B-7FC3-6C71-154E5F0A9C72}"/>
              </a:ext>
            </a:extLst>
          </p:cNvPr>
          <p:cNvSpPr/>
          <p:nvPr/>
        </p:nvSpPr>
        <p:spPr>
          <a:xfrm>
            <a:off x="8405106" y="5620438"/>
            <a:ext cx="103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rgbClr val="FFFFFF"/>
                </a:solidFill>
                <a:latin typeface="Trebuchet MS"/>
                <a:cs typeface="Trebuchet MS"/>
              </a:rPr>
              <a:t>Internet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4D76BB6-D0E8-5D87-90E8-F1FFB0892AE8}"/>
              </a:ext>
            </a:extLst>
          </p:cNvPr>
          <p:cNvSpPr/>
          <p:nvPr/>
        </p:nvSpPr>
        <p:spPr>
          <a:xfrm>
            <a:off x="1488255" y="3824850"/>
            <a:ext cx="1600200" cy="1409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lang="en-US" sz="1400" spc="15" dirty="0">
                <a:solidFill>
                  <a:srgbClr val="FFFFFF"/>
                </a:solidFill>
                <a:latin typeface="Trebuchet MS"/>
                <a:cs typeface="Trebuchet MS"/>
              </a:rPr>
              <a:t>Servers</a:t>
            </a:r>
            <a:endParaRPr lang="en-US" sz="1400" dirty="0">
              <a:latin typeface="Trebuchet MS"/>
              <a:cs typeface="Trebuchet MS"/>
            </a:endParaRPr>
          </a:p>
          <a:p>
            <a:pPr marL="230504" marR="5080" indent="251460" algn="r">
              <a:lnSpc>
                <a:spcPct val="163900"/>
              </a:lnSpc>
            </a:pPr>
            <a:r>
              <a:rPr lang="en-US" sz="1400" spc="1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sz="1400" spc="5" dirty="0">
                <a:solidFill>
                  <a:srgbClr val="FFFFFF"/>
                </a:solidFill>
                <a:latin typeface="Trebuchet MS"/>
                <a:cs typeface="Trebuchet MS"/>
              </a:rPr>
              <a:t>tor</a:t>
            </a:r>
            <a:r>
              <a:rPr lang="en-US" sz="1400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1400" spc="40" dirty="0">
                <a:solidFill>
                  <a:srgbClr val="FFFFFF"/>
                </a:solidFill>
                <a:latin typeface="Trebuchet MS"/>
                <a:cs typeface="Trebuchet MS"/>
              </a:rPr>
              <a:t>ge  </a:t>
            </a:r>
            <a:r>
              <a:rPr lang="en-US" sz="1400" spc="12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lang="en-US" sz="1400" spc="-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1400" spc="-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1400" spc="20" dirty="0">
                <a:solidFill>
                  <a:srgbClr val="FFFFFF"/>
                </a:solidFill>
                <a:latin typeface="Trebuchet MS"/>
                <a:cs typeface="Trebuchet MS"/>
              </a:rPr>
              <a:t>abases</a:t>
            </a:r>
            <a:endParaRPr lang="en-US" sz="1400" dirty="0">
              <a:latin typeface="Trebuchet MS"/>
              <a:cs typeface="Trebuchet MS"/>
            </a:endParaRPr>
          </a:p>
          <a:p>
            <a:pPr marR="5715" algn="r">
              <a:lnSpc>
                <a:spcPct val="100000"/>
              </a:lnSpc>
              <a:spcBef>
                <a:spcPts val="1395"/>
              </a:spcBef>
            </a:pPr>
            <a:r>
              <a:rPr lang="en-US" sz="1400" spc="5" dirty="0">
                <a:solidFill>
                  <a:srgbClr val="FFFFFF"/>
                </a:solidFill>
                <a:latin typeface="Trebuchet MS"/>
                <a:cs typeface="Trebuchet MS"/>
              </a:rPr>
              <a:t>Applica</a:t>
            </a:r>
            <a:r>
              <a:rPr lang="en-US" sz="1400" spc="-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lang="en-US" sz="1400" spc="25" dirty="0">
                <a:solidFill>
                  <a:srgbClr val="FFFFFF"/>
                </a:solidFill>
                <a:latin typeface="Trebuchet MS"/>
                <a:cs typeface="Trebuchet MS"/>
              </a:rPr>
              <a:t>ion</a:t>
            </a:r>
            <a:r>
              <a:rPr lang="en-US" sz="1400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48" name="object 20">
            <a:extLst>
              <a:ext uri="{FF2B5EF4-FFF2-40B4-BE49-F238E27FC236}">
                <a16:creationId xmlns:a16="http://schemas.microsoft.com/office/drawing/2014/main" id="{AF1BF802-8E75-9A1F-D851-297A91957090}"/>
              </a:ext>
            </a:extLst>
          </p:cNvPr>
          <p:cNvSpPr/>
          <p:nvPr/>
        </p:nvSpPr>
        <p:spPr>
          <a:xfrm>
            <a:off x="3384173" y="5795681"/>
            <a:ext cx="653796" cy="710310"/>
          </a:xfrm>
          <a:custGeom>
            <a:avLst/>
            <a:gdLst/>
            <a:ahLst/>
            <a:cxnLst/>
            <a:rect l="l" t="t" r="r" b="b"/>
            <a:pathLst>
              <a:path w="1130935" h="803275">
                <a:moveTo>
                  <a:pt x="76200" y="0"/>
                </a:moveTo>
                <a:lnTo>
                  <a:pt x="0" y="0"/>
                </a:lnTo>
                <a:lnTo>
                  <a:pt x="0" y="228600"/>
                </a:lnTo>
                <a:lnTo>
                  <a:pt x="76200" y="228600"/>
                </a:lnTo>
                <a:lnTo>
                  <a:pt x="76200" y="0"/>
                </a:lnTo>
                <a:close/>
              </a:path>
              <a:path w="1130935" h="803275">
                <a:moveTo>
                  <a:pt x="76200" y="304800"/>
                </a:moveTo>
                <a:lnTo>
                  <a:pt x="0" y="304800"/>
                </a:lnTo>
                <a:lnTo>
                  <a:pt x="0" y="533400"/>
                </a:lnTo>
                <a:lnTo>
                  <a:pt x="76200" y="533400"/>
                </a:lnTo>
                <a:lnTo>
                  <a:pt x="76200" y="304800"/>
                </a:lnTo>
                <a:close/>
              </a:path>
              <a:path w="1130935" h="803275">
                <a:moveTo>
                  <a:pt x="76200" y="609600"/>
                </a:moveTo>
                <a:lnTo>
                  <a:pt x="0" y="609600"/>
                </a:lnTo>
                <a:lnTo>
                  <a:pt x="0" y="726947"/>
                </a:lnTo>
                <a:lnTo>
                  <a:pt x="187451" y="726947"/>
                </a:lnTo>
                <a:lnTo>
                  <a:pt x="187451" y="688847"/>
                </a:lnTo>
                <a:lnTo>
                  <a:pt x="76200" y="688847"/>
                </a:lnTo>
                <a:lnTo>
                  <a:pt x="38100" y="650747"/>
                </a:lnTo>
                <a:lnTo>
                  <a:pt x="76200" y="650747"/>
                </a:lnTo>
                <a:lnTo>
                  <a:pt x="76200" y="609600"/>
                </a:lnTo>
                <a:close/>
              </a:path>
              <a:path w="1130935" h="803275">
                <a:moveTo>
                  <a:pt x="76200" y="650747"/>
                </a:moveTo>
                <a:lnTo>
                  <a:pt x="38100" y="650747"/>
                </a:lnTo>
                <a:lnTo>
                  <a:pt x="76200" y="688847"/>
                </a:lnTo>
                <a:lnTo>
                  <a:pt x="76200" y="650747"/>
                </a:lnTo>
                <a:close/>
              </a:path>
              <a:path w="1130935" h="803275">
                <a:moveTo>
                  <a:pt x="187451" y="650747"/>
                </a:moveTo>
                <a:lnTo>
                  <a:pt x="76200" y="650747"/>
                </a:lnTo>
                <a:lnTo>
                  <a:pt x="76200" y="688847"/>
                </a:lnTo>
                <a:lnTo>
                  <a:pt x="187451" y="688847"/>
                </a:lnTo>
                <a:lnTo>
                  <a:pt x="187451" y="650747"/>
                </a:lnTo>
                <a:close/>
              </a:path>
              <a:path w="1130935" h="803275">
                <a:moveTo>
                  <a:pt x="492251" y="650747"/>
                </a:moveTo>
                <a:lnTo>
                  <a:pt x="263651" y="650747"/>
                </a:lnTo>
                <a:lnTo>
                  <a:pt x="263651" y="726947"/>
                </a:lnTo>
                <a:lnTo>
                  <a:pt x="492251" y="726947"/>
                </a:lnTo>
                <a:lnTo>
                  <a:pt x="492251" y="650747"/>
                </a:lnTo>
                <a:close/>
              </a:path>
              <a:path w="1130935" h="803275">
                <a:moveTo>
                  <a:pt x="797051" y="650747"/>
                </a:moveTo>
                <a:lnTo>
                  <a:pt x="568451" y="650747"/>
                </a:lnTo>
                <a:lnTo>
                  <a:pt x="568451" y="726947"/>
                </a:lnTo>
                <a:lnTo>
                  <a:pt x="797051" y="726947"/>
                </a:lnTo>
                <a:lnTo>
                  <a:pt x="797051" y="650747"/>
                </a:lnTo>
                <a:close/>
              </a:path>
              <a:path w="1130935" h="803275">
                <a:moveTo>
                  <a:pt x="902207" y="574547"/>
                </a:moveTo>
                <a:lnTo>
                  <a:pt x="902207" y="803147"/>
                </a:lnTo>
                <a:lnTo>
                  <a:pt x="1054608" y="726947"/>
                </a:lnTo>
                <a:lnTo>
                  <a:pt x="940307" y="726947"/>
                </a:lnTo>
                <a:lnTo>
                  <a:pt x="940307" y="650747"/>
                </a:lnTo>
                <a:lnTo>
                  <a:pt x="1054608" y="650747"/>
                </a:lnTo>
                <a:lnTo>
                  <a:pt x="902207" y="574547"/>
                </a:lnTo>
                <a:close/>
              </a:path>
              <a:path w="1130935" h="803275">
                <a:moveTo>
                  <a:pt x="902207" y="650747"/>
                </a:moveTo>
                <a:lnTo>
                  <a:pt x="873251" y="650747"/>
                </a:lnTo>
                <a:lnTo>
                  <a:pt x="873251" y="726947"/>
                </a:lnTo>
                <a:lnTo>
                  <a:pt x="902207" y="726947"/>
                </a:lnTo>
                <a:lnTo>
                  <a:pt x="902207" y="650747"/>
                </a:lnTo>
                <a:close/>
              </a:path>
              <a:path w="1130935" h="803275">
                <a:moveTo>
                  <a:pt x="1054608" y="650747"/>
                </a:moveTo>
                <a:lnTo>
                  <a:pt x="940307" y="650747"/>
                </a:lnTo>
                <a:lnTo>
                  <a:pt x="940307" y="726947"/>
                </a:lnTo>
                <a:lnTo>
                  <a:pt x="1054608" y="726947"/>
                </a:lnTo>
                <a:lnTo>
                  <a:pt x="1130808" y="688847"/>
                </a:lnTo>
                <a:lnTo>
                  <a:pt x="1054608" y="6507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A488BC6-D8F6-1B51-D092-5C3BA46D926B}"/>
              </a:ext>
            </a:extLst>
          </p:cNvPr>
          <p:cNvSpPr/>
          <p:nvPr/>
        </p:nvSpPr>
        <p:spPr>
          <a:xfrm>
            <a:off x="3603808" y="5759822"/>
            <a:ext cx="1060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rgbClr val="FFFFFF"/>
                </a:solidFill>
                <a:latin typeface="Trebuchet MS"/>
                <a:cs typeface="Trebuchet MS"/>
              </a:rPr>
              <a:t>Network</a:t>
            </a:r>
            <a:endParaRPr lang="en-US" dirty="0">
              <a:latin typeface="Trebuchet MS"/>
              <a:cs typeface="Trebuchet MS"/>
            </a:endParaRPr>
          </a:p>
        </p:txBody>
      </p:sp>
      <p:pic>
        <p:nvPicPr>
          <p:cNvPr id="50" name="Picture 4" descr="A logo of a company&#10;&#10;AI-generated content may be incorrect.">
            <a:extLst>
              <a:ext uri="{FF2B5EF4-FFF2-40B4-BE49-F238E27FC236}">
                <a16:creationId xmlns:a16="http://schemas.microsoft.com/office/drawing/2014/main" id="{4A4D40F1-1D2D-1D5B-C987-D3CBFC55C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18" y="5805239"/>
            <a:ext cx="851972" cy="85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46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4C814C-EA84-1CFB-7125-4BF2D700D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67909" cy="1550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Components of AWS in Tutorial 1: EC2 Instance Setup in VPC in Public and Private Subnet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6FA01-A30B-274A-F0FB-F913655A9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4067909" cy="39261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AWS Account</a:t>
            </a:r>
          </a:p>
          <a:p>
            <a:pPr>
              <a:lnSpc>
                <a:spcPct val="100000"/>
              </a:lnSpc>
            </a:pPr>
            <a:r>
              <a:rPr lang="en-US" dirty="0"/>
              <a:t>Virtual Private Cloud</a:t>
            </a:r>
          </a:p>
          <a:p>
            <a:pPr>
              <a:lnSpc>
                <a:spcPct val="100000"/>
              </a:lnSpc>
            </a:pPr>
            <a:r>
              <a:rPr lang="en-US" dirty="0"/>
              <a:t>Subnet </a:t>
            </a:r>
          </a:p>
          <a:p>
            <a:pPr>
              <a:lnSpc>
                <a:spcPct val="100000"/>
              </a:lnSpc>
            </a:pPr>
            <a:r>
              <a:rPr lang="en-US" dirty="0"/>
              <a:t>Security Groups</a:t>
            </a:r>
          </a:p>
          <a:p>
            <a:pPr>
              <a:lnSpc>
                <a:spcPct val="100000"/>
              </a:lnSpc>
            </a:pPr>
            <a:r>
              <a:rPr lang="en-US" dirty="0"/>
              <a:t>Internet Gateway</a:t>
            </a:r>
          </a:p>
          <a:p>
            <a:pPr>
              <a:lnSpc>
                <a:spcPct val="100000"/>
              </a:lnSpc>
            </a:pPr>
            <a:r>
              <a:rPr lang="en-US" dirty="0"/>
              <a:t>EC2</a:t>
            </a:r>
          </a:p>
          <a:p>
            <a:pPr>
              <a:lnSpc>
                <a:spcPct val="100000"/>
              </a:lnSpc>
            </a:pPr>
            <a:r>
              <a:rPr lang="en-US" dirty="0"/>
              <a:t>NAT Gateway</a:t>
            </a:r>
          </a:p>
          <a:p>
            <a:pPr>
              <a:lnSpc>
                <a:spcPct val="100000"/>
              </a:lnSpc>
            </a:pPr>
            <a:r>
              <a:rPr lang="en-US" dirty="0"/>
              <a:t>Route Table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5F35512-287E-F616-82B9-2A80E9F70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325" y="1712293"/>
            <a:ext cx="5199575" cy="3275731"/>
          </a:xfrm>
          <a:prstGeom prst="rect">
            <a:avLst/>
          </a:prstGeom>
        </p:spPr>
      </p:pic>
      <p:pic>
        <p:nvPicPr>
          <p:cNvPr id="8" name="Picture 4" descr="A logo of a company&#10;&#10;AI-generated content may be incorrect.">
            <a:extLst>
              <a:ext uri="{FF2B5EF4-FFF2-40B4-BE49-F238E27FC236}">
                <a16:creationId xmlns:a16="http://schemas.microsoft.com/office/drawing/2014/main" id="{9E92832C-FB74-8895-62D0-73D9A623E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18" y="5805239"/>
            <a:ext cx="851972" cy="85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721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D80E22-6983-F947-8C7A-2D9E6099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FC7CB6-CC66-BA40-AFA4-7AE998055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05402D-042F-6E67-D7C8-343882A51A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" b="8484"/>
          <a:stretch>
            <a:fillRect/>
          </a:stretch>
        </p:blipFill>
        <p:spPr>
          <a:xfrm>
            <a:off x="1692627" y="565150"/>
            <a:ext cx="9934214" cy="5727699"/>
          </a:xfrm>
          <a:prstGeom prst="rect">
            <a:avLst/>
          </a:prstGeom>
        </p:spPr>
      </p:pic>
      <p:pic>
        <p:nvPicPr>
          <p:cNvPr id="3" name="Picture 4" descr="A logo of a company&#10;&#10;AI-generated content may be incorrect.">
            <a:extLst>
              <a:ext uri="{FF2B5EF4-FFF2-40B4-BE49-F238E27FC236}">
                <a16:creationId xmlns:a16="http://schemas.microsoft.com/office/drawing/2014/main" id="{36EE6107-6DBB-A4AF-5E6D-C71E5E797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18" y="5805239"/>
            <a:ext cx="851972" cy="85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925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A1882-3C5D-F58D-51F8-32B5E26A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898" y="455362"/>
            <a:ext cx="7846501" cy="1550419"/>
          </a:xfrm>
        </p:spPr>
        <p:txBody>
          <a:bodyPr>
            <a:normAutofit/>
          </a:bodyPr>
          <a:lstStyle/>
          <a:p>
            <a:r>
              <a:rPr lang="en-US" dirty="0"/>
              <a:t>Getting Into AWS Account: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2770699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2201993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AD0DD-9262-3283-B2BC-D5943A589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898" y="2160016"/>
            <a:ext cx="7846501" cy="3926152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AWS root user</a:t>
            </a:r>
            <a:r>
              <a:rPr lang="en-US" dirty="0"/>
              <a:t> is the account's primary identity created when you first set up the AWS account.</a:t>
            </a:r>
          </a:p>
          <a:p>
            <a:r>
              <a:rPr lang="en-US" dirty="0"/>
              <a:t>In this tutorial, I'm using the </a:t>
            </a:r>
            <a:r>
              <a:rPr lang="en-US" b="1" dirty="0"/>
              <a:t>root user</a:t>
            </a:r>
            <a:r>
              <a:rPr lang="en-US" dirty="0"/>
              <a:t> for demonstration purposes.</a:t>
            </a:r>
          </a:p>
          <a:p>
            <a:r>
              <a:rPr lang="en-US" dirty="0"/>
              <a:t>⚠️ </a:t>
            </a:r>
            <a:r>
              <a:rPr lang="en-US" i="1" dirty="0"/>
              <a:t>Note:</a:t>
            </a:r>
            <a:r>
              <a:rPr lang="en-US" dirty="0"/>
              <a:t> While the root user has full access to all AWS services, it's a best practice to </a:t>
            </a:r>
            <a:r>
              <a:rPr lang="en-US" b="1" dirty="0"/>
              <a:t>use IAM users or roles</a:t>
            </a:r>
            <a:r>
              <a:rPr lang="en-US" dirty="0"/>
              <a:t> for day-to-day operations to reduce security risks.</a:t>
            </a:r>
          </a:p>
        </p:txBody>
      </p:sp>
      <p:pic>
        <p:nvPicPr>
          <p:cNvPr id="4" name="Picture 4" descr="A logo of a company&#10;&#10;AI-generated content may be incorrect.">
            <a:extLst>
              <a:ext uri="{FF2B5EF4-FFF2-40B4-BE49-F238E27FC236}">
                <a16:creationId xmlns:a16="http://schemas.microsoft.com/office/drawing/2014/main" id="{20750CDB-5D90-B28C-FCEE-772B286B0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18" y="5805239"/>
            <a:ext cx="851972" cy="85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778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6B9E44-1718-B7A2-29EB-E265490D1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694" y="476785"/>
            <a:ext cx="9536477" cy="6004448"/>
          </a:xfrm>
          <a:prstGeom prst="rect">
            <a:avLst/>
          </a:prstGeom>
        </p:spPr>
      </p:pic>
      <p:pic>
        <p:nvPicPr>
          <p:cNvPr id="3" name="Picture 4" descr="A logo of a company&#10;&#10;AI-generated content may be incorrect.">
            <a:extLst>
              <a:ext uri="{FF2B5EF4-FFF2-40B4-BE49-F238E27FC236}">
                <a16:creationId xmlns:a16="http://schemas.microsoft.com/office/drawing/2014/main" id="{1D9E2CB4-853A-7D70-85EB-04BA012C0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18" y="5805239"/>
            <a:ext cx="851972" cy="85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729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B8ECA89-3FD7-4BB2-A39F-923046763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C6C02-2D9A-12CE-3FF0-5DA796C4F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47140"/>
            <a:ext cx="7891760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Selecting the Region: US-EAST-2, Ohio Region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F2D2D6-8669-4EA9-A05C-2A810ECFC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51AF58-5E9F-478C-896B-D261D731B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3" name="Picture 4" descr="A logo of a company&#10;&#10;AI-generated content may be incorrect.">
            <a:extLst>
              <a:ext uri="{FF2B5EF4-FFF2-40B4-BE49-F238E27FC236}">
                <a16:creationId xmlns:a16="http://schemas.microsoft.com/office/drawing/2014/main" id="{6E327D17-6E37-5650-078D-08C5F0FF4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18" y="5805239"/>
            <a:ext cx="851972" cy="85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834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7B1F30-655F-5F7F-DF93-8FC7CC974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290" y="543791"/>
            <a:ext cx="9164781" cy="5770418"/>
          </a:xfrm>
          <a:prstGeom prst="rect">
            <a:avLst/>
          </a:prstGeom>
        </p:spPr>
      </p:pic>
      <p:pic>
        <p:nvPicPr>
          <p:cNvPr id="3" name="Picture 4" descr="A logo of a company&#10;&#10;AI-generated content may be incorrect.">
            <a:extLst>
              <a:ext uri="{FF2B5EF4-FFF2-40B4-BE49-F238E27FC236}">
                <a16:creationId xmlns:a16="http://schemas.microsoft.com/office/drawing/2014/main" id="{C419A9A2-10B4-8923-44C4-A08ACE82B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18" y="5805239"/>
            <a:ext cx="851972" cy="85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483623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633</Words>
  <Application>Microsoft Macintosh PowerPoint</Application>
  <PresentationFormat>Widescreen</PresentationFormat>
  <Paragraphs>70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Arial</vt:lpstr>
      <vt:lpstr>Neue Haas Grotesk Text Pro</vt:lpstr>
      <vt:lpstr>Trebuchet MS</vt:lpstr>
      <vt:lpstr>InterweaveVTI</vt:lpstr>
      <vt:lpstr>AWS Tutorial 1</vt:lpstr>
      <vt:lpstr>Agenda</vt:lpstr>
      <vt:lpstr>Introduction to AWS</vt:lpstr>
      <vt:lpstr>Components of AWS in Tutorial 1: EC2 Instance Setup in VPC in Public and Private Subnet</vt:lpstr>
      <vt:lpstr>PowerPoint Presentation</vt:lpstr>
      <vt:lpstr>Getting Into AWS Account: </vt:lpstr>
      <vt:lpstr>PowerPoint Presentation</vt:lpstr>
      <vt:lpstr>Selecting the Region: US-EAST-2, Ohio Region</vt:lpstr>
      <vt:lpstr>PowerPoint Presentation</vt:lpstr>
      <vt:lpstr>VPC – Virtual Private Cloud</vt:lpstr>
      <vt:lpstr>PowerPoint Presentation</vt:lpstr>
      <vt:lpstr>Subnet: Public and Private</vt:lpstr>
      <vt:lpstr>PowerPoint Presentation</vt:lpstr>
      <vt:lpstr>Internet Gateway:</vt:lpstr>
      <vt:lpstr>PowerPoint Presentation</vt:lpstr>
      <vt:lpstr>Route Tables</vt:lpstr>
      <vt:lpstr>PowerPoint Presentation</vt:lpstr>
      <vt:lpstr>NAT Gateway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Manala, Raj Kumar</dc:creator>
  <cp:lastModifiedBy>Manala, Raj Kumar</cp:lastModifiedBy>
  <cp:revision>2</cp:revision>
  <dcterms:created xsi:type="dcterms:W3CDTF">2025-05-14T14:47:01Z</dcterms:created>
  <dcterms:modified xsi:type="dcterms:W3CDTF">2025-05-15T14:17:05Z</dcterms:modified>
</cp:coreProperties>
</file>